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5" r:id="rId7"/>
    <p:sldId id="266" r:id="rId8"/>
    <p:sldId id="267" r:id="rId9"/>
    <p:sldId id="269" r:id="rId10"/>
    <p:sldId id="272" r:id="rId11"/>
    <p:sldId id="27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A600"/>
    <a:srgbClr val="FFD03B"/>
    <a:srgbClr val="BDFFD3"/>
    <a:srgbClr val="66FF99"/>
    <a:srgbClr val="CCFF66"/>
    <a:srgbClr val="FFFF81"/>
    <a:srgbClr val="B6AE0A"/>
    <a:srgbClr val="FFFFAB"/>
    <a:srgbClr val="FF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29" autoAdjust="0"/>
    <p:restoredTop sz="94660"/>
  </p:normalViewPr>
  <p:slideViewPr>
    <p:cSldViewPr snapToGrid="0">
      <p:cViewPr varScale="1">
        <p:scale>
          <a:sx n="64" d="100"/>
          <a:sy n="64" d="100"/>
        </p:scale>
        <p:origin x="6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331F98-B2C9-431E-9054-36DF622B7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EA5442-E329-4C2D-A7FE-37E6C3F08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7E824-6EC1-4A86-B225-CA7B38DA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51B9B2-25FD-4BD2-B61D-F6B76F02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FC91E7-DCC0-431B-A08C-D66CD2DF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42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B295E-6E2C-4610-A485-51E35673F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4ED6BE-01B9-4B0D-8E03-9ADA25074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1E7B98-697B-4A17-9A44-9C5CD7268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AB0411-D90F-4C0B-87CF-141036B4B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725E45-347A-41F1-B730-8CE98E1A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2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678914-6EF7-4BBC-97B2-9E4235306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012CDE-0435-46A6-BF34-976BBA380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7F90E8-6FDF-4FA2-AE47-0A0DE777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F29E79-3B2A-4617-BE9D-036C9100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FCAA8D-9A17-4D8F-B979-827BA298F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59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C8B9C-32C3-4807-B8ED-B770C49D0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7FBF95-FB42-478C-8D5F-354104670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9234C6-8989-4559-BB50-9A874F25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F29E6C-6ECA-4CF3-B466-33015F11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EE8D17-A384-4C6C-B4AC-5CF9B4D2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30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636AC-3BFD-4B83-A59B-9B7C9E70F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7DACB37-D9B9-4EEE-9D27-8E8212FF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7FDC6A-38A0-4A73-AF81-04A8147D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808182-6AEF-4876-AE74-5DAA4538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735D03-4640-4D99-A080-A76716C7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74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48B4A-DDB5-41F6-A466-9909E643F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B560E4-3DE5-47DE-A3D7-77FA9D69B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316BF7-65D1-4601-9224-B61018C03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D83615-5874-4A10-A3E9-1F128A77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FFB505-C652-4959-8A6C-8678B7E36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3A3C8A-EB28-410A-9FA1-8CB098E0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24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53383-2925-4EE0-BD73-B6B79F3A3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F9F058-EA0D-4A52-A6DB-74D6E81CA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342FDC2-E457-4C83-8287-BDA392DA6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EDCAFB7-97DB-45F7-99AA-73CEBA2DE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54E16EE-2CE0-4210-BA50-14D676F940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8ECA25-4501-417C-B5D9-864708C83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4CD15D-820A-4B09-A0BB-CA5A6BFF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733B3C-3088-4630-A03F-9F74B4F8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72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69603-74BA-4722-BF61-AB7C6ECB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59B373-FEB8-4ADD-923A-CBE602857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CDF47C-6959-4DDD-8D97-31E520B7C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07EBA0-54A6-4998-B42D-3033C932F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58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C1EBB09-E4F6-48DF-B7C6-4AC05A835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C9B1980-0F5B-429E-BFBA-152059A8D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62FCFA-1B40-4A0E-BA12-2332DB141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78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B02F5-2D48-4E8A-B9B3-27A06DD74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5AA1A3-A552-4DF8-B714-C19685900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F5B3F15-EC57-49B5-A2FC-6AD614B53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8D0228-4995-45AA-AC27-DFC531F4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886FC5-13F8-4F2C-A0FD-C3C338D86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4AB32B-D1C7-4737-B7C3-9535FF6D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42977-D74C-4277-A914-87A06708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E6D148-0723-4029-8123-3AD583CE8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BE1B649-D2D0-4D86-BFFF-226E33E7B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97F08B-BE5D-4169-B12E-EA77018F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5742C7-3D1E-4574-AC96-0864499D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A86981-2CA7-476C-A14D-FD62AEDC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66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0E942D-CC15-4BAE-BD75-4EE61477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B9C0B67-50A1-43BC-9F4A-B7A7BCAC7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929129-59B2-44FB-B340-788501A7B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15BE-A1C3-453D-B1D9-72DA7E134D9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80BEFA-48FF-4418-BB89-BB1FEE9B2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6729BD-E8ED-4DBE-811F-CAB2C9959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127C-A20F-4452-8214-4B928E2F1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43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CS/AUTO/?uri=celex:32020R209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9A659-8981-46DC-8D6E-BDA4B274B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6185"/>
            <a:ext cx="9144000" cy="1959777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cs-CZ" sz="1300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právního státu </a:t>
            </a:r>
            <a:br>
              <a:rPr lang="cs-CZ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EU</a:t>
            </a:r>
            <a:b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300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sz="1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B32E32-D149-48A3-BB44-5F7C54DDC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59776"/>
          </a:xfrm>
        </p:spPr>
        <p:txBody>
          <a:bodyPr/>
          <a:lstStyle/>
          <a:p>
            <a:endParaRPr lang="cs-CZ" dirty="0"/>
          </a:p>
          <a:p>
            <a:r>
              <a:rPr lang="cs-CZ" sz="3200" b="1" dirty="0"/>
              <a:t>prof. JUDr. Vladimír Týč, CSc.</a:t>
            </a:r>
          </a:p>
          <a:p>
            <a:r>
              <a:rPr lang="cs-CZ" sz="3200" b="1" dirty="0"/>
              <a:t>301 -- 2023</a:t>
            </a:r>
          </a:p>
        </p:txBody>
      </p:sp>
    </p:spTree>
    <p:extLst>
      <p:ext uri="{BB962C8B-B14F-4D97-AF65-F5344CB8AC3E}">
        <p14:creationId xmlns:p14="http://schemas.microsoft.com/office/powerpoint/2010/main" val="589908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BF0C3-824B-431F-937B-A920BAD74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0871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Sankce za nerespektování právního státu - 1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B05B53-ED0B-42AF-BB77-E1587F775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1093"/>
            <a:ext cx="10515600" cy="470178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Jak sankcionovat stát, který má potíže s dodržováním zásad právního státu?</a:t>
            </a:r>
          </a:p>
          <a:p>
            <a:r>
              <a:rPr lang="cs-CZ" b="1" dirty="0"/>
              <a:t>Primární právo s ničím takovým (kromě čl. 7 SEU) nepočítá.</a:t>
            </a:r>
          </a:p>
          <a:p>
            <a:r>
              <a:rPr lang="cs-CZ" b="1" dirty="0"/>
              <a:t>Finanční postih: omezit nebo zastavit poskytování peněz z rozpočtu EU?</a:t>
            </a:r>
          </a:p>
          <a:p>
            <a:r>
              <a:rPr lang="cs-CZ" dirty="0"/>
              <a:t>Přijato</a:t>
            </a:r>
            <a:r>
              <a:rPr lang="cs-CZ" b="1" dirty="0"/>
              <a:t> </a:t>
            </a:r>
            <a:r>
              <a:rPr lang="cs-CZ" b="1" dirty="0">
                <a:highlight>
                  <a:srgbClr val="FFFF00"/>
                </a:highlight>
              </a:rPr>
              <a:t>nařízení o obecném režimu podmíněnosti na ochranu rozpočtu Unie č. 2020/2092 </a:t>
            </a:r>
            <a:r>
              <a:rPr lang="cs-CZ" b="1" dirty="0"/>
              <a:t>(prosinec 2020), a to kvalifikovanou většinou, Polsko a Maďarsko přehlasovány. </a:t>
            </a:r>
          </a:p>
          <a:p>
            <a:r>
              <a:rPr lang="cs-CZ" b="1" dirty="0"/>
              <a:t>Nařízení stanoví, že platby z rozpočtu EU mohou být omezeny nebo zastaveny</a:t>
            </a:r>
            <a:r>
              <a:rPr lang="cs-CZ" dirty="0"/>
              <a:t>, pokud je zjištěno, že porušování zásad právního státu v některé zemi EU </a:t>
            </a:r>
            <a:r>
              <a:rPr lang="cs-CZ" b="1" dirty="0">
                <a:solidFill>
                  <a:srgbClr val="C00000"/>
                </a:solidFill>
              </a:rPr>
              <a:t>dostatečně přímo ovlivňuje </a:t>
            </a:r>
            <a:r>
              <a:rPr lang="cs-CZ" dirty="0"/>
              <a:t>nebo vážně ohrožuje </a:t>
            </a:r>
            <a:r>
              <a:rPr lang="cs-CZ" b="1" dirty="0">
                <a:solidFill>
                  <a:srgbClr val="C00000"/>
                </a:solidFill>
              </a:rPr>
              <a:t>řádné finanční řízení rozpočtu EU nebo poškozuje či vážně ohrožuje ochranu finančních zájmů EU. </a:t>
            </a:r>
            <a:r>
              <a:rPr lang="cs-CZ" dirty="0"/>
              <a:t>To zahrnuje zdroje přidělené prostřednictvím </a:t>
            </a:r>
            <a:r>
              <a:rPr lang="cs-CZ" i="1" dirty="0"/>
              <a:t>Nástroje EU na podporu oživení podle nařízení  </a:t>
            </a:r>
            <a:r>
              <a:rPr lang="cs-CZ" i="1" u="sng" dirty="0">
                <a:hlinkClick r:id="rId2"/>
              </a:rPr>
              <a:t>2020/2094</a:t>
            </a:r>
            <a:r>
              <a:rPr lang="cs-CZ" i="1" dirty="0"/>
              <a:t>,</a:t>
            </a:r>
            <a:r>
              <a:rPr lang="cs-CZ" dirty="0"/>
              <a:t> které má podpořit oživení po krizi COVID-19.</a:t>
            </a:r>
          </a:p>
          <a:p>
            <a:r>
              <a:rPr lang="cs-CZ" dirty="0">
                <a:highlight>
                  <a:srgbClr val="FFFF00"/>
                </a:highlight>
              </a:rPr>
              <a:t>Právním základem je čl. </a:t>
            </a:r>
            <a:r>
              <a:rPr lang="cs-CZ" b="1" dirty="0">
                <a:highlight>
                  <a:srgbClr val="FFFF00"/>
                </a:highlight>
              </a:rPr>
              <a:t>322 odst. 1 písm. a) SFEU</a:t>
            </a:r>
            <a:r>
              <a:rPr lang="cs-CZ" b="1" dirty="0">
                <a:solidFill>
                  <a:srgbClr val="0000FF"/>
                </a:solidFill>
              </a:rPr>
              <a:t>: Evropský parlament a Rada stanoví řádným legislativním postupem a po konzultaci s Účetním dvorem formou nařízení ... finanční pravidla stanovící zejména podrobnosti týkající se sestavování a plnění rozpočtu a předkládání účetnictví a jeho auditu;...</a:t>
            </a:r>
            <a:endParaRPr lang="cs-CZ" dirty="0">
              <a:solidFill>
                <a:srgbClr val="0000FF"/>
              </a:solidFill>
            </a:endParaRPr>
          </a:p>
          <a:p>
            <a:r>
              <a:rPr lang="cs-CZ" b="1" dirty="0"/>
              <a:t> </a:t>
            </a:r>
            <a:r>
              <a:rPr lang="cs-CZ" dirty="0"/>
              <a:t>Maďarsko společně s Polskem 11. března 2021 zpochybnily tento právní základ žalobou na neplatnost k SDEU (žaloba zamítnuta).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500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BD0A4-9B7B-4B69-9A6B-7CC84A181D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Polsko: popření přednosti práva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4D7F6A-D4F7-486E-9AE8-627D7508092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dirty="0">
                <a:solidFill>
                  <a:srgbClr val="DAA600"/>
                </a:solidFill>
                <a:highlight>
                  <a:srgbClr val="DAA600"/>
                </a:highlight>
              </a:rPr>
              <a:t>..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highlight>
                  <a:srgbClr val="DAA600"/>
                </a:highlight>
                <a:latin typeface="Bernard MT Condensed" panose="02050806060905020404" pitchFamily="18" charset="0"/>
              </a:rPr>
              <a:t>Nález Ústavního soudu PR ze 7.10.2021</a:t>
            </a:r>
            <a:r>
              <a:rPr lang="cs-CZ" dirty="0">
                <a:solidFill>
                  <a:srgbClr val="DAA600"/>
                </a:solidFill>
                <a:highlight>
                  <a:srgbClr val="DAA600"/>
                </a:highlight>
              </a:rPr>
              <a:t>..</a:t>
            </a:r>
            <a:r>
              <a:rPr lang="cs-CZ" dirty="0"/>
              <a:t>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(pravomoci v oblasti justice  x  právní stát)</a:t>
            </a:r>
          </a:p>
        </p:txBody>
      </p:sp>
    </p:spTree>
    <p:extLst>
      <p:ext uri="{BB962C8B-B14F-4D97-AF65-F5344CB8AC3E}">
        <p14:creationId xmlns:p14="http://schemas.microsoft.com/office/powerpoint/2010/main" val="154820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3EAE-F6BC-478C-AD68-501915857A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pPr algn="ctr"/>
            <a:r>
              <a:rPr lang="cs-CZ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právního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1728F-4F3B-4AED-81FE-941D1C0D1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4602"/>
          </a:xfrm>
          <a:solidFill>
            <a:srgbClr val="FFFF81"/>
          </a:solidFill>
        </p:spPr>
        <p:txBody>
          <a:bodyPr>
            <a:normAutofit fontScale="62500" lnSpcReduction="20000"/>
          </a:bodyPr>
          <a:lstStyle/>
          <a:p>
            <a:r>
              <a:rPr lang="cs-CZ" b="1" i="1" dirty="0"/>
              <a:t>dlouhý historický vývoj</a:t>
            </a:r>
          </a:p>
          <a:p>
            <a:r>
              <a:rPr lang="cs-CZ" b="1" dirty="0"/>
              <a:t>racionálně řízený stát pod vlivem obecné vůle jako protiklad státu policejního nebo absolutistického.</a:t>
            </a:r>
            <a:endParaRPr lang="cs-CZ" dirty="0"/>
          </a:p>
          <a:p>
            <a:pPr lvl="0"/>
            <a:r>
              <a:rPr lang="cs-CZ" dirty="0"/>
              <a:t>stát musí být zorganizován racionálně, což zahrnuje </a:t>
            </a:r>
            <a:r>
              <a:rPr lang="cs-CZ" b="1" i="1" dirty="0"/>
              <a:t>odpovědnost veřejné moci, nezávislosti soudnictví, parlamentní reprezentaci, vládnutí prostřednictvím práva a ochranu základních práv a svobod.“</a:t>
            </a:r>
          </a:p>
          <a:p>
            <a:r>
              <a:rPr lang="cs-CZ" sz="3800" b="1" dirty="0"/>
              <a:t>RE – Benátská komise - 2011 </a:t>
            </a:r>
            <a:r>
              <a:rPr lang="cs-CZ" sz="3800" b="1" i="1" dirty="0"/>
              <a:t>Zpráva o právním státu - </a:t>
            </a:r>
            <a:r>
              <a:rPr lang="cs-CZ" sz="3800" b="1" dirty="0"/>
              <a:t>podstatné znaky (Komise převzala):</a:t>
            </a:r>
            <a:endParaRPr lang="cs-CZ" sz="3800" dirty="0"/>
          </a:p>
          <a:p>
            <a:pPr lvl="0"/>
            <a:r>
              <a:rPr lang="cs-CZ" sz="3800" b="1" dirty="0"/>
              <a:t>1 - zákonnost, která předpokládá průhledný, odpovědný, demokratický a pluralistický </a:t>
            </a:r>
            <a:r>
              <a:rPr lang="cs-CZ" sz="3800" b="1" dirty="0">
                <a:solidFill>
                  <a:srgbClr val="FF0000"/>
                </a:solidFill>
              </a:rPr>
              <a:t>proces přijímání zákonů,</a:t>
            </a:r>
            <a:endParaRPr lang="cs-CZ" sz="3800" dirty="0">
              <a:solidFill>
                <a:srgbClr val="FF0000"/>
              </a:solidFill>
            </a:endParaRPr>
          </a:p>
          <a:p>
            <a:pPr lvl="0"/>
            <a:r>
              <a:rPr lang="cs-CZ" sz="3800" b="1" dirty="0"/>
              <a:t>2 - právní jistota,</a:t>
            </a:r>
            <a:endParaRPr lang="cs-CZ" sz="3800" dirty="0"/>
          </a:p>
          <a:p>
            <a:pPr lvl="0"/>
            <a:r>
              <a:rPr lang="cs-CZ" sz="3800" b="1" dirty="0"/>
              <a:t>3 - zákaz svévole výkonné moci,</a:t>
            </a:r>
            <a:endParaRPr lang="cs-CZ" sz="3800" dirty="0"/>
          </a:p>
          <a:p>
            <a:pPr lvl="0"/>
            <a:r>
              <a:rPr lang="cs-CZ" sz="3800" b="1" dirty="0"/>
              <a:t>4 - přístup ke spravedlnosti u </a:t>
            </a:r>
            <a:r>
              <a:rPr lang="cs-CZ" sz="3800" b="1" dirty="0">
                <a:solidFill>
                  <a:srgbClr val="FF0000"/>
                </a:solidFill>
              </a:rPr>
              <a:t>nezávislých a nestranných soudů, </a:t>
            </a:r>
            <a:endParaRPr lang="cs-CZ" sz="3800" dirty="0">
              <a:solidFill>
                <a:srgbClr val="FF0000"/>
              </a:solidFill>
            </a:endParaRPr>
          </a:p>
          <a:p>
            <a:pPr lvl="0"/>
            <a:r>
              <a:rPr lang="cs-CZ" sz="3800" b="1" dirty="0"/>
              <a:t>5 - </a:t>
            </a:r>
            <a:r>
              <a:rPr lang="cs-CZ" sz="3800" b="1" dirty="0">
                <a:solidFill>
                  <a:srgbClr val="FF0000"/>
                </a:solidFill>
              </a:rPr>
              <a:t>soudní přezkum správních aktů, </a:t>
            </a:r>
            <a:r>
              <a:rPr lang="cs-CZ" sz="3800" b="1" dirty="0"/>
              <a:t>respekt k </a:t>
            </a:r>
            <a:r>
              <a:rPr lang="cs-CZ" sz="3800" b="1" dirty="0">
                <a:solidFill>
                  <a:srgbClr val="FF0000"/>
                </a:solidFill>
              </a:rPr>
              <a:t>základním právům,</a:t>
            </a:r>
            <a:endParaRPr lang="cs-CZ" sz="3800" dirty="0">
              <a:solidFill>
                <a:srgbClr val="FF0000"/>
              </a:solidFill>
            </a:endParaRPr>
          </a:p>
          <a:p>
            <a:pPr lvl="0"/>
            <a:r>
              <a:rPr lang="cs-CZ" sz="3800" b="1" dirty="0"/>
              <a:t>6 - </a:t>
            </a:r>
            <a:r>
              <a:rPr lang="cs-CZ" sz="3800" b="1" dirty="0">
                <a:solidFill>
                  <a:srgbClr val="FF0000"/>
                </a:solidFill>
              </a:rPr>
              <a:t>nediskriminace a rovnost před zákonem.</a:t>
            </a:r>
            <a:endParaRPr lang="cs-CZ" sz="3800" dirty="0">
              <a:solidFill>
                <a:srgbClr val="FF0000"/>
              </a:solidFill>
            </a:endParaRPr>
          </a:p>
          <a:p>
            <a:pPr lvl="0"/>
            <a:endParaRPr lang="cs-CZ" sz="3800" dirty="0"/>
          </a:p>
          <a:p>
            <a:pPr marL="457200" lvl="1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05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3EAE-F6BC-478C-AD68-501915857A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b="1">
                <a:solidFill>
                  <a:schemeClr val="bg1"/>
                </a:solidFill>
              </a:rPr>
            </a:br>
            <a:r>
              <a:rPr lang="cs-CZ" b="1">
                <a:solidFill>
                  <a:schemeClr val="bg1"/>
                </a:solidFill>
              </a:rPr>
              <a:t>Nový postup Komise EU pro posílení právního státu</a:t>
            </a:r>
            <a:br>
              <a:rPr lang="cs-CZ" b="1">
                <a:solidFill>
                  <a:schemeClr val="bg1"/>
                </a:solidFill>
              </a:rPr>
            </a:br>
            <a:endParaRPr lang="cs-CZ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1728F-4F3B-4AED-81FE-941D1C0D1F4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81"/>
          </a:solidFill>
        </p:spPr>
        <p:txBody>
          <a:bodyPr>
            <a:normAutofit/>
          </a:bodyPr>
          <a:lstStyle/>
          <a:p>
            <a:r>
              <a:rPr lang="cs-CZ" b="1"/>
              <a:t>SDĚLENÍ KOMISE 2015: nový mechanismus sledování situace v členských státech a reakce na problémy</a:t>
            </a:r>
            <a:endParaRPr lang="cs-CZ"/>
          </a:p>
          <a:p>
            <a:r>
              <a:rPr lang="cs-CZ" b="1"/>
              <a:t>selhání Komise v případě poskytnutí jasného výkladu „systémového ohrožení“, které má být spouštěčem celého mechanismu</a:t>
            </a:r>
            <a:endParaRPr lang="cs-CZ"/>
          </a:p>
          <a:p>
            <a:r>
              <a:rPr lang="cs-CZ" b="1"/>
              <a:t>Komisi se nepodařilo dostatečným způsobem odlišit „systémové ohrožení“ od „zřejmého nebezpečí porušení“ dle čl. 7 SEU.</a:t>
            </a:r>
            <a:endParaRPr lang="cs-CZ"/>
          </a:p>
          <a:p>
            <a:r>
              <a:rPr lang="cs-CZ" b="1">
                <a:solidFill>
                  <a:srgbClr val="FF0000"/>
                </a:solidFill>
              </a:rPr>
              <a:t>sporná legitimita Komise </a:t>
            </a:r>
            <a:r>
              <a:rPr lang="cs-CZ" b="1"/>
              <a:t>= zda tento postup nepostrádá oporu ve Smlouvách, a není proto v rozporu s principem svěřených pravomocí dle čl. 5 SEU (je tomu tak)</a:t>
            </a: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62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3EAE-F6BC-478C-AD68-501915857A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50000"/>
            </a:schemeClr>
          </a:solidFill>
        </p:spPr>
        <p:txBody>
          <a:bodyPr/>
          <a:lstStyle/>
          <a:p>
            <a:pPr algn="ctr"/>
            <a:r>
              <a:rPr lang="cs-CZ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postup Komise v praxi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1728F-4F3B-4AED-81FE-941D1C0D1F4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81"/>
          </a:solidFill>
        </p:spPr>
        <p:txBody>
          <a:bodyPr>
            <a:normAutofit/>
          </a:bodyPr>
          <a:lstStyle/>
          <a:p>
            <a:r>
              <a:rPr lang="cs-CZ" b="1"/>
              <a:t>poprvé 2016 - události v </a:t>
            </a:r>
            <a:r>
              <a:rPr lang="cs-CZ" b="1" i="1"/>
              <a:t>Polsku</a:t>
            </a:r>
            <a:endParaRPr lang="cs-CZ"/>
          </a:p>
          <a:p>
            <a:r>
              <a:rPr lang="cs-CZ" b="1"/>
              <a:t> reformy ústavního soudnictví</a:t>
            </a:r>
          </a:p>
          <a:p>
            <a: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  <a:t>polské orgány téměř nereagovaly</a:t>
            </a:r>
          </a:p>
          <a:p>
            <a:pPr marL="0" indent="0">
              <a:buNone/>
            </a:pPr>
            <a:r>
              <a:rPr lang="cs-CZ" sz="2400" b="1">
                <a:latin typeface="Arial" panose="020B0604020202020204" pitchFamily="34" charset="0"/>
                <a:cs typeface="Arial" panose="020B0604020202020204" pitchFamily="34" charset="0"/>
              </a:rPr>
              <a:t>= neformální předstupeň postupu podle čl. 7 SEU</a:t>
            </a:r>
            <a:endParaRPr lang="cs-CZ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03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3EAE-F6BC-478C-AD68-50191585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469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podle čl. 7 SEU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F1728F-4F3B-4AED-81FE-941D1C0D1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423"/>
            <a:ext cx="10515600" cy="4937452"/>
          </a:xfrm>
          <a:solidFill>
            <a:srgbClr val="FFFF81"/>
          </a:solidFill>
        </p:spPr>
        <p:txBody>
          <a:bodyPr>
            <a:normAutofit fontScale="85000" lnSpcReduction="20000"/>
          </a:bodyPr>
          <a:lstStyle/>
          <a:p>
            <a:r>
              <a:rPr lang="cs-CZ" b="1" i="1"/>
              <a:t>Článek 7 (zde jen klíčová ustanovení o postupu)</a:t>
            </a:r>
          </a:p>
          <a:p>
            <a:r>
              <a:rPr lang="cs-CZ"/>
              <a:t>1.   Na odůvodněný návrh jedné třetiny členských států, Evropského parlamentu nebo </a:t>
            </a:r>
            <a:r>
              <a:rPr lang="cs-CZ" b="1"/>
              <a:t>Evropské komise </a:t>
            </a:r>
            <a:r>
              <a:rPr lang="cs-CZ"/>
              <a:t>může </a:t>
            </a:r>
            <a:r>
              <a:rPr lang="cs-CZ" b="1"/>
              <a:t>Rada většinou čtyř pětin </a:t>
            </a:r>
            <a:r>
              <a:rPr lang="cs-CZ"/>
              <a:t>svých členů po obdržení souhlasu Evropského parlamentu </a:t>
            </a:r>
            <a:r>
              <a:rPr lang="cs-CZ" b="1">
                <a:solidFill>
                  <a:srgbClr val="FF0000"/>
                </a:solidFill>
              </a:rPr>
              <a:t>rozhodnout, že existuje zřejmé nebezpečí</a:t>
            </a:r>
            <a:r>
              <a:rPr lang="cs-CZ">
                <a:solidFill>
                  <a:srgbClr val="FF0000"/>
                </a:solidFill>
              </a:rPr>
              <a:t>, </a:t>
            </a:r>
            <a:r>
              <a:rPr lang="cs-CZ"/>
              <a:t>že některý členský stát </a:t>
            </a:r>
            <a:r>
              <a:rPr lang="cs-CZ" b="1"/>
              <a:t>závažně poruší hodnoty </a:t>
            </a:r>
            <a:r>
              <a:rPr lang="cs-CZ"/>
              <a:t>uvedené v článku 2. </a:t>
            </a:r>
          </a:p>
          <a:p>
            <a:r>
              <a:rPr lang="cs-CZ"/>
              <a:t>2.   Na návrh jedné třetiny členských států nebo Evropské komise a po obdržení souhlasu Evropského parlamentu může </a:t>
            </a:r>
            <a:r>
              <a:rPr lang="cs-CZ" b="1"/>
              <a:t>Evropská rada jednomyslně </a:t>
            </a:r>
            <a:r>
              <a:rPr lang="cs-CZ" b="1">
                <a:solidFill>
                  <a:srgbClr val="FF0000"/>
                </a:solidFill>
              </a:rPr>
              <a:t>rozhodnout, že došlo k závažnému a trvajícímu porušení hodnot</a:t>
            </a:r>
            <a:r>
              <a:rPr lang="cs-CZ">
                <a:solidFill>
                  <a:srgbClr val="FF0000"/>
                </a:solidFill>
              </a:rPr>
              <a:t> </a:t>
            </a:r>
            <a:r>
              <a:rPr lang="cs-CZ"/>
              <a:t>uvedených v článku 2 ze strany členského státu, ...</a:t>
            </a:r>
          </a:p>
          <a:p>
            <a:r>
              <a:rPr lang="cs-CZ"/>
              <a:t>3.   Bylo-li učiněno zjištění uvedené v odstavci 2, může </a:t>
            </a:r>
            <a:r>
              <a:rPr lang="cs-CZ" b="1"/>
              <a:t>Rada kvalifikovanou většinou </a:t>
            </a:r>
            <a:r>
              <a:rPr lang="cs-CZ" b="1">
                <a:solidFill>
                  <a:srgbClr val="FF0000"/>
                </a:solidFill>
              </a:rPr>
              <a:t>rozhodnout,</a:t>
            </a:r>
            <a:r>
              <a:rPr lang="cs-CZ" b="1"/>
              <a:t> </a:t>
            </a:r>
            <a:r>
              <a:rPr lang="cs-CZ" b="1">
                <a:solidFill>
                  <a:srgbClr val="FF0000"/>
                </a:solidFill>
              </a:rPr>
              <a:t>že určitá práva, </a:t>
            </a:r>
            <a:r>
              <a:rPr lang="cs-CZ"/>
              <a:t>která pro dotyčný stát vyplývají z použití Smluv, včetně hlasovacích práv zástupců jeho vlády v Radě, </a:t>
            </a:r>
            <a:r>
              <a:rPr lang="cs-CZ" b="1">
                <a:solidFill>
                  <a:srgbClr val="FF0000"/>
                </a:solidFill>
              </a:rPr>
              <a:t>budou pozastavena. </a:t>
            </a:r>
            <a:r>
              <a:rPr lang="cs-CZ"/>
              <a:t>Povinnosti dotyčného členského státu vyplývající ze Smluv jsou pro tento stát v každém případě i nadále závazné.</a:t>
            </a:r>
          </a:p>
          <a:p>
            <a:r>
              <a:rPr lang="cs-CZ"/>
              <a:t>4.   Rada může později kvalifikovanou většinou rozhodnout, že změní nebo zruší opatření.</a:t>
            </a:r>
          </a:p>
        </p:txBody>
      </p:sp>
    </p:spTree>
    <p:extLst>
      <p:ext uri="{BB962C8B-B14F-4D97-AF65-F5344CB8AC3E}">
        <p14:creationId xmlns:p14="http://schemas.microsoft.com/office/powerpoint/2010/main" val="394500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1E125-0D91-4BDF-AF02-BA54EFAAB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Probíhající řízení podle čl. 7: Polsko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278A45-3752-4158-A99A-0A47BA5B5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Problémy s reformou (reformami) soudnictví</a:t>
            </a:r>
            <a:r>
              <a:rPr lang="cs-CZ" dirty="0"/>
              <a:t> probíhající již od roku 2015 dodnes</a:t>
            </a:r>
          </a:p>
          <a:p>
            <a:r>
              <a:rPr lang="cs-CZ" dirty="0"/>
              <a:t>Významné zvýšení vlivu výkonné a zákonodárné moci na soudní systém a tím i k oslabení jeho nezávislosti.  </a:t>
            </a:r>
          </a:p>
          <a:p>
            <a:r>
              <a:rPr lang="cs-CZ" b="1" dirty="0"/>
              <a:t>Dne 20. prosince 2017 Komise předložila Radě odůvodněný návrh, aby přijala rozhodnutí o tom, že v Polsku hrozí zřejmé nebezpečí závažného porušení zásad právního státu. </a:t>
            </a:r>
          </a:p>
          <a:p>
            <a:r>
              <a:rPr lang="cs-CZ" b="1" dirty="0"/>
              <a:t>Reakce Polska: Polská vláda své výhrady proti pozici Komise vyjádřila vydáním „Bílého listu o reformě polského soudnictví“, ve kterém si stojí za tím, že reformy byly nezbytné.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Shrnutí: není zaručena nezávislost soudů</a:t>
            </a:r>
          </a:p>
          <a:p>
            <a:r>
              <a:rPr lang="cs-CZ" b="1" dirty="0">
                <a:solidFill>
                  <a:srgbClr val="0000FF"/>
                </a:solidFill>
              </a:rPr>
              <a:t>A ZDE TO SKONČILO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1E125-0D91-4BDF-AF02-BA54EFAAB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6347"/>
          </a:xfrm>
        </p:spPr>
        <p:txBody>
          <a:bodyPr/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Probíhající řízení podle čl. 7: Maďarsko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278A45-3752-4158-A99A-0A47BA5B5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569"/>
            <a:ext cx="10515600" cy="480767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Návrh: nikoli Komise, ale Evropský Parlament. </a:t>
            </a:r>
          </a:p>
          <a:p>
            <a:r>
              <a:rPr lang="cs-CZ" b="1" dirty="0"/>
              <a:t>Maďarsko - porušování právního státu od r. 2011 (</a:t>
            </a:r>
            <a:r>
              <a:rPr lang="cs-CZ" b="1" dirty="0" err="1"/>
              <a:t>Fidesz</a:t>
            </a:r>
            <a:r>
              <a:rPr lang="cs-CZ" b="1" dirty="0"/>
              <a:t> v čele s Viktorem Orbánem)</a:t>
            </a:r>
            <a:endParaRPr lang="cs-CZ" dirty="0"/>
          </a:p>
          <a:p>
            <a:r>
              <a:rPr lang="cs-CZ" b="1" dirty="0"/>
              <a:t>Vláda zredukovala pravomoci Ústavního soudu a posílila postavení výkonné moci.</a:t>
            </a:r>
            <a:r>
              <a:rPr lang="cs-CZ" dirty="0"/>
              <a:t> </a:t>
            </a:r>
            <a:r>
              <a:rPr lang="cs-CZ" b="1" dirty="0"/>
              <a:t>některé poj­my byly upraveny tak, aby odpovídaly pouze tradičnímu pojetí rodiny  (?)</a:t>
            </a:r>
          </a:p>
          <a:p>
            <a:r>
              <a:rPr lang="cs-CZ" b="1" dirty="0"/>
              <a:t>Obavy EP: fungování ústavního a volebního systému, nezávislost soudnictví a dalších institucí, korupce a střet zájmů, soukromí a ochrana údajů, svoboda projevu, práva menšin, základní práva migrantů, žadatelů o azyl a uprchlíků aj.</a:t>
            </a:r>
          </a:p>
          <a:p>
            <a:r>
              <a:rPr lang="cs-CZ" b="1" dirty="0">
                <a:solidFill>
                  <a:srgbClr val="0000FF"/>
                </a:solidFill>
              </a:rPr>
              <a:t>I ZDE JEN ZAČÁTEK – řízení nepokračuje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02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87FF5-E2F1-4158-9AC4-F7F9A53173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03B"/>
          </a:solidFill>
        </p:spPr>
        <p:txBody>
          <a:bodyPr>
            <a:normAutofit/>
          </a:bodyPr>
          <a:lstStyle/>
          <a:p>
            <a:pPr algn="ctr"/>
            <a: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  <a:t>Řízení na základě čl. 258 SFEU - řízení o porušení povinnosti</a:t>
            </a: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BDD13F-F30C-41EF-8AAC-D892D525F82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BDFFD3"/>
          </a:solidFill>
        </p:spPr>
        <p:txBody>
          <a:bodyPr/>
          <a:lstStyle/>
          <a:p>
            <a:endParaRPr lang="cs-CZ"/>
          </a:p>
          <a:p>
            <a:r>
              <a:rPr lang="cs-CZ"/>
              <a:t>Obecná podmínka:</a:t>
            </a:r>
          </a:p>
          <a:p>
            <a:r>
              <a:rPr lang="cs-CZ"/>
              <a:t>Samotnou žalobu může Komise podat jen tehdy, pokud její obavy ohledně právního státu </a:t>
            </a:r>
            <a:r>
              <a:rPr lang="cs-CZ" b="1"/>
              <a:t>představují současně porušení konkrétního ustanovení právních předpisů EU. </a:t>
            </a:r>
          </a:p>
          <a:p>
            <a:r>
              <a:rPr lang="cs-CZ"/>
              <a:t>Je tedy zřejmé, že </a:t>
            </a:r>
            <a:r>
              <a:rPr lang="cs-CZ" b="1"/>
              <a:t>jen specifické porušení může být spouštěčem řízení, a tudíž porušení čl. 2 SEU vzhledem k jeho relativně nevymezené povaze ke spuštění řízení nestačí !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30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87FF5-E2F1-4158-9AC4-F7F9A53173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03B"/>
          </a:solidFill>
        </p:spPr>
        <p:txBody>
          <a:bodyPr>
            <a:normAutofit/>
          </a:bodyPr>
          <a:lstStyle/>
          <a:p>
            <a:pPr algn="ctr"/>
            <a: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  <a:t>Řízení na základě čl. 258 SFEU - Polsko</a:t>
            </a: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BDD13F-F30C-41EF-8AAC-D892D525F82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BDFFD3"/>
          </a:solidFill>
        </p:spPr>
        <p:txBody>
          <a:bodyPr>
            <a:normAutofit/>
          </a:bodyPr>
          <a:lstStyle/>
          <a:p>
            <a:r>
              <a:rPr lang="cs-CZ" b="1" i="1"/>
              <a:t>obavy z nezávislosti obecných soudů - </a:t>
            </a:r>
            <a:r>
              <a:rPr lang="cs-CZ" i="1"/>
              <a:t>C‑192/18</a:t>
            </a:r>
            <a:r>
              <a:rPr lang="cs-CZ"/>
              <a:t>. Komise napadla zákon z roku 2017 – snížení věkové hranice pro odchod do důchodu soudců i státních zástupců - ministr spravedlnosti získal diskreční pravomoc prodloužit délku funkce pro jednotlivé soudce </a:t>
            </a:r>
          </a:p>
          <a:p>
            <a:r>
              <a:rPr lang="cs-CZ" b="1" i="1"/>
              <a:t>Nový disciplinární režim pro soudce </a:t>
            </a:r>
            <a:r>
              <a:rPr lang="cs-CZ" i="1"/>
              <a:t>Nejvyššího soudu i obecných soudů</a:t>
            </a:r>
            <a:r>
              <a:rPr lang="cs-CZ" b="1" i="1"/>
              <a:t> - </a:t>
            </a:r>
            <a:r>
              <a:rPr lang="cs-CZ" b="1"/>
              <a:t>nezaručuje nezávislost a nestrannost kárného kolegia Nejvyššího soudu -  </a:t>
            </a:r>
            <a:r>
              <a:rPr lang="cs-CZ"/>
              <a:t>v dubnu 2020 vydal SD na žádost Komise předběžné opatření k</a:t>
            </a:r>
            <a:r>
              <a:rPr lang="cs-CZ" b="1"/>
              <a:t> pozastavení pravomocí kárného kolegia Nejvyššího soudu, pokud jde o disciplinární řízení proti soudcům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28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1070</Words>
  <Application>Microsoft Office PowerPoint</Application>
  <PresentationFormat>Širokoúhlá obrazovka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Bernard MT Condensed</vt:lpstr>
      <vt:lpstr>Calibri</vt:lpstr>
      <vt:lpstr>Calibri Light</vt:lpstr>
      <vt:lpstr>Motiv Office</vt:lpstr>
      <vt:lpstr>   Ochrana právního státu  v EU   </vt:lpstr>
      <vt:lpstr>Pojem právního státu</vt:lpstr>
      <vt:lpstr> Nový postup Komise EU pro posílení právního státu </vt:lpstr>
      <vt:lpstr>Nový postup Komise v praxi</vt:lpstr>
      <vt:lpstr>Postup podle čl. 7 SEU</vt:lpstr>
      <vt:lpstr>Probíhající řízení podle čl. 7: Polsko</vt:lpstr>
      <vt:lpstr>Probíhající řízení podle čl. 7: Maďarsko</vt:lpstr>
      <vt:lpstr>Řízení na základě čl. 258 SFEU - řízení o porušení povinnosti</vt:lpstr>
      <vt:lpstr>Řízení na základě čl. 258 SFEU - Polsko</vt:lpstr>
      <vt:lpstr>Sankce za nerespektování právního státu - 1</vt:lpstr>
      <vt:lpstr>Polsko: popření přednosti práva EU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právního státu  v EU</dc:title>
  <dc:creator>Tyc Vladimir</dc:creator>
  <cp:lastModifiedBy>Vladimír Týč</cp:lastModifiedBy>
  <cp:revision>27</cp:revision>
  <dcterms:created xsi:type="dcterms:W3CDTF">2021-10-10T10:41:16Z</dcterms:created>
  <dcterms:modified xsi:type="dcterms:W3CDTF">2023-12-13T22:07:41Z</dcterms:modified>
</cp:coreProperties>
</file>