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13" r:id="rId2"/>
    <p:sldId id="260" r:id="rId3"/>
    <p:sldId id="258" r:id="rId4"/>
    <p:sldId id="264" r:id="rId5"/>
    <p:sldId id="346" r:id="rId6"/>
    <p:sldId id="265" r:id="rId7"/>
    <p:sldId id="347" r:id="rId8"/>
    <p:sldId id="268" r:id="rId9"/>
    <p:sldId id="353" r:id="rId10"/>
    <p:sldId id="360" r:id="rId11"/>
    <p:sldId id="356" r:id="rId12"/>
    <p:sldId id="357" r:id="rId13"/>
    <p:sldId id="358" r:id="rId14"/>
    <p:sldId id="298" r:id="rId15"/>
    <p:sldId id="349" r:id="rId16"/>
    <p:sldId id="359" r:id="rId17"/>
    <p:sldId id="350" r:id="rId18"/>
    <p:sldId id="299" r:id="rId19"/>
    <p:sldId id="351" r:id="rId20"/>
    <p:sldId id="270" r:id="rId21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7C80"/>
    <a:srgbClr val="FFFFCC"/>
    <a:srgbClr val="FFFF66"/>
    <a:srgbClr val="0000FF"/>
    <a:srgbClr val="FFFF99"/>
    <a:srgbClr val="CCFFFF"/>
    <a:srgbClr val="CCEC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0BB56CE9-F90F-4C39-0FA8-60155FBA5D6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BC9A13FB-47FB-D7DA-5A1D-5DBA94C1F9D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28233393-144F-FF11-98AC-ECE84F4DF21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415B0C01-59C0-4D1E-0CFD-AE4503A9751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325939E-6C5A-4FC7-8E44-A383946257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C33F3E02-86C2-74DC-272D-EA5AE3997A93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170690B-C092-6989-B1FA-8B21A1CFFE3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172D259A-D022-D7F3-6D45-F4983297354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25091012-3FD6-BE54-C543-0CE79254C86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DD9543A4-0458-2839-6B53-9BBA5C452DA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F2A47895-8320-882F-CF82-B5A001B42CD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04B7F80-F310-224D-0E40-DECA26553DD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0E65797-FC4E-C329-535A-260FE606CB0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66DEC5A-5DB3-393E-24E5-AD3ABD16CE0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F2A8D0E-8001-C577-7D53-9E43958D320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B25FC10-7728-80AD-3C48-97D04F8DBE4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822755B-4EAE-2D36-D892-A45FD2346E4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421AE18-F0CA-3A74-F6FB-705ADD57B98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F06B98C-4D2B-88FF-2496-6CCFCACEA02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3A5E5DA-5E58-A54E-AE5A-CC6139E76FC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13C08C1-F660-9145-4B77-83E348056E1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79B9BF7F-E2E8-8245-919E-1CBCBB389E1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41400" y="725488"/>
            <a:ext cx="4772025" cy="35782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FDF4789-5296-7B5D-3BD8-E1E4282E8FF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6400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DCB09A00-C96F-0D49-A411-82A1ADB1442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9703C4B8-5F75-C867-0613-DEE457A1BD9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3225" cy="4202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055A1E-8AB1-C396-A4C1-3621DD42B0B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2845EF-3E48-7554-DF6D-4E1AB3CD82E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4D5B59-1B24-3998-8A7A-1A60DC4BBBB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6641B-155A-454C-9299-CAA1E8E245B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63791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6F4BF7-1DA1-783E-5A8A-71715E9C5DF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B8F7BE-5B84-070E-ED9A-1F2FA3539FA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0114A4-3449-3F94-7594-FAC4A701DDA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F899A-625F-473C-A7CA-A52C1EC10AE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81916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B482B2-44C0-F004-55ED-08A6DD30BD0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AD08CE-3B54-6FCB-BB02-25FC8C966AB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44C238-382C-FEFC-05A0-8EDC7A40087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62417-76D8-4BC3-A8F6-9F88063E796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500097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27BD41F-04EE-C1CA-8860-B1C07466C8A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2ACBC2-88CE-B4F3-5F65-56885ADB835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B6AEE8-156A-299E-3F3B-5A90043FAA6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B96D2-ADA2-4A46-8E26-0FFC62C6107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20937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2A6E531-E5FF-E34A-9E4E-D4EE8B17875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AB8EF7A-BFB2-2F84-6C83-94FABCCA255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90AEE83-8100-9A33-8D3C-63581A2C74F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52DAE-5BF2-4801-820F-27DB472072FC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18645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96216C-8DEE-197D-9A9D-E211129711C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C3D7EC-C918-EDE4-5603-407926B0FBD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FCD6B9-6276-EA84-EBD4-CEC1F010842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09434-1630-4751-AC79-AAA6B66B4BF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908464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FECDD68-EED9-E277-2802-56B4561302C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95FF9B-70B1-9D07-3A3E-425C834F772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3B16E2-B9E2-74F2-886E-1CB9ACB4A36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9E897-1907-4B2D-9E36-EAE13E3A27E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78929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3101E5F-107A-84B6-2E2D-17CEA787952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E3740E3-E375-ED81-2CDD-1D6A18BD547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ECFA73A-E715-6B76-DA0B-C0BA9693537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43CD6-801F-44F2-9FE1-94DBA454AE6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44261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0D85583-4ED3-3041-9A2B-E4FCE41EFAF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2E2F2BD-3181-BD8C-9786-D23D1CA87F2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B937ED9-0A49-1B25-65B0-3CE7682260A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5C63D-C3D3-406A-9890-09CA105354E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58920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51889C1-8E01-3F94-D6A6-0214A3600C1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F0906D-5BA1-D108-2376-390E79CDA1F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1934E1-5A41-4BB3-80CF-9BAFDEA0894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F4D54-2E9C-4951-AC31-27453E890CD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22197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28B1638-9BDB-0629-8780-523A16D6E12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A66EC4-BD46-C1D5-4914-6F2B28FEDF1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6957153-DC3D-BD41-11E0-DBDFDAD371E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38008-0A74-4FE7-8960-03C16491574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49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4918F34-B72A-74E3-00DA-3854FE488F8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7BC2479-AD31-4D29-F513-5B0CA725048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9D85178-EFB5-2CFB-F73C-61D10358BB6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F14D7-08DF-4FC8-B5EB-86CD242E144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89473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45B32F1-2AA2-8D7E-6F94-646A4ECABD8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2203774-78B5-C05D-01AB-3547819BEDD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C2BBBD7-DC11-23BA-1346-30FE4E21F7F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C462B-583F-4579-B7AC-EEBD5149EA5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7706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D609C1F4-4FAE-B3F7-883A-2E81CF3517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64BC7419-FE55-D38C-1ED3-E5EA457387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ECCD51B-7D82-97BF-10F2-C89975CE3F4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8CCE5CC-5D27-A593-5DA7-3B902194A2F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7E8B8CB-2FB2-4A8D-A060-48A3BD6B4C7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FFDCC43-6338-40CF-ADE9-BBB7ABEF15B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0123AC6-3D03-42AA-5434-3C811CF2CD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chemeClr val="bg1"/>
          </a:solidFill>
        </p:spPr>
        <p:txBody>
          <a:bodyPr/>
          <a:lstStyle/>
          <a:p>
            <a:pPr eaLnBrk="1" hangingPunct="1"/>
            <a:br>
              <a:rPr lang="cs-CZ" altLang="cs-CZ" sz="2800"/>
            </a:br>
            <a:r>
              <a:rPr lang="cs-CZ" altLang="cs-CZ" b="1">
                <a:solidFill>
                  <a:srgbClr val="CC0000"/>
                </a:solidFill>
              </a:rPr>
              <a:t>PRÁVO EVROPSKÉ UNIE</a:t>
            </a:r>
            <a:br>
              <a:rPr lang="cs-CZ" altLang="cs-CZ" sz="3000" b="1"/>
            </a:br>
            <a:br>
              <a:rPr lang="cs-CZ" altLang="cs-CZ" sz="900"/>
            </a:br>
            <a:br>
              <a:rPr lang="cs-CZ" altLang="cs-CZ" sz="900"/>
            </a:br>
            <a:br>
              <a:rPr lang="cs-CZ" altLang="cs-CZ" sz="900"/>
            </a:br>
            <a:r>
              <a:rPr lang="cs-CZ" altLang="cs-CZ" sz="3200" b="1">
                <a:solidFill>
                  <a:srgbClr val="006600"/>
                </a:solidFill>
              </a:rPr>
              <a:t> Organizační struktura EU</a:t>
            </a:r>
            <a:br>
              <a:rPr lang="cs-CZ" altLang="cs-CZ" sz="3200">
                <a:solidFill>
                  <a:srgbClr val="006600"/>
                </a:solidFill>
              </a:rPr>
            </a:br>
            <a:br>
              <a:rPr lang="cs-CZ" altLang="cs-CZ" sz="3200">
                <a:solidFill>
                  <a:srgbClr val="006600"/>
                </a:solidFill>
              </a:rPr>
            </a:br>
            <a:r>
              <a:rPr lang="cs-CZ" altLang="cs-CZ" sz="3200">
                <a:solidFill>
                  <a:srgbClr val="006600"/>
                </a:solidFill>
              </a:rPr>
              <a:t>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0D9801EE-7AD1-74CB-771B-BD90460830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sz="2800">
                <a:solidFill>
                  <a:srgbClr val="002060"/>
                </a:solidFill>
                <a:cs typeface="Arial" panose="020B0604020202020204" pitchFamily="34" charset="0"/>
              </a:rPr>
              <a:t>Hlasovací váha jednotlivých členských států v Radě EU u kvalifikované většiny (pro informaci)</a:t>
            </a:r>
            <a:endParaRPr lang="pl-PL" altLang="cs-CZ" sz="280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34BF1375-E1F5-FE88-74AA-5E6F388F6DC6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468313" y="1725613"/>
          <a:ext cx="4025900" cy="4583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2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8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Austria   1.98%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Belgium 2.58% 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Bulgaria  1.55%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Croatia  0.91%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</a:t>
                      </a:r>
                      <a:r>
                        <a:rPr lang="cs-CZ" sz="1800" kern="100">
                          <a:solidFill>
                            <a:srgbClr val="FFFF00"/>
                          </a:solidFill>
                          <a:effectLst/>
                        </a:rPr>
                        <a:t>Cyprus  0.20%  </a:t>
                      </a:r>
                      <a:endParaRPr lang="cs-CZ" sz="1800" kern="100">
                        <a:solidFill>
                          <a:srgbClr val="FFFF00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>
                          <a:solidFill>
                            <a:srgbClr val="FF0000"/>
                          </a:solidFill>
                          <a:effectLst/>
                        </a:rPr>
                        <a:t>Czech Republic  2.35% </a:t>
                      </a:r>
                      <a:r>
                        <a:rPr lang="cs-CZ" sz="1800" kern="100" dirty="0">
                          <a:effectLst/>
                        </a:rPr>
                        <a:t>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Denmark  1.30%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solidFill>
                            <a:srgbClr val="FFFF00"/>
                          </a:solidFill>
                          <a:effectLst/>
                        </a:rPr>
                        <a:t>Estonia</a:t>
                      </a:r>
                      <a:r>
                        <a:rPr lang="cs-CZ" sz="1800" kern="100" dirty="0">
                          <a:solidFill>
                            <a:srgbClr val="FFFF00"/>
                          </a:solidFill>
                          <a:effectLst/>
                        </a:rPr>
                        <a:t>  0.30%  </a:t>
                      </a:r>
                      <a:endParaRPr lang="cs-CZ" sz="1800" kern="100" dirty="0">
                        <a:solidFill>
                          <a:srgbClr val="FFFF00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effectLst/>
                        </a:rPr>
                        <a:t>Finland</a:t>
                      </a:r>
                      <a:r>
                        <a:rPr lang="cs-CZ" sz="1800" kern="100" dirty="0">
                          <a:effectLst/>
                        </a:rPr>
                        <a:t>  1.23% 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>
                          <a:solidFill>
                            <a:srgbClr val="0000FF"/>
                          </a:solidFill>
                          <a:effectLst/>
                        </a:rPr>
                        <a:t>France </a:t>
                      </a:r>
                      <a:r>
                        <a:rPr lang="cs-CZ" sz="1800" kern="100">
                          <a:solidFill>
                            <a:srgbClr val="0000FF"/>
                          </a:solidFill>
                          <a:effectLst/>
                        </a:rPr>
                        <a:t> 14.97% </a:t>
                      </a:r>
                      <a:r>
                        <a:rPr lang="cs-CZ" sz="1800" kern="1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cs-CZ" sz="1800" kern="100" dirty="0">
                        <a:solidFill>
                          <a:srgbClr val="0000FF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solidFill>
                            <a:srgbClr val="0000FF"/>
                          </a:solidFill>
                          <a:effectLst/>
                        </a:rPr>
                        <a:t>Germany</a:t>
                      </a:r>
                      <a:r>
                        <a:rPr lang="cs-CZ" sz="1800" kern="1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r>
                        <a:rPr lang="cs-CZ" sz="1800" kern="100">
                          <a:solidFill>
                            <a:srgbClr val="0000FF"/>
                          </a:solidFill>
                          <a:effectLst/>
                        </a:rPr>
                        <a:t> 18.54% </a:t>
                      </a:r>
                      <a:r>
                        <a:rPr lang="cs-CZ" sz="1800" kern="100" dirty="0">
                          <a:effectLst/>
                        </a:rPr>
                        <a:t>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Greece  2.39%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Hungary  2.18%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effectLst/>
                        </a:rPr>
                        <a:t>Ireland</a:t>
                      </a:r>
                      <a:r>
                        <a:rPr lang="cs-CZ" sz="1800" kern="100" dirty="0">
                          <a:effectLst/>
                        </a:rPr>
                        <a:t> </a:t>
                      </a:r>
                      <a:r>
                        <a:rPr lang="cs-CZ" sz="1800" kern="100">
                          <a:effectLst/>
                        </a:rPr>
                        <a:t> 1.11% </a:t>
                      </a:r>
                      <a:r>
                        <a:rPr lang="cs-CZ" sz="1800" kern="100" dirty="0">
                          <a:effectLst/>
                        </a:rPr>
                        <a:t>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D6BF6AF5-C241-0A4D-1B5C-DA979E2F434B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716463" y="1725613"/>
          <a:ext cx="3492500" cy="46148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60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Italy  13.58%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Latvia  0.43%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Lithuania  0.62%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</a:t>
                      </a:r>
                      <a:r>
                        <a:rPr lang="cs-CZ" sz="1800" kern="100">
                          <a:solidFill>
                            <a:srgbClr val="FFFF00"/>
                          </a:solidFill>
                          <a:effectLst/>
                        </a:rPr>
                        <a:t>Luxembourg  0.14%  </a:t>
                      </a:r>
                      <a:endParaRPr lang="cs-CZ" sz="1800" kern="100">
                        <a:solidFill>
                          <a:srgbClr val="FFFF00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</a:t>
                      </a:r>
                      <a:r>
                        <a:rPr lang="cs-CZ" sz="1800" kern="100">
                          <a:solidFill>
                            <a:srgbClr val="FFFF00"/>
                          </a:solidFill>
                          <a:effectLst/>
                        </a:rPr>
                        <a:t>Malta  0.11%  </a:t>
                      </a:r>
                      <a:endParaRPr lang="cs-CZ" sz="1800" kern="100">
                        <a:solidFill>
                          <a:srgbClr val="FFFF00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Netherlands  3.91%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Poland  8.47%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Portugal  2.30%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Romania  4.31%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>
                          <a:solidFill>
                            <a:srgbClr val="FF0000"/>
                          </a:solidFill>
                          <a:effectLst/>
                        </a:rPr>
                        <a:t>Slovakia  1.22%  </a:t>
                      </a:r>
                      <a:endParaRPr lang="cs-CZ" sz="1800" kern="100" dirty="0">
                        <a:solidFill>
                          <a:srgbClr val="FF0000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Slovenia  0.47%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Spain  10.56%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effectLst/>
                        </a:rPr>
                        <a:t>Sweden</a:t>
                      </a:r>
                      <a:r>
                        <a:rPr lang="cs-CZ" sz="1800" kern="100" dirty="0">
                          <a:effectLst/>
                        </a:rPr>
                        <a:t> </a:t>
                      </a:r>
                      <a:r>
                        <a:rPr lang="cs-CZ" sz="1800" kern="100">
                          <a:effectLst/>
                        </a:rPr>
                        <a:t> 2.30% </a:t>
                      </a:r>
                      <a:r>
                        <a:rPr lang="cs-CZ" sz="1800" kern="100" dirty="0">
                          <a:effectLst/>
                        </a:rPr>
                        <a:t>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11726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FC91753E-BEC9-606A-3E78-54466373D3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7063" y="404813"/>
            <a:ext cx="7886700" cy="930275"/>
          </a:xfrm>
        </p:spPr>
        <p:txBody>
          <a:bodyPr/>
          <a:lstStyle/>
          <a:p>
            <a:r>
              <a:rPr lang="cs-CZ" altLang="cs-CZ" sz="2800"/>
              <a:t>Evropská unie a Rada Evropy (dvě různé organizace)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53C8D421-C34B-F4A9-5ED3-3CE6FCA902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789113"/>
            <a:ext cx="7886700" cy="38830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cs-CZ" altLang="cs-CZ"/>
              <a:t>     </a:t>
            </a:r>
          </a:p>
        </p:txBody>
      </p:sp>
      <p:sp>
        <p:nvSpPr>
          <p:cNvPr id="4" name="Zaoblený obdélník 3">
            <a:extLst>
              <a:ext uri="{FF2B5EF4-FFF2-40B4-BE49-F238E27FC236}">
                <a16:creationId xmlns:a16="http://schemas.microsoft.com/office/drawing/2014/main" id="{43409597-33C9-4AC2-F77D-35E49E7C81D9}"/>
              </a:ext>
            </a:extLst>
          </p:cNvPr>
          <p:cNvSpPr/>
          <p:nvPr/>
        </p:nvSpPr>
        <p:spPr>
          <a:xfrm>
            <a:off x="711200" y="1789113"/>
            <a:ext cx="3933825" cy="3883025"/>
          </a:xfrm>
          <a:prstGeom prst="roundRect">
            <a:avLst/>
          </a:prstGeom>
          <a:solidFill>
            <a:srgbClr val="F379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cs-CZ" sz="1350" dirty="0"/>
          </a:p>
        </p:txBody>
      </p:sp>
      <p:sp>
        <p:nvSpPr>
          <p:cNvPr id="5" name="Zaoblený obdélník 4">
            <a:extLst>
              <a:ext uri="{FF2B5EF4-FFF2-40B4-BE49-F238E27FC236}">
                <a16:creationId xmlns:a16="http://schemas.microsoft.com/office/drawing/2014/main" id="{7E39FA56-5579-83F1-8F64-15602BCF30B5}"/>
              </a:ext>
            </a:extLst>
          </p:cNvPr>
          <p:cNvSpPr/>
          <p:nvPr/>
        </p:nvSpPr>
        <p:spPr>
          <a:xfrm>
            <a:off x="5357813" y="1789113"/>
            <a:ext cx="2914650" cy="38830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cs-CZ" sz="135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A6BFBD8-17FE-E8AF-09AC-AE30336EC010}"/>
              </a:ext>
            </a:extLst>
          </p:cNvPr>
          <p:cNvSpPr/>
          <p:nvPr/>
        </p:nvSpPr>
        <p:spPr>
          <a:xfrm>
            <a:off x="1338263" y="2862263"/>
            <a:ext cx="2743200" cy="685800"/>
          </a:xfrm>
          <a:prstGeom prst="rect">
            <a:avLst/>
          </a:prstGeom>
          <a:solidFill>
            <a:srgbClr val="F8D86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Evropská rada</a:t>
            </a:r>
          </a:p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(summit)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D6CE633-B504-9768-61CF-3250BC089D81}"/>
              </a:ext>
            </a:extLst>
          </p:cNvPr>
          <p:cNvSpPr/>
          <p:nvPr/>
        </p:nvSpPr>
        <p:spPr>
          <a:xfrm>
            <a:off x="923925" y="2036763"/>
            <a:ext cx="3513138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2400" b="1" dirty="0"/>
              <a:t>Evropská Unie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B070CCC-40FB-2CA3-1009-72C5E6CFDBE1}"/>
              </a:ext>
            </a:extLst>
          </p:cNvPr>
          <p:cNvSpPr/>
          <p:nvPr/>
        </p:nvSpPr>
        <p:spPr>
          <a:xfrm>
            <a:off x="6005513" y="2036763"/>
            <a:ext cx="1617662" cy="685800"/>
          </a:xfrm>
          <a:prstGeom prst="rect">
            <a:avLst/>
          </a:prstGeom>
          <a:solidFill>
            <a:srgbClr val="327E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2100" b="1" dirty="0"/>
              <a:t>Rada Evropy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B43ABBCE-B281-3841-AD3C-6AA7D45F9173}"/>
              </a:ext>
            </a:extLst>
          </p:cNvPr>
          <p:cNvSpPr/>
          <p:nvPr/>
        </p:nvSpPr>
        <p:spPr>
          <a:xfrm>
            <a:off x="827088" y="3890963"/>
            <a:ext cx="954087" cy="6858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dirty="0">
                <a:solidFill>
                  <a:schemeClr val="tx1"/>
                </a:solidFill>
              </a:rPr>
              <a:t>Evropská komise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686C6240-5C21-B4CB-3D1C-56CE65163FDB}"/>
              </a:ext>
            </a:extLst>
          </p:cNvPr>
          <p:cNvSpPr/>
          <p:nvPr/>
        </p:nvSpPr>
        <p:spPr>
          <a:xfrm>
            <a:off x="1912938" y="3890963"/>
            <a:ext cx="1593850" cy="6858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dirty="0">
                <a:solidFill>
                  <a:schemeClr val="tx1"/>
                </a:solidFill>
              </a:rPr>
              <a:t>Rada EU </a:t>
            </a:r>
          </a:p>
          <a:p>
            <a:pPr algn="ctr">
              <a:defRPr/>
            </a:pPr>
            <a:r>
              <a:rPr lang="cs-CZ" sz="1350" dirty="0">
                <a:solidFill>
                  <a:schemeClr val="tx1"/>
                </a:solidFill>
              </a:rPr>
              <a:t>(Rada ministrů)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8945506F-00AD-4591-7363-79DCA5060FA6}"/>
              </a:ext>
            </a:extLst>
          </p:cNvPr>
          <p:cNvSpPr/>
          <p:nvPr/>
        </p:nvSpPr>
        <p:spPr>
          <a:xfrm>
            <a:off x="3635375" y="3890963"/>
            <a:ext cx="935038" cy="6858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dirty="0" err="1">
                <a:solidFill>
                  <a:schemeClr val="tx1"/>
                </a:solidFill>
              </a:rPr>
              <a:t>EvropskýParlament</a:t>
            </a:r>
            <a:r>
              <a:rPr lang="cs-CZ" sz="135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0F85F217-C935-1A46-A618-06ED29D4FEF0}"/>
              </a:ext>
            </a:extLst>
          </p:cNvPr>
          <p:cNvSpPr/>
          <p:nvPr/>
        </p:nvSpPr>
        <p:spPr>
          <a:xfrm>
            <a:off x="5645150" y="4322763"/>
            <a:ext cx="2374900" cy="895350"/>
          </a:xfrm>
          <a:prstGeom prst="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pl-PL" sz="1350" i="1" dirty="0" err="1">
                <a:solidFill>
                  <a:schemeClr val="tx1"/>
                </a:solidFill>
              </a:rPr>
              <a:t>Evropský</a:t>
            </a:r>
            <a:r>
              <a:rPr lang="pl-PL" sz="1350" i="1" dirty="0">
                <a:solidFill>
                  <a:schemeClr val="tx1"/>
                </a:solidFill>
              </a:rPr>
              <a:t> </a:t>
            </a:r>
            <a:r>
              <a:rPr lang="pl-PL" sz="1350" i="1" dirty="0" err="1">
                <a:solidFill>
                  <a:schemeClr val="tx1"/>
                </a:solidFill>
              </a:rPr>
              <a:t>soud</a:t>
            </a:r>
            <a:r>
              <a:rPr lang="pl-PL" sz="1350" i="1" dirty="0">
                <a:solidFill>
                  <a:schemeClr val="tx1"/>
                </a:solidFill>
              </a:rPr>
              <a:t> pro </a:t>
            </a:r>
            <a:r>
              <a:rPr lang="pl-PL" sz="1350" i="1" dirty="0" err="1">
                <a:solidFill>
                  <a:schemeClr val="tx1"/>
                </a:solidFill>
              </a:rPr>
              <a:t>lidská</a:t>
            </a:r>
            <a:r>
              <a:rPr lang="pl-PL" sz="1350" i="1" dirty="0">
                <a:solidFill>
                  <a:schemeClr val="tx1"/>
                </a:solidFill>
              </a:rPr>
              <a:t> </a:t>
            </a:r>
            <a:r>
              <a:rPr lang="pl-PL" sz="1350" i="1" dirty="0" err="1">
                <a:solidFill>
                  <a:schemeClr val="tx1"/>
                </a:solidFill>
              </a:rPr>
              <a:t>práva</a:t>
            </a:r>
            <a:r>
              <a:rPr lang="pl-PL" sz="1350" i="1" dirty="0">
                <a:solidFill>
                  <a:schemeClr val="tx1"/>
                </a:solidFill>
              </a:rPr>
              <a:t> (</a:t>
            </a:r>
            <a:r>
              <a:rPr lang="pl-PL" sz="1350" i="1" dirty="0" err="1">
                <a:solidFill>
                  <a:schemeClr val="tx1"/>
                </a:solidFill>
              </a:rPr>
              <a:t>Štrasburk</a:t>
            </a:r>
            <a:r>
              <a:rPr lang="pl-PL" sz="1350" i="1" dirty="0">
                <a:solidFill>
                  <a:schemeClr val="tx1"/>
                </a:solidFill>
              </a:rPr>
              <a:t>)</a:t>
            </a:r>
            <a:endParaRPr lang="cs-CZ" sz="1350" i="1" dirty="0">
              <a:solidFill>
                <a:schemeClr val="tx1"/>
              </a:solidFill>
            </a:endParaRPr>
          </a:p>
        </p:txBody>
      </p: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98A61EBE-E0DE-A104-3CEE-8C9C2266C5A9}"/>
              </a:ext>
            </a:extLst>
          </p:cNvPr>
          <p:cNvCxnSpPr>
            <a:stCxn id="6" idx="2"/>
            <a:endCxn id="9" idx="0"/>
          </p:cNvCxnSpPr>
          <p:nvPr/>
        </p:nvCxnSpPr>
        <p:spPr>
          <a:xfrm flipH="1">
            <a:off x="1303338" y="3548063"/>
            <a:ext cx="1406525" cy="3429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D9359DF4-BE7F-F906-3339-E5A5A497AED5}"/>
              </a:ext>
            </a:extLst>
          </p:cNvPr>
          <p:cNvCxnSpPr>
            <a:stCxn id="6" idx="2"/>
            <a:endCxn id="10" idx="0"/>
          </p:cNvCxnSpPr>
          <p:nvPr/>
        </p:nvCxnSpPr>
        <p:spPr>
          <a:xfrm>
            <a:off x="2709863" y="3548063"/>
            <a:ext cx="0" cy="3429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67737491-09FF-CA5F-993C-1750C26A5DA7}"/>
              </a:ext>
            </a:extLst>
          </p:cNvPr>
          <p:cNvCxnSpPr>
            <a:stCxn id="6" idx="2"/>
            <a:endCxn id="11" idx="0"/>
          </p:cNvCxnSpPr>
          <p:nvPr/>
        </p:nvCxnSpPr>
        <p:spPr>
          <a:xfrm>
            <a:off x="2709863" y="3548063"/>
            <a:ext cx="1393825" cy="3429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bdélník 43">
            <a:extLst>
              <a:ext uri="{FF2B5EF4-FFF2-40B4-BE49-F238E27FC236}">
                <a16:creationId xmlns:a16="http://schemas.microsoft.com/office/drawing/2014/main" id="{09248962-9D94-D4F8-B5C7-3ADC6C340DCD}"/>
              </a:ext>
            </a:extLst>
          </p:cNvPr>
          <p:cNvSpPr/>
          <p:nvPr/>
        </p:nvSpPr>
        <p:spPr>
          <a:xfrm>
            <a:off x="1487488" y="4832350"/>
            <a:ext cx="2593975" cy="685800"/>
          </a:xfrm>
          <a:prstGeom prst="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i="1" dirty="0">
                <a:solidFill>
                  <a:schemeClr val="tx1"/>
                </a:solidFill>
              </a:rPr>
              <a:t>Soudní dvůr EU</a:t>
            </a:r>
          </a:p>
          <a:p>
            <a:pPr algn="ctr">
              <a:defRPr/>
            </a:pPr>
            <a:r>
              <a:rPr lang="cs-CZ" sz="1350" i="1" dirty="0">
                <a:solidFill>
                  <a:schemeClr val="tx1"/>
                </a:solidFill>
              </a:rPr>
              <a:t>(Lucemburk)</a:t>
            </a:r>
            <a:endParaRPr lang="cs-CZ" sz="135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A7A37CCC-5DBB-1DCC-073D-9DEBC72C8B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852487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Evropská rada (summit)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91EA88D4-3767-3BFB-1A9D-4E8D42576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228013" cy="5543550"/>
          </a:xfrm>
        </p:spPr>
        <p:txBody>
          <a:bodyPr/>
          <a:lstStyle/>
          <a:p>
            <a:pPr>
              <a:defRPr/>
            </a:pPr>
            <a:endParaRPr lang="pl-PL" altLang="cs-CZ" sz="2400" dirty="0"/>
          </a:p>
          <a:p>
            <a:pPr>
              <a:defRPr/>
            </a:pPr>
            <a:r>
              <a:rPr lang="pl-PL" altLang="cs-CZ" sz="2400" dirty="0" err="1"/>
              <a:t>určuje</a:t>
            </a:r>
            <a:r>
              <a:rPr lang="pl-PL" altLang="cs-CZ" sz="2400" dirty="0"/>
              <a:t> </a:t>
            </a:r>
            <a:r>
              <a:rPr lang="pl-PL" altLang="cs-CZ" sz="2400" b="1" dirty="0" err="1"/>
              <a:t>celkové</a:t>
            </a:r>
            <a:r>
              <a:rPr lang="pl-PL" altLang="cs-CZ" sz="2400" b="1" dirty="0"/>
              <a:t> </a:t>
            </a:r>
            <a:r>
              <a:rPr lang="pl-PL" altLang="cs-CZ" sz="2400" b="1" dirty="0" err="1"/>
              <a:t>směry</a:t>
            </a:r>
            <a:r>
              <a:rPr lang="pl-PL" altLang="cs-CZ" sz="2400" b="1" dirty="0"/>
              <a:t> </a:t>
            </a:r>
            <a:r>
              <a:rPr lang="pl-PL" altLang="cs-CZ" sz="2400" b="1" dirty="0" err="1"/>
              <a:t>rozvoje</a:t>
            </a:r>
            <a:r>
              <a:rPr lang="pl-PL" altLang="cs-CZ" sz="2400" b="1" dirty="0"/>
              <a:t> a </a:t>
            </a:r>
            <a:r>
              <a:rPr lang="pl-PL" altLang="cs-CZ" sz="2400" b="1" dirty="0" err="1"/>
              <a:t>politické</a:t>
            </a:r>
            <a:r>
              <a:rPr lang="pl-PL" altLang="cs-CZ" sz="2400" b="1" dirty="0"/>
              <a:t> </a:t>
            </a:r>
            <a:r>
              <a:rPr lang="pl-PL" altLang="cs-CZ" sz="2400" b="1" dirty="0" err="1"/>
              <a:t>priority</a:t>
            </a:r>
            <a:r>
              <a:rPr lang="pl-PL" altLang="cs-CZ" sz="2400" b="1" dirty="0"/>
              <a:t> Unie</a:t>
            </a:r>
          </a:p>
          <a:p>
            <a:pPr>
              <a:defRPr/>
            </a:pPr>
            <a:r>
              <a:rPr lang="pl-PL" altLang="cs-CZ" sz="2400" dirty="0" err="1"/>
              <a:t>volí</a:t>
            </a:r>
            <a:r>
              <a:rPr lang="pl-PL" altLang="cs-CZ" sz="2400" dirty="0"/>
              <a:t> </a:t>
            </a:r>
            <a:r>
              <a:rPr lang="pl-PL" altLang="cs-CZ" sz="2400" dirty="0" err="1"/>
              <a:t>Vysokého</a:t>
            </a:r>
            <a:r>
              <a:rPr lang="pl-PL" altLang="cs-CZ" sz="2400" dirty="0"/>
              <a:t> </a:t>
            </a:r>
            <a:r>
              <a:rPr lang="pl-PL" altLang="cs-CZ" sz="2400" dirty="0" err="1"/>
              <a:t>představitele</a:t>
            </a:r>
            <a:r>
              <a:rPr lang="pl-PL" altLang="cs-CZ" sz="2400" dirty="0"/>
              <a:t> pro </a:t>
            </a:r>
            <a:r>
              <a:rPr lang="pl-PL" altLang="cs-CZ" sz="2400" dirty="0" err="1"/>
              <a:t>zahraniční</a:t>
            </a:r>
            <a:r>
              <a:rPr lang="pl-PL" altLang="cs-CZ" sz="2400" dirty="0"/>
              <a:t> a </a:t>
            </a:r>
            <a:r>
              <a:rPr lang="pl-PL" altLang="cs-CZ" sz="2400" dirty="0" err="1"/>
              <a:t>bezpečnostní</a:t>
            </a:r>
            <a:r>
              <a:rPr lang="pl-PL" altLang="cs-CZ" sz="2400" dirty="0"/>
              <a:t> </a:t>
            </a:r>
            <a:r>
              <a:rPr lang="pl-PL" altLang="cs-CZ" sz="2400" dirty="0" err="1"/>
              <a:t>politiku</a:t>
            </a:r>
            <a:endParaRPr lang="cs-CZ" altLang="cs-CZ" sz="2400" dirty="0"/>
          </a:p>
          <a:p>
            <a:pPr>
              <a:defRPr/>
            </a:pPr>
            <a:r>
              <a:rPr lang="pl-PL" altLang="cs-CZ" sz="2400" b="1" i="1" dirty="0" err="1"/>
              <a:t>Neplést</a:t>
            </a:r>
            <a:r>
              <a:rPr lang="pl-PL" altLang="cs-CZ" sz="2400" b="1" i="1" dirty="0"/>
              <a:t> si </a:t>
            </a:r>
            <a:r>
              <a:rPr lang="pl-PL" altLang="cs-CZ" sz="2400" b="1" i="1" dirty="0" err="1"/>
              <a:t>Evropskou</a:t>
            </a:r>
            <a:r>
              <a:rPr lang="pl-PL" altLang="cs-CZ" sz="2400" b="1" i="1" dirty="0"/>
              <a:t> radu s </a:t>
            </a:r>
            <a:r>
              <a:rPr lang="pl-PL" altLang="cs-CZ" sz="2400" b="1" i="1" dirty="0" err="1"/>
              <a:t>Radou</a:t>
            </a:r>
            <a:r>
              <a:rPr lang="pl-PL" altLang="cs-CZ" sz="2400" b="1" i="1" dirty="0"/>
              <a:t> EU </a:t>
            </a:r>
            <a:r>
              <a:rPr lang="pl-PL" altLang="cs-CZ" sz="2400" b="1" i="1" dirty="0" err="1"/>
              <a:t>nebo</a:t>
            </a:r>
            <a:r>
              <a:rPr lang="pl-PL" altLang="cs-CZ" sz="2400" b="1" i="1" dirty="0"/>
              <a:t> s </a:t>
            </a:r>
            <a:r>
              <a:rPr lang="pl-PL" altLang="cs-CZ" sz="2400" b="1" i="1" dirty="0" err="1"/>
              <a:t>Radou</a:t>
            </a:r>
            <a:r>
              <a:rPr lang="pl-PL" altLang="cs-CZ" sz="2400" b="1" i="1" dirty="0"/>
              <a:t> </a:t>
            </a:r>
            <a:r>
              <a:rPr lang="pl-PL" altLang="cs-CZ" sz="2400" b="1" i="1" dirty="0" err="1"/>
              <a:t>Evropy</a:t>
            </a:r>
            <a:r>
              <a:rPr lang="pl-PL" altLang="cs-CZ" sz="2400" b="1" i="1" dirty="0"/>
              <a:t>.</a:t>
            </a:r>
            <a:endParaRPr lang="cs-CZ" altLang="cs-CZ" sz="2400" b="1" i="1" dirty="0"/>
          </a:p>
          <a:p>
            <a:pPr>
              <a:defRPr/>
            </a:pPr>
            <a:r>
              <a:rPr lang="pl-PL" altLang="cs-CZ" sz="2400" dirty="0" err="1"/>
              <a:t>Skládá</a:t>
            </a:r>
            <a:r>
              <a:rPr lang="pl-PL" altLang="cs-CZ" sz="2400" dirty="0"/>
              <a:t> </a:t>
            </a:r>
            <a:r>
              <a:rPr lang="pl-PL" altLang="cs-CZ" sz="2400" dirty="0" err="1"/>
              <a:t>se</a:t>
            </a:r>
            <a:r>
              <a:rPr lang="pl-PL" altLang="cs-CZ" sz="2400" dirty="0"/>
              <a:t> z </a:t>
            </a:r>
          </a:p>
          <a:p>
            <a:pPr lvl="1">
              <a:defRPr/>
            </a:pPr>
            <a:r>
              <a:rPr lang="pl-PL" altLang="cs-CZ" sz="2400" dirty="0" err="1"/>
              <a:t>hlav</a:t>
            </a:r>
            <a:r>
              <a:rPr lang="pl-PL" altLang="cs-CZ" sz="2400" dirty="0"/>
              <a:t> </a:t>
            </a:r>
            <a:r>
              <a:rPr lang="pl-PL" altLang="cs-CZ" sz="2400" dirty="0" err="1"/>
              <a:t>členských</a:t>
            </a:r>
            <a:r>
              <a:rPr lang="pl-PL" altLang="cs-CZ" sz="2400" dirty="0"/>
              <a:t> </a:t>
            </a:r>
            <a:r>
              <a:rPr lang="pl-PL" altLang="cs-CZ" sz="2400" dirty="0" err="1"/>
              <a:t>států</a:t>
            </a:r>
            <a:r>
              <a:rPr lang="pl-PL" altLang="cs-CZ" sz="2400" dirty="0"/>
              <a:t> </a:t>
            </a:r>
            <a:r>
              <a:rPr lang="pl-PL" altLang="cs-CZ" sz="2400" dirty="0" err="1"/>
              <a:t>nebo</a:t>
            </a:r>
            <a:r>
              <a:rPr lang="pl-PL" altLang="cs-CZ" sz="2400" dirty="0"/>
              <a:t> </a:t>
            </a:r>
            <a:r>
              <a:rPr lang="pl-PL" altLang="cs-CZ" sz="2400" dirty="0" err="1"/>
              <a:t>předsedů</a:t>
            </a:r>
            <a:r>
              <a:rPr lang="pl-PL" altLang="cs-CZ" sz="2400" dirty="0"/>
              <a:t> </a:t>
            </a:r>
            <a:r>
              <a:rPr lang="pl-PL" altLang="cs-CZ" sz="2400" dirty="0" err="1"/>
              <a:t>vlád</a:t>
            </a:r>
            <a:r>
              <a:rPr lang="pl-PL" altLang="cs-CZ" sz="2400" dirty="0"/>
              <a:t> (</a:t>
            </a:r>
            <a:r>
              <a:rPr lang="pl-PL" altLang="cs-CZ" sz="2400" dirty="0" err="1"/>
              <a:t>summit</a:t>
            </a:r>
            <a:r>
              <a:rPr lang="pl-PL" altLang="cs-CZ" sz="2400" dirty="0"/>
              <a:t>),</a:t>
            </a:r>
          </a:p>
          <a:p>
            <a:pPr lvl="1">
              <a:defRPr/>
            </a:pPr>
            <a:r>
              <a:rPr lang="pl-PL" altLang="cs-CZ" sz="2400" dirty="0" err="1"/>
              <a:t>předsedy</a:t>
            </a:r>
            <a:r>
              <a:rPr lang="pl-PL" altLang="cs-CZ" sz="2400" dirty="0"/>
              <a:t> (</a:t>
            </a:r>
            <a:r>
              <a:rPr lang="pl-PL" altLang="cs-CZ" sz="2400" dirty="0" err="1"/>
              <a:t>jmenovaného</a:t>
            </a:r>
            <a:r>
              <a:rPr lang="pl-PL" altLang="cs-CZ" sz="2400" dirty="0"/>
              <a:t> </a:t>
            </a:r>
            <a:r>
              <a:rPr lang="pl-PL" altLang="cs-CZ" sz="2400" dirty="0" err="1"/>
              <a:t>Evropskou</a:t>
            </a:r>
            <a:r>
              <a:rPr lang="pl-PL" altLang="cs-CZ" sz="2400" dirty="0"/>
              <a:t> </a:t>
            </a:r>
            <a:r>
              <a:rPr lang="pl-PL" altLang="cs-CZ" sz="2400" dirty="0" err="1"/>
              <a:t>radou</a:t>
            </a:r>
            <a:r>
              <a:rPr lang="pl-PL" altLang="cs-CZ" sz="2400" dirty="0"/>
              <a:t> na 2,5 roku)</a:t>
            </a:r>
          </a:p>
          <a:p>
            <a:pPr lvl="1">
              <a:defRPr/>
            </a:pPr>
            <a:r>
              <a:rPr lang="pl-PL" altLang="cs-CZ" sz="2400" dirty="0"/>
              <a:t>a </a:t>
            </a:r>
            <a:r>
              <a:rPr lang="pl-PL" altLang="cs-CZ" sz="2400" dirty="0" err="1"/>
              <a:t>předsedy</a:t>
            </a:r>
            <a:r>
              <a:rPr lang="pl-PL" altLang="cs-CZ" sz="2400" dirty="0"/>
              <a:t> </a:t>
            </a:r>
            <a:r>
              <a:rPr lang="pl-PL" altLang="cs-CZ" sz="2400" err="1"/>
              <a:t>Evropské</a:t>
            </a:r>
            <a:r>
              <a:rPr lang="pl-PL" altLang="cs-CZ" sz="2400"/>
              <a:t> komise</a:t>
            </a:r>
          </a:p>
          <a:p>
            <a:pPr lvl="2">
              <a:defRPr/>
            </a:pPr>
            <a:r>
              <a:rPr lang="pl-PL" altLang="cs-CZ" sz="2000"/>
              <a:t>celkem 29</a:t>
            </a:r>
            <a:endParaRPr lang="pl-PL" altLang="cs-CZ" sz="2000" dirty="0"/>
          </a:p>
          <a:p>
            <a:pPr marL="457200" lvl="1" indent="0">
              <a:buFont typeface="Arial" panose="020B0604020202020204" pitchFamily="34" charset="0"/>
              <a:buNone/>
              <a:defRPr/>
            </a:pPr>
            <a:r>
              <a:rPr lang="pl-PL" altLang="cs-CZ" dirty="0"/>
              <a:t>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C32929C1-F1B1-DEEF-3AE1-F945D1B3C6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altLang="cs-CZ"/>
              <a:t>Evropská rada (summit)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817F57D1-4142-A8D5-EDF2-289DA43887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pl-PL" altLang="cs-CZ" sz="2800" b="1"/>
          </a:p>
          <a:p>
            <a:r>
              <a:rPr lang="pl-PL" altLang="cs-CZ" sz="2800" b="1"/>
              <a:t>Povaha: </a:t>
            </a:r>
            <a:r>
              <a:rPr lang="pl-PL" altLang="cs-CZ" sz="2800"/>
              <a:t>vrcholný politický orgán, přijímá zásadní rozhodnutí o dalším vývoji Unie, řeší stěžejní politické otázky, přijímá koncepční a strategické závěry. Nevytváří legislativu.</a:t>
            </a:r>
          </a:p>
          <a:p>
            <a:r>
              <a:rPr lang="pl-PL" altLang="cs-CZ" sz="2800"/>
              <a:t>Řádné zasedání 2x ročně, mimořádná podle potřeby</a:t>
            </a:r>
          </a:p>
          <a:p>
            <a:r>
              <a:rPr lang="pl-PL" altLang="cs-CZ" sz="2800" b="1"/>
              <a:t>Rozhodování: konsensem </a:t>
            </a:r>
            <a:r>
              <a:rPr lang="pl-PL" altLang="cs-CZ" sz="2800"/>
              <a:t>(nelze žádný členský stát přehlasovat)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A1D2143-B6FE-7705-9B49-B6C70DC5D3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996950"/>
          </a:xfrm>
          <a:gradFill rotWithShape="1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Evropský parlament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82ED40A0-4ECE-681E-F44A-3E5105C335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341438"/>
            <a:ext cx="8568952" cy="5111750"/>
          </a:xfrm>
          <a:solidFill>
            <a:srgbClr val="FFFF99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800" b="1" dirty="0"/>
              <a:t>Složení 2022:</a:t>
            </a:r>
            <a:r>
              <a:rPr lang="cs-CZ" altLang="cs-CZ" sz="2800" dirty="0"/>
              <a:t> 705 poslanců </a:t>
            </a:r>
            <a:r>
              <a:rPr lang="cs-CZ" altLang="cs-CZ" sz="2800" b="1" dirty="0"/>
              <a:t>– </a:t>
            </a:r>
            <a:r>
              <a:rPr lang="cs-CZ" altLang="cs-CZ" sz="2800" b="1" dirty="0">
                <a:highlight>
                  <a:srgbClr val="FFFF00"/>
                </a:highlight>
              </a:rPr>
              <a:t>2024:</a:t>
            </a:r>
            <a:r>
              <a:rPr lang="cs-CZ" altLang="cs-CZ" sz="2800" dirty="0">
                <a:highlight>
                  <a:srgbClr val="FFFF00"/>
                </a:highlight>
              </a:rPr>
              <a:t> 720 poslanců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400" dirty="0">
                <a:solidFill>
                  <a:srgbClr val="0000FF"/>
                </a:solidFill>
              </a:rPr>
              <a:t>Brexit (zrušení 73 mandátů): úplně ubylo 46 poslanců, přerozdělení 27 zbývajících (přidáno zejména Francii a Španělsku – po 3)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rgbClr val="0000FF"/>
                </a:solidFill>
              </a:rPr>
              <a:t>2024: navíc 15 (Francii a Španělsku po 2, dalším po 1)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- </a:t>
            </a:r>
            <a:r>
              <a:rPr lang="cs-CZ" altLang="cs-CZ" dirty="0"/>
              <a:t>přímé volby, jednokomorový</a:t>
            </a:r>
          </a:p>
          <a:p>
            <a:pPr eaLnBrk="1" hangingPunct="1">
              <a:defRPr/>
            </a:pPr>
            <a:r>
              <a:rPr lang="cs-CZ" altLang="cs-CZ" sz="2800" b="1" dirty="0"/>
              <a:t>Hlavní pravomoci:</a:t>
            </a:r>
          </a:p>
          <a:p>
            <a:pPr lvl="1" eaLnBrk="1" hangingPunct="1">
              <a:defRPr/>
            </a:pPr>
            <a:r>
              <a:rPr lang="cs-CZ" altLang="cs-CZ" b="1" i="1" dirty="0">
                <a:solidFill>
                  <a:srgbClr val="C00000"/>
                </a:solidFill>
              </a:rPr>
              <a:t>spolurozhodování s Radou EU (legislativní činnost)</a:t>
            </a:r>
          </a:p>
          <a:p>
            <a:pPr lvl="1" eaLnBrk="1" hangingPunct="1">
              <a:defRPr/>
            </a:pPr>
            <a:r>
              <a:rPr lang="cs-CZ" altLang="cs-CZ" dirty="0"/>
              <a:t>demokratický dohled nad Komisí (nedůvěra)</a:t>
            </a:r>
          </a:p>
          <a:p>
            <a:pPr lvl="1" eaLnBrk="1" hangingPunct="1">
              <a:defRPr/>
            </a:pPr>
            <a:r>
              <a:rPr lang="cs-CZ" altLang="cs-CZ" dirty="0"/>
              <a:t>rozpočtová pravomoc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DDCC7CD7-0557-D8B1-5506-A1005C2ECD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8013" cy="1008062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Zasedání EP</a:t>
            </a:r>
          </a:p>
        </p:txBody>
      </p:sp>
      <p:sp>
        <p:nvSpPr>
          <p:cNvPr id="25603" name="Zástupný symbol pro obsah 2">
            <a:extLst>
              <a:ext uri="{FF2B5EF4-FFF2-40B4-BE49-F238E27FC236}">
                <a16:creationId xmlns:a16="http://schemas.microsoft.com/office/drawing/2014/main" id="{9210CAE4-5590-A627-E8DD-1816F54567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cs-CZ" altLang="cs-CZ" sz="2800" i="1"/>
              <a:t>Parlament má tři oficiální sídla. </a:t>
            </a:r>
          </a:p>
          <a:p>
            <a:r>
              <a:rPr lang="cs-CZ" altLang="cs-CZ" sz="2800"/>
              <a:t>1. Ve </a:t>
            </a:r>
            <a:r>
              <a:rPr lang="cs-CZ" altLang="cs-CZ" sz="2800" b="1"/>
              <a:t>Štrasburku</a:t>
            </a:r>
            <a:r>
              <a:rPr lang="cs-CZ" altLang="cs-CZ" sz="2800"/>
              <a:t> se europoslanci scházejí jeden týden v měsíci na </a:t>
            </a:r>
            <a:r>
              <a:rPr lang="cs-CZ" altLang="cs-CZ" sz="2800" b="1"/>
              <a:t>plenárním zasedání. </a:t>
            </a:r>
          </a:p>
          <a:p>
            <a:r>
              <a:rPr lang="cs-CZ" altLang="cs-CZ" sz="2800"/>
              <a:t>2. </a:t>
            </a:r>
            <a:r>
              <a:rPr lang="cs-CZ" altLang="cs-CZ" sz="2800" b="1"/>
              <a:t>Stálé výbory </a:t>
            </a:r>
            <a:r>
              <a:rPr lang="cs-CZ" altLang="cs-CZ" sz="2800"/>
              <a:t>Evropského parlamentu se scházejí mezi plenárními zasedáními v </a:t>
            </a:r>
            <a:r>
              <a:rPr lang="cs-CZ" altLang="cs-CZ" sz="2800" b="1"/>
              <a:t>Bruselu, </a:t>
            </a:r>
            <a:r>
              <a:rPr lang="cs-CZ" altLang="cs-CZ" sz="2800"/>
              <a:t>kde se konají také "miniplenární zasedání". </a:t>
            </a:r>
          </a:p>
          <a:p>
            <a:r>
              <a:rPr lang="cs-CZ" altLang="cs-CZ" sz="2800"/>
              <a:t>3. Předsednictvo Evropského parlamentu a generální sekretariát sídlí v Lucemburku.</a:t>
            </a:r>
          </a:p>
          <a:p>
            <a:r>
              <a:rPr lang="cs-CZ" altLang="cs-CZ" sz="2800" b="1" i="1"/>
              <a:t>Mezi Bruselem a Štrasburkem poslanci s celým svým aparátem každý měsíc pendlují.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E89C5-2A67-C929-0168-9A488BE8CD7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3600" dirty="0"/>
              <a:t>Poslanci Evropského parlamentu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8922B7-3BBA-A066-C10C-A81BA418C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8013" cy="4637088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2400" dirty="0"/>
              <a:t>Celkem 705 (od voleb 2024: 720)</a:t>
            </a:r>
          </a:p>
          <a:p>
            <a:pPr>
              <a:defRPr/>
            </a:pPr>
            <a:r>
              <a:rPr lang="cs-CZ" sz="2400" dirty="0"/>
              <a:t>Nejvíce jich má Německo (96), nejméně Kypr, Malta a Lucembursko (6). ČR má 21, SR 14 (od 2024 – 15).</a:t>
            </a:r>
          </a:p>
          <a:p>
            <a:pPr>
              <a:defRPr/>
            </a:pPr>
            <a:r>
              <a:rPr lang="cs-CZ" sz="2400" dirty="0"/>
              <a:t>V budoucnu má být počet poslanců nejvýše 751, a to včetně těch, kteří budou zvoleni v nově přijímaných zemích. Konkrétní počty vždy stanoví Evropská rada (summit) jednomyslně na podnět Evropského parlamentu.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r>
              <a:rPr lang="cs-CZ" sz="2400" dirty="0"/>
              <a:t>Volby probíhají v jednotlivých členských státech podle jejich </a:t>
            </a:r>
            <a:r>
              <a:rPr lang="cs-CZ" sz="2400" dirty="0" err="1"/>
              <a:t>národích</a:t>
            </a:r>
            <a:r>
              <a:rPr lang="cs-CZ" sz="2400" dirty="0"/>
              <a:t> volebních zákonů, neboť společná unijní úprava evropských voleb neexistuje. 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7C5BB8E9-9BD0-63AD-E85B-94198379AF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8013" cy="1008062"/>
          </a:xfrm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cs-CZ" altLang="cs-CZ" sz="3200" dirty="0">
                <a:solidFill>
                  <a:schemeClr val="bg2">
                    <a:lumMod val="75000"/>
                  </a:schemeClr>
                </a:solidFill>
              </a:rPr>
              <a:t>Výbory a frakce EP (jen pro informaci)</a:t>
            </a: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8EBD5B4C-592F-617A-8BBC-B8DB2B6A55F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Parlamentní výbory vypracovávají a přijímají zprávy o legislativních návrzích či přicházejí se zprávami z vlastního podnětu. Výbory připravují materiály pro plenární zasedání Parlamentu. Dále posuzují a předkládají pozměňovací návrhy směrnic a nařízení vypracovaných Evropskou komisí. Vedle stálých výborů může Evropský parlament zřídit i výbory dočasné a vyšetřovací </a:t>
            </a:r>
          </a:p>
          <a:p>
            <a:pPr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Vedle výborů poslanci zasedají také v 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politických skupinách (frakcích), 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kde jsou sdruženi podle politické, nikoli státní příslušnosti.</a:t>
            </a:r>
          </a:p>
          <a:p>
            <a:pPr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Politické skupiny mají obdobnou strukturu jako národní strany. Volí si předsedu (v některém případě i dva předsedy) a místopředsedy. V jednacím sále zasedají poslanci podle politické příslušnosti, a to zleva doprava.</a:t>
            </a:r>
          </a:p>
          <a:p>
            <a:pPr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Politické skupiny rozhodují o agendě plenárního zasedání a předkládají pozměňovací návrhy, o nichž se bude společně hlasovat. Tzv. koordinátoři skupiny působí jako kontaktní osoby mezi skupinami a výbory a hledají podporu při hlasování o návrzích.</a:t>
            </a:r>
          </a:p>
          <a:p>
            <a:pPr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V Evropském parlamentu je v současnosti 8 politických skupin. Někteří poslanci jsou tzv. nezařazenými poslanci, tj. nejsou členy žádné politické skupiny.</a:t>
            </a:r>
          </a:p>
          <a:p>
            <a:pPr>
              <a:defRPr/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FE0BFBC8-653C-5CCE-0F02-7285BAEAA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49275"/>
            <a:ext cx="8797925" cy="725488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69622" rIns="81639" bIns="40820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>
                <a:solidFill>
                  <a:srgbClr val="000080"/>
                </a:solidFill>
                <a:latin typeface="Arial Unicode MS" pitchFamily="34" charset="-128"/>
              </a:rPr>
              <a:t>Evropský soudní dvůr podle Lisabonu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F6D23F1-5ACE-ED55-B879-1901943D6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488" y="3429000"/>
            <a:ext cx="1958975" cy="1795463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5C7BF250-D6FE-4628-3683-27F37BF94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338638"/>
            <a:ext cx="1958975" cy="179546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28677" name="Rectangle 6">
            <a:extLst>
              <a:ext uri="{FF2B5EF4-FFF2-40B4-BE49-F238E27FC236}">
                <a16:creationId xmlns:a16="http://schemas.microsoft.com/office/drawing/2014/main" id="{161DFC0F-B909-9454-3645-59FC815DC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773238"/>
            <a:ext cx="7346950" cy="979487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9" tIns="76022" rIns="81639" bIns="40820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/>
              <a:t>Soudní dvůr EU (dvě složky):</a:t>
            </a:r>
          </a:p>
        </p:txBody>
      </p:sp>
      <p:sp>
        <p:nvSpPr>
          <p:cNvPr id="28678" name="Text Box 7">
            <a:extLst>
              <a:ext uri="{FF2B5EF4-FFF2-40B4-BE49-F238E27FC236}">
                <a16:creationId xmlns:a16="http://schemas.microsoft.com/office/drawing/2014/main" id="{AED2FEE4-1BCB-3B51-DC03-6C2F1F04C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787775"/>
            <a:ext cx="1795463" cy="110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72822" rIns="81639" bIns="40820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/>
              <a:t>Soudní</a:t>
            </a:r>
          </a:p>
          <a:p>
            <a:pPr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/>
              <a:t>dvůr</a:t>
            </a:r>
          </a:p>
        </p:txBody>
      </p:sp>
      <p:sp>
        <p:nvSpPr>
          <p:cNvPr id="28679" name="Text Box 8">
            <a:extLst>
              <a:ext uri="{FF2B5EF4-FFF2-40B4-BE49-F238E27FC236}">
                <a16:creationId xmlns:a16="http://schemas.microsoft.com/office/drawing/2014/main" id="{3B194F8F-8493-49C2-1958-CF63A3751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513" y="4083050"/>
            <a:ext cx="1635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28680" name="Text Box 9">
            <a:extLst>
              <a:ext uri="{FF2B5EF4-FFF2-40B4-BE49-F238E27FC236}">
                <a16:creationId xmlns:a16="http://schemas.microsoft.com/office/drawing/2014/main" id="{A2979E87-737D-23F2-0F6F-3CFF6BCBF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4897438"/>
            <a:ext cx="1958975" cy="81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72822" rIns="81639" bIns="40820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/>
              <a:t>Tribunál</a:t>
            </a:r>
          </a:p>
        </p:txBody>
      </p:sp>
      <p:sp>
        <p:nvSpPr>
          <p:cNvPr id="28681" name="Line 10">
            <a:extLst>
              <a:ext uri="{FF2B5EF4-FFF2-40B4-BE49-F238E27FC236}">
                <a16:creationId xmlns:a16="http://schemas.microsoft.com/office/drawing/2014/main" id="{A7CC9A29-ECF2-D570-F177-F1C8CFEF1E7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38463" y="4465638"/>
            <a:ext cx="2138362" cy="979487"/>
          </a:xfrm>
          <a:prstGeom prst="line">
            <a:avLst/>
          </a:prstGeom>
          <a:noFill/>
          <a:ln w="720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C3BB3-C0C7-8050-AD9D-2B990E8AEB1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/>
              <a:t>Složení </a:t>
            </a:r>
            <a:r>
              <a:rPr lang="cs-CZ" dirty="0" err="1"/>
              <a:t>SD</a:t>
            </a:r>
            <a:r>
              <a:rPr lang="cs-CZ" dirty="0"/>
              <a:t> EU:</a:t>
            </a:r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809FCAA2-08E6-15A8-01C0-9A867D1C6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1. Soudní dvůr </a:t>
            </a:r>
            <a:r>
              <a:rPr lang="cs-CZ" altLang="cs-CZ" dirty="0"/>
              <a:t>– 27 soudců, 11  generálních advokátů</a:t>
            </a:r>
          </a:p>
          <a:p>
            <a:pPr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2. Tribunál </a:t>
            </a:r>
            <a:r>
              <a:rPr lang="cs-CZ" altLang="cs-CZ" dirty="0"/>
              <a:t>– 54 soudců (2019)</a:t>
            </a:r>
          </a:p>
          <a:p>
            <a:pPr>
              <a:defRPr/>
            </a:pPr>
            <a:endParaRPr lang="cs-CZ" altLang="cs-CZ">
              <a:solidFill>
                <a:schemeClr val="bg1">
                  <a:lumMod val="65000"/>
                </a:schemeClr>
              </a:solidFill>
            </a:endParaRPr>
          </a:p>
          <a:p>
            <a:pPr>
              <a:defRPr/>
            </a:pPr>
            <a:r>
              <a:rPr lang="cs-CZ" altLang="cs-CZ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. Soud pro veřejnou službu – </a:t>
            </a:r>
            <a:r>
              <a:rPr lang="cs-CZ" altLang="cs-CZ" dirty="0">
                <a:solidFill>
                  <a:srgbClr val="FF7C80"/>
                </a:solidFill>
              </a:rPr>
              <a:t>zrušen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2016 (sloučen s Tribunálem)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56604634-41EC-5B68-8306-8FF5E02DEF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cs-CZ"/>
              <a:t>     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078DE0A-3996-EF08-965B-1952B0C8A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708275"/>
            <a:ext cx="1655762" cy="1008063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K o m i s e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DDF4AE0-1FB0-D6BF-3509-B3DF7F575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2708275"/>
            <a:ext cx="1512887" cy="985838"/>
          </a:xfrm>
          <a:prstGeom prst="rect">
            <a:avLst/>
          </a:prstGeom>
          <a:solidFill>
            <a:srgbClr val="CCE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R a d a</a:t>
            </a:r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5E801325-D654-9667-3228-81A5461AA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1025" y="32019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5126" name="Line 5">
            <a:extLst>
              <a:ext uri="{FF2B5EF4-FFF2-40B4-BE49-F238E27FC236}">
                <a16:creationId xmlns:a16="http://schemas.microsoft.com/office/drawing/2014/main" id="{76E44B9E-5ECE-53B5-9AC6-ED75F65B90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3213100"/>
            <a:ext cx="2089150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7" name="Line 6">
            <a:extLst>
              <a:ext uri="{FF2B5EF4-FFF2-40B4-BE49-F238E27FC236}">
                <a16:creationId xmlns:a16="http://schemas.microsoft.com/office/drawing/2014/main" id="{1A7383E1-008B-F26F-A1E2-A48999D80B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6675" y="3716338"/>
            <a:ext cx="1155700" cy="2376487"/>
          </a:xfrm>
          <a:prstGeom prst="line">
            <a:avLst/>
          </a:prstGeom>
          <a:noFill/>
          <a:ln w="57240">
            <a:solidFill>
              <a:srgbClr val="FC080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8" name="Text Box 7">
            <a:extLst>
              <a:ext uri="{FF2B5EF4-FFF2-40B4-BE49-F238E27FC236}">
                <a16:creationId xmlns:a16="http://schemas.microsoft.com/office/drawing/2014/main" id="{9B46A236-54FA-4FDA-A523-DF2BC437A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3438" y="690563"/>
            <a:ext cx="5445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	</a:t>
            </a:r>
            <a:r>
              <a:rPr lang="en-GB" altLang="cs-CZ" sz="2400" b="1"/>
              <a:t>Schéma principu nadstátnosti</a:t>
            </a:r>
          </a:p>
        </p:txBody>
      </p:sp>
      <p:sp>
        <p:nvSpPr>
          <p:cNvPr id="5129" name="Text Box 8">
            <a:extLst>
              <a:ext uri="{FF2B5EF4-FFF2-40B4-BE49-F238E27FC236}">
                <a16:creationId xmlns:a16="http://schemas.microsoft.com/office/drawing/2014/main" id="{7EF714D2-3F51-7666-3572-CF36AE2F7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2133600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E</a:t>
            </a:r>
            <a:r>
              <a:rPr lang="cs-CZ" altLang="cs-CZ" sz="1800" b="1"/>
              <a:t>U</a:t>
            </a:r>
            <a:endParaRPr lang="en-GB" altLang="cs-CZ" sz="1800" b="1"/>
          </a:p>
        </p:txBody>
      </p:sp>
      <p:sp>
        <p:nvSpPr>
          <p:cNvPr id="5130" name="Text Box 9">
            <a:extLst>
              <a:ext uri="{FF2B5EF4-FFF2-40B4-BE49-F238E27FC236}">
                <a16:creationId xmlns:a16="http://schemas.microsoft.com/office/drawing/2014/main" id="{C8E1BD0F-0D4F-A5E0-420F-31B448D7F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060575"/>
            <a:ext cx="2568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členských států</a:t>
            </a:r>
          </a:p>
        </p:txBody>
      </p:sp>
      <p:sp>
        <p:nvSpPr>
          <p:cNvPr id="5131" name="Text Box 10">
            <a:extLst>
              <a:ext uri="{FF2B5EF4-FFF2-40B4-BE49-F238E27FC236}">
                <a16:creationId xmlns:a16="http://schemas.microsoft.com/office/drawing/2014/main" id="{076A634F-8040-0896-4D7B-BB2EE7118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300663"/>
            <a:ext cx="1531937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rozhodování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o návrhu</a:t>
            </a:r>
          </a:p>
        </p:txBody>
      </p:sp>
      <p:sp>
        <p:nvSpPr>
          <p:cNvPr id="5132" name="Text Box 11">
            <a:extLst>
              <a:ext uri="{FF2B5EF4-FFF2-40B4-BE49-F238E27FC236}">
                <a16:creationId xmlns:a16="http://schemas.microsoft.com/office/drawing/2014/main" id="{412C9739-72CD-54B7-5FC4-C96A6F790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3789363"/>
            <a:ext cx="16097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povinný návrh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46F14E9-2EFA-B03C-2D6B-1BC4791696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9600" cy="13462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cs-CZ" dirty="0"/>
              <a:t>Základní funkce Soudního dvora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7130006-BF37-F8CC-F892-D45FD5592B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37063"/>
          </a:xfrm>
        </p:spPr>
        <p:txBody>
          <a:bodyPr lIns="0" tIns="0" rIns="0" bIns="0"/>
          <a:lstStyle/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/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1. Klasické </a:t>
            </a:r>
            <a:r>
              <a:rPr lang="cs-CZ" altLang="cs-CZ">
                <a:solidFill>
                  <a:srgbClr val="FF3300"/>
                </a:solidFill>
              </a:rPr>
              <a:t>řešení sporů,</a:t>
            </a:r>
            <a:r>
              <a:rPr lang="cs-CZ" altLang="cs-CZ"/>
              <a:t> ukládání sankcí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/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2. SDEU jako </a:t>
            </a:r>
            <a:r>
              <a:rPr lang="cs-CZ" altLang="cs-CZ">
                <a:solidFill>
                  <a:srgbClr val="FF3300"/>
                </a:solidFill>
              </a:rPr>
              <a:t>ústavní (správní) soud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/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3. </a:t>
            </a:r>
            <a:r>
              <a:rPr lang="cs-CZ" altLang="cs-CZ">
                <a:solidFill>
                  <a:srgbClr val="FF3300"/>
                </a:solidFill>
              </a:rPr>
              <a:t>Sjednocování výkladu</a:t>
            </a:r>
            <a:r>
              <a:rPr lang="cs-CZ" altLang="cs-CZ"/>
              <a:t> práva EU v členských zemích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2D017683-EFA7-36B6-1ACA-4DA3D5B46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924175"/>
            <a:ext cx="1584325" cy="1079500"/>
          </a:xfrm>
          <a:prstGeom prst="rect">
            <a:avLst/>
          </a:prstGeom>
          <a:solidFill>
            <a:srgbClr val="FFFF99"/>
          </a:solidFill>
          <a:ln w="381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 a d a   E U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C1567F2-99C4-9AC6-E8B3-D3AA7293F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924175"/>
            <a:ext cx="1584325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k o m i s e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11AC7EE-788E-82EB-68CA-D7385D0A0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2924175"/>
            <a:ext cx="1582737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Evropský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parlament</a:t>
            </a:r>
          </a:p>
        </p:txBody>
      </p:sp>
      <p:sp>
        <p:nvSpPr>
          <p:cNvPr id="7173" name="Rectangle 4">
            <a:extLst>
              <a:ext uri="{FF2B5EF4-FFF2-40B4-BE49-F238E27FC236}">
                <a16:creationId xmlns:a16="http://schemas.microsoft.com/office/drawing/2014/main" id="{2061FA60-7439-16EB-94F7-91A969948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4797425"/>
            <a:ext cx="1584325" cy="1079500"/>
          </a:xfrm>
          <a:prstGeom prst="rect">
            <a:avLst/>
          </a:prstGeom>
          <a:solidFill>
            <a:srgbClr val="FFFF99"/>
          </a:solidFill>
          <a:ln w="1908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>
                <a:latin typeface="Arial Unicode MS" pitchFamily="34" charset="-128"/>
              </a:rPr>
              <a:t>Soudní dvůr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>
                <a:latin typeface="Arial Unicode MS" pitchFamily="34" charset="-128"/>
              </a:rPr>
              <a:t>EU</a:t>
            </a:r>
            <a:endParaRPr lang="en-GB" altLang="cs-CZ" sz="1800" b="1">
              <a:latin typeface="Arial Unicode MS" pitchFamily="34" charset="-128"/>
            </a:endParaRPr>
          </a:p>
        </p:txBody>
      </p:sp>
      <p:sp>
        <p:nvSpPr>
          <p:cNvPr id="7174" name="Rectangle 5">
            <a:extLst>
              <a:ext uri="{FF2B5EF4-FFF2-40B4-BE49-F238E27FC236}">
                <a16:creationId xmlns:a16="http://schemas.microsoft.com/office/drawing/2014/main" id="{12AA045D-2D8A-1F7F-3415-F4454AC3C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4797425"/>
            <a:ext cx="1584325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Účetní dvůr</a:t>
            </a:r>
          </a:p>
        </p:txBody>
      </p:sp>
      <p:sp>
        <p:nvSpPr>
          <p:cNvPr id="7175" name="Rectangle 6">
            <a:extLst>
              <a:ext uri="{FF2B5EF4-FFF2-40B4-BE49-F238E27FC236}">
                <a16:creationId xmlns:a16="http://schemas.microsoft.com/office/drawing/2014/main" id="{728A8870-32C1-F8E2-086D-FEED22413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724400"/>
            <a:ext cx="1582737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centrální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banka</a:t>
            </a:r>
          </a:p>
        </p:txBody>
      </p:sp>
      <p:sp>
        <p:nvSpPr>
          <p:cNvPr id="7176" name="Rectangle 7">
            <a:extLst>
              <a:ext uri="{FF2B5EF4-FFF2-40B4-BE49-F238E27FC236}">
                <a16:creationId xmlns:a16="http://schemas.microsoft.com/office/drawing/2014/main" id="{7066E609-230F-F7EB-9EB4-13EFB6585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1557338"/>
            <a:ext cx="1584325" cy="792162"/>
          </a:xfrm>
          <a:prstGeom prst="rect">
            <a:avLst/>
          </a:prstGeom>
          <a:solidFill>
            <a:srgbClr val="0066FF"/>
          </a:solidFill>
          <a:ln w="381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FFFF"/>
                </a:solidFill>
                <a:latin typeface="Times New Roman" panose="02020603050405020304" pitchFamily="18" charset="0"/>
              </a:rPr>
              <a:t>Evropská rada</a:t>
            </a:r>
          </a:p>
        </p:txBody>
      </p:sp>
      <p:sp>
        <p:nvSpPr>
          <p:cNvPr id="7177" name="Line 8">
            <a:extLst>
              <a:ext uri="{FF2B5EF4-FFF2-40B4-BE49-F238E27FC236}">
                <a16:creationId xmlns:a16="http://schemas.microsoft.com/office/drawing/2014/main" id="{D0AA776E-9D9E-C0DA-D441-92DCEAA6E0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349500"/>
            <a:ext cx="1588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8" name="Line 9">
            <a:extLst>
              <a:ext uri="{FF2B5EF4-FFF2-40B4-BE49-F238E27FC236}">
                <a16:creationId xmlns:a16="http://schemas.microsoft.com/office/drawing/2014/main" id="{B2E8FC72-43EC-6292-5D8D-6CA8DEDCD7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25725" y="2349500"/>
            <a:ext cx="1660525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9" name="Line 10">
            <a:extLst>
              <a:ext uri="{FF2B5EF4-FFF2-40B4-BE49-F238E27FC236}">
                <a16:creationId xmlns:a16="http://schemas.microsoft.com/office/drawing/2014/main" id="{F32BB63F-EAB6-C2EB-AE44-251B0B952E28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2363" y="2349500"/>
            <a:ext cx="1511300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0" name="Line 11">
            <a:extLst>
              <a:ext uri="{FF2B5EF4-FFF2-40B4-BE49-F238E27FC236}">
                <a16:creationId xmlns:a16="http://schemas.microsoft.com/office/drawing/2014/main" id="{F411BB39-60C5-A28F-20A0-09744AF793B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7675" y="3500438"/>
            <a:ext cx="792163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1" name="Line 12">
            <a:extLst>
              <a:ext uri="{FF2B5EF4-FFF2-40B4-BE49-F238E27FC236}">
                <a16:creationId xmlns:a16="http://schemas.microsoft.com/office/drawing/2014/main" id="{55A9997D-9FE1-5701-CA68-E825C82D1E4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3" y="3429000"/>
            <a:ext cx="720725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2" name="Line 13">
            <a:extLst>
              <a:ext uri="{FF2B5EF4-FFF2-40B4-BE49-F238E27FC236}">
                <a16:creationId xmlns:a16="http://schemas.microsoft.com/office/drawing/2014/main" id="{F6F4C1EA-2796-C3C7-9D7F-D9CC0DDC21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2575" y="3573463"/>
            <a:ext cx="723900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3" name="Line 14">
            <a:extLst>
              <a:ext uri="{FF2B5EF4-FFF2-40B4-BE49-F238E27FC236}">
                <a16:creationId xmlns:a16="http://schemas.microsoft.com/office/drawing/2014/main" id="{80AF6424-369C-7485-7E88-5F4E4DAF0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4" name="Line 15">
            <a:extLst>
              <a:ext uri="{FF2B5EF4-FFF2-40B4-BE49-F238E27FC236}">
                <a16:creationId xmlns:a16="http://schemas.microsoft.com/office/drawing/2014/main" id="{BF60A936-08B0-9A6A-4E10-C3926D4A3453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1588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5" name="Line 16">
            <a:extLst>
              <a:ext uri="{FF2B5EF4-FFF2-40B4-BE49-F238E27FC236}">
                <a16:creationId xmlns:a16="http://schemas.microsoft.com/office/drawing/2014/main" id="{EC6E460A-310D-85BA-0B05-A95B956D4ED3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4221163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6" name="Line 17">
            <a:extLst>
              <a:ext uri="{FF2B5EF4-FFF2-40B4-BE49-F238E27FC236}">
                <a16:creationId xmlns:a16="http://schemas.microsoft.com/office/drawing/2014/main" id="{22DDA012-5E43-6793-B913-535FCD109A4A}"/>
              </a:ext>
            </a:extLst>
          </p:cNvPr>
          <p:cNvSpPr>
            <a:spLocks noChangeShapeType="1"/>
          </p:cNvSpPr>
          <p:nvPr/>
        </p:nvSpPr>
        <p:spPr bwMode="auto">
          <a:xfrm>
            <a:off x="8027988" y="2636838"/>
            <a:ext cx="1587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7" name="Text Box 18">
            <a:extLst>
              <a:ext uri="{FF2B5EF4-FFF2-40B4-BE49-F238E27FC236}">
                <a16:creationId xmlns:a16="http://schemas.microsoft.com/office/drawing/2014/main" id="{1DDFB8B9-1F8A-F391-D99F-F8A1FF61A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549275"/>
            <a:ext cx="5256212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latin typeface="Arial Unicode MS" pitchFamily="34" charset="-128"/>
              </a:rPr>
              <a:t>Schéma organizační struktury E</a:t>
            </a:r>
            <a:r>
              <a:rPr lang="cs-CZ" altLang="cs-CZ" sz="2400" b="1">
                <a:latin typeface="Arial Unicode MS" pitchFamily="34" charset="-128"/>
              </a:rPr>
              <a:t>U</a:t>
            </a:r>
            <a:endParaRPr lang="en-GB" altLang="cs-CZ" sz="2400" b="1">
              <a:latin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4C7E224-D958-0628-ED1C-28FD9EC7D1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156575" cy="1298575"/>
          </a:xfrm>
          <a:solidFill>
            <a:srgbClr val="00FF00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Evropská komise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B4BFE072-D847-C243-29EF-237C733DD5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229600" cy="4525963"/>
          </a:xfrm>
          <a:solidFill>
            <a:srgbClr val="FFFFCC"/>
          </a:solidFill>
        </p:spPr>
        <p:txBody>
          <a:bodyPr/>
          <a:lstStyle/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2000" dirty="0"/>
              <a:t>Evropská komise je nadnárodní orgán Evropské unie, </a:t>
            </a:r>
          </a:p>
          <a:p>
            <a:pPr marL="738188" lvl="1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1600" dirty="0"/>
              <a:t>nezávislý na členských státech a </a:t>
            </a:r>
          </a:p>
          <a:p>
            <a:pPr marL="738188" lvl="1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1600" dirty="0"/>
              <a:t>hájící zájmy Unie. </a:t>
            </a:r>
          </a:p>
          <a:p>
            <a:pPr marL="400050" lvl="1" indent="0" eaLnBrk="1" hangingPunct="1"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1600" dirty="0"/>
              <a:t>Dva významy: kolegium 27 komisařů nebo toto kolegium s celým administrativním aparátem (+ 35 000 úředníků a překladatelů).</a:t>
            </a:r>
            <a:endParaRPr lang="cs-CZ" altLang="cs-CZ" sz="1600" dirty="0">
              <a:solidFill>
                <a:srgbClr val="FF0000"/>
              </a:solidFill>
            </a:endParaRP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cs-CZ" altLang="cs-CZ" sz="1600" dirty="0">
              <a:solidFill>
                <a:srgbClr val="FF0000"/>
              </a:solidFill>
            </a:endParaRP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>
                <a:solidFill>
                  <a:srgbClr val="FF0000"/>
                </a:solidFill>
              </a:rPr>
              <a:t>Pravomoci: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1. iniciativní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2. výkonná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3. kontrolní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4. zastupování </a:t>
            </a:r>
            <a:r>
              <a:rPr lang="cs-CZ" altLang="cs-CZ" sz="2000"/>
              <a:t>EU navenek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/>
              <a:t>5. právotvorná (zmocnění, prováděcí předpisy)</a:t>
            </a:r>
            <a:endParaRPr lang="cs-CZ" altLang="cs-CZ" sz="2000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8E13571-C9EF-286B-3E3F-776279E219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156575" cy="1298575"/>
          </a:xfrm>
          <a:solidFill>
            <a:srgbClr val="00FF00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Evropská komise</a:t>
            </a:r>
            <a:br>
              <a:rPr lang="cs-CZ" altLang="cs-CZ"/>
            </a:br>
            <a:r>
              <a:rPr lang="cs-CZ" altLang="cs-CZ" sz="3200"/>
              <a:t>základní informace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903AC8F-C2DA-C34F-3190-5019F96FCC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229600" cy="4997450"/>
          </a:xfrm>
          <a:solidFill>
            <a:srgbClr val="FFFFCC"/>
          </a:solidFill>
        </p:spPr>
        <p:txBody>
          <a:bodyPr/>
          <a:lstStyle/>
          <a:p>
            <a:r>
              <a:rPr lang="cs-CZ" altLang="cs-CZ" sz="2000"/>
              <a:t>Činnost Komise je zabezpečována prostřednictvím </a:t>
            </a:r>
            <a:r>
              <a:rPr lang="cs-CZ" altLang="cs-CZ" sz="2000" b="1">
                <a:solidFill>
                  <a:srgbClr val="C00000"/>
                </a:solidFill>
              </a:rPr>
              <a:t>Generálních ředitelství.</a:t>
            </a:r>
            <a:r>
              <a:rPr lang="cs-CZ" altLang="cs-CZ" sz="2000" b="1"/>
              <a:t> GŘ</a:t>
            </a:r>
            <a:r>
              <a:rPr lang="cs-CZ" altLang="cs-CZ" sz="2000"/>
              <a:t> je odpovědný jednomu z komisařů. O celkový chod Komise se stará </a:t>
            </a:r>
            <a:r>
              <a:rPr lang="cs-CZ" altLang="cs-CZ" sz="2000" b="1"/>
              <a:t>Generální sekretariát</a:t>
            </a:r>
            <a:r>
              <a:rPr lang="cs-CZ" altLang="cs-CZ" sz="2000"/>
              <a:t>.</a:t>
            </a:r>
          </a:p>
          <a:p>
            <a:r>
              <a:rPr lang="cs-CZ" altLang="cs-CZ" sz="2000"/>
              <a:t>Celkem má Komise přibližně </a:t>
            </a:r>
            <a:r>
              <a:rPr lang="cs-CZ" altLang="cs-CZ" sz="2000" b="1">
                <a:solidFill>
                  <a:srgbClr val="C00000"/>
                </a:solidFill>
              </a:rPr>
              <a:t>35 000 zaměstnanců, </a:t>
            </a:r>
            <a:r>
              <a:rPr lang="cs-CZ" altLang="cs-CZ" sz="2000"/>
              <a:t>z nichž asi patnáct procent tvoří překladatelská a tlumočnická služba.</a:t>
            </a:r>
          </a:p>
          <a:p>
            <a:r>
              <a:rPr lang="cs-CZ" altLang="cs-CZ" sz="2000" b="1"/>
              <a:t>Předsedu Komise musí schválit Rada EU a Evropský parlament. </a:t>
            </a:r>
            <a:r>
              <a:rPr lang="cs-CZ" altLang="cs-CZ" sz="2000"/>
              <a:t>8 místopředsedů.</a:t>
            </a:r>
          </a:p>
          <a:p>
            <a:r>
              <a:rPr lang="cs-CZ" altLang="cs-CZ" sz="2000"/>
              <a:t>Komisaře nominují a jmenují </a:t>
            </a:r>
            <a:r>
              <a:rPr lang="cs-CZ" altLang="cs-CZ" sz="2000" b="1" i="1"/>
              <a:t>dohodou jednotlivé členské státy, </a:t>
            </a:r>
            <a:r>
              <a:rPr lang="cs-CZ" altLang="cs-CZ" sz="2000"/>
              <a:t>celkový počet = 27. </a:t>
            </a:r>
            <a:r>
              <a:rPr lang="cs-CZ" altLang="cs-CZ" sz="2000" b="1">
                <a:solidFill>
                  <a:srgbClr val="FF0000"/>
                </a:solidFill>
              </a:rPr>
              <a:t>Komisaři nejsou reprezentanty státu, který je delegoval.</a:t>
            </a:r>
          </a:p>
          <a:p>
            <a:r>
              <a:rPr lang="cs-CZ" altLang="cs-CZ" sz="2000"/>
              <a:t>Každému z komisařů je předsedou Komise přidělen jeden resort.</a:t>
            </a:r>
          </a:p>
          <a:p>
            <a:r>
              <a:rPr lang="cs-CZ" altLang="cs-CZ" sz="2000" b="1"/>
              <a:t>Evropskou komisi nakonec jako celek schvaluje Evropský parlament. </a:t>
            </a:r>
          </a:p>
          <a:p>
            <a:r>
              <a:rPr lang="cs-CZ" altLang="cs-CZ" sz="2000"/>
              <a:t>Komise je politicky zodpovědná Parlamentu, který jí jako celku může vyjádřit nedůvěru.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4072340-0BEB-7AA8-07D0-088DDFDA47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435100"/>
          </a:xfrm>
          <a:solidFill>
            <a:srgbClr val="66CCFF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/>
              <a:t>Rada EU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0926BBE-6EFC-81A7-DA1C-7C77C4B09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6425" cy="5045075"/>
          </a:xfrm>
          <a:solidFill>
            <a:srgbClr val="CCFFFF"/>
          </a:solidFill>
          <a:ln w="936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400" b="1">
              <a:solidFill>
                <a:schemeClr val="tx1"/>
              </a:solidFill>
            </a:endParaRP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chemeClr val="tx1"/>
                </a:solidFill>
              </a:rPr>
              <a:t>Složení:</a:t>
            </a:r>
            <a:r>
              <a:rPr lang="cs-CZ" altLang="cs-CZ" sz="2400">
                <a:solidFill>
                  <a:schemeClr val="tx1"/>
                </a:solidFill>
              </a:rPr>
              <a:t> </a:t>
            </a:r>
            <a:r>
              <a:rPr lang="cs-CZ" altLang="cs-CZ" sz="2400"/>
              <a:t>zástupci člen. států (ministři – 10 různých sektorových variant podle agendy)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/>
              <a:t>Předsednictví:</a:t>
            </a:r>
            <a:r>
              <a:rPr lang="cs-CZ" altLang="cs-CZ" sz="2400"/>
              <a:t> po 6 měsících (ČR – 2. pololetí 2022)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b="1" i="1">
                <a:solidFill>
                  <a:srgbClr val="C00000"/>
                </a:solidFill>
              </a:rPr>
              <a:t>Pravomoci: rozhodovací, legislativní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rgbClr val="CC0000"/>
                </a:solidFill>
              </a:rPr>
              <a:t>Hlasování:</a:t>
            </a:r>
            <a:r>
              <a:rPr lang="cs-CZ" altLang="cs-CZ" sz="2400"/>
              <a:t> </a:t>
            </a:r>
          </a:p>
          <a:p>
            <a:pPr marL="738188" lvl="1" indent="-28098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rgbClr val="FF3300"/>
                </a:solidFill>
              </a:rPr>
              <a:t>vážené </a:t>
            </a:r>
          </a:p>
          <a:p>
            <a:pPr marL="738188" lvl="1" indent="-28098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rgbClr val="FF3300"/>
                </a:solidFill>
              </a:rPr>
              <a:t>kvalifikovaná většina nebo jednomyslnost</a:t>
            </a:r>
          </a:p>
          <a:p>
            <a:pPr marL="338138" indent="-338138" eaLnBrk="1" hangingPunct="1">
              <a:spcBef>
                <a:spcPts val="700"/>
              </a:spcBef>
              <a:buClrTx/>
              <a:buSzTx/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400" b="1">
              <a:solidFill>
                <a:srgbClr val="3333CC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SzTx/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rgbClr val="3333CC"/>
                </a:solidFill>
              </a:rPr>
              <a:t>COREPER (velvyslanci u EU v Bruselu) – předjednání celého pořadu jednání 2 dny předem</a:t>
            </a:r>
          </a:p>
          <a:p>
            <a:pPr marL="338138" indent="-338138" eaLnBrk="1" hangingPunct="1">
              <a:spcBef>
                <a:spcPts val="700"/>
              </a:spcBef>
              <a:buClrTx/>
              <a:buSzTx/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3600" b="1">
              <a:solidFill>
                <a:srgbClr val="3333C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AE936A6-28A8-5D83-6B8F-4F45B785CD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139825"/>
          </a:xfrm>
          <a:solidFill>
            <a:srgbClr val="66CCFF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/>
              <a:t>Rada EU – různé podoby (vždy zasedá některá z nich)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27691BCD-8ECE-F0B7-36C2-57D9E9FA6334}"/>
              </a:ext>
            </a:extLst>
          </p:cNvPr>
          <p:cNvGraphicFramePr>
            <a:graphicFrameLocks noGrp="1"/>
          </p:cNvGraphicFramePr>
          <p:nvPr/>
        </p:nvGraphicFramePr>
        <p:xfrm>
          <a:off x="1187450" y="1557338"/>
          <a:ext cx="5905500" cy="4699000"/>
        </p:xfrm>
        <a:graphic>
          <a:graphicData uri="http://schemas.openxmlformats.org/drawingml/2006/table">
            <a:tbl>
              <a:tblPr/>
              <a:tblGrid>
                <a:gridCol w="44651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4193">
                <a:tc>
                  <a:txBody>
                    <a:bodyPr/>
                    <a:lstStyle/>
                    <a:p>
                      <a:r>
                        <a:rPr lang="cs-CZ" sz="1400" b="1" u="sng" dirty="0"/>
                        <a:t>Název sektorové rady</a:t>
                      </a:r>
                      <a:endParaRPr lang="cs-CZ" sz="1400" u="sng" dirty="0"/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Zkratka</a:t>
                      </a:r>
                      <a:endParaRPr lang="cs-CZ" sz="1400"/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všeobecné záležitosti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GAC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zahraniční věci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FAC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hospodářské a finanční záležitosti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ECOFIN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it-IT" sz="1400" dirty="0"/>
                        <a:t>Rada pro spravedlnost a vnitřní věci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JHA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069">
                <a:tc>
                  <a:txBody>
                    <a:bodyPr/>
                    <a:lstStyle/>
                    <a:p>
                      <a:r>
                        <a:rPr lang="cs-CZ" sz="1400" dirty="0"/>
                        <a:t>Rada pro zaměstnanost, sociální politiku, zdravotnictví a spotřebitelské záležitosti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EPSCO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konkurenceschopnost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CC</a:t>
                      </a:r>
                      <a:endParaRPr lang="cs-CZ" sz="1400" dirty="0"/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dopravu, telekomunikace a energetiku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TTE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zemědělství a rybolov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AGRI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životní prostředí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ENVI</a:t>
                      </a:r>
                      <a:endParaRPr lang="cs-CZ" sz="1400" dirty="0"/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/>
                        <a:t>Rada pro školství, mládež, kulturu a sport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EYC</a:t>
                      </a:r>
                      <a:endParaRPr lang="cs-CZ" sz="1400" dirty="0"/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5386" name="Rectangle 1">
            <a:extLst>
              <a:ext uri="{FF2B5EF4-FFF2-40B4-BE49-F238E27FC236}">
                <a16:creationId xmlns:a16="http://schemas.microsoft.com/office/drawing/2014/main" id="{1B8EF718-E17E-CACD-DFD4-CB3BAFA4A1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3933825"/>
            <a:ext cx="8343900" cy="563563"/>
          </a:xfrm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85698" anchor="ctr">
            <a:spAutoFit/>
          </a:bodyPr>
          <a:lstStyle/>
          <a:p>
            <a:pPr marL="0" indent="0" fontAlgn="ctr">
              <a:spcBef>
                <a:spcPct val="0"/>
              </a:spcBef>
              <a:buFont typeface="Arial" panose="020B0604020202020204" pitchFamily="34" charset="0"/>
              <a:buNone/>
            </a:pPr>
            <a:br>
              <a:rPr lang="en-GB" altLang="cs-CZ" sz="800">
                <a:solidFill>
                  <a:srgbClr val="888888"/>
                </a:solidFill>
              </a:rPr>
            </a:br>
            <a:endParaRPr lang="en-GB" altLang="cs-CZ" sz="60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GB" altLang="cs-CZ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1A87903-89AF-7371-1AF3-B1E234029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500187"/>
          </a:xfrm>
          <a:solidFill>
            <a:srgbClr val="FF99FF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/>
              <a:t>Kvalifikovaná většina v Radě </a:t>
            </a:r>
            <a:r>
              <a:rPr lang="cs-CZ" altLang="cs-CZ" sz="3200"/>
              <a:t>podle Lisabonu </a:t>
            </a:r>
            <a:r>
              <a:rPr lang="cs-CZ" altLang="cs-CZ" sz="3200">
                <a:solidFill>
                  <a:srgbClr val="0066FF"/>
                </a:solidFill>
              </a:rPr>
              <a:t>(současnost)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AEDFCD3-8054-FAD4-2A29-04B2A53208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608513"/>
          </a:xfrm>
          <a:solidFill>
            <a:srgbClr val="FFFF99"/>
          </a:solidFill>
          <a:ln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55% členských států</a:t>
            </a:r>
            <a:r>
              <a:rPr lang="cs-CZ" altLang="cs-CZ" sz="2400" dirty="0"/>
              <a:t> </a:t>
            </a:r>
            <a:r>
              <a:rPr lang="cs-CZ" altLang="cs-CZ" sz="2400" b="1" i="1" dirty="0"/>
              <a:t>a současně </a:t>
            </a:r>
            <a:r>
              <a:rPr lang="cs-CZ" altLang="cs-CZ" sz="2400" dirty="0"/>
              <a:t>alespoň</a:t>
            </a:r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65% obyvatel EU</a:t>
            </a:r>
            <a:r>
              <a:rPr lang="cs-CZ" altLang="cs-CZ" sz="2400" dirty="0"/>
              <a:t> (součet obyvatel ve státech hlasujících kladně)</a:t>
            </a:r>
          </a:p>
          <a:p>
            <a:pPr marL="0" indent="0" eaLnBrk="1" hangingPunct="1">
              <a:lnSpc>
                <a:spcPct val="83000"/>
              </a:lnSpc>
              <a:buFont typeface="Arial" panose="020B0604020202020204" pitchFamily="34" charset="0"/>
              <a:buNone/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dirty="0"/>
              <a:t>		= kumulativní podmínky</a:t>
            </a:r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b="1" i="1" dirty="0">
                <a:solidFill>
                  <a:schemeClr val="tx1"/>
                </a:solidFill>
              </a:rPr>
              <a:t>Blokační menšina</a:t>
            </a:r>
            <a:r>
              <a:rPr lang="cs-CZ" altLang="cs-CZ" sz="2400" i="1" dirty="0">
                <a:solidFill>
                  <a:schemeClr val="tx1"/>
                </a:solidFill>
              </a:rPr>
              <a:t> </a:t>
            </a:r>
            <a:r>
              <a:rPr lang="cs-CZ" altLang="cs-CZ" sz="2400" dirty="0">
                <a:solidFill>
                  <a:schemeClr val="accent3">
                    <a:lumMod val="65000"/>
                  </a:schemeClr>
                </a:solidFill>
              </a:rPr>
              <a:t>- </a:t>
            </a:r>
            <a:r>
              <a:rPr lang="cs-CZ" altLang="cs-CZ" sz="2400" dirty="0">
                <a:solidFill>
                  <a:srgbClr val="0070C0"/>
                </a:solidFill>
              </a:rPr>
              <a:t>tzv. </a:t>
            </a:r>
            <a:r>
              <a:rPr lang="cs-CZ" altLang="cs-CZ" sz="2400" b="1" dirty="0" err="1">
                <a:solidFill>
                  <a:srgbClr val="0070C0"/>
                </a:solidFill>
              </a:rPr>
              <a:t>ioanninský</a:t>
            </a:r>
            <a:r>
              <a:rPr lang="cs-CZ" altLang="cs-CZ" sz="2400" b="1" dirty="0">
                <a:solidFill>
                  <a:srgbClr val="0070C0"/>
                </a:solidFill>
              </a:rPr>
              <a:t> kompromis:</a:t>
            </a:r>
          </a:p>
          <a:p>
            <a:pPr marL="738188" lvl="1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000" b="1" dirty="0">
                <a:solidFill>
                  <a:srgbClr val="FF0000"/>
                </a:solidFill>
              </a:rPr>
              <a:t>Nesmí ji tvořit jen 3 státy, i kdyby představovaly 35% obyv.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lvl="1"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Menšina</a:t>
            </a:r>
            <a:r>
              <a:rPr lang="cs-CZ" altLang="cs-CZ" sz="2000" dirty="0">
                <a:solidFill>
                  <a:schemeClr val="accent3">
                    <a:lumMod val="65000"/>
                  </a:schemeClr>
                </a:solidFill>
              </a:rPr>
              <a:t> musí být tvořena minimálně </a:t>
            </a:r>
            <a:r>
              <a:rPr lang="cs-CZ" altLang="cs-CZ" sz="2000" dirty="0">
                <a:solidFill>
                  <a:schemeClr val="tx1"/>
                </a:solidFill>
              </a:rPr>
              <a:t>4 zeměmi </a:t>
            </a:r>
            <a:r>
              <a:rPr lang="cs-CZ" altLang="cs-CZ" sz="2000" dirty="0">
                <a:solidFill>
                  <a:schemeClr val="accent3">
                    <a:lumMod val="65000"/>
                  </a:schemeClr>
                </a:solidFill>
              </a:rPr>
              <a:t>(případně takovým počtem členů, jenž zastupuje nejméně </a:t>
            </a:r>
            <a:r>
              <a:rPr lang="cs-CZ" altLang="cs-CZ" sz="2000" dirty="0">
                <a:solidFill>
                  <a:schemeClr val="tx1"/>
                </a:solidFill>
              </a:rPr>
              <a:t>35 % obyvatelstva zúčastněných členských států plus ještě jeden člen), </a:t>
            </a:r>
            <a:r>
              <a:rPr lang="cs-CZ" altLang="cs-CZ" sz="2000" dirty="0">
                <a:solidFill>
                  <a:schemeClr val="accent3">
                    <a:lumMod val="65000"/>
                  </a:schemeClr>
                </a:solidFill>
              </a:rPr>
              <a:t>jinak se kvalifikovaná většina považuje za dosaženou. </a:t>
            </a:r>
          </a:p>
          <a:p>
            <a:pPr lvl="1"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000" dirty="0">
                <a:solidFill>
                  <a:schemeClr val="accent3">
                    <a:lumMod val="65000"/>
                  </a:schemeClr>
                </a:solidFill>
              </a:rPr>
              <a:t>Tato změna byla zakotvena ve prospěch ochrany malých členských zemí, které by jinak mohly být </a:t>
            </a:r>
            <a:r>
              <a:rPr lang="cs-CZ" altLang="cs-CZ" sz="2000" dirty="0">
                <a:solidFill>
                  <a:schemeClr val="tx1"/>
                </a:solidFill>
              </a:rPr>
              <a:t>blokovány třemi velkými členskými státy EU, které tvoří 35 % obyvatel EU.</a:t>
            </a:r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endParaRPr lang="cs-CZ" altLang="cs-CZ" sz="2400" dirty="0"/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endParaRPr lang="cs-CZ" altLang="cs-CZ" sz="4000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8E83C385-C83F-61E1-14A9-F33DBB16F7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779462"/>
          </a:xfrm>
          <a:solidFill>
            <a:srgbClr val="FFFF66"/>
          </a:solidFill>
        </p:spPr>
        <p:txBody>
          <a:bodyPr/>
          <a:lstStyle/>
          <a:p>
            <a:r>
              <a:rPr lang="cs-CZ" altLang="cs-CZ" sz="2400" b="1" i="1"/>
              <a:t>SHRNUTÍ INFORMACÍ O KVALIFIKOVANÉ VĚTŠINĚ</a:t>
            </a:r>
            <a:endParaRPr lang="pl-PL" altLang="cs-CZ" sz="2400"/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E432E775-C3DF-C29F-4A7C-9BAAA7E40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908050"/>
            <a:ext cx="8569325" cy="5473700"/>
          </a:xfrm>
          <a:solidFill>
            <a:srgbClr val="FFFFCC"/>
          </a:solidFill>
        </p:spPr>
        <p:txBody>
          <a:bodyPr/>
          <a:lstStyle/>
          <a:p>
            <a:pPr hangingPunct="1">
              <a:defRPr/>
            </a:pPr>
            <a:r>
              <a:rPr lang="cs-CZ" altLang="cs-CZ" sz="2000" b="1" i="1" dirty="0"/>
              <a:t>Kvalifikovaná většina - j</a:t>
            </a:r>
            <a:r>
              <a:rPr lang="cs-CZ" altLang="cs-CZ" sz="2000" i="1" dirty="0"/>
              <a:t>e jí dosaženo, jsou-li splněny zároveň dvě podmínky </a:t>
            </a:r>
            <a:r>
              <a:rPr lang="cs-CZ" altLang="cs-CZ" sz="2000" b="1" i="1" dirty="0">
                <a:solidFill>
                  <a:srgbClr val="FF0000"/>
                </a:solidFill>
              </a:rPr>
              <a:t>(tzv. dvojí většina):</a:t>
            </a:r>
            <a:endParaRPr lang="cs-CZ" altLang="cs-CZ" sz="20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cs-CZ" altLang="cs-CZ" sz="2000" b="1" i="1" dirty="0">
                <a:solidFill>
                  <a:srgbClr val="C00000"/>
                </a:solidFill>
              </a:rPr>
              <a:t>1</a:t>
            </a:r>
            <a:r>
              <a:rPr lang="cs-CZ" altLang="cs-CZ" sz="2000" dirty="0">
                <a:solidFill>
                  <a:schemeClr val="tx1"/>
                </a:solidFill>
              </a:rPr>
              <a:t>. nejméně </a:t>
            </a:r>
            <a:r>
              <a:rPr lang="cs-CZ" altLang="cs-CZ" sz="2000" b="1" i="1" dirty="0"/>
              <a:t>55 % členských států</a:t>
            </a:r>
            <a:r>
              <a:rPr lang="cs-CZ" altLang="cs-CZ" sz="2000" i="1" dirty="0"/>
              <a:t> hlasuje pro návrh = 15 z 27 států,</a:t>
            </a:r>
            <a:endParaRPr lang="cs-CZ" altLang="cs-CZ" sz="2000" dirty="0"/>
          </a:p>
          <a:p>
            <a:pPr>
              <a:defRPr/>
            </a:pPr>
            <a:r>
              <a:rPr lang="cs-CZ" altLang="cs-CZ" sz="2000" b="1" i="1" dirty="0">
                <a:solidFill>
                  <a:srgbClr val="FF0000"/>
                </a:solidFill>
              </a:rPr>
              <a:t>2.</a:t>
            </a:r>
            <a:r>
              <a:rPr lang="cs-CZ" altLang="cs-CZ" sz="2000" i="1" dirty="0">
                <a:solidFill>
                  <a:schemeClr val="tx1"/>
                </a:solidFill>
              </a:rPr>
              <a:t> </a:t>
            </a:r>
            <a:r>
              <a:rPr lang="cs-CZ" altLang="cs-CZ" sz="2000" dirty="0">
                <a:solidFill>
                  <a:schemeClr val="tx1"/>
                </a:solidFill>
              </a:rPr>
              <a:t>tyto státy zahrnují nejméně </a:t>
            </a:r>
            <a:r>
              <a:rPr lang="cs-CZ" altLang="cs-CZ" sz="2000" b="1" i="1" dirty="0"/>
              <a:t>65 % celkového počtu obyvatel EU</a:t>
            </a:r>
            <a:r>
              <a:rPr lang="cs-CZ" altLang="cs-CZ" sz="2000" i="1" dirty="0"/>
              <a:t>.</a:t>
            </a:r>
            <a:endParaRPr lang="cs-CZ" altLang="cs-CZ" sz="2000" dirty="0"/>
          </a:p>
          <a:p>
            <a:pPr hangingPunct="1">
              <a:defRPr/>
            </a:pPr>
            <a:r>
              <a:rPr lang="cs-CZ" altLang="cs-CZ" sz="2000" b="1" i="1" dirty="0"/>
              <a:t>Blokační menšina: tvoří ji nejméně čtyři členové Rady, kteří zastupují </a:t>
            </a:r>
            <a:r>
              <a:rPr lang="cs-CZ" altLang="cs-CZ" sz="2000" i="1" dirty="0"/>
              <a:t>více než 35 % obyvatelstva EU</a:t>
            </a:r>
            <a:r>
              <a:rPr lang="cs-CZ" altLang="cs-CZ" sz="2000" b="1" i="1" dirty="0"/>
              <a:t>.</a:t>
            </a:r>
            <a:endParaRPr lang="cs-CZ" altLang="cs-CZ" sz="2000" b="1" dirty="0"/>
          </a:p>
          <a:p>
            <a:pPr hangingPunct="1">
              <a:defRPr/>
            </a:pPr>
            <a:r>
              <a:rPr lang="cs-CZ" altLang="cs-CZ" sz="2000" b="1" i="1" dirty="0"/>
              <a:t>Zvláštní případy: V případech, kdy se na hlasování nepodílejí všichni členové Rady  (tj. členské státy) ,se procenta počítají jen ze zúčastněných členů Rady.</a:t>
            </a:r>
            <a:endParaRPr lang="cs-CZ" altLang="cs-CZ" sz="2000" b="1" dirty="0"/>
          </a:p>
          <a:p>
            <a:pPr>
              <a:defRPr/>
            </a:pPr>
            <a:r>
              <a:rPr lang="cs-CZ" altLang="cs-CZ" sz="2000" i="1" dirty="0">
                <a:solidFill>
                  <a:schemeClr val="bg1">
                    <a:lumMod val="65000"/>
                  </a:schemeClr>
                </a:solidFill>
              </a:rPr>
              <a:t>Další výjimka: Rozhoduje-li Rada o návrhu, který nebyl předložen Komisí nebo Vysokým představitelem, je rozhodnutí přijato, když:</a:t>
            </a:r>
            <a:endParaRPr lang="cs-CZ" altLang="cs-CZ" sz="20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defRPr/>
            </a:pPr>
            <a:r>
              <a:rPr lang="cs-CZ" altLang="cs-CZ" sz="2000" i="1" dirty="0">
                <a:solidFill>
                  <a:schemeClr val="bg1">
                    <a:lumMod val="65000"/>
                  </a:schemeClr>
                </a:solidFill>
              </a:rPr>
              <a:t>pro hlasuje nejméně 72 % členských států, zastupujících nejméně 65 % obyvatelstva EU.</a:t>
            </a:r>
            <a:endParaRPr lang="cs-CZ" altLang="cs-CZ" sz="2000" dirty="0">
              <a:solidFill>
                <a:schemeClr val="bg1">
                  <a:lumMod val="65000"/>
                </a:schemeClr>
              </a:solidFill>
            </a:endParaRPr>
          </a:p>
          <a:p>
            <a:pPr hangingPunct="1">
              <a:defRPr/>
            </a:pPr>
            <a:r>
              <a:rPr lang="cs-CZ" altLang="cs-CZ" sz="2000" b="1" i="1" dirty="0"/>
              <a:t>Zdržení se hlasování</a:t>
            </a:r>
            <a:r>
              <a:rPr lang="cs-CZ" altLang="cs-CZ" sz="2000" i="1" dirty="0"/>
              <a:t> se při hlasování kvalifikovanou většinou považuje za </a:t>
            </a:r>
            <a:r>
              <a:rPr lang="cs-CZ" altLang="cs-CZ" sz="2000" b="1" i="1" dirty="0"/>
              <a:t>hlas proti návrhu.</a:t>
            </a:r>
            <a:r>
              <a:rPr lang="cs-CZ" altLang="cs-CZ" sz="2000" i="1" dirty="0"/>
              <a:t> Zdržení se hlasování neznamená totéž co neúčast na hlasování. </a:t>
            </a:r>
            <a:r>
              <a:rPr lang="cs-CZ" altLang="cs-CZ" sz="2000" i="1" dirty="0">
                <a:solidFill>
                  <a:srgbClr val="FF0000"/>
                </a:solidFill>
              </a:rPr>
              <a:t>Počítají se jen kladné hlasy. </a:t>
            </a:r>
            <a:endParaRPr lang="pl-PL" altLang="cs-CZ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1472</Words>
  <Application>Microsoft Office PowerPoint</Application>
  <PresentationFormat>Předvádění na obrazovce (4:3)</PresentationFormat>
  <Paragraphs>197</Paragraphs>
  <Slides>20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8" baseType="lpstr">
      <vt:lpstr>Arial</vt:lpstr>
      <vt:lpstr>Arial Unicode MS</vt:lpstr>
      <vt:lpstr>Times New Roman</vt:lpstr>
      <vt:lpstr>Arial Black</vt:lpstr>
      <vt:lpstr>Liberation Serif</vt:lpstr>
      <vt:lpstr>WenQuanYi Micro Hei</vt:lpstr>
      <vt:lpstr>FreeSans</vt:lpstr>
      <vt:lpstr>Výchozí návrh</vt:lpstr>
      <vt:lpstr> PRÁVO EVROPSKÉ UNIE     Organizační struktura EU  2023</vt:lpstr>
      <vt:lpstr>     </vt:lpstr>
      <vt:lpstr>Prezentace aplikace PowerPoint</vt:lpstr>
      <vt:lpstr>Evropská komise</vt:lpstr>
      <vt:lpstr>Evropská komise základní informace</vt:lpstr>
      <vt:lpstr>Rada EU</vt:lpstr>
      <vt:lpstr>Rada EU – různé podoby (vždy zasedá některá z nich)</vt:lpstr>
      <vt:lpstr>Kvalifikovaná většina v Radě podle Lisabonu (současnost)</vt:lpstr>
      <vt:lpstr>SHRNUTÍ INFORMACÍ O KVALIFIKOVANÉ VĚTŠINĚ</vt:lpstr>
      <vt:lpstr>Hlasovací váha jednotlivých členských států v Radě EU u kvalifikované většiny (pro informaci)</vt:lpstr>
      <vt:lpstr>Evropská unie a Rada Evropy (dvě různé organizace)</vt:lpstr>
      <vt:lpstr>Evropská rada (summit)</vt:lpstr>
      <vt:lpstr>Evropská rada (summit)</vt:lpstr>
      <vt:lpstr>Evropský parlament</vt:lpstr>
      <vt:lpstr>Zasedání EP</vt:lpstr>
      <vt:lpstr>Poslanci Evropského parlamentu</vt:lpstr>
      <vt:lpstr>Výbory a frakce EP (jen pro informaci)</vt:lpstr>
      <vt:lpstr>Prezentace aplikace PowerPoint</vt:lpstr>
      <vt:lpstr>Složení SD EU:</vt:lpstr>
      <vt:lpstr>Základní funkce Soudního dvora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Vladimír Týč</cp:lastModifiedBy>
  <cp:revision>105</cp:revision>
  <dcterms:modified xsi:type="dcterms:W3CDTF">2023-10-18T22:11:15Z</dcterms:modified>
</cp:coreProperties>
</file>