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6"/>
  </p:notesMasterIdLst>
  <p:handoutMasterIdLst>
    <p:handoutMasterId r:id="rId47"/>
  </p:handoutMasterIdLst>
  <p:sldIdLst>
    <p:sldId id="256" r:id="rId2"/>
    <p:sldId id="369" r:id="rId3"/>
    <p:sldId id="322" r:id="rId4"/>
    <p:sldId id="319" r:id="rId5"/>
    <p:sldId id="337" r:id="rId6"/>
    <p:sldId id="370" r:id="rId7"/>
    <p:sldId id="324" r:id="rId8"/>
    <p:sldId id="371" r:id="rId9"/>
    <p:sldId id="338" r:id="rId10"/>
    <p:sldId id="445" r:id="rId11"/>
    <p:sldId id="367" r:id="rId12"/>
    <p:sldId id="360" r:id="rId13"/>
    <p:sldId id="353" r:id="rId14"/>
    <p:sldId id="339" r:id="rId15"/>
    <p:sldId id="325" r:id="rId16"/>
    <p:sldId id="372" r:id="rId17"/>
    <p:sldId id="361" r:id="rId18"/>
    <p:sldId id="362" r:id="rId19"/>
    <p:sldId id="363" r:id="rId20"/>
    <p:sldId id="364" r:id="rId21"/>
    <p:sldId id="446" r:id="rId22"/>
    <p:sldId id="330" r:id="rId23"/>
    <p:sldId id="414" r:id="rId24"/>
    <p:sldId id="299" r:id="rId25"/>
    <p:sldId id="394" r:id="rId26"/>
    <p:sldId id="368" r:id="rId27"/>
    <p:sldId id="443" r:id="rId28"/>
    <p:sldId id="396" r:id="rId29"/>
    <p:sldId id="444" r:id="rId30"/>
    <p:sldId id="259" r:id="rId31"/>
    <p:sldId id="263" r:id="rId32"/>
    <p:sldId id="264" r:id="rId33"/>
    <p:sldId id="265" r:id="rId34"/>
    <p:sldId id="420" r:id="rId35"/>
    <p:sldId id="429" r:id="rId36"/>
    <p:sldId id="424" r:id="rId37"/>
    <p:sldId id="266" r:id="rId38"/>
    <p:sldId id="428" r:id="rId39"/>
    <p:sldId id="433" r:id="rId40"/>
    <p:sldId id="435" r:id="rId41"/>
    <p:sldId id="434" r:id="rId42"/>
    <p:sldId id="432" r:id="rId43"/>
    <p:sldId id="260" r:id="rId44"/>
    <p:sldId id="262" r:id="rId4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3537" autoAdjust="0"/>
  </p:normalViewPr>
  <p:slideViewPr>
    <p:cSldViewPr snapToGrid="0">
      <p:cViewPr varScale="1">
        <p:scale>
          <a:sx n="42" d="100"/>
          <a:sy n="42" d="100"/>
        </p:scale>
        <p:origin x="1272" y="3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3811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7359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1964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5557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0994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685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3888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8217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7521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5936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0C2C5-B6FF-4C7A-8778-DE8693D207D9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344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20158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45524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0C2C5-B6FF-4C7A-8778-DE8693D207D9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9833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96118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69330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0496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99713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58186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2839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34954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7871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29409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67795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25921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8057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7242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0189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0911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4467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7733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4798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/>
              <a:t>Kliknutím lze upravit styl.</a:t>
            </a:r>
            <a:endParaRPr lang="cs-CZ" altLang="cs-CZ" noProof="0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12779" y="1934555"/>
            <a:ext cx="7518400" cy="4017283"/>
          </a:xfrm>
        </p:spPr>
        <p:txBody>
          <a:bodyPr/>
          <a:lstStyle/>
          <a:p>
            <a:pPr algn="ctr"/>
            <a:r>
              <a:rPr lang="cs-CZ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Samospráva v ČR. Obecné principy. Územní samospráva, postavení obcí. Orgány obcí, jejich pravomoc a působnost. Postavení statutárních měst. </a:t>
            </a:r>
            <a:br>
              <a:rPr lang="cs-CZ" altLang="cs-CZ" sz="2800" dirty="0">
                <a:solidFill>
                  <a:schemeClr val="tx1"/>
                </a:solidFill>
              </a:rPr>
            </a:br>
            <a:br>
              <a:rPr lang="cs-CZ" altLang="cs-CZ" sz="2800" dirty="0">
                <a:solidFill>
                  <a:schemeClr val="tx1"/>
                </a:solidFill>
              </a:rPr>
            </a:br>
            <a:r>
              <a:rPr lang="cs-CZ" alt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BEP302Zk Veřejná správa v ČR a v Evropě</a:t>
            </a:r>
            <a:br>
              <a:rPr lang="cs-CZ" altLang="cs-CZ" sz="2800" b="1" dirty="0"/>
            </a:br>
            <a:br>
              <a:rPr lang="cs-CZ" altLang="cs-CZ" sz="2800" b="1" dirty="0"/>
            </a:br>
            <a:br>
              <a:rPr lang="cs-CZ" altLang="cs-CZ" sz="2800" dirty="0">
                <a:solidFill>
                  <a:schemeClr val="tx1"/>
                </a:solidFill>
              </a:rPr>
            </a:br>
            <a:r>
              <a:rPr lang="cs-CZ" altLang="cs-CZ" sz="2800" dirty="0">
                <a:solidFill>
                  <a:schemeClr val="tx1"/>
                </a:solidFill>
              </a:rPr>
              <a:t>4. přednáška 17. 10. 2023</a:t>
            </a:r>
            <a:br>
              <a:rPr lang="cs-CZ" altLang="cs-CZ" sz="2800" dirty="0">
                <a:solidFill>
                  <a:schemeClr val="tx1"/>
                </a:solidFill>
              </a:rPr>
            </a:br>
            <a:br>
              <a:rPr lang="cs-CZ" altLang="cs-CZ" sz="2800" dirty="0">
                <a:solidFill>
                  <a:schemeClr val="tx1"/>
                </a:solidFill>
              </a:rPr>
            </a:br>
            <a:r>
              <a:rPr lang="cs-CZ" altLang="cs-CZ" sz="2800" dirty="0">
                <a:solidFill>
                  <a:schemeClr val="tx1"/>
                </a:solidFill>
              </a:rPr>
              <a:t>David Hejč</a:t>
            </a:r>
            <a:br>
              <a:rPr lang="cs-CZ" altLang="cs-CZ" sz="2800" dirty="0">
                <a:solidFill>
                  <a:schemeClr val="tx1"/>
                </a:solidFill>
              </a:rPr>
            </a:br>
            <a:endParaRPr lang="cs-CZ" alt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34BE3AFE-93E9-4CC2-801E-6ED5337836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8682" y="0"/>
            <a:ext cx="8086635" cy="647700"/>
          </a:xfrm>
        </p:spPr>
        <p:txBody>
          <a:bodyPr/>
          <a:lstStyle/>
          <a:p>
            <a:pPr algn="ctr"/>
            <a:r>
              <a:rPr lang="cs-CZ" altLang="cs-CZ" dirty="0"/>
              <a:t>§ 35 odst. 2 ZO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DD376D2C-E1EE-4CFB-A654-F82F1512AB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2996" y="982997"/>
            <a:ext cx="8082321" cy="4114800"/>
          </a:xfrm>
        </p:spPr>
        <p:txBody>
          <a:bodyPr/>
          <a:lstStyle/>
          <a:p>
            <a:pPr algn="just"/>
            <a:r>
              <a:rPr lang="cs-CZ" altLang="cs-CZ" i="1" dirty="0"/>
              <a:t>„Do samostatné působnosti obce patří zejména záležitosti uvedené v § 84, 85 a 102, s výjimkou vydávání nařízení obce. Obec v samostatné působnosti ve svém územním obvodu dále pečuje v souladu s místními předpoklady a s místními zvyklostmi o vytváření podmínek pro rozvoj sociální péče a pro uspokojování potřeb svých občanů. Jde především o uspokojování potřeby bydlení, ochrany a rozvoje zdraví, dopravy a spojů, potřeby informací, výchovy a vzdělávání, celkového kulturního rozvoje a ochrany veřejného pořádku.“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86A2533-CC5B-469A-8C98-56BC738701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Zápatí prezentace</a:t>
            </a:r>
          </a:p>
        </p:txBody>
      </p:sp>
      <p:sp>
        <p:nvSpPr>
          <p:cNvPr id="17413" name="Zástupný symbol pro číslo snímku 4">
            <a:extLst>
              <a:ext uri="{FF2B5EF4-FFF2-40B4-BE49-F238E27FC236}">
                <a16:creationId xmlns:a16="http://schemas.microsoft.com/office/drawing/2014/main" id="{534CA307-6DCE-49D2-A80A-305CACB7C2A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504864-F1B5-40A4-8184-9C6AD073C142}" type="slidenum">
              <a:rPr lang="cs-CZ" altLang="cs-CZ" sz="1200">
                <a:latin typeface="Trebuchet MS" panose="020B0603020202020204" pitchFamily="34" charset="0"/>
              </a:rPr>
              <a:pPr/>
              <a:t>10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4C93CF-FB17-4D97-A8DC-DAD4F652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94" y="77787"/>
            <a:ext cx="8086635" cy="647700"/>
          </a:xfrm>
        </p:spPr>
        <p:txBody>
          <a:bodyPr/>
          <a:lstStyle/>
          <a:p>
            <a:r>
              <a:rPr lang="cs-CZ" dirty="0"/>
              <a:t>Záležitosti patřící do samostatní působnosti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077DFD-E33D-4AE4-9562-1BDFE4932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08" y="950912"/>
            <a:ext cx="8082321" cy="5297487"/>
          </a:xfrm>
        </p:spPr>
        <p:txBody>
          <a:bodyPr/>
          <a:lstStyle/>
          <a:p>
            <a:r>
              <a:rPr lang="cs-CZ" dirty="0"/>
              <a:t>Záležitosti existence obce a její územní změny např.</a:t>
            </a:r>
          </a:p>
          <a:p>
            <a:pPr lvl="1"/>
            <a:r>
              <a:rPr lang="cs-CZ" dirty="0"/>
              <a:t>slučování/připojení s jinou obcí</a:t>
            </a:r>
          </a:p>
          <a:p>
            <a:pPr lvl="1"/>
            <a:r>
              <a:rPr lang="cs-CZ" dirty="0"/>
              <a:t>označování částí obce, ulic…</a:t>
            </a:r>
          </a:p>
          <a:p>
            <a:r>
              <a:rPr lang="cs-CZ" dirty="0"/>
              <a:t>Vnitřní organizace obce např.</a:t>
            </a:r>
          </a:p>
          <a:p>
            <a:pPr lvl="1"/>
            <a:r>
              <a:rPr lang="cs-CZ" dirty="0"/>
              <a:t>volba, zřizování a ustanovování orgánů obce</a:t>
            </a:r>
          </a:p>
          <a:p>
            <a:pPr lvl="1"/>
            <a:r>
              <a:rPr lang="cs-CZ" dirty="0"/>
              <a:t>zřizování obecní policie,</a:t>
            </a:r>
          </a:p>
          <a:p>
            <a:pPr lvl="1"/>
            <a:r>
              <a:rPr lang="cs-CZ" dirty="0"/>
              <a:t>organizace místního referenda</a:t>
            </a:r>
          </a:p>
          <a:p>
            <a:r>
              <a:rPr lang="cs-CZ" dirty="0"/>
              <a:t>Rozpočtové hospodaření</a:t>
            </a:r>
          </a:p>
          <a:p>
            <a:r>
              <a:rPr lang="cs-CZ" dirty="0"/>
              <a:t>Hospodaření s obecním majetkem</a:t>
            </a:r>
          </a:p>
          <a:p>
            <a:r>
              <a:rPr lang="cs-CZ" dirty="0"/>
              <a:t>Podnikatelské aktivity obce, zakládání právnických osob </a:t>
            </a:r>
          </a:p>
          <a:p>
            <a:pPr marL="0" indent="0">
              <a:buNone/>
            </a:pPr>
            <a:r>
              <a:rPr lang="cs-CZ" dirty="0"/>
              <a:t>Atd.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4520C1-DB58-4ED5-8354-4D1E633DC8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01582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2FC719-430D-4901-A208-7E8BEDE57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84" y="376641"/>
            <a:ext cx="6064976" cy="485775"/>
          </a:xfrm>
        </p:spPr>
        <p:txBody>
          <a:bodyPr/>
          <a:lstStyle/>
          <a:p>
            <a:r>
              <a:rPr lang="cs-CZ" dirty="0"/>
              <a:t>Obecní právní předpisy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318D954-6F0F-4ED6-9442-71E7AC8ABB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1D6A480E-ACB6-459B-920E-CD893F17D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114344"/>
              </p:ext>
            </p:extLst>
          </p:nvPr>
        </p:nvGraphicFramePr>
        <p:xfrm>
          <a:off x="817715" y="1435261"/>
          <a:ext cx="7307715" cy="2418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5905">
                  <a:extLst>
                    <a:ext uri="{9D8B030D-6E8A-4147-A177-3AD203B41FA5}">
                      <a16:colId xmlns:a16="http://schemas.microsoft.com/office/drawing/2014/main" val="895163128"/>
                    </a:ext>
                  </a:extLst>
                </a:gridCol>
                <a:gridCol w="2435905">
                  <a:extLst>
                    <a:ext uri="{9D8B030D-6E8A-4147-A177-3AD203B41FA5}">
                      <a16:colId xmlns:a16="http://schemas.microsoft.com/office/drawing/2014/main" val="2905853447"/>
                    </a:ext>
                  </a:extLst>
                </a:gridCol>
                <a:gridCol w="2435905">
                  <a:extLst>
                    <a:ext uri="{9D8B030D-6E8A-4147-A177-3AD203B41FA5}">
                      <a16:colId xmlns:a16="http://schemas.microsoft.com/office/drawing/2014/main" val="3128316806"/>
                    </a:ext>
                  </a:extLst>
                </a:gridCol>
              </a:tblGrid>
              <a:tr h="1043532">
                <a:tc>
                  <a:txBody>
                    <a:bodyPr/>
                    <a:lstStyle/>
                    <a:p>
                      <a:r>
                        <a:rPr lang="cs-CZ" sz="1400" dirty="0"/>
                        <a:t>Podzákonný právní předpis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Který orgán vydává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err="1"/>
                        <a:t>Ústavněrávní</a:t>
                      </a:r>
                      <a:r>
                        <a:rPr lang="cs-CZ" sz="1400" dirty="0"/>
                        <a:t> východisko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68061582"/>
                  </a:ext>
                </a:extLst>
              </a:tr>
              <a:tr h="769972">
                <a:tc>
                  <a:txBody>
                    <a:bodyPr/>
                    <a:lstStyle/>
                    <a:p>
                      <a:r>
                        <a:rPr lang="cs-CZ" sz="1400" dirty="0"/>
                        <a:t>Obecně závazná vyhláška obce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zastupitelstvo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čl. 104 odst. 3 Ústavy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62159129"/>
                  </a:ext>
                </a:extLst>
              </a:tr>
              <a:tr h="604585">
                <a:tc>
                  <a:txBody>
                    <a:bodyPr/>
                    <a:lstStyle/>
                    <a:p>
                      <a:r>
                        <a:rPr lang="cs-CZ" sz="1400" dirty="0"/>
                        <a:t>Nařízení obce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rada/zastupitelstvo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čl. 79 odst. 3 Ústavy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94181833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67402178-8531-4D21-B960-5C16C15B51B8}"/>
              </a:ext>
            </a:extLst>
          </p:cNvPr>
          <p:cNvSpPr txBox="1"/>
          <p:nvPr/>
        </p:nvSpPr>
        <p:spPr>
          <a:xfrm>
            <a:off x="1371443" y="3951275"/>
            <a:ext cx="514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Proces: vydání – platnost – účinnost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899333EC-E159-4034-9030-3B8E2D40090C}"/>
              </a:ext>
            </a:extLst>
          </p:cNvPr>
          <p:cNvSpPr txBox="1">
            <a:spLocks/>
          </p:cNvSpPr>
          <p:nvPr/>
        </p:nvSpPr>
        <p:spPr>
          <a:xfrm>
            <a:off x="1447234" y="3998370"/>
            <a:ext cx="6048676" cy="1153570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obecně závazná vyhláška je originální právní předpis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nařízení je odvozený (prováděcí) právní předpis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endParaRPr lang="cs-CZ" sz="1800" b="1" dirty="0"/>
          </a:p>
          <a:p>
            <a:pPr>
              <a:buFont typeface="Arial" panose="020B0604020202020204" pitchFamily="34" charset="0"/>
              <a:buChar char="•"/>
            </a:pPr>
            <a:endParaRPr lang="cs-CZ" sz="1800" kern="0" dirty="0"/>
          </a:p>
          <a:p>
            <a:pPr>
              <a:buFont typeface="Arial" panose="020B0604020202020204" pitchFamily="34" charset="0"/>
              <a:buChar char="•"/>
            </a:pPr>
            <a:endParaRPr lang="cs-CZ" sz="1800" kern="0" dirty="0"/>
          </a:p>
          <a:p>
            <a:pPr marL="53990" indent="0" algn="ctr">
              <a:buNone/>
            </a:pPr>
            <a:endParaRPr lang="cs-CZ" sz="1800" b="1" kern="0" dirty="0"/>
          </a:p>
          <a:p>
            <a:pPr marL="53990" indent="0">
              <a:buNone/>
            </a:pPr>
            <a:endParaRPr lang="cs-CZ" sz="2099" kern="0" dirty="0"/>
          </a:p>
        </p:txBody>
      </p:sp>
    </p:spTree>
    <p:extLst>
      <p:ext uri="{BB962C8B-B14F-4D97-AF65-F5344CB8AC3E}">
        <p14:creationId xmlns:p14="http://schemas.microsoft.com/office/powerpoint/2010/main" val="287284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540" y="713754"/>
            <a:ext cx="6487426" cy="5889722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1847500" y="0"/>
            <a:ext cx="8086635" cy="647700"/>
          </a:xfrm>
        </p:spPr>
        <p:txBody>
          <a:bodyPr/>
          <a:lstStyle/>
          <a:p>
            <a:r>
              <a:rPr lang="cs-CZ" dirty="0"/>
              <a:t>Dozor nad činností obcí</a:t>
            </a:r>
          </a:p>
        </p:txBody>
      </p:sp>
    </p:spTree>
    <p:extLst>
      <p:ext uri="{BB962C8B-B14F-4D97-AF65-F5344CB8AC3E}">
        <p14:creationId xmlns:p14="http://schemas.microsoft.com/office/powerpoint/2010/main" val="2310838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336267"/>
            <a:ext cx="8086635" cy="647700"/>
          </a:xfrm>
        </p:spPr>
        <p:txBody>
          <a:bodyPr/>
          <a:lstStyle/>
          <a:p>
            <a:r>
              <a:rPr lang="cs-CZ" dirty="0"/>
              <a:t>Počet obcí v ČR -  6259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9" name="Obdélník 8"/>
          <p:cNvSpPr/>
          <p:nvPr/>
        </p:nvSpPr>
        <p:spPr>
          <a:xfrm>
            <a:off x="444260" y="1924494"/>
            <a:ext cx="794166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i="1" dirty="0">
                <a:latin typeface="Arial" panose="020B0604020202020204" pitchFamily="34" charset="0"/>
              </a:rPr>
              <a:t>Celkem cca 50 % všech obcí jsou obce do 500 obyvatel.</a:t>
            </a:r>
          </a:p>
          <a:p>
            <a:pPr lvl="2" eaLnBrk="1" hangingPunct="1"/>
            <a:r>
              <a:rPr lang="cs-CZ" altLang="cs-CZ" i="1" dirty="0">
                <a:latin typeface="Arial" panose="020B0604020202020204" pitchFamily="34" charset="0"/>
              </a:rPr>
              <a:t>kategorie obcí do 199 obyvatel (cca 20 %)</a:t>
            </a:r>
            <a:endParaRPr lang="cs-CZ" altLang="cs-CZ" sz="1800" i="1" dirty="0">
              <a:latin typeface="Arial" panose="020B0604020202020204" pitchFamily="34" charset="0"/>
            </a:endParaRPr>
          </a:p>
          <a:p>
            <a:pPr lvl="2" eaLnBrk="1" hangingPunct="1"/>
            <a:r>
              <a:rPr lang="cs-CZ" altLang="cs-CZ" i="1" dirty="0">
                <a:latin typeface="Arial" panose="020B0604020202020204" pitchFamily="34" charset="0"/>
              </a:rPr>
              <a:t>kategorie obcí od </a:t>
            </a:r>
            <a:r>
              <a:rPr lang="cs-CZ" altLang="cs-CZ" sz="1800" i="1" dirty="0">
                <a:latin typeface="Arial" panose="020B0604020202020204" pitchFamily="34" charset="0"/>
              </a:rPr>
              <a:t>200 - 499 obyvatel (cca 30 %), </a:t>
            </a:r>
          </a:p>
          <a:p>
            <a:pPr eaLnBrk="1" hangingPunct="1"/>
            <a:endParaRPr lang="cs-CZ" altLang="cs-CZ" i="1" dirty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i="1" dirty="0">
                <a:latin typeface="Arial" panose="020B0604020202020204" pitchFamily="34" charset="0"/>
              </a:rPr>
              <a:t>V obcích do 500 obyvatel žije pouze cca 10 % celkové populace České republiky. </a:t>
            </a:r>
          </a:p>
          <a:p>
            <a:pPr lvl="1" eaLnBrk="1" hangingPunct="1"/>
            <a:r>
              <a:rPr lang="cs-CZ" altLang="cs-CZ" sz="2000" i="1" dirty="0">
                <a:latin typeface="Arial" panose="020B0604020202020204" pitchFamily="34" charset="0"/>
              </a:rPr>
              <a:t>Tyto obce však zabírají víc než 1/3 rozlohy České republiky. </a:t>
            </a:r>
          </a:p>
          <a:p>
            <a:pPr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6557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2015" y="640391"/>
            <a:ext cx="8086635" cy="647700"/>
          </a:xfrm>
        </p:spPr>
        <p:txBody>
          <a:bodyPr/>
          <a:lstStyle/>
          <a:p>
            <a:r>
              <a:rPr lang="cs-CZ" dirty="0"/>
              <a:t>Obce a jejich členění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2015" y="1648451"/>
            <a:ext cx="8082321" cy="4114800"/>
          </a:xfrm>
        </p:spPr>
        <p:txBody>
          <a:bodyPr/>
          <a:lstStyle/>
          <a:p>
            <a:pPr algn="just"/>
            <a:endParaRPr lang="cs-CZ" sz="2000" b="1" dirty="0"/>
          </a:p>
          <a:p>
            <a:pPr algn="just"/>
            <a:r>
              <a:rPr lang="cs-CZ" sz="2000" b="1" dirty="0"/>
              <a:t>kategorizace obcí</a:t>
            </a:r>
          </a:p>
          <a:p>
            <a:pPr lvl="1" algn="just"/>
            <a:r>
              <a:rPr lang="cs-CZ" sz="2000" b="1" dirty="0"/>
              <a:t>obce</a:t>
            </a:r>
            <a:r>
              <a:rPr lang="cs-CZ" sz="2000" dirty="0"/>
              <a:t> (jedničkové) – 6259</a:t>
            </a:r>
          </a:p>
          <a:p>
            <a:pPr lvl="1" algn="just"/>
            <a:r>
              <a:rPr lang="cs-CZ" sz="2000" b="1" dirty="0"/>
              <a:t>obce s pověřeným obecním úřadem</a:t>
            </a:r>
            <a:r>
              <a:rPr lang="cs-CZ" sz="2000" dirty="0"/>
              <a:t> (dvojkové) - </a:t>
            </a:r>
            <a:r>
              <a:rPr lang="cs-CZ" sz="2000" i="1" dirty="0">
                <a:latin typeface="Arial" charset="0"/>
              </a:rPr>
              <a:t>388</a:t>
            </a:r>
            <a:endParaRPr lang="cs-CZ" sz="2000" dirty="0"/>
          </a:p>
          <a:p>
            <a:pPr lvl="1" algn="just"/>
            <a:r>
              <a:rPr lang="cs-CZ" sz="2000" b="1" dirty="0"/>
              <a:t>obce s rozšířenou působností</a:t>
            </a:r>
            <a:r>
              <a:rPr lang="cs-CZ" sz="2000" dirty="0"/>
              <a:t> (trojkové) - 205</a:t>
            </a:r>
          </a:p>
          <a:p>
            <a:pPr marL="457200" lvl="1" indent="0" algn="just">
              <a:buNone/>
            </a:pPr>
            <a:endParaRPr lang="cs-CZ" sz="2000" dirty="0"/>
          </a:p>
          <a:p>
            <a:pPr algn="just"/>
            <a:r>
              <a:rPr lang="cs-CZ" sz="2000" b="1" dirty="0"/>
              <a:t>další členění</a:t>
            </a:r>
          </a:p>
          <a:p>
            <a:pPr lvl="1" algn="just"/>
            <a:r>
              <a:rPr lang="cs-CZ" sz="2000" b="1" dirty="0"/>
              <a:t>obec</a:t>
            </a:r>
          </a:p>
          <a:p>
            <a:pPr lvl="1" algn="just"/>
            <a:r>
              <a:rPr lang="cs-CZ" sz="2000" b="1" dirty="0"/>
              <a:t>město a městys</a:t>
            </a:r>
          </a:p>
          <a:p>
            <a:pPr lvl="1" algn="just"/>
            <a:r>
              <a:rPr lang="cs-CZ" sz="2000" b="1" dirty="0"/>
              <a:t>statutární město</a:t>
            </a:r>
          </a:p>
          <a:p>
            <a:pPr lvl="1" algn="just"/>
            <a:r>
              <a:rPr lang="cs-CZ" sz="2000" b="1" dirty="0"/>
              <a:t>hl. m. Praha</a:t>
            </a:r>
          </a:p>
          <a:p>
            <a:pPr lvl="1" algn="just"/>
            <a:endParaRPr lang="cs-CZ" sz="20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18431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3024" y="436779"/>
            <a:ext cx="6064976" cy="485775"/>
          </a:xfrm>
        </p:spPr>
        <p:txBody>
          <a:bodyPr/>
          <a:lstStyle/>
          <a:p>
            <a:r>
              <a:rPr lang="cs-CZ" dirty="0"/>
              <a:t>Orgány obce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5482" y="1323382"/>
            <a:ext cx="6693388" cy="3713575"/>
          </a:xfrm>
        </p:spPr>
        <p:txBody>
          <a:bodyPr/>
          <a:lstStyle/>
          <a:p>
            <a:pPr algn="just"/>
            <a:endParaRPr lang="cs-CZ" sz="1500" b="1" dirty="0"/>
          </a:p>
          <a:p>
            <a:pPr algn="just"/>
            <a:r>
              <a:rPr lang="cs-CZ" b="1" dirty="0"/>
              <a:t>zastupitelstvo obce</a:t>
            </a:r>
          </a:p>
          <a:p>
            <a:pPr lvl="1" algn="just"/>
            <a:r>
              <a:rPr lang="cs-CZ" sz="2100" dirty="0"/>
              <a:t>výbory zastupitelstva (finanční a kontrolní,</a:t>
            </a:r>
          </a:p>
          <a:p>
            <a:pPr marL="243000" lvl="1" indent="0" algn="just">
              <a:buNone/>
            </a:pPr>
            <a:r>
              <a:rPr lang="cs-CZ" sz="2100" dirty="0"/>
              <a:t> další fakultativně)</a:t>
            </a:r>
          </a:p>
          <a:p>
            <a:pPr algn="just"/>
            <a:r>
              <a:rPr lang="cs-CZ" b="1" dirty="0"/>
              <a:t>rada obce</a:t>
            </a:r>
          </a:p>
          <a:p>
            <a:pPr lvl="1" algn="just"/>
            <a:r>
              <a:rPr lang="cs-CZ" sz="2100" dirty="0"/>
              <a:t>komise rady</a:t>
            </a:r>
          </a:p>
          <a:p>
            <a:pPr algn="just"/>
            <a:r>
              <a:rPr lang="cs-CZ" b="1" dirty="0"/>
              <a:t>starosta</a:t>
            </a:r>
          </a:p>
          <a:p>
            <a:pPr algn="just"/>
            <a:r>
              <a:rPr lang="cs-CZ" b="1" dirty="0"/>
              <a:t>obecní úřad</a:t>
            </a:r>
          </a:p>
          <a:p>
            <a:pPr lvl="1" algn="just"/>
            <a:r>
              <a:rPr lang="cs-CZ" sz="2100" dirty="0"/>
              <a:t>(tajemník)</a:t>
            </a:r>
          </a:p>
          <a:p>
            <a:pPr algn="just"/>
            <a:r>
              <a:rPr lang="cs-CZ" b="1" dirty="0"/>
              <a:t>zvláštní orgány obce</a:t>
            </a:r>
          </a:p>
          <a:p>
            <a:pPr algn="just"/>
            <a:r>
              <a:rPr lang="cs-CZ" b="1" dirty="0"/>
              <a:t>obecní policie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10552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9024" y="296242"/>
            <a:ext cx="6064976" cy="485775"/>
          </a:xfrm>
        </p:spPr>
        <p:txBody>
          <a:bodyPr/>
          <a:lstStyle/>
          <a:p>
            <a:r>
              <a:rPr lang="cs-CZ" dirty="0"/>
              <a:t>Zastupitelstvo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6751" y="1056870"/>
            <a:ext cx="7537595" cy="4244596"/>
          </a:xfrm>
        </p:spPr>
        <p:txBody>
          <a:bodyPr/>
          <a:lstStyle/>
          <a:p>
            <a:pPr algn="just"/>
            <a:r>
              <a:rPr lang="cs-CZ" dirty="0"/>
              <a:t>vrcholný orgán (vyjádření ústavního práva občanů podílet se na správě veřejných záležitostí)</a:t>
            </a:r>
          </a:p>
          <a:p>
            <a:pPr algn="just"/>
            <a:r>
              <a:rPr lang="cs-CZ" dirty="0"/>
              <a:t>přímo volený orgán</a:t>
            </a:r>
          </a:p>
          <a:p>
            <a:pPr algn="just"/>
            <a:r>
              <a:rPr lang="cs-CZ" dirty="0"/>
              <a:t>stěžejní úloha především v rámci </a:t>
            </a:r>
          </a:p>
          <a:p>
            <a:pPr marL="54000" indent="0" algn="just">
              <a:buNone/>
            </a:pPr>
            <a:r>
              <a:rPr lang="cs-CZ" dirty="0"/>
              <a:t>  samostatné působnosti</a:t>
            </a:r>
          </a:p>
          <a:p>
            <a:pPr algn="just"/>
            <a:r>
              <a:rPr lang="cs-CZ" dirty="0"/>
              <a:t>veřejná zasedání nejméně jednou za tři měsíce</a:t>
            </a:r>
          </a:p>
          <a:p>
            <a:pPr algn="just"/>
            <a:r>
              <a:rPr lang="cs-CZ" dirty="0"/>
              <a:t>občané mohou v otázkách samostatné </a:t>
            </a:r>
          </a:p>
          <a:p>
            <a:pPr marL="54000" indent="0" algn="just">
              <a:buNone/>
            </a:pPr>
            <a:r>
              <a:rPr lang="cs-CZ" dirty="0"/>
              <a:t>  působnosti vytvořit bod programu zasedání,</a:t>
            </a:r>
          </a:p>
          <a:p>
            <a:pPr algn="just"/>
            <a:r>
              <a:rPr lang="cs-CZ" dirty="0"/>
              <a:t>zápisy ze zasedání veřejné, možno nahlížet</a:t>
            </a:r>
          </a:p>
          <a:p>
            <a:pPr marL="54000" indent="0" algn="just">
              <a:buNone/>
            </a:pPr>
            <a:r>
              <a:rPr lang="cs-CZ" dirty="0"/>
              <a:t>  a činit výpisy</a:t>
            </a:r>
          </a:p>
          <a:p>
            <a:pPr algn="just"/>
            <a:r>
              <a:rPr lang="cs-CZ" dirty="0"/>
              <a:t>vytváří </a:t>
            </a:r>
            <a:r>
              <a:rPr lang="cs-CZ" b="1" dirty="0"/>
              <a:t>výbory </a:t>
            </a:r>
            <a:r>
              <a:rPr lang="cs-CZ" dirty="0"/>
              <a:t>jako poradní a iniciativní</a:t>
            </a:r>
          </a:p>
          <a:p>
            <a:pPr marL="54000" indent="0" algn="just">
              <a:buNone/>
            </a:pPr>
            <a:r>
              <a:rPr lang="cs-CZ" dirty="0"/>
              <a:t>  orgány (povinně finanční a kontrolní)</a:t>
            </a:r>
          </a:p>
          <a:p>
            <a:endParaRPr lang="cs-CZ" sz="135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9699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61824" y="558800"/>
            <a:ext cx="6064976" cy="485775"/>
          </a:xfrm>
        </p:spPr>
        <p:txBody>
          <a:bodyPr/>
          <a:lstStyle/>
          <a:p>
            <a:r>
              <a:rPr lang="cs-CZ" dirty="0"/>
              <a:t>Rada obce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5853" y="1125939"/>
            <a:ext cx="7812293" cy="5732061"/>
          </a:xfrm>
        </p:spPr>
        <p:txBody>
          <a:bodyPr/>
          <a:lstStyle/>
          <a:p>
            <a:pPr algn="just"/>
            <a:r>
              <a:rPr lang="cs-CZ" dirty="0"/>
              <a:t>výkonný orgán vykonávající působnost jak samostatnou, tak přenesenou</a:t>
            </a:r>
          </a:p>
          <a:p>
            <a:pPr algn="just"/>
            <a:r>
              <a:rPr lang="cs-CZ" dirty="0"/>
              <a:t>volena z řad zastupitelstva, kterému je také odpovědná (pokud je alespoň 15 zastupitelů, jinak její pravomoci vykonává starosta a zastupitelstvo)</a:t>
            </a:r>
          </a:p>
          <a:p>
            <a:pPr algn="just"/>
            <a:r>
              <a:rPr lang="cs-CZ" dirty="0"/>
              <a:t>neveřejná zasedání</a:t>
            </a:r>
          </a:p>
          <a:p>
            <a:pPr algn="just"/>
            <a:r>
              <a:rPr lang="cs-CZ" dirty="0"/>
              <a:t>v otázkách samostatné působnosti obce mohou občané podat žádost podepsanou 0,5 % oprávněných občanů o projednání určité věci (rada ji musí do 60 dnů projednat)</a:t>
            </a:r>
          </a:p>
          <a:p>
            <a:pPr algn="just"/>
            <a:r>
              <a:rPr lang="cs-CZ" dirty="0"/>
              <a:t>zápisy ze zasedání veřejné, možno nahlížet a činit výpisy</a:t>
            </a:r>
          </a:p>
          <a:p>
            <a:pPr algn="just"/>
            <a:r>
              <a:rPr lang="cs-CZ" dirty="0"/>
              <a:t>vytváří komise</a:t>
            </a:r>
            <a:r>
              <a:rPr lang="cs-CZ" b="1" dirty="0"/>
              <a:t> </a:t>
            </a:r>
            <a:r>
              <a:rPr lang="cs-CZ" dirty="0"/>
              <a:t>jako poradní a iniciativní orgány</a:t>
            </a:r>
          </a:p>
          <a:p>
            <a:pPr algn="just"/>
            <a:endParaRPr lang="cs-CZ" sz="1875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82198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35246" y="685601"/>
            <a:ext cx="6064976" cy="485775"/>
          </a:xfrm>
        </p:spPr>
        <p:txBody>
          <a:bodyPr/>
          <a:lstStyle/>
          <a:p>
            <a:r>
              <a:rPr lang="cs-CZ" dirty="0"/>
              <a:t>Starosta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5642" y="1643865"/>
            <a:ext cx="7017653" cy="4756934"/>
          </a:xfrm>
        </p:spPr>
        <p:txBody>
          <a:bodyPr/>
          <a:lstStyle/>
          <a:p>
            <a:pPr algn="just"/>
            <a:r>
              <a:rPr lang="cs-CZ" dirty="0"/>
              <a:t>specifický orgán, který zastupuje obec navenek (podepisuje za ni např. právní předpisy obce)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volen zastupitelstvem, kterému je odpovědný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v případě potřeby zastupován místostarosty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93619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747E233-9BE0-4A7C-9BA8-F253744FAF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4E7DFF-39FF-4ED0-B845-5F57A80A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89" y="244868"/>
            <a:ext cx="8086635" cy="647700"/>
          </a:xfrm>
        </p:spPr>
        <p:txBody>
          <a:bodyPr/>
          <a:lstStyle/>
          <a:p>
            <a:r>
              <a:rPr lang="cs-CZ" dirty="0"/>
              <a:t>Členění veřejné správy</a:t>
            </a:r>
            <a:endParaRPr lang="en-US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99672E3-5C06-477E-9C8D-C10092107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24" y="1561244"/>
            <a:ext cx="7737151" cy="3278483"/>
          </a:xfrm>
        </p:spPr>
        <p:txBody>
          <a:bodyPr/>
          <a:lstStyle/>
          <a:p>
            <a:r>
              <a:rPr lang="cs-CZ" b="1" dirty="0"/>
              <a:t>Státní správa</a:t>
            </a:r>
            <a:r>
              <a:rPr lang="cs-CZ" dirty="0"/>
              <a:t> </a:t>
            </a:r>
          </a:p>
          <a:p>
            <a:pPr lvl="1"/>
            <a:r>
              <a:rPr lang="cs-CZ" sz="1800" i="1" dirty="0"/>
              <a:t>uskutečňovaná státem jménem státu a v zájmu státu (základ veřejné správy)</a:t>
            </a:r>
          </a:p>
          <a:p>
            <a:pPr lvl="1"/>
            <a:endParaRPr lang="cs-CZ" sz="1800" i="1" dirty="0"/>
          </a:p>
          <a:p>
            <a:pPr lvl="1"/>
            <a:endParaRPr lang="cs-CZ" sz="1800" i="1" dirty="0"/>
          </a:p>
          <a:p>
            <a:r>
              <a:rPr lang="cs-CZ" b="1" dirty="0"/>
              <a:t>Samospráva</a:t>
            </a:r>
          </a:p>
          <a:p>
            <a:pPr lvl="1" algn="just"/>
            <a:r>
              <a:rPr lang="cs-CZ" sz="1800" i="1" dirty="0"/>
              <a:t>uskutečňována jinými subjekty než je stát svým jménem a ve svém zájmu (spravují sami sebe) je od státní správy odvozena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101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70480" y="509089"/>
            <a:ext cx="8086635" cy="647700"/>
          </a:xfrm>
        </p:spPr>
        <p:txBody>
          <a:bodyPr/>
          <a:lstStyle/>
          <a:p>
            <a:r>
              <a:rPr lang="cs-CZ" dirty="0"/>
              <a:t>Obecní úřad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52057" y="1695236"/>
            <a:ext cx="7347683" cy="5246670"/>
          </a:xfrm>
        </p:spPr>
        <p:txBody>
          <a:bodyPr/>
          <a:lstStyle/>
          <a:p>
            <a:r>
              <a:rPr lang="cs-CZ" dirty="0"/>
              <a:t>orgán působící hlavně v přenesené působnosti – v rámci ní vytváří specializované odbory (např. odbor životního prostředí, dopravy, přestupkový, odbor stavebního úřadu, ...)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podpůrně působí též v samostatné působnosti obce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tajemník obecního úřadu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7366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912EA785-AAE4-416B-AE64-D0B43D6B4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/>
              <a:t>Struktura obecního úřadu - příklad</a:t>
            </a:r>
          </a:p>
        </p:txBody>
      </p:sp>
      <p:pic>
        <p:nvPicPr>
          <p:cNvPr id="25603" name="Zástupný symbol pro obsah 6">
            <a:extLst>
              <a:ext uri="{FF2B5EF4-FFF2-40B4-BE49-F238E27FC236}">
                <a16:creationId xmlns:a16="http://schemas.microsoft.com/office/drawing/2014/main" id="{29A21585-E413-4F63-97DE-C706CA7FBF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4263" y="1773238"/>
            <a:ext cx="4864100" cy="4357687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3D5510C-2527-4D0A-99BD-42250F3B1C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https://www.boskovice.cz/organizacni-struktura/d-21874</a:t>
            </a:r>
          </a:p>
        </p:txBody>
      </p:sp>
      <p:sp>
        <p:nvSpPr>
          <p:cNvPr id="25605" name="Zástupný symbol pro číslo snímku 4">
            <a:extLst>
              <a:ext uri="{FF2B5EF4-FFF2-40B4-BE49-F238E27FC236}">
                <a16:creationId xmlns:a16="http://schemas.microsoft.com/office/drawing/2014/main" id="{AD0C8510-04C7-4F14-BC1F-1C1AE5E416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781A183-B44D-4E9F-A621-78AB19C89F95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cs-CZ" altLang="cs-CZ" sz="1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901" y="569976"/>
            <a:ext cx="8086635" cy="647700"/>
          </a:xfrm>
        </p:spPr>
        <p:txBody>
          <a:bodyPr/>
          <a:lstStyle/>
          <a:p>
            <a:r>
              <a:rPr lang="cs-CZ" dirty="0"/>
              <a:t>Statutární města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1217" y="1027431"/>
            <a:ext cx="8082321" cy="5678169"/>
          </a:xfrm>
        </p:spPr>
        <p:txBody>
          <a:bodyPr/>
          <a:lstStyle/>
          <a:p>
            <a:pPr algn="just"/>
            <a:endParaRPr lang="cs-CZ" sz="2000" dirty="0"/>
          </a:p>
          <a:p>
            <a:pPr algn="just"/>
            <a:r>
              <a:rPr lang="cs-CZ" sz="2000" dirty="0"/>
              <a:t>§ 4 odst. 1 zákona o obcích: </a:t>
            </a:r>
            <a:r>
              <a:rPr lang="cs-CZ" sz="2000" i="1" dirty="0"/>
              <a:t>Statutárními městy jsou Kladno, České Budějovice, Plzeň, Karlovy Vary, Ústí nad Labem, Liberec, Jablonec nad Nisou, Hradec Králové, Pardubice, Jihlava, Brno, Zlín, Olomouc, Přerov, Chomutov, Děčín, Frýdek-Místek, Ostrava, Opava, Havířov, Most, Teplice, Karviná, Mladá Boleslav a Prostějov.</a:t>
            </a:r>
          </a:p>
          <a:p>
            <a:pPr marL="0" indent="0" algn="just">
              <a:buNone/>
            </a:pPr>
            <a:endParaRPr lang="cs-CZ" sz="2000" i="1" dirty="0"/>
          </a:p>
          <a:p>
            <a:pPr algn="just"/>
            <a:r>
              <a:rPr lang="cs-CZ" sz="2000" dirty="0"/>
              <a:t>územní členění na základě </a:t>
            </a:r>
            <a:r>
              <a:rPr lang="cs-CZ" sz="2000" b="1" dirty="0"/>
              <a:t>statutu</a:t>
            </a:r>
            <a:r>
              <a:rPr lang="cs-CZ" sz="2000" dirty="0"/>
              <a:t> (OZV)</a:t>
            </a:r>
          </a:p>
          <a:p>
            <a:pPr algn="just"/>
            <a:r>
              <a:rPr lang="cs-CZ" sz="2000" b="1" dirty="0"/>
              <a:t>fakultativní členění </a:t>
            </a:r>
            <a:r>
              <a:rPr lang="cs-CZ" sz="2000" dirty="0"/>
              <a:t>na městské části/obvody</a:t>
            </a:r>
          </a:p>
          <a:p>
            <a:pPr algn="just"/>
            <a:r>
              <a:rPr lang="cs-CZ" sz="2000" b="1" dirty="0"/>
              <a:t>magistrát</a:t>
            </a:r>
            <a:r>
              <a:rPr lang="cs-CZ" sz="2000" dirty="0"/>
              <a:t> (městský úřad) a </a:t>
            </a:r>
            <a:r>
              <a:rPr lang="cs-CZ" sz="2000" b="1" dirty="0"/>
              <a:t>primátor</a:t>
            </a:r>
            <a:r>
              <a:rPr lang="cs-CZ" sz="2000" dirty="0"/>
              <a:t> (starosta),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ostatní orgány mají pojmenování obdobné jako je tomu u obcí, resp. jiných měst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městské obvody a městské části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jednají za statutární město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záležitostech jim svěřených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zákonem a v mezích zákona statutem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městské obvody a městské části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nemohou vydávat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obecně závazné vyhlášky nebo nařízení.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další úprava v § 130 a násl. zákona o obcích</a:t>
            </a:r>
          </a:p>
          <a:p>
            <a:pPr algn="just"/>
            <a:endParaRPr lang="cs-CZ" sz="2000" dirty="0"/>
          </a:p>
          <a:p>
            <a:pPr marL="0" indent="0" algn="just">
              <a:buNone/>
            </a:pP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pic>
        <p:nvPicPr>
          <p:cNvPr id="4" name="14">
            <a:hlinkClick r:id="" action="ppaction://media"/>
            <a:extLst>
              <a:ext uri="{FF2B5EF4-FFF2-40B4-BE49-F238E27FC236}">
                <a16:creationId xmlns:a16="http://schemas.microsoft.com/office/drawing/2014/main" id="{C9ACA7BA-9E6C-496F-95F3-0343572CDE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76845" y="274331"/>
            <a:ext cx="1035482" cy="103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0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7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5B427C71-36EF-42ED-9623-D2AAA7BAE1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Příklad členění – statutární město Brno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EDCC063-6595-44D8-A7DF-13E9807AF1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2532" name="Zástupný symbol pro číslo snímku 4">
            <a:extLst>
              <a:ext uri="{FF2B5EF4-FFF2-40B4-BE49-F238E27FC236}">
                <a16:creationId xmlns:a16="http://schemas.microsoft.com/office/drawing/2014/main" id="{EBCFA6ED-6A0B-4F56-A7F0-B9D4E8E081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749B19F-7FE2-4047-AA49-1C429669B263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cs-CZ" altLang="cs-CZ" sz="1200"/>
          </a:p>
        </p:txBody>
      </p:sp>
      <p:pic>
        <p:nvPicPr>
          <p:cNvPr id="22533" name="Picture 4">
            <a:extLst>
              <a:ext uri="{FF2B5EF4-FFF2-40B4-BE49-F238E27FC236}">
                <a16:creationId xmlns:a16="http://schemas.microsoft.com/office/drawing/2014/main" id="{B81E4141-D14C-45A4-AA41-E928E0E8DE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2850" y="1773238"/>
            <a:ext cx="4606925" cy="4357687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BCC4975-62FE-4575-BD90-04DBAA603F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br>
              <a:rPr lang="cs-CZ" altLang="cs-CZ" sz="2800" b="1" i="1"/>
            </a:br>
            <a:r>
              <a:rPr lang="cs-CZ" altLang="cs-CZ" sz="2800" b="1" i="1"/>
              <a:t>Hlavní město PRAHA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860EEAD-B7BE-4E60-9942-3B9064BB483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196975"/>
            <a:ext cx="8229600" cy="4530725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None/>
            </a:pPr>
            <a:r>
              <a:rPr lang="cs-CZ" altLang="cs-CZ"/>
              <a:t>                                       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125000"/>
              </a:lnSpc>
            </a:pPr>
            <a:r>
              <a:rPr lang="cs-CZ" altLang="cs-CZ" sz="2400">
                <a:latin typeface="Arial Narrow" panose="020B0606020202030204" pitchFamily="34" charset="0"/>
              </a:rPr>
              <a:t>má postavení obce  i  VÚSC („kraje“)</a:t>
            </a:r>
          </a:p>
          <a:p>
            <a:pPr lvl="1" eaLnBrk="1" hangingPunct="1">
              <a:lnSpc>
                <a:spcPct val="125000"/>
              </a:lnSpc>
            </a:pPr>
            <a:r>
              <a:rPr lang="cs-CZ" altLang="cs-CZ" sz="2400">
                <a:latin typeface="Arial Narrow" panose="020B0606020202030204" pitchFamily="34" charset="0"/>
              </a:rPr>
              <a:t>na městské části se člení tzv. ze zákona</a:t>
            </a:r>
          </a:p>
          <a:p>
            <a:pPr lvl="1" eaLnBrk="1" hangingPunct="1">
              <a:lnSpc>
                <a:spcPct val="125000"/>
              </a:lnSpc>
            </a:pPr>
            <a:r>
              <a:rPr lang="cs-CZ" altLang="cs-CZ" sz="2400">
                <a:latin typeface="Arial Narrow" panose="020B0606020202030204" pitchFamily="34" charset="0"/>
              </a:rPr>
              <a:t>některé vnitřní vztahy upraveny přímo zákonem č. 131/2000 Sb., o hlavním městě Praze, jiné  STATUTEM</a:t>
            </a:r>
          </a:p>
          <a:p>
            <a:pPr lvl="1" eaLnBrk="1" hangingPunct="1">
              <a:lnSpc>
                <a:spcPct val="125000"/>
              </a:lnSpc>
            </a:pPr>
            <a:r>
              <a:rPr lang="cs-CZ" altLang="cs-CZ" sz="2400">
                <a:latin typeface="Arial Narrow" panose="020B0606020202030204" pitchFamily="34" charset="0"/>
              </a:rPr>
              <a:t>dále principiálně obdobný vnitřní režim jako u statutárních měst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81641" y="733920"/>
            <a:ext cx="5915025" cy="745629"/>
          </a:xfrm>
        </p:spPr>
        <p:txBody>
          <a:bodyPr>
            <a:normAutofit fontScale="90000"/>
          </a:bodyPr>
          <a:lstStyle/>
          <a:p>
            <a:r>
              <a:rPr lang="cs-CZ" dirty="0"/>
              <a:t>Podíl občanů na veřejné správě - obecně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6507" y="1106734"/>
            <a:ext cx="7461450" cy="508935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cs-CZ" sz="3750" dirty="0"/>
              <a:t>Čl.21 odst. 1 Listiny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3750" i="1" dirty="0"/>
              <a:t>Občané mají právo podílet se na správě veřejných věcí přímo nebo svobodnou volbou svých zástupců.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cs-CZ" sz="3750" i="1" dirty="0"/>
          </a:p>
          <a:p>
            <a:pPr algn="just">
              <a:lnSpc>
                <a:spcPct val="120000"/>
              </a:lnSpc>
            </a:pPr>
            <a:r>
              <a:rPr lang="cs-CZ" sz="3750" dirty="0"/>
              <a:t>základní předpoklad pro výkon přímé i zastupitelské demokracie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cs-CZ" sz="3750" dirty="0"/>
          </a:p>
          <a:p>
            <a:pPr algn="just">
              <a:lnSpc>
                <a:spcPct val="120000"/>
              </a:lnSpc>
            </a:pPr>
            <a:r>
              <a:rPr lang="pt-BR" sz="3750" dirty="0"/>
              <a:t>institucionální mechanism</a:t>
            </a:r>
            <a:r>
              <a:rPr lang="cs-CZ" sz="3750" dirty="0" err="1"/>
              <a:t>us</a:t>
            </a:r>
            <a:r>
              <a:rPr lang="pt-BR" sz="3750" dirty="0"/>
              <a:t> k řešen</a:t>
            </a:r>
            <a:r>
              <a:rPr lang="cs-CZ" sz="3750" dirty="0"/>
              <a:t>í rozporů 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3750" i="1" dirty="0"/>
              <a:t>je spíše pravidlem než výjimkou, že obecný zájem je odlišný od všech zájmů individuálních. Nutnost společenského spolužití proto vyvolává neustálé napětí, a tím i potřebu hledání souladu a rozhodování kolizních případů </a:t>
            </a:r>
          </a:p>
          <a:p>
            <a:endParaRPr lang="cs-CZ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6273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4123DC-CD7B-4FE1-96D3-2379FA40A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9" y="152400"/>
            <a:ext cx="8086635" cy="647700"/>
          </a:xfrm>
        </p:spPr>
        <p:txBody>
          <a:bodyPr/>
          <a:lstStyle/>
          <a:p>
            <a:r>
              <a:rPr lang="cs-CZ" dirty="0"/>
              <a:t>Participace na územní samosprávě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17885F-C770-44A6-82E1-ECD5D948B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839" y="800100"/>
            <a:ext cx="8082321" cy="5121860"/>
          </a:xfrm>
        </p:spPr>
        <p:txBody>
          <a:bodyPr/>
          <a:lstStyle/>
          <a:p>
            <a:pPr algn="just"/>
            <a:r>
              <a:rPr lang="cs-CZ" sz="2000" dirty="0"/>
              <a:t>volit a být volen do zastupitelstva obce/kraje</a:t>
            </a:r>
          </a:p>
          <a:p>
            <a:pPr algn="just"/>
            <a:r>
              <a:rPr lang="cs-CZ" sz="2000" dirty="0"/>
              <a:t>hlasovat v místním/krajském referendu</a:t>
            </a:r>
          </a:p>
          <a:p>
            <a:pPr algn="just"/>
            <a:r>
              <a:rPr lang="cs-CZ" sz="2000" dirty="0"/>
              <a:t>vyjadřovat na zasedání zastupitelstva obce/kraje v souladu s jednacím řádem svá stanoviska k projednávaným věcem,</a:t>
            </a:r>
          </a:p>
          <a:p>
            <a:pPr algn="just"/>
            <a:r>
              <a:rPr lang="cs-CZ" sz="2000" dirty="0"/>
              <a:t>nahlížet do rozpočtu obce/kraje a do závěrečného účtu obce/kraje za uplynulý kalendářní rok, do usnesení a zápisů z jednání zastupitelstva obce/kraje, do usnesení rady obce/kraje, výborů zastupitelstva obce/kraje a komisí rady obce/kraje a pořizovat si z nich výpisy,</a:t>
            </a:r>
          </a:p>
          <a:p>
            <a:pPr algn="just"/>
            <a:r>
              <a:rPr lang="cs-CZ" sz="2000" dirty="0"/>
              <a:t>požadovat projednání určité záležitosti v oblasti </a:t>
            </a:r>
            <a:r>
              <a:rPr lang="cs-CZ" sz="2000" b="1" dirty="0"/>
              <a:t>samostatné působnosti</a:t>
            </a:r>
            <a:r>
              <a:rPr lang="cs-CZ" sz="2000" dirty="0"/>
              <a:t> radou obce/kraje nebo zastupitelstvem obce/kraje; je-li žádost podepsána nejméně 0,5 % občanů obce/1000 občany kraje, musí být projednána na jejich zasedání nejpozději do 60 dnů, jde-li o působnost zastupitelstva obce, nejpozději do 90 dnů,</a:t>
            </a:r>
          </a:p>
          <a:p>
            <a:pPr algn="just"/>
            <a:r>
              <a:rPr lang="cs-CZ" sz="2000" dirty="0"/>
              <a:t>podávat orgánům obce/kraje návrhy, připomínky a podněty; orgány obce/kraje je vyřizují bezodkladně, nejdéle však do 60 dnů, jde-li o působnost zastupitelstva obce, nejpozději do 90 dnů.</a:t>
            </a:r>
          </a:p>
          <a:p>
            <a:endParaRPr lang="cs-CZ" sz="20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035A4E2-E292-4295-BD62-531C302480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6947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1861A3-BEA6-41E7-B0AB-95B31405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024" y="303282"/>
            <a:ext cx="6064976" cy="485775"/>
          </a:xfrm>
        </p:spPr>
        <p:txBody>
          <a:bodyPr/>
          <a:lstStyle/>
          <a:p>
            <a:r>
              <a:rPr lang="cs-CZ" dirty="0"/>
              <a:t>Referendum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0370BB-FF03-4B5B-A0F9-950CCC9DA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229" y="1150706"/>
            <a:ext cx="7047340" cy="4120997"/>
          </a:xfrm>
        </p:spPr>
        <p:txBody>
          <a:bodyPr/>
          <a:lstStyle/>
          <a:p>
            <a:r>
              <a:rPr lang="cs-CZ" b="1" dirty="0"/>
              <a:t>Místní referendum</a:t>
            </a:r>
          </a:p>
          <a:p>
            <a:pPr lvl="1" algn="just"/>
            <a:r>
              <a:rPr lang="cs-CZ" sz="1800" dirty="0"/>
              <a:t>zákon 22/2004 Sb., o místním referendu</a:t>
            </a:r>
          </a:p>
          <a:p>
            <a:pPr lvl="1" algn="just"/>
            <a:r>
              <a:rPr lang="cs-CZ" sz="1800" dirty="0"/>
              <a:t>oprávněné osoby (právo volit do zastupitelstva)</a:t>
            </a:r>
          </a:p>
          <a:p>
            <a:pPr lvl="1" algn="just"/>
            <a:r>
              <a:rPr lang="cs-CZ" sz="1800" dirty="0"/>
              <a:t>souhlas/nesouhlas s konkrétně položenou otázkou</a:t>
            </a:r>
          </a:p>
          <a:p>
            <a:pPr lvl="2" algn="just"/>
            <a:r>
              <a:rPr lang="cs-CZ" sz="1350" dirty="0"/>
              <a:t>pouze v samostatné působnosti + některé výjimky (§ 7)</a:t>
            </a:r>
          </a:p>
          <a:p>
            <a:pPr lvl="1" algn="just"/>
            <a:r>
              <a:rPr lang="cs-CZ" sz="1800" dirty="0"/>
              <a:t>v některých případech je obligatorní (zásadní změny území obce)</a:t>
            </a:r>
          </a:p>
          <a:p>
            <a:pPr lvl="1" algn="just"/>
            <a:r>
              <a:rPr lang="cs-CZ" sz="1800" dirty="0"/>
              <a:t>koná se  - na základě usnesení zastupitelstva nebo na návrh přípravného výboru</a:t>
            </a:r>
          </a:p>
          <a:p>
            <a:pPr lvl="1" algn="just"/>
            <a:r>
              <a:rPr lang="cs-CZ" sz="1800" dirty="0"/>
              <a:t>platnost a závaznost</a:t>
            </a:r>
          </a:p>
          <a:p>
            <a:pPr lvl="1" algn="just"/>
            <a:endParaRPr lang="cs-CZ" sz="1800" dirty="0"/>
          </a:p>
          <a:p>
            <a:pPr marL="0" indent="0">
              <a:buNone/>
            </a:pPr>
            <a:endParaRPr lang="cs-CZ" dirty="0"/>
          </a:p>
          <a:p>
            <a:pPr lvl="2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6B422C3-69E5-41C6-B19E-90A4789702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21587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2764" y="639732"/>
            <a:ext cx="6336103" cy="745628"/>
          </a:xfrm>
        </p:spPr>
        <p:txBody>
          <a:bodyPr/>
          <a:lstStyle/>
          <a:p>
            <a:r>
              <a:rPr lang="cs-CZ" dirty="0"/>
              <a:t>Petice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2765" y="1467615"/>
            <a:ext cx="6698369" cy="18141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800" kern="1200" dirty="0"/>
              <a:t>Každý má právo sám nebo společně s jinými obracet se na státní orgány se žádostmi, návrhy a stížnostmi ve věcech veřejného nebo jiného společného zájmu, které patří do působnosti těchto orgánů (dále jen "</a:t>
            </a:r>
            <a:r>
              <a:rPr lang="cs-CZ" sz="1800" b="1" kern="1200" dirty="0"/>
              <a:t>petice</a:t>
            </a:r>
            <a:r>
              <a:rPr lang="cs-CZ" sz="1800" kern="1200" dirty="0"/>
              <a:t>").</a:t>
            </a:r>
          </a:p>
          <a:p>
            <a:pPr marL="0" indent="0" algn="just">
              <a:buNone/>
            </a:pPr>
            <a:endParaRPr lang="cs-CZ" sz="1200" i="1" kern="1200" dirty="0"/>
          </a:p>
          <a:p>
            <a:pPr marL="0" indent="0" algn="just">
              <a:buNone/>
            </a:pPr>
            <a:endParaRPr lang="cs-CZ" sz="1200" i="1" kern="1200" dirty="0"/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pPr marL="0" indent="0" algn="just">
              <a:buNone/>
            </a:pPr>
            <a:endParaRPr lang="cs-CZ" sz="1200" dirty="0"/>
          </a:p>
          <a:p>
            <a:pPr marL="0" indent="0" algn="just">
              <a:buNone/>
            </a:pPr>
            <a:endParaRPr lang="cs-CZ" sz="1200" i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9A7135C-87D0-47C8-811C-7EB676219713}"/>
              </a:ext>
            </a:extLst>
          </p:cNvPr>
          <p:cNvSpPr txBox="1">
            <a:spLocks/>
          </p:cNvSpPr>
          <p:nvPr/>
        </p:nvSpPr>
        <p:spPr bwMode="auto">
          <a:xfrm>
            <a:off x="602765" y="2683371"/>
            <a:ext cx="5915025" cy="74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4290" rIns="0" bIns="34290" numCol="1" anchor="b" anchorCtr="0" compatLnSpc="1">
            <a:prstTxWarp prst="textNoShape">
              <a:avLst/>
            </a:prstTxWarp>
            <a:normAutofit fontScale="92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2700" kern="0" dirty="0"/>
              <a:t>Právo na informace ve veřejné správě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2B605431-170B-4B8C-8520-9EF887F61CDA}"/>
              </a:ext>
            </a:extLst>
          </p:cNvPr>
          <p:cNvSpPr txBox="1">
            <a:spLocks/>
          </p:cNvSpPr>
          <p:nvPr/>
        </p:nvSpPr>
        <p:spPr bwMode="auto">
          <a:xfrm>
            <a:off x="602764" y="3576273"/>
            <a:ext cx="6072149" cy="270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cs-CZ" sz="1800" dirty="0"/>
              <a:t>Zákon č. 106/1999 Sb., o svobodném přístupu k informacím</a:t>
            </a:r>
          </a:p>
          <a:p>
            <a:pPr marL="0" indent="0" algn="just">
              <a:buNone/>
            </a:pPr>
            <a:r>
              <a:rPr lang="cs-CZ" sz="1800" i="1" dirty="0"/>
              <a:t>§ 2 </a:t>
            </a:r>
          </a:p>
          <a:p>
            <a:pPr marL="0" indent="0">
              <a:buNone/>
            </a:pPr>
            <a:r>
              <a:rPr lang="cs-CZ" sz="1800" b="1" i="1" dirty="0"/>
              <a:t>Povinnost poskytovat informace</a:t>
            </a:r>
          </a:p>
          <a:p>
            <a:pPr algn="just"/>
            <a:r>
              <a:rPr lang="cs-CZ" sz="1800" i="1" dirty="0"/>
              <a:t>(1) Povinnými subjekty, které mají podle tohoto zákona povinnost poskytovat informace vztahující se k jejich působnosti, jsou státní orgány, </a:t>
            </a:r>
            <a:r>
              <a:rPr lang="cs-CZ" sz="1800" b="1" i="1" dirty="0"/>
              <a:t>územní samosprávné celky a jejich orgány a veřejné instituce.</a:t>
            </a:r>
          </a:p>
          <a:p>
            <a:pPr marL="0" indent="0" algn="just">
              <a:buNone/>
            </a:pPr>
            <a:endParaRPr lang="cs-CZ" sz="1800" i="1" dirty="0"/>
          </a:p>
          <a:p>
            <a:pPr marL="0" indent="0" algn="just">
              <a:buNone/>
            </a:pPr>
            <a:endParaRPr lang="cs-CZ" sz="1800" i="1" dirty="0"/>
          </a:p>
          <a:p>
            <a:pPr marL="0" indent="0">
              <a:buNone/>
            </a:pPr>
            <a:endParaRPr lang="cs-CZ" sz="1800" kern="0" dirty="0"/>
          </a:p>
          <a:p>
            <a:pPr marL="0" indent="0">
              <a:buNone/>
            </a:pPr>
            <a:endParaRPr lang="cs-CZ" sz="1800" kern="0" dirty="0"/>
          </a:p>
          <a:p>
            <a:endParaRPr lang="cs-CZ" sz="1800" kern="0" dirty="0"/>
          </a:p>
          <a:p>
            <a:endParaRPr lang="cs-CZ" sz="1800" kern="0" dirty="0"/>
          </a:p>
          <a:p>
            <a:pPr marL="0" indent="0" algn="just">
              <a:buNone/>
            </a:pPr>
            <a:endParaRPr lang="cs-CZ" sz="1800" kern="0" dirty="0"/>
          </a:p>
          <a:p>
            <a:pPr marL="0" indent="0" algn="just">
              <a:buNone/>
            </a:pPr>
            <a:endParaRPr lang="cs-CZ" sz="1800" i="1" kern="0" dirty="0"/>
          </a:p>
        </p:txBody>
      </p:sp>
    </p:spTree>
    <p:extLst>
      <p:ext uri="{BB962C8B-B14F-4D97-AF65-F5344CB8AC3E}">
        <p14:creationId xmlns:p14="http://schemas.microsoft.com/office/powerpoint/2010/main" val="3473923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2FC719-430D-4901-A208-7E8BEDE57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51" y="156076"/>
            <a:ext cx="8086635" cy="647700"/>
          </a:xfrm>
        </p:spPr>
        <p:txBody>
          <a:bodyPr/>
          <a:lstStyle/>
          <a:p>
            <a:r>
              <a:rPr lang="cs-CZ" dirty="0"/>
              <a:t>Obecní právní předpisy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318D954-6F0F-4ED6-9442-71E7AC8ABB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1D6A480E-ACB6-459B-920E-CD893F17D0FA}"/>
              </a:ext>
            </a:extLst>
          </p:cNvPr>
          <p:cNvGraphicFramePr>
            <a:graphicFrameLocks noGrp="1"/>
          </p:cNvGraphicFramePr>
          <p:nvPr/>
        </p:nvGraphicFramePr>
        <p:xfrm>
          <a:off x="368251" y="1021619"/>
          <a:ext cx="7410090" cy="2509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0030">
                  <a:extLst>
                    <a:ext uri="{9D8B030D-6E8A-4147-A177-3AD203B41FA5}">
                      <a16:colId xmlns:a16="http://schemas.microsoft.com/office/drawing/2014/main" val="895163128"/>
                    </a:ext>
                  </a:extLst>
                </a:gridCol>
                <a:gridCol w="2470030">
                  <a:extLst>
                    <a:ext uri="{9D8B030D-6E8A-4147-A177-3AD203B41FA5}">
                      <a16:colId xmlns:a16="http://schemas.microsoft.com/office/drawing/2014/main" val="2905853447"/>
                    </a:ext>
                  </a:extLst>
                </a:gridCol>
                <a:gridCol w="2470030">
                  <a:extLst>
                    <a:ext uri="{9D8B030D-6E8A-4147-A177-3AD203B41FA5}">
                      <a16:colId xmlns:a16="http://schemas.microsoft.com/office/drawing/2014/main" val="3128316806"/>
                    </a:ext>
                  </a:extLst>
                </a:gridCol>
              </a:tblGrid>
              <a:tr h="1083189">
                <a:tc>
                  <a:txBody>
                    <a:bodyPr/>
                    <a:lstStyle/>
                    <a:p>
                      <a:r>
                        <a:rPr lang="cs-CZ" dirty="0"/>
                        <a:t>Podzákonný právní předpis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Který orgán vydává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Ústavněrávní</a:t>
                      </a:r>
                      <a:r>
                        <a:rPr lang="cs-CZ" dirty="0"/>
                        <a:t> východisko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061582"/>
                  </a:ext>
                </a:extLst>
              </a:tr>
              <a:tr h="799234">
                <a:tc>
                  <a:txBody>
                    <a:bodyPr/>
                    <a:lstStyle/>
                    <a:p>
                      <a:r>
                        <a:rPr lang="cs-CZ" dirty="0"/>
                        <a:t>Obecně závazná vyhláška obce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zastupitelstvo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čl. 104 odst. 3 Ústavy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159129"/>
                  </a:ext>
                </a:extLst>
              </a:tr>
              <a:tr h="627561">
                <a:tc>
                  <a:txBody>
                    <a:bodyPr/>
                    <a:lstStyle/>
                    <a:p>
                      <a:r>
                        <a:rPr lang="cs-CZ" dirty="0"/>
                        <a:t>Nařízení obce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rada/zastupitelstvo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čl. 79 odst. 3 Ústavy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181833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67402178-8531-4D21-B960-5C16C15B51B8}"/>
              </a:ext>
            </a:extLst>
          </p:cNvPr>
          <p:cNvSpPr txBox="1"/>
          <p:nvPr/>
        </p:nvSpPr>
        <p:spPr>
          <a:xfrm>
            <a:off x="1691269" y="3749446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Proces: vydání – platnost – účinnost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899333EC-E159-4034-9030-3B8E2D40090C}"/>
              </a:ext>
            </a:extLst>
          </p:cNvPr>
          <p:cNvSpPr txBox="1">
            <a:spLocks/>
          </p:cNvSpPr>
          <p:nvPr/>
        </p:nvSpPr>
        <p:spPr>
          <a:xfrm>
            <a:off x="304590" y="4211111"/>
            <a:ext cx="8064901" cy="1538093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kern="0" dirty="0"/>
              <a:t>formální prameny práva/součást právního řádu/obecná závaznost/normativní správní akty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obecně závazná vyhláška je originální právní předpis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nařízení je odvozený (prováděcí) právní předpis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>
              <a:buFont typeface="Arial" panose="020B0604020202020204" pitchFamily="34" charset="0"/>
              <a:buChar char="•"/>
            </a:pPr>
            <a:endParaRPr lang="cs-CZ" sz="2400" kern="0" dirty="0"/>
          </a:p>
          <a:p>
            <a:pPr>
              <a:buFont typeface="Arial" panose="020B0604020202020204" pitchFamily="34" charset="0"/>
              <a:buChar char="•"/>
            </a:pPr>
            <a:endParaRPr lang="cs-CZ" sz="2400" kern="0" dirty="0"/>
          </a:p>
          <a:p>
            <a:pPr marL="71986" indent="0" algn="ctr">
              <a:buNone/>
            </a:pPr>
            <a:endParaRPr lang="cs-CZ" sz="2400" b="1" kern="0" dirty="0"/>
          </a:p>
          <a:p>
            <a:pPr marL="71986" indent="0">
              <a:buNone/>
            </a:pPr>
            <a:endParaRPr lang="cs-CZ" sz="2799" kern="0" dirty="0"/>
          </a:p>
        </p:txBody>
      </p:sp>
    </p:spTree>
    <p:extLst>
      <p:ext uri="{BB962C8B-B14F-4D97-AF65-F5344CB8AC3E}">
        <p14:creationId xmlns:p14="http://schemas.microsoft.com/office/powerpoint/2010/main" val="1929475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4876" y="-261487"/>
            <a:ext cx="7103994" cy="827773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Pojem samosprávy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803" y="1074761"/>
            <a:ext cx="8082321" cy="4114800"/>
          </a:xfrm>
        </p:spPr>
        <p:txBody>
          <a:bodyPr/>
          <a:lstStyle/>
          <a:p>
            <a:pPr algn="just"/>
            <a:endParaRPr lang="cs-CZ" sz="2000" b="1" dirty="0"/>
          </a:p>
          <a:p>
            <a:pPr algn="just"/>
            <a:r>
              <a:rPr lang="cs-CZ" sz="2000" dirty="0"/>
              <a:t>správa části veřejných záležitostí těmi, jichž se bezprostředně týká / správa veřejných záležitostí </a:t>
            </a:r>
            <a:r>
              <a:rPr lang="cs-CZ" sz="2000" b="1" dirty="0"/>
              <a:t>jménem a v zájmu autonomních veřejnoprávních korporací</a:t>
            </a:r>
          </a:p>
          <a:p>
            <a:r>
              <a:rPr lang="cs-CZ" altLang="cs-CZ" sz="2000" dirty="0"/>
              <a:t>stojí na </a:t>
            </a:r>
            <a:r>
              <a:rPr lang="cs-CZ" altLang="cs-CZ" sz="2000" b="1" dirty="0"/>
              <a:t>3 principech</a:t>
            </a:r>
            <a:r>
              <a:rPr lang="cs-CZ" altLang="cs-CZ" sz="2000" dirty="0"/>
              <a:t>: 1. decentralizace 2. demokracie 3. subsidiarita </a:t>
            </a:r>
            <a:endParaRPr lang="cs-CZ" sz="2000" b="1" dirty="0"/>
          </a:p>
          <a:p>
            <a:pPr algn="just"/>
            <a:r>
              <a:rPr lang="cs-CZ" sz="2000" b="1" dirty="0"/>
              <a:t>subjekt:</a:t>
            </a:r>
            <a:r>
              <a:rPr lang="cs-CZ" sz="2000" dirty="0"/>
              <a:t> </a:t>
            </a:r>
            <a:r>
              <a:rPr lang="cs-CZ" sz="2000" b="1" dirty="0"/>
              <a:t>územní samosprávné celky </a:t>
            </a:r>
            <a:r>
              <a:rPr lang="cs-CZ" sz="2000" dirty="0"/>
              <a:t>(obce a kraje) a další/jiné  </a:t>
            </a:r>
            <a:r>
              <a:rPr lang="cs-CZ" sz="2000" b="1" dirty="0"/>
              <a:t>veřejnoprávní korporace </a:t>
            </a:r>
            <a:r>
              <a:rPr lang="cs-CZ" sz="2000" dirty="0"/>
              <a:t>(profesní komory, vysoké školy), </a:t>
            </a:r>
            <a:r>
              <a:rPr lang="cs-CZ" sz="2000" b="1" dirty="0"/>
              <a:t>právo na samosprávu </a:t>
            </a:r>
            <a:r>
              <a:rPr lang="cs-CZ" sz="2000" dirty="0"/>
              <a:t>(ústavně či zákonem zaručené) a </a:t>
            </a:r>
            <a:r>
              <a:rPr lang="cs-CZ" sz="2000" b="1" dirty="0"/>
              <a:t>povinnost ji vykonávat</a:t>
            </a:r>
          </a:p>
          <a:p>
            <a:pPr algn="just"/>
            <a:r>
              <a:rPr lang="cs-CZ" sz="2000" b="1" dirty="0"/>
              <a:t>vykonavatel:</a:t>
            </a:r>
            <a:r>
              <a:rPr lang="cs-CZ" sz="2000" dirty="0"/>
              <a:t> </a:t>
            </a:r>
            <a:r>
              <a:rPr lang="cs-CZ" sz="2000" b="1" dirty="0"/>
              <a:t>orgány ÚSC, orgány VŘPK </a:t>
            </a:r>
          </a:p>
          <a:p>
            <a:pPr algn="just"/>
            <a:r>
              <a:rPr lang="cs-CZ" sz="2000" b="1" dirty="0"/>
              <a:t>nezávislost </a:t>
            </a:r>
            <a:r>
              <a:rPr lang="cs-CZ" sz="2000" dirty="0"/>
              <a:t>při výkonu samosprávy (i tak však vázanost zákony)</a:t>
            </a:r>
          </a:p>
          <a:p>
            <a:pPr algn="just"/>
            <a:r>
              <a:rPr lang="cs-CZ" sz="2000" dirty="0"/>
              <a:t>samospráva</a:t>
            </a:r>
          </a:p>
          <a:p>
            <a:pPr lvl="1" algn="just"/>
            <a:r>
              <a:rPr lang="cs-CZ" sz="2000" b="1" dirty="0"/>
              <a:t>územní – </a:t>
            </a:r>
            <a:r>
              <a:rPr lang="cs-CZ" sz="2000" dirty="0"/>
              <a:t>obce, kraje</a:t>
            </a:r>
          </a:p>
          <a:p>
            <a:pPr lvl="1" algn="just"/>
            <a:r>
              <a:rPr lang="cs-CZ" sz="2000" b="1" dirty="0"/>
              <a:t>zájmová </a:t>
            </a:r>
            <a:r>
              <a:rPr lang="cs-CZ" sz="2000" dirty="0"/>
              <a:t>(profesní, vysokoškolská)</a:t>
            </a:r>
            <a:endParaRPr lang="cs-CZ" sz="2000" b="1" dirty="0"/>
          </a:p>
          <a:p>
            <a:pPr algn="just"/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71141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22488D-2DCE-40C7-98E5-2650E12F7C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9EBFC1D-A8E0-4D7C-8CC6-2A88238F1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268062"/>
            <a:ext cx="8064901" cy="451498"/>
          </a:xfrm>
        </p:spPr>
        <p:txBody>
          <a:bodyPr/>
          <a:lstStyle/>
          <a:p>
            <a:r>
              <a:rPr lang="cs-CZ" dirty="0"/>
              <a:t>OZV – pravomoc vydávat</a:t>
            </a:r>
            <a:endParaRPr lang="en-US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79E07D6-CA54-4FD4-A255-40E2E4E2C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49" y="911126"/>
            <a:ext cx="8064901" cy="4139279"/>
          </a:xfrm>
        </p:spPr>
        <p:txBody>
          <a:bodyPr/>
          <a:lstStyle/>
          <a:p>
            <a:pPr marL="71986" indent="0">
              <a:buNone/>
            </a:pPr>
            <a:r>
              <a:rPr lang="cs-CZ" dirty="0"/>
              <a:t>Čl. 104 odst. 3 Ústavy</a:t>
            </a:r>
          </a:p>
          <a:p>
            <a:pPr marL="71986" indent="0">
              <a:buNone/>
            </a:pPr>
            <a:r>
              <a:rPr lang="en-US" i="1" dirty="0" err="1"/>
              <a:t>Zastupitelstva</a:t>
            </a:r>
            <a:r>
              <a:rPr lang="en-US" i="1" dirty="0"/>
              <a:t> </a:t>
            </a:r>
            <a:r>
              <a:rPr lang="en-US" i="1" dirty="0" err="1"/>
              <a:t>mohou</a:t>
            </a:r>
            <a:r>
              <a:rPr lang="en-US" i="1" dirty="0"/>
              <a:t> v </a:t>
            </a:r>
            <a:r>
              <a:rPr lang="en-US" i="1" dirty="0" err="1"/>
              <a:t>mezích</a:t>
            </a:r>
            <a:r>
              <a:rPr lang="en-US" i="1" dirty="0"/>
              <a:t> </a:t>
            </a:r>
            <a:r>
              <a:rPr lang="en-US" i="1" dirty="0" err="1"/>
              <a:t>své</a:t>
            </a:r>
            <a:r>
              <a:rPr lang="en-US" i="1" dirty="0"/>
              <a:t> </a:t>
            </a:r>
            <a:r>
              <a:rPr lang="en-US" i="1" dirty="0" err="1"/>
              <a:t>působnosti</a:t>
            </a:r>
            <a:r>
              <a:rPr lang="en-US" i="1" dirty="0"/>
              <a:t> </a:t>
            </a:r>
            <a:r>
              <a:rPr lang="en-US" i="1" dirty="0" err="1"/>
              <a:t>vydávat</a:t>
            </a:r>
            <a:r>
              <a:rPr lang="en-US" i="1" dirty="0"/>
              <a:t> </a:t>
            </a:r>
            <a:r>
              <a:rPr lang="en-US" i="1" dirty="0" err="1"/>
              <a:t>obecně</a:t>
            </a:r>
            <a:r>
              <a:rPr lang="en-US" i="1" dirty="0"/>
              <a:t> </a:t>
            </a:r>
            <a:r>
              <a:rPr lang="en-US" i="1" dirty="0" err="1"/>
              <a:t>závazné</a:t>
            </a:r>
            <a:r>
              <a:rPr lang="en-US" i="1" dirty="0"/>
              <a:t> </a:t>
            </a:r>
            <a:r>
              <a:rPr lang="en-US" i="1" dirty="0" err="1"/>
              <a:t>vyhlášky</a:t>
            </a:r>
            <a:r>
              <a:rPr lang="en-US" i="1" dirty="0"/>
              <a:t>.</a:t>
            </a:r>
            <a:endParaRPr lang="cs-CZ" i="1" dirty="0"/>
          </a:p>
          <a:p>
            <a:pPr marL="71986" indent="0">
              <a:buNone/>
            </a:pPr>
            <a:endParaRPr lang="cs-CZ" i="1" dirty="0"/>
          </a:p>
          <a:p>
            <a:pPr algn="just">
              <a:lnSpc>
                <a:spcPct val="100000"/>
              </a:lnSpc>
            </a:pPr>
            <a:r>
              <a:rPr lang="cs-CZ" dirty="0"/>
              <a:t>přímé zmocnění tvořit právo ve formě vydávání OZV</a:t>
            </a:r>
          </a:p>
          <a:p>
            <a:pPr algn="just">
              <a:lnSpc>
                <a:spcPct val="100000"/>
              </a:lnSpc>
            </a:pPr>
            <a:r>
              <a:rPr lang="cs-CZ" dirty="0"/>
              <a:t>pokud jí mají být regulovány záležitosti spadající do samostatné působnosti (§ 35 </a:t>
            </a:r>
            <a:r>
              <a:rPr lang="cs-CZ" dirty="0" err="1"/>
              <a:t>ZoO</a:t>
            </a:r>
            <a:r>
              <a:rPr lang="cs-CZ" dirty="0"/>
              <a:t>, § 14 </a:t>
            </a:r>
            <a:r>
              <a:rPr lang="cs-CZ" dirty="0" err="1"/>
              <a:t>ZoK</a:t>
            </a:r>
            <a:r>
              <a:rPr lang="cs-CZ" dirty="0"/>
              <a:t>), již obce ani kraje žádné další zákonné zmocnění nepotřebují (nález ÚS ze dne 11. 12. 2007, sp. zn. Pl. ÚS 45/06)</a:t>
            </a:r>
          </a:p>
          <a:p>
            <a:pPr algn="just">
              <a:lnSpc>
                <a:spcPct val="100000"/>
              </a:lnSpc>
            </a:pPr>
            <a:r>
              <a:rPr lang="cs-CZ" dirty="0"/>
              <a:t>překonána předchozí judikatura ÚS, požadující výslovného zákonné s ohledem na čl. 4 odst. 1 Listiny (srov. nález ÚS ze dne 19. 1. 1994, sp. zn. Pl. ÚS 5/93).</a:t>
            </a:r>
          </a:p>
          <a:p>
            <a:pPr algn="just">
              <a:lnSpc>
                <a:spcPct val="100000"/>
              </a:lnSpc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06743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22488D-2DCE-40C7-98E5-2650E12F7C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9EBFC1D-A8E0-4D7C-8CC6-2A88238F1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561" y="53788"/>
            <a:ext cx="8064901" cy="451498"/>
          </a:xfrm>
        </p:spPr>
        <p:txBody>
          <a:bodyPr/>
          <a:lstStyle/>
          <a:p>
            <a:r>
              <a:rPr lang="cs-CZ" dirty="0"/>
              <a:t>OZV – pravomoc vydávat</a:t>
            </a:r>
            <a:endParaRPr lang="en-US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79E07D6-CA54-4FD4-A255-40E2E4E2C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53" y="636488"/>
            <a:ext cx="8064901" cy="4139279"/>
          </a:xfrm>
        </p:spPr>
        <p:txBody>
          <a:bodyPr/>
          <a:lstStyle/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oblast tvorby OZV krajů bez výslovného zákonného zmocnění (v porovnání s obcemi) minimální – subsidiarita působností obcí vůči působnosti krajů (§ 35 odst. 1 </a:t>
            </a:r>
            <a:r>
              <a:rPr lang="cs-CZ" dirty="0" err="1"/>
              <a:t>ZoO</a:t>
            </a:r>
            <a:r>
              <a:rPr lang="cs-CZ" dirty="0"/>
              <a:t>)</a:t>
            </a:r>
            <a:endParaRPr lang="cs-CZ" i="1" dirty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Ve zvláštních zákonech se vyskytují i specifická zmocnění k vydání OZV - bez dalšího je nezbytné v případech daní a poplatků s ohledem na čl. 11 odst. 5 LZPS - § 14 odst. 2 </a:t>
            </a:r>
            <a:r>
              <a:rPr lang="cs-CZ" dirty="0" err="1"/>
              <a:t>MístPop</a:t>
            </a:r>
            <a:endParaRPr lang="cs-CZ" dirty="0"/>
          </a:p>
          <a:p>
            <a:pPr lvl="1" algn="just"/>
            <a:r>
              <a:rPr lang="cs-CZ" dirty="0"/>
              <a:t>§ 12 odst. 1 </a:t>
            </a:r>
            <a:r>
              <a:rPr lang="cs-CZ" dirty="0" err="1"/>
              <a:t>HazH</a:t>
            </a:r>
            <a:r>
              <a:rPr lang="cs-CZ" dirty="0"/>
              <a:t> – omezení nebo zákaz některých hazardních her. </a:t>
            </a:r>
          </a:p>
          <a:p>
            <a:pPr lvl="1" algn="just"/>
            <a:r>
              <a:rPr lang="cs-CZ" dirty="0"/>
              <a:t>§ 24 odst. 2 </a:t>
            </a:r>
            <a:r>
              <a:rPr lang="cs-CZ" dirty="0" err="1"/>
              <a:t>TýrZv</a:t>
            </a:r>
            <a:r>
              <a:rPr lang="cs-CZ" dirty="0"/>
              <a:t> – stanovení pravidel pro pohyb psů na veřejném prostranství a vymezení prostor pro volné pobíhání psů</a:t>
            </a:r>
          </a:p>
          <a:p>
            <a:pPr lvl="1" algn="just"/>
            <a:r>
              <a:rPr lang="cs-CZ" dirty="0"/>
              <a:t>§ 12 </a:t>
            </a:r>
            <a:r>
              <a:rPr lang="cs-CZ" dirty="0" err="1"/>
              <a:t>DNemZ</a:t>
            </a:r>
            <a:r>
              <a:rPr lang="cs-CZ" dirty="0"/>
              <a:t> – místní koeficient daně z nemovitých věcí,</a:t>
            </a:r>
          </a:p>
        </p:txBody>
      </p:sp>
    </p:spTree>
    <p:extLst>
      <p:ext uri="{BB962C8B-B14F-4D97-AF65-F5344CB8AC3E}">
        <p14:creationId xmlns:p14="http://schemas.microsoft.com/office/powerpoint/2010/main" val="4223186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22488D-2DCE-40C7-98E5-2650E12F7C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9EBFC1D-A8E0-4D7C-8CC6-2A88238F1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268062"/>
            <a:ext cx="8064901" cy="451498"/>
          </a:xfrm>
        </p:spPr>
        <p:txBody>
          <a:bodyPr/>
          <a:lstStyle/>
          <a:p>
            <a:r>
              <a:rPr lang="cs-CZ" dirty="0"/>
              <a:t>OZV – pravomoc vydávat</a:t>
            </a:r>
            <a:endParaRPr lang="en-US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79E07D6-CA54-4FD4-A255-40E2E4E2C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103340"/>
            <a:ext cx="8064901" cy="4985913"/>
          </a:xfrm>
        </p:spPr>
        <p:txBody>
          <a:bodyPr/>
          <a:lstStyle/>
          <a:p>
            <a:pPr marL="71986" indent="0">
              <a:buNone/>
            </a:pPr>
            <a:r>
              <a:rPr lang="cs-CZ" sz="2000" dirty="0"/>
              <a:t>§ 10 </a:t>
            </a:r>
            <a:r>
              <a:rPr lang="cs-CZ" sz="2000" dirty="0" err="1"/>
              <a:t>ZoO</a:t>
            </a:r>
            <a:endParaRPr lang="cs-CZ" sz="2000" dirty="0"/>
          </a:p>
          <a:p>
            <a:pPr marL="71986" indent="0">
              <a:buNone/>
            </a:pPr>
            <a:r>
              <a:rPr lang="cs-CZ" sz="2000" i="1" dirty="0"/>
              <a:t>Povinnosti může obec ukládat v samostatné působnosti obecně závaznou vyhláškou</a:t>
            </a:r>
          </a:p>
          <a:p>
            <a:pPr marL="71986" indent="0">
              <a:buNone/>
            </a:pPr>
            <a:r>
              <a:rPr lang="cs-CZ" sz="2000" i="1" dirty="0"/>
              <a:t>a)…</a:t>
            </a:r>
          </a:p>
          <a:p>
            <a:pPr marL="71986" indent="0">
              <a:buNone/>
            </a:pPr>
            <a:r>
              <a:rPr lang="cs-CZ" sz="2000" i="1" dirty="0"/>
              <a:t>b)…</a:t>
            </a:r>
          </a:p>
          <a:p>
            <a:pPr marL="71986" indent="0">
              <a:buNone/>
            </a:pPr>
            <a:r>
              <a:rPr lang="cs-CZ" sz="2000" i="1" dirty="0"/>
              <a:t>c)…</a:t>
            </a:r>
          </a:p>
          <a:p>
            <a:pPr marL="71986" indent="0">
              <a:buNone/>
            </a:pPr>
            <a:r>
              <a:rPr lang="cs-CZ" sz="2000" i="1" dirty="0"/>
              <a:t>d)…</a:t>
            </a:r>
          </a:p>
          <a:p>
            <a:pPr marL="71986" indent="0" algn="just">
              <a:buNone/>
            </a:pPr>
            <a:endParaRPr lang="cs-CZ" sz="2000" dirty="0"/>
          </a:p>
          <a:p>
            <a:pPr algn="just">
              <a:lnSpc>
                <a:spcPct val="100000"/>
              </a:lnSpc>
            </a:pPr>
            <a:r>
              <a:rPr lang="cs-CZ" sz="2000" dirty="0"/>
              <a:t>vzniklo vlivem již překonané judikatury ÚS - výslovně stanoví okruhy oblastí samostatné působnosti, v jejichž rámci mohou být obecně závaznou vyhláškou ukládány povinnosti. </a:t>
            </a:r>
          </a:p>
          <a:p>
            <a:pPr marL="71986" indent="0" algn="just">
              <a:buNone/>
            </a:pPr>
            <a:endParaRPr lang="cs-CZ" sz="2000" dirty="0"/>
          </a:p>
          <a:p>
            <a:pPr algn="just">
              <a:lnSpc>
                <a:spcPct val="100000"/>
              </a:lnSpc>
            </a:pPr>
            <a:r>
              <a:rPr lang="cs-CZ" sz="2000" dirty="0"/>
              <a:t>nejsou vymezeny jako konkrétní činnosti, nýbrž spíše obecněji jako okruh aktivit spadajících do samostatné působnosti obce 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869888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22488D-2DCE-40C7-98E5-2650E12F7C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9EBFC1D-A8E0-4D7C-8CC6-2A88238F1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268062"/>
            <a:ext cx="8064901" cy="451498"/>
          </a:xfrm>
        </p:spPr>
        <p:txBody>
          <a:bodyPr/>
          <a:lstStyle/>
          <a:p>
            <a:pPr marL="71986"/>
            <a:r>
              <a:rPr lang="cs-CZ" dirty="0"/>
              <a:t>§ 10 písm. a) </a:t>
            </a:r>
            <a:r>
              <a:rPr lang="cs-CZ" dirty="0" err="1"/>
              <a:t>ZoO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79E07D6-CA54-4FD4-A255-40E2E4E2C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00" y="1046789"/>
            <a:ext cx="8064901" cy="4985913"/>
          </a:xfrm>
        </p:spPr>
        <p:txBody>
          <a:bodyPr/>
          <a:lstStyle/>
          <a:p>
            <a:pPr marL="71986" indent="0" algn="just">
              <a:buNone/>
            </a:pPr>
            <a:endParaRPr lang="cs-CZ" sz="2000" dirty="0"/>
          </a:p>
          <a:p>
            <a:pPr marL="71986" indent="0" algn="just">
              <a:buNone/>
            </a:pPr>
            <a:r>
              <a:rPr lang="cs-CZ" sz="2000" i="1" dirty="0"/>
              <a:t>k zabezpečení </a:t>
            </a:r>
            <a:r>
              <a:rPr lang="cs-CZ" sz="2000" b="1" i="1" dirty="0"/>
              <a:t>místních záležitostí veřejného pořádku</a:t>
            </a:r>
            <a:r>
              <a:rPr lang="cs-CZ" sz="2000" i="1" dirty="0"/>
              <a:t>; </a:t>
            </a:r>
            <a:r>
              <a:rPr lang="cs-CZ" sz="2000" i="1" u="sng" dirty="0"/>
              <a:t>zejména</a:t>
            </a:r>
            <a:r>
              <a:rPr lang="cs-CZ" sz="2000" i="1" dirty="0"/>
              <a:t> může stanovit, které činnosti, jež by mohly narušit veřejný pořádek v obci nebo být v rozporu s dobrými mravy, ochranou bezpečnosti, zdraví a majetku, lze vykonávat pouze na místech a v čase obecně závaznou vyhláškou určených, nebo stanovit, že na některých veřejných prostranstvích v obci jsou takové činnosti zakázány,</a:t>
            </a:r>
          </a:p>
          <a:p>
            <a:pPr marL="71986" indent="0" algn="just">
              <a:buNone/>
            </a:pPr>
            <a:endParaRPr lang="cs-CZ" sz="2000" i="1" dirty="0"/>
          </a:p>
          <a:p>
            <a:pPr algn="just">
              <a:lnSpc>
                <a:spcPct val="100000"/>
              </a:lnSpc>
            </a:pPr>
            <a:r>
              <a:rPr lang="cs-CZ" sz="2000" dirty="0"/>
              <a:t>demonstrativní + relativní neurčitost = obcím široký prostor k normotvorbě</a:t>
            </a:r>
          </a:p>
          <a:p>
            <a:pPr algn="just">
              <a:lnSpc>
                <a:spcPct val="100000"/>
              </a:lnSpc>
            </a:pPr>
            <a:r>
              <a:rPr lang="cs-CZ" sz="2000" dirty="0"/>
              <a:t>společná podmínka - místní záležitost veřejného pořádku, nikoli krajského nebo celostátního významu</a:t>
            </a:r>
          </a:p>
          <a:p>
            <a:pPr algn="just">
              <a:lnSpc>
                <a:spcPct val="100000"/>
              </a:lnSpc>
            </a:pPr>
            <a:r>
              <a:rPr lang="cs-CZ" sz="2000" dirty="0"/>
              <a:t>veřejný pořádek? - NSS ze dne 16. 5. 2007, sp. zn. 2 As 78/2006, nebo ze dne 30. 7. 2009, sp. zn. 2 As 65/2008</a:t>
            </a:r>
          </a:p>
          <a:p>
            <a:pPr marL="71986" indent="0" algn="just">
              <a:buNone/>
            </a:pP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29450125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920" y="-300032"/>
            <a:ext cx="7886700" cy="994172"/>
          </a:xfrm>
        </p:spPr>
        <p:txBody>
          <a:bodyPr/>
          <a:lstStyle/>
          <a:p>
            <a:r>
              <a:rPr lang="cs-CZ" b="1" dirty="0"/>
              <a:t>Místa 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075596"/>
            <a:ext cx="7886699" cy="5347332"/>
          </a:xfrm>
        </p:spPr>
        <p:txBody>
          <a:bodyPr>
            <a:normAutofit fontScale="92500" lnSpcReduction="20000"/>
          </a:bodyPr>
          <a:lstStyle/>
          <a:p>
            <a:pPr lvl="0" algn="just">
              <a:lnSpc>
                <a:spcPct val="120000"/>
              </a:lnSpc>
            </a:pPr>
            <a:r>
              <a:rPr lang="cs-CZ" dirty="0"/>
              <a:t>regulace činností odehrávajících se nejen na </a:t>
            </a:r>
            <a:r>
              <a:rPr lang="cs-CZ" b="1" dirty="0"/>
              <a:t>veřejných prostranstvích</a:t>
            </a:r>
            <a:r>
              <a:rPr lang="cs-CZ" dirty="0"/>
              <a:t>, ale rovněž i na jiných místech</a:t>
            </a:r>
          </a:p>
          <a:p>
            <a:pPr lvl="1" algn="just"/>
            <a:r>
              <a:rPr lang="cs-CZ" sz="2300" dirty="0"/>
              <a:t>projevují se na veřejných prostranstvích nebo </a:t>
            </a:r>
          </a:p>
          <a:p>
            <a:pPr lvl="1" algn="just"/>
            <a:r>
              <a:rPr lang="cs-CZ" sz="2300" dirty="0"/>
              <a:t>jsou způsobilé narušit veřejný pořádek v obci (nález ÚS ze dne 22. 4. 2008, </a:t>
            </a:r>
            <a:r>
              <a:rPr lang="cs-CZ" sz="2300" dirty="0" err="1"/>
              <a:t>sp</a:t>
            </a:r>
            <a:r>
              <a:rPr lang="cs-CZ" sz="2300" dirty="0"/>
              <a:t>. zn. </a:t>
            </a:r>
            <a:r>
              <a:rPr lang="cs-CZ" sz="2300" dirty="0" err="1"/>
              <a:t>Pl</a:t>
            </a:r>
            <a:r>
              <a:rPr lang="cs-CZ" sz="2300" dirty="0"/>
              <a:t>. ÚS 35/06). </a:t>
            </a:r>
          </a:p>
          <a:p>
            <a:pPr lvl="0" algn="just">
              <a:lnSpc>
                <a:spcPct val="120000"/>
              </a:lnSpc>
            </a:pPr>
            <a:r>
              <a:rPr lang="cs-CZ" dirty="0"/>
              <a:t>Podle písm. a) věty za středníkem se omezení výkonu určitých činností či jejich zákaz mají vztahovat pouze na určitá místa v obci; </a:t>
            </a:r>
          </a:p>
          <a:p>
            <a:pPr lvl="1" algn="just"/>
            <a:r>
              <a:rPr lang="cs-CZ" sz="2300" i="1" dirty="0"/>
              <a:t>a contrario</a:t>
            </a:r>
            <a:r>
              <a:rPr lang="cs-CZ" sz="2300" dirty="0"/>
              <a:t> tedy nikoliv na celé její území. Uvedené však neplatí absolutně. </a:t>
            </a:r>
            <a:r>
              <a:rPr lang="cs-CZ" sz="2300" i="1" dirty="0"/>
              <a:t>Pokud činnosti narušující veřejný pořádek zasahují do ústavně chráněných právních statků (jako je např. zdraví a život nebo majetek) nikoliv jen na některých veřejných prostranstvích, ale na celém území obce, lze dané povinnosti stanovit pro celé území obce [např. zákaz nabízení sexuálních služeb (prostituce) na všech veřejných prostranstvích obce</a:t>
            </a:r>
            <a:r>
              <a:rPr lang="cs-CZ" sz="2300" dirty="0"/>
              <a:t> - nález Ústavního soudu ze dne 8. 3. 2007, </a:t>
            </a:r>
            <a:r>
              <a:rPr lang="cs-CZ" sz="2300" dirty="0" err="1"/>
              <a:t>sp</a:t>
            </a:r>
            <a:r>
              <a:rPr lang="cs-CZ" sz="2300" dirty="0"/>
              <a:t>. zn. </a:t>
            </a:r>
            <a:r>
              <a:rPr lang="cs-CZ" sz="2300" dirty="0" err="1"/>
              <a:t>Pl</a:t>
            </a:r>
            <a:r>
              <a:rPr lang="cs-CZ" sz="2300" dirty="0"/>
              <a:t>. ÚS 69/04].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90465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1777" y="0"/>
            <a:ext cx="8086635" cy="647700"/>
          </a:xfrm>
        </p:spPr>
        <p:txBody>
          <a:bodyPr/>
          <a:lstStyle/>
          <a:p>
            <a:r>
              <a:rPr lang="cs-CZ" dirty="0"/>
              <a:t>Veřejné prostranství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7274"/>
            <a:ext cx="7886700" cy="3263503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§ 34 </a:t>
            </a:r>
            <a:r>
              <a:rPr lang="cs-CZ" i="1" dirty="0"/>
              <a:t>Veřejným prostranstvím jsou všechna náměstí, ulice, tržiště, chodníky, veřejná zeleň, parky a další </a:t>
            </a:r>
            <a:r>
              <a:rPr lang="cs-CZ" b="1" i="1" dirty="0"/>
              <a:t>prostory přístupné každému bez omezení, tedy sloužící obecnému užívání, a to bez ohledu na vlastnictví k tomuto prostoru</a:t>
            </a:r>
            <a:r>
              <a:rPr lang="cs-CZ" i="1" dirty="0"/>
              <a:t>.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cs-CZ" dirty="0"/>
              <a:t>obecné užívání: užívání, které odpovídá povaze a účelu daného prostoru, a které nevylučuje z obdobného užívání téhož prostoru jiné, byť i jen potenciální uživatele (nález ÚS ze dne 22. 3. 2005, </a:t>
            </a:r>
            <a:r>
              <a:rPr lang="cs-CZ" dirty="0" err="1"/>
              <a:t>sp</a:t>
            </a:r>
            <a:r>
              <a:rPr lang="cs-CZ" dirty="0"/>
              <a:t>. zn. </a:t>
            </a:r>
            <a:r>
              <a:rPr lang="cs-CZ" dirty="0" err="1"/>
              <a:t>Pl</a:t>
            </a:r>
            <a:r>
              <a:rPr lang="cs-CZ" dirty="0"/>
              <a:t>. ÚS 21/02)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cs-CZ" i="1" dirty="0" err="1"/>
              <a:t>ipso</a:t>
            </a:r>
            <a:r>
              <a:rPr lang="cs-CZ" i="1" dirty="0"/>
              <a:t> facto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7785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7840"/>
            <a:ext cx="7886700" cy="597013"/>
          </a:xfrm>
        </p:spPr>
        <p:txBody>
          <a:bodyPr/>
          <a:lstStyle/>
          <a:p>
            <a:r>
              <a:rPr lang="cs-CZ" b="1" dirty="0"/>
              <a:t>Regulace tzv. „předpolí“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0444" y="778398"/>
            <a:ext cx="7886700" cy="555215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cs-CZ" sz="2200" dirty="0"/>
              <a:t>záležitostí, které samy o sobě nejsou způsobilé veřejný pořádek narušit, ale mohou být pouze přípravným jednáním, vytvářejícím předpoklady pro narušování veřejného pořádku</a:t>
            </a:r>
          </a:p>
          <a:p>
            <a:pPr algn="just">
              <a:lnSpc>
                <a:spcPct val="100000"/>
              </a:lnSpc>
            </a:pPr>
            <a:r>
              <a:rPr lang="cs-CZ" sz="2200" dirty="0"/>
              <a:t>„</a:t>
            </a:r>
            <a:r>
              <a:rPr lang="cs-CZ" sz="2200" i="1" dirty="0"/>
              <a:t>je-li </a:t>
            </a:r>
            <a:r>
              <a:rPr lang="cs-CZ" sz="2200" i="1" dirty="0" err="1"/>
              <a:t>aprobovatelné</a:t>
            </a:r>
            <a:r>
              <a:rPr lang="cs-CZ" sz="2200" i="1" dirty="0"/>
              <a:t> regulovat konzumaci alkoholu na veřejných prostranstvích, a tato ospravedlnitelná regulace zahrnuje právem i jednání vlastní konzumaci ‚přípravná' (její ‚předpolí'), pak je stejně tak - logicky i věcně - udržitelné, aby postihla činnosti obdobně přípravné (</a:t>
            </a:r>
            <a:r>
              <a:rPr lang="cs-CZ" sz="2200" b="1" i="1" dirty="0"/>
              <a:t>konzumaci alkoholických nápojů nutně předcházející</a:t>
            </a:r>
            <a:r>
              <a:rPr lang="cs-CZ" sz="2200" i="1" dirty="0"/>
              <a:t>), resp. činnosti, jež zakázanou "veřejnou" konzumaci svým účelem umožňují.</a:t>
            </a:r>
            <a:r>
              <a:rPr lang="cs-CZ" sz="2200" dirty="0"/>
              <a:t>" (</a:t>
            </a:r>
            <a:r>
              <a:rPr lang="cs-CZ" sz="2200" dirty="0" err="1"/>
              <a:t>sp</a:t>
            </a:r>
            <a:r>
              <a:rPr lang="cs-CZ" sz="2200" dirty="0"/>
              <a:t>. zn. </a:t>
            </a:r>
            <a:r>
              <a:rPr lang="cs-CZ" sz="2200" dirty="0" err="1"/>
              <a:t>Pl</a:t>
            </a:r>
            <a:r>
              <a:rPr lang="cs-CZ" sz="2200" dirty="0"/>
              <a:t>. ÚS 11/09) - </a:t>
            </a:r>
            <a:r>
              <a:rPr lang="cs-CZ" sz="2200" b="1" dirty="0"/>
              <a:t>zákaz zdržování se na veřejném prostranství s otevřenou lahví nebo jinou nádobou s alkoholickým nápojem lze subsumovat pod zákaz konzumace alkoholu na veřejném prostranství </a:t>
            </a:r>
          </a:p>
          <a:p>
            <a:pPr algn="just">
              <a:lnSpc>
                <a:spcPct val="100000"/>
              </a:lnSpc>
            </a:pPr>
            <a:r>
              <a:rPr lang="cs-CZ" dirty="0"/>
              <a:t>korigování názoru (nález ÚS ze dne 13. 6. 2017, sp. zn. Pl. ÚS 34/15)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3978010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22488D-2DCE-40C7-98E5-2650E12F7C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9EBFC1D-A8E0-4D7C-8CC6-2A88238F1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268062"/>
            <a:ext cx="8064901" cy="451498"/>
          </a:xfrm>
        </p:spPr>
        <p:txBody>
          <a:bodyPr/>
          <a:lstStyle/>
          <a:p>
            <a:r>
              <a:rPr lang="cs-CZ" dirty="0"/>
              <a:t>OZV – příklady podle § 10 písm. a)</a:t>
            </a:r>
            <a:endParaRPr lang="en-US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79E07D6-CA54-4FD4-A255-40E2E4E2C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241601"/>
            <a:ext cx="8064901" cy="4985913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i="1" dirty="0"/>
              <a:t>regulace prostituce </a:t>
            </a:r>
            <a:r>
              <a:rPr lang="cs-CZ" dirty="0"/>
              <a:t>(nález ÚS ze dne 8. 3. 2007, sp. zn. Pl. ÚS 69/04)</a:t>
            </a:r>
          </a:p>
          <a:p>
            <a:pPr algn="just">
              <a:lnSpc>
                <a:spcPct val="100000"/>
              </a:lnSpc>
            </a:pPr>
            <a:r>
              <a:rPr lang="cs-CZ" i="1" dirty="0"/>
              <a:t>regulace hlučných činností </a:t>
            </a:r>
            <a:r>
              <a:rPr lang="cs-CZ" dirty="0"/>
              <a:t>(nález ÚS ze dne 22. 4. 2008, sp. zn. Pl. ÚS 35/06)</a:t>
            </a:r>
          </a:p>
          <a:p>
            <a:pPr algn="just">
              <a:lnSpc>
                <a:spcPct val="100000"/>
              </a:lnSpc>
            </a:pPr>
            <a:r>
              <a:rPr lang="cs-CZ" i="1" dirty="0"/>
              <a:t>regulace užívání zábavní pyrotechniky </a:t>
            </a:r>
            <a:r>
              <a:rPr lang="cs-CZ" dirty="0"/>
              <a:t>(nález ÚS ze dne 13. 9. 2006, sp. zn. Pl. ÚS 57/05)</a:t>
            </a:r>
          </a:p>
          <a:p>
            <a:pPr algn="just">
              <a:lnSpc>
                <a:spcPct val="100000"/>
              </a:lnSpc>
            </a:pPr>
            <a:r>
              <a:rPr lang="cs-CZ" i="1" dirty="0"/>
              <a:t>regulace konzumace alkoholických nápojů</a:t>
            </a:r>
            <a:r>
              <a:rPr lang="cs-CZ" dirty="0"/>
              <a:t> (nálezu ze dne 7. 9. 2010, sp. zn. Pl. ÚS 11/09)</a:t>
            </a:r>
          </a:p>
          <a:p>
            <a:pPr algn="just">
              <a:lnSpc>
                <a:spcPct val="100000"/>
              </a:lnSpc>
            </a:pPr>
            <a:r>
              <a:rPr lang="cs-CZ" i="1" dirty="0"/>
              <a:t>regulace provozní doby hostinských zařízení </a:t>
            </a:r>
            <a:r>
              <a:rPr lang="cs-CZ" dirty="0"/>
              <a:t>(nálezy ÚS ze dne 2. 11. 2010, sp. zn. Pl. ÚS 28/09, a ze dne 25. 1. 2011, sp. zn. Pl. ÚS 13/09)</a:t>
            </a:r>
          </a:p>
          <a:p>
            <a:pPr marL="71986" indent="0" algn="just">
              <a:buNone/>
            </a:pP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5365860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8102" y="293824"/>
            <a:ext cx="8064901" cy="451498"/>
          </a:xfrm>
        </p:spPr>
        <p:txBody>
          <a:bodyPr/>
          <a:lstStyle/>
          <a:p>
            <a:r>
              <a:rPr lang="cs-CZ" dirty="0"/>
              <a:t>§ 10 písm. b)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0" y="1067572"/>
            <a:ext cx="8064901" cy="5088915"/>
          </a:xfrm>
        </p:spPr>
        <p:txBody>
          <a:bodyPr/>
          <a:lstStyle/>
          <a:p>
            <a:pPr marL="0" indent="0" algn="just">
              <a:buNone/>
            </a:pPr>
            <a:r>
              <a:rPr lang="cs-CZ" i="1" dirty="0"/>
              <a:t>pro pořádání, průběh a ukončení veřejnosti přístupných sportovních a kulturních podniků, včetně tanečních zábav a diskoték, stanovením závazných podmínek v rozsahu nezbytném k zajištění veřejného pořádku,</a:t>
            </a:r>
          </a:p>
          <a:p>
            <a:pPr marL="0" indent="0" algn="just">
              <a:buNone/>
            </a:pPr>
            <a:endParaRPr lang="cs-CZ" i="1" dirty="0"/>
          </a:p>
          <a:p>
            <a:pPr algn="just">
              <a:lnSpc>
                <a:spcPct val="100000"/>
              </a:lnSpc>
            </a:pPr>
            <a:r>
              <a:rPr lang="cs-CZ" dirty="0"/>
              <a:t>Obsah písm. b) je ve své podstatě pokračováním ve výčtu oblastí, které lze regulovat za účelem zabezpečení místních záležitostí veřejného pořádku </a:t>
            </a:r>
          </a:p>
          <a:p>
            <a:pPr marL="71986" indent="0" algn="just">
              <a:buNone/>
            </a:pPr>
            <a:endParaRPr lang="cs-CZ" i="1" dirty="0"/>
          </a:p>
          <a:p>
            <a:pPr marL="71986" indent="0" algn="just">
              <a:buNone/>
            </a:pPr>
            <a:r>
              <a:rPr lang="cs-CZ" i="1" dirty="0"/>
              <a:t>Příklady:</a:t>
            </a:r>
          </a:p>
          <a:p>
            <a:r>
              <a:rPr lang="cs-CZ" dirty="0"/>
              <a:t>stanovení časového omezení konání veřejnosti přístupné akce</a:t>
            </a:r>
          </a:p>
          <a:p>
            <a:r>
              <a:rPr lang="cs-CZ" dirty="0"/>
              <a:t> uložení povinnosti zajištění pořadatelské služby</a:t>
            </a:r>
          </a:p>
          <a:p>
            <a:pPr algn="just">
              <a:lnSpc>
                <a:spcPct val="100000"/>
              </a:lnSpc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2978998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206209"/>
            <a:ext cx="8064901" cy="451498"/>
          </a:xfrm>
        </p:spPr>
        <p:txBody>
          <a:bodyPr/>
          <a:lstStyle/>
          <a:p>
            <a:r>
              <a:rPr lang="cs-CZ" dirty="0"/>
              <a:t>§ 10 písm. c)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8188" y="839917"/>
            <a:ext cx="8316713" cy="562784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i="1" dirty="0"/>
              <a:t>k zajištění udržování čistoty ulic a jiných veřejných prostranství, k ochraně životního prostředí, zeleně v zástavbě a ostatní veřejné zeleně</a:t>
            </a:r>
            <a:r>
              <a:rPr lang="cs-CZ" i="1" baseline="30000" dirty="0"/>
              <a:t>3)</a:t>
            </a:r>
            <a:r>
              <a:rPr lang="cs-CZ" i="1" dirty="0"/>
              <a:t> (dále jen "veřejná zeleň") a k užívání zařízení obce sloužících potřebám veřejnosti,</a:t>
            </a:r>
          </a:p>
          <a:p>
            <a:pPr marL="0" indent="0" algn="just">
              <a:buNone/>
            </a:pPr>
            <a:endParaRPr lang="cs-CZ" i="1" dirty="0"/>
          </a:p>
          <a:p>
            <a:pPr marL="457109" indent="-457109" algn="just"/>
            <a:r>
              <a:rPr lang="cs-CZ" dirty="0"/>
              <a:t>lze např. regulovat údržbu veřejné zeleně formou pravidelných sečí. Stanovení povinnosti údržby zeleně formou sečí i na jiných než veřejných prostranstvích je však vyloučeno (nález ÚS dne 19. 9. 2006,  Pl. ÚS 38/05, nebo ze dne 3. 4. 2007, Pl. ÚS 44/06). </a:t>
            </a:r>
          </a:p>
          <a:p>
            <a:pPr marL="457109" indent="-457109" algn="just"/>
            <a:endParaRPr lang="cs-CZ" dirty="0"/>
          </a:p>
          <a:p>
            <a:pPr marL="457109" indent="-457109" algn="just"/>
            <a:r>
              <a:rPr lang="cs-CZ" dirty="0"/>
              <a:t>dále lze stanovenými povinnostmi, chránit estetickou kvalitu veřejné zeleně prostřednictvím např. zákazů na plochách veřejné zeleně stát, zastavit či jezdit motorovými vozidly; rozdělávat oheň, stanovat nebo nocovat mimo místa k tomu určená; či zajistit, aby nedocházelo k jejich znečišťování psy (srov. nález ÚS ze dne 19. 9. 2006, Pl. ÚS 38/05). 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302444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621509"/>
            <a:ext cx="8086635" cy="647700"/>
          </a:xfrm>
        </p:spPr>
        <p:txBody>
          <a:bodyPr/>
          <a:lstStyle/>
          <a:p>
            <a:r>
              <a:rPr lang="cs-CZ" dirty="0"/>
              <a:t>Ústavní (a mezinárodněprávní) základy samosprávy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2694" y="1215704"/>
            <a:ext cx="8277046" cy="5185096"/>
          </a:xfrm>
        </p:spPr>
        <p:txBody>
          <a:bodyPr/>
          <a:lstStyle/>
          <a:p>
            <a:pPr marL="0" indent="0">
              <a:buNone/>
            </a:pPr>
            <a:endParaRPr lang="cs-CZ" sz="2000" i="1" dirty="0"/>
          </a:p>
          <a:p>
            <a:pPr algn="just"/>
            <a:r>
              <a:rPr lang="cs-CZ" sz="2000" dirty="0"/>
              <a:t>Čl. 8 Ústavy ČR: </a:t>
            </a:r>
            <a:r>
              <a:rPr lang="cs-CZ" sz="2000" i="1" dirty="0"/>
              <a:t>Zaručuje se samospráva územních samosprávných celků.		</a:t>
            </a:r>
            <a:r>
              <a:rPr lang="en-US" sz="1600" dirty="0"/>
              <a:t>[</a:t>
            </a:r>
            <a:r>
              <a:rPr lang="cs-CZ" sz="1600" dirty="0"/>
              <a:t>K tomu viz nález </a:t>
            </a:r>
            <a:r>
              <a:rPr lang="cs-CZ" sz="1600" dirty="0" err="1"/>
              <a:t>Pl</a:t>
            </a:r>
            <a:r>
              <a:rPr lang="cs-CZ" sz="1600" dirty="0"/>
              <a:t>. ÚS 1/96.</a:t>
            </a:r>
            <a:r>
              <a:rPr lang="en-US" sz="1600" dirty="0"/>
              <a:t>]</a:t>
            </a:r>
            <a:endParaRPr lang="cs-CZ" sz="1600" dirty="0"/>
          </a:p>
          <a:p>
            <a:pPr lvl="1" algn="just"/>
            <a:r>
              <a:rPr lang="cs-CZ" sz="1600" b="1" dirty="0"/>
              <a:t>Ústavní soud považuje místní samosprávu a nezastupitelnou složku rozvoje demokracie</a:t>
            </a:r>
            <a:endParaRPr lang="cs-CZ" sz="1600" dirty="0"/>
          </a:p>
          <a:p>
            <a:pPr algn="just"/>
            <a:r>
              <a:rPr lang="cs-CZ" sz="2000" dirty="0"/>
              <a:t>Hlava sedmá Ústavy ČR „Územní samospráva“ (čl. 99 až 105)</a:t>
            </a:r>
          </a:p>
          <a:p>
            <a:pPr algn="just"/>
            <a:r>
              <a:rPr lang="cs-CZ" sz="2000" dirty="0"/>
              <a:t>Ústavní zákon č. 347/1997 Sb., o vytvoření </a:t>
            </a:r>
            <a:r>
              <a:rPr lang="cs-CZ" sz="2000" b="1" dirty="0"/>
              <a:t>vyšších územních samosprávných celků</a:t>
            </a:r>
            <a:r>
              <a:rPr lang="cs-CZ" sz="2000" dirty="0"/>
              <a:t> a o změně ústavního zákona České národní rady č. 1/1993 Sb., Ústava České republiky</a:t>
            </a:r>
          </a:p>
          <a:p>
            <a:pPr algn="just"/>
            <a:r>
              <a:rPr lang="cs-CZ" sz="2000" dirty="0"/>
              <a:t>Listina základních práv a svobod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Evropská charta místní samosprávy (č. 181/1999 Sb.):	</a:t>
            </a:r>
          </a:p>
          <a:p>
            <a:pPr marL="0" indent="0" algn="just">
              <a:buNone/>
            </a:pPr>
            <a:r>
              <a:rPr lang="cs-CZ" sz="2000" dirty="0"/>
              <a:t>    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776435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9420" y="359932"/>
            <a:ext cx="8814580" cy="452868"/>
          </a:xfrm>
        </p:spPr>
        <p:txBody>
          <a:bodyPr>
            <a:normAutofit fontScale="90000"/>
          </a:bodyPr>
          <a:lstStyle/>
          <a:p>
            <a:r>
              <a:rPr lang="cs-CZ" dirty="0"/>
              <a:t>§ 10 písm. d) - stanoví-li tak zvláštní zákon - některé další </a:t>
            </a:r>
            <a:r>
              <a:rPr lang="cs-CZ" dirty="0" err="1"/>
              <a:t>příkldy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9420" y="931186"/>
            <a:ext cx="8713760" cy="5668482"/>
          </a:xfrm>
        </p:spPr>
        <p:txBody>
          <a:bodyPr>
            <a:noAutofit/>
          </a:bodyPr>
          <a:lstStyle/>
          <a:p>
            <a:pPr lvl="0"/>
            <a:r>
              <a:rPr lang="cs-CZ" sz="1500" b="1" dirty="0"/>
              <a:t>§ 29 odst. 1 písm. o) bod 1 </a:t>
            </a:r>
            <a:r>
              <a:rPr lang="cs-CZ" sz="1500" dirty="0"/>
              <a:t>zák. </a:t>
            </a:r>
            <a:r>
              <a:rPr lang="cs-CZ" sz="1500" b="1" dirty="0"/>
              <a:t>č. 133/1985 Sb</a:t>
            </a:r>
            <a:r>
              <a:rPr lang="cs-CZ" sz="1500" dirty="0"/>
              <a:t>., o požární ochraně, ve znění pozdějších předpisů</a:t>
            </a:r>
            <a:r>
              <a:rPr lang="cs-CZ" sz="1500" b="1" dirty="0"/>
              <a:t>. 1 písm. o) bod 1 - </a:t>
            </a:r>
            <a:r>
              <a:rPr lang="cs-CZ" sz="1500" dirty="0"/>
              <a:t>požární řád obce,</a:t>
            </a:r>
          </a:p>
          <a:p>
            <a:pPr lvl="0"/>
            <a:r>
              <a:rPr lang="cs-CZ" sz="1500" dirty="0"/>
              <a:t>zák. </a:t>
            </a:r>
            <a:r>
              <a:rPr lang="cs-CZ" sz="1500" b="1" dirty="0"/>
              <a:t>č. 133/1985 Sb., </a:t>
            </a:r>
            <a:r>
              <a:rPr lang="cs-CZ" sz="1500" dirty="0"/>
              <a:t>o požární ochraně, ve znění pozdějších předpisů </a:t>
            </a:r>
            <a:r>
              <a:rPr lang="cs-CZ" sz="1500" b="1" dirty="0"/>
              <a:t>- § 29 odst. 1 písm. o) bod 2 - </a:t>
            </a:r>
            <a:r>
              <a:rPr lang="cs-CZ" sz="1500" dirty="0"/>
              <a:t>podmínky k zabezpečení požární ochrany při akcích, kterých se zúčastňuje větší počet osob,</a:t>
            </a:r>
          </a:p>
          <a:p>
            <a:pPr lvl="0"/>
            <a:r>
              <a:rPr lang="cs-CZ" sz="1500" dirty="0"/>
              <a:t>zák. </a:t>
            </a:r>
            <a:r>
              <a:rPr lang="cs-CZ" sz="1500" b="1" dirty="0"/>
              <a:t>č. 186/2016 Sb., </a:t>
            </a:r>
            <a:r>
              <a:rPr lang="cs-CZ" sz="1500" dirty="0"/>
              <a:t>o hazardních hrách - </a:t>
            </a:r>
            <a:r>
              <a:rPr lang="cs-CZ" sz="1500" b="1" dirty="0"/>
              <a:t>§ 12 odst. 1 - </a:t>
            </a:r>
            <a:r>
              <a:rPr lang="cs-CZ" sz="1500" dirty="0"/>
              <a:t>omezení nebo zákaz některých hazardních her,</a:t>
            </a:r>
          </a:p>
          <a:p>
            <a:pPr lvl="0"/>
            <a:r>
              <a:rPr lang="cs-CZ" sz="1500" dirty="0"/>
              <a:t>zák. </a:t>
            </a:r>
            <a:r>
              <a:rPr lang="cs-CZ" sz="1500" b="1" dirty="0"/>
              <a:t>č. 553/1991 Sb., </a:t>
            </a:r>
            <a:r>
              <a:rPr lang="cs-CZ" sz="1500" dirty="0"/>
              <a:t>o obecní policii, ve znění pozdějších předpisů </a:t>
            </a:r>
            <a:r>
              <a:rPr lang="cs-CZ" sz="1500" b="1" dirty="0"/>
              <a:t>- § 1 odst. 1 -</a:t>
            </a:r>
            <a:r>
              <a:rPr lang="cs-CZ" sz="1500" dirty="0"/>
              <a:t>zřízení a zrušení obecní policie,,</a:t>
            </a:r>
          </a:p>
          <a:p>
            <a:pPr lvl="0"/>
            <a:r>
              <a:rPr lang="cs-CZ" sz="1500" dirty="0"/>
              <a:t>zák. </a:t>
            </a:r>
            <a:r>
              <a:rPr lang="cs-CZ" sz="1500" b="1" dirty="0"/>
              <a:t>č. 246/1992 Sb., </a:t>
            </a:r>
            <a:r>
              <a:rPr lang="cs-CZ" sz="1500" dirty="0"/>
              <a:t>na ochranu zvířat proti týrání, ve znění pozdějších předpisů </a:t>
            </a:r>
            <a:r>
              <a:rPr lang="cs-CZ" sz="1500" b="1" dirty="0"/>
              <a:t>- § 13b odst. 2 - </a:t>
            </a:r>
            <a:r>
              <a:rPr lang="cs-CZ" sz="1500" dirty="0"/>
              <a:t>stanovení trvalého označování psů a evidence jejich chovatelů</a:t>
            </a:r>
          </a:p>
          <a:p>
            <a:pPr lvl="0"/>
            <a:r>
              <a:rPr lang="cs-CZ" sz="1500" dirty="0"/>
              <a:t>zák. </a:t>
            </a:r>
            <a:r>
              <a:rPr lang="cs-CZ" sz="1500" b="1" dirty="0"/>
              <a:t>č. 246/1992 Sb., </a:t>
            </a:r>
            <a:r>
              <a:rPr lang="cs-CZ" sz="1500" dirty="0"/>
              <a:t>na ochranu zvířat proti týrání, ve znění pozdějších předpisů </a:t>
            </a:r>
            <a:r>
              <a:rPr lang="cs-CZ" sz="1500" b="1" dirty="0"/>
              <a:t>- § 24 odst. 2 - </a:t>
            </a:r>
            <a:r>
              <a:rPr lang="cs-CZ" sz="1500" dirty="0"/>
              <a:t>stanovení pravidel pro pohyb psů na veřejném prostranství a vymezení prostor pro volné pobíhání psů,,</a:t>
            </a:r>
          </a:p>
          <a:p>
            <a:pPr lvl="0"/>
            <a:r>
              <a:rPr lang="cs-CZ" sz="1500" dirty="0"/>
              <a:t>zák. </a:t>
            </a:r>
            <a:r>
              <a:rPr lang="cs-CZ" sz="1500" b="1" dirty="0"/>
              <a:t>č. 338/1992 Sb</a:t>
            </a:r>
            <a:r>
              <a:rPr lang="cs-CZ" sz="1500" dirty="0"/>
              <a:t>., o dani z nemovitých - věcí, ve znění pozdějších předpisů - </a:t>
            </a:r>
            <a:r>
              <a:rPr lang="cs-CZ" sz="1500" b="1" dirty="0"/>
              <a:t>§ 4 odst. 1 písm. v) - </a:t>
            </a:r>
            <a:r>
              <a:rPr lang="cs-CZ" sz="1500" dirty="0"/>
              <a:t>osvobození orné půdy, chmelnic, vinic, ovocných sadů a trvalých travních porostů od daně z pozemků,</a:t>
            </a:r>
          </a:p>
          <a:p>
            <a:pPr lvl="0"/>
            <a:r>
              <a:rPr lang="cs-CZ" sz="1500" dirty="0"/>
              <a:t>zák. </a:t>
            </a:r>
            <a:r>
              <a:rPr lang="cs-CZ" sz="1500" b="1" dirty="0"/>
              <a:t>č. 338/1992 Sb</a:t>
            </a:r>
            <a:r>
              <a:rPr lang="cs-CZ" sz="1500" dirty="0"/>
              <a:t>., o dani z nemovitých věcí, ve znění pozdějších předpisů </a:t>
            </a:r>
            <a:r>
              <a:rPr lang="cs-CZ" sz="1500" b="1" dirty="0"/>
              <a:t>- § 6 odst. 4 písm. b) a § 11 odst. 3 písm. a) </a:t>
            </a:r>
            <a:r>
              <a:rPr lang="cs-CZ" sz="1500" dirty="0"/>
              <a:t>úprava zákonem stanovené výše koeficientů, kterými se násobí sazba daně z nemovitých věcí,</a:t>
            </a:r>
          </a:p>
          <a:p>
            <a:pPr lvl="0"/>
            <a:r>
              <a:rPr lang="cs-CZ" sz="1500" dirty="0"/>
              <a:t>zák. </a:t>
            </a:r>
            <a:r>
              <a:rPr lang="cs-CZ" sz="1500" b="1" dirty="0"/>
              <a:t>č. 338/1992 Sb</a:t>
            </a:r>
            <a:r>
              <a:rPr lang="cs-CZ" sz="1500" dirty="0"/>
              <a:t>., o dani z nemovitých věcí, ve znění pozdějších předpisů - </a:t>
            </a:r>
            <a:r>
              <a:rPr lang="cs-CZ" sz="1500" b="1" dirty="0"/>
              <a:t>§ 11 odst. 3 písm. b) </a:t>
            </a:r>
            <a:r>
              <a:rPr lang="cs-CZ" sz="1500" dirty="0"/>
              <a:t>koeficienty daně ze zdanitelných staveb a zdanitelných jednotek,</a:t>
            </a:r>
          </a:p>
          <a:p>
            <a:pPr lvl="0"/>
            <a:r>
              <a:rPr lang="cs-CZ" sz="1500" dirty="0"/>
              <a:t>zák. </a:t>
            </a:r>
            <a:r>
              <a:rPr lang="cs-CZ" sz="1500" b="1" dirty="0"/>
              <a:t>č. 338/1992 Sb</a:t>
            </a:r>
            <a:r>
              <a:rPr lang="cs-CZ" sz="1500" dirty="0"/>
              <a:t>., o dani z nemovitých věcí, ve znění pozdějších předpisů </a:t>
            </a:r>
          </a:p>
          <a:p>
            <a:pPr lvl="0"/>
            <a:r>
              <a:rPr lang="cs-CZ" sz="1500" dirty="0"/>
              <a:t>- </a:t>
            </a:r>
            <a:r>
              <a:rPr lang="cs-CZ" sz="1500" b="1" dirty="0"/>
              <a:t>§ 12 </a:t>
            </a:r>
            <a:r>
              <a:rPr lang="cs-CZ" sz="1500" dirty="0"/>
              <a:t>místní koeficient daně z nemovitých věcí,</a:t>
            </a:r>
          </a:p>
        </p:txBody>
      </p:sp>
    </p:spTree>
    <p:extLst>
      <p:ext uri="{BB962C8B-B14F-4D97-AF65-F5344CB8AC3E}">
        <p14:creationId xmlns:p14="http://schemas.microsoft.com/office/powerpoint/2010/main" val="40340677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9290E3-28DA-4026-AF1F-DE8E1DD244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63B0BF1-0A48-4CA3-A870-85EA8E0A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529"/>
            <a:ext cx="8064901" cy="451498"/>
          </a:xfrm>
        </p:spPr>
        <p:txBody>
          <a:bodyPr/>
          <a:lstStyle/>
          <a:p>
            <a:r>
              <a:rPr lang="cs-CZ" dirty="0" err="1"/>
              <a:t>Podzákonnost</a:t>
            </a:r>
            <a:r>
              <a:rPr lang="cs-CZ" dirty="0"/>
              <a:t> jako významný limit</a:t>
            </a:r>
            <a:endParaRPr lang="en-US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BD727D-BD54-40B9-9CBF-B201AD8A6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14027"/>
            <a:ext cx="8064000" cy="5050373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100" dirty="0"/>
              <a:t>na první pohled široký prostor obcí stanovit povinnosti prostřednictvím OZV je významně limitován požadavkem souladu obecně závazných vyhlášek se zákonem - § 35 odst. 3 písm. a) </a:t>
            </a:r>
            <a:r>
              <a:rPr lang="cs-CZ" sz="2100" dirty="0" err="1"/>
              <a:t>ZoO</a:t>
            </a:r>
            <a:r>
              <a:rPr lang="cs-CZ" sz="2100" dirty="0"/>
              <a:t> (pouze se zákonem)</a:t>
            </a:r>
          </a:p>
          <a:p>
            <a:pPr algn="just">
              <a:lnSpc>
                <a:spcPct val="100000"/>
              </a:lnSpc>
            </a:pPr>
            <a:r>
              <a:rPr lang="cs-CZ" sz="2100" dirty="0"/>
              <a:t>požadavek zákonodárce k zamezení kolize obecně závazných vyhlášek s normou vyšší právní síly.</a:t>
            </a:r>
          </a:p>
          <a:p>
            <a:pPr algn="just">
              <a:lnSpc>
                <a:spcPct val="100000"/>
              </a:lnSpc>
            </a:pPr>
            <a:r>
              <a:rPr lang="en-US" sz="2100" dirty="0"/>
              <a:t>je </a:t>
            </a:r>
            <a:r>
              <a:rPr lang="en-US" sz="2100" dirty="0" err="1"/>
              <a:t>třeba</a:t>
            </a:r>
            <a:r>
              <a:rPr lang="en-US" sz="2100" dirty="0"/>
              <a:t> </a:t>
            </a:r>
            <a:r>
              <a:rPr lang="en-US" sz="2100" dirty="0" err="1"/>
              <a:t>identifikovat</a:t>
            </a:r>
            <a:r>
              <a:rPr lang="en-US" sz="2100" dirty="0"/>
              <a:t> </a:t>
            </a:r>
            <a:r>
              <a:rPr lang="en-US" sz="2100" dirty="0" err="1"/>
              <a:t>předmět</a:t>
            </a:r>
            <a:r>
              <a:rPr lang="en-US" sz="2100" dirty="0"/>
              <a:t> a </a:t>
            </a:r>
            <a:r>
              <a:rPr lang="en-US" sz="2100" dirty="0" err="1"/>
              <a:t>cíl</a:t>
            </a:r>
            <a:r>
              <a:rPr lang="en-US" sz="2100" dirty="0"/>
              <a:t> </a:t>
            </a:r>
            <a:r>
              <a:rPr lang="en-US" sz="2100" dirty="0" err="1"/>
              <a:t>regulace</a:t>
            </a:r>
            <a:r>
              <a:rPr lang="en-US" sz="2100" dirty="0"/>
              <a:t> </a:t>
            </a:r>
            <a:r>
              <a:rPr lang="en-US" sz="2100" dirty="0" err="1"/>
              <a:t>zákona</a:t>
            </a:r>
            <a:r>
              <a:rPr lang="en-US" sz="2100" dirty="0"/>
              <a:t> </a:t>
            </a:r>
            <a:r>
              <a:rPr lang="en-US" sz="2100" dirty="0" err="1"/>
              <a:t>na</a:t>
            </a:r>
            <a:r>
              <a:rPr lang="en-US" sz="2100" dirty="0"/>
              <a:t> </a:t>
            </a:r>
            <a:r>
              <a:rPr lang="en-US" sz="2100" dirty="0" err="1"/>
              <a:t>straně</a:t>
            </a:r>
            <a:r>
              <a:rPr lang="en-US" sz="2100" dirty="0"/>
              <a:t> </a:t>
            </a:r>
            <a:r>
              <a:rPr lang="en-US" sz="2100" dirty="0" err="1"/>
              <a:t>jedné</a:t>
            </a:r>
            <a:r>
              <a:rPr lang="en-US" sz="2100" dirty="0"/>
              <a:t> a </a:t>
            </a:r>
            <a:r>
              <a:rPr lang="en-US" sz="2100" dirty="0" err="1"/>
              <a:t>obecně</a:t>
            </a:r>
            <a:r>
              <a:rPr lang="en-US" sz="2100" dirty="0"/>
              <a:t> </a:t>
            </a:r>
            <a:r>
              <a:rPr lang="en-US" sz="2100" dirty="0" err="1"/>
              <a:t>závazné</a:t>
            </a:r>
            <a:r>
              <a:rPr lang="en-US" sz="2100" dirty="0"/>
              <a:t> </a:t>
            </a:r>
            <a:r>
              <a:rPr lang="en-US" sz="2100" dirty="0" err="1"/>
              <a:t>vyhlášky</a:t>
            </a:r>
            <a:r>
              <a:rPr lang="en-US" sz="2100" dirty="0"/>
              <a:t> </a:t>
            </a:r>
            <a:r>
              <a:rPr lang="en-US" sz="2100" dirty="0" err="1"/>
              <a:t>na</a:t>
            </a:r>
            <a:r>
              <a:rPr lang="en-US" sz="2100" dirty="0"/>
              <a:t> </a:t>
            </a:r>
            <a:r>
              <a:rPr lang="en-US" sz="2100" dirty="0" err="1"/>
              <a:t>straně</a:t>
            </a:r>
            <a:r>
              <a:rPr lang="en-US" sz="2100" dirty="0"/>
              <a:t> </a:t>
            </a:r>
            <a:r>
              <a:rPr lang="en-US" sz="2100" dirty="0" err="1"/>
              <a:t>druhé</a:t>
            </a:r>
            <a:r>
              <a:rPr lang="cs-CZ" sz="2100" dirty="0"/>
              <a:t> -</a:t>
            </a:r>
            <a:r>
              <a:rPr lang="en-US" sz="2100" dirty="0"/>
              <a:t> </a:t>
            </a:r>
            <a:r>
              <a:rPr lang="cs-CZ" sz="2100" dirty="0"/>
              <a:t>p</a:t>
            </a:r>
            <a:r>
              <a:rPr lang="en-US" sz="2100" dirty="0" err="1"/>
              <a:t>okud</a:t>
            </a:r>
            <a:r>
              <a:rPr lang="en-US" sz="2100" dirty="0"/>
              <a:t> se </a:t>
            </a:r>
            <a:r>
              <a:rPr lang="en-US" sz="2100" dirty="0" err="1"/>
              <a:t>překrývají</a:t>
            </a:r>
            <a:r>
              <a:rPr lang="en-US" sz="2100" dirty="0"/>
              <a:t>, </a:t>
            </a:r>
            <a:r>
              <a:rPr lang="en-US" sz="2100" dirty="0" err="1"/>
              <a:t>lze</a:t>
            </a:r>
            <a:r>
              <a:rPr lang="en-US" sz="2100" dirty="0"/>
              <a:t> </a:t>
            </a:r>
            <a:r>
              <a:rPr lang="en-US" sz="2100" dirty="0" err="1"/>
              <a:t>mít</a:t>
            </a:r>
            <a:r>
              <a:rPr lang="en-US" sz="2100" dirty="0"/>
              <a:t> bez </a:t>
            </a:r>
            <a:r>
              <a:rPr lang="en-US" sz="2100" dirty="0" err="1"/>
              <a:t>dalšího</a:t>
            </a:r>
            <a:r>
              <a:rPr lang="en-US" sz="2100" dirty="0"/>
              <a:t> za to, </a:t>
            </a:r>
            <a:r>
              <a:rPr lang="en-US" sz="2100" dirty="0" err="1"/>
              <a:t>že</a:t>
            </a:r>
            <a:r>
              <a:rPr lang="en-US" sz="2100" dirty="0"/>
              <a:t> </a:t>
            </a:r>
            <a:r>
              <a:rPr lang="en-US" sz="2100" dirty="0" err="1"/>
              <a:t>obec</a:t>
            </a:r>
            <a:r>
              <a:rPr lang="en-US" sz="2100" dirty="0"/>
              <a:t> </a:t>
            </a:r>
            <a:r>
              <a:rPr lang="en-US" sz="2100" dirty="0" err="1"/>
              <a:t>nesmí</a:t>
            </a:r>
            <a:r>
              <a:rPr lang="en-US" sz="2100" dirty="0"/>
              <a:t> </a:t>
            </a:r>
            <a:r>
              <a:rPr lang="en-US" sz="2100" dirty="0" err="1"/>
              <a:t>normovat</a:t>
            </a:r>
            <a:r>
              <a:rPr lang="en-US" sz="2100" dirty="0"/>
              <a:t> </a:t>
            </a:r>
            <a:r>
              <a:rPr lang="en-US" sz="2100" dirty="0" err="1"/>
              <a:t>určitou</a:t>
            </a:r>
            <a:r>
              <a:rPr lang="en-US" sz="2100" dirty="0"/>
              <a:t> </a:t>
            </a:r>
            <a:r>
              <a:rPr lang="en-US" sz="2100" dirty="0" err="1"/>
              <a:t>místní</a:t>
            </a:r>
            <a:r>
              <a:rPr lang="en-US" sz="2100" dirty="0"/>
              <a:t> </a:t>
            </a:r>
            <a:r>
              <a:rPr lang="en-US" sz="2100" dirty="0" err="1"/>
              <a:t>záležitost</a:t>
            </a:r>
            <a:r>
              <a:rPr lang="en-US" sz="2100" dirty="0"/>
              <a:t> z </a:t>
            </a:r>
            <a:r>
              <a:rPr lang="en-US" sz="2100" dirty="0" err="1"/>
              <a:t>důvodu</a:t>
            </a:r>
            <a:r>
              <a:rPr lang="en-US" sz="2100" dirty="0"/>
              <a:t>, </a:t>
            </a:r>
            <a:r>
              <a:rPr lang="en-US" sz="2100" dirty="0" err="1"/>
              <a:t>že</a:t>
            </a:r>
            <a:r>
              <a:rPr lang="en-US" sz="2100" dirty="0"/>
              <a:t> je </a:t>
            </a:r>
            <a:r>
              <a:rPr lang="en-US" sz="2100" dirty="0" err="1"/>
              <a:t>již</a:t>
            </a:r>
            <a:r>
              <a:rPr lang="en-US" sz="2100" dirty="0"/>
              <a:t> </a:t>
            </a:r>
            <a:r>
              <a:rPr lang="en-US" sz="2100" dirty="0" err="1"/>
              <a:t>regulována</a:t>
            </a:r>
            <a:r>
              <a:rPr lang="en-US" sz="2100" dirty="0"/>
              <a:t> </a:t>
            </a:r>
            <a:r>
              <a:rPr lang="en-US" sz="2100" dirty="0" err="1"/>
              <a:t>na</a:t>
            </a:r>
            <a:r>
              <a:rPr lang="en-US" sz="2100" dirty="0"/>
              <a:t> </a:t>
            </a:r>
            <a:r>
              <a:rPr lang="en-US" sz="2100" dirty="0" err="1"/>
              <a:t>úrovni</a:t>
            </a:r>
            <a:r>
              <a:rPr lang="en-US" sz="2100" dirty="0"/>
              <a:t> </a:t>
            </a:r>
            <a:r>
              <a:rPr lang="en-US" sz="2100" dirty="0" err="1"/>
              <a:t>zákona</a:t>
            </a:r>
            <a:r>
              <a:rPr lang="cs-CZ" sz="2100" dirty="0"/>
              <a:t> (</a:t>
            </a:r>
            <a:r>
              <a:rPr lang="en-US" sz="2100" dirty="0" err="1"/>
              <a:t>nález</a:t>
            </a:r>
            <a:r>
              <a:rPr lang="en-US" sz="2100" dirty="0"/>
              <a:t> ÚS ze </a:t>
            </a:r>
            <a:r>
              <a:rPr lang="en-US" sz="2100" dirty="0" err="1"/>
              <a:t>dne</a:t>
            </a:r>
            <a:r>
              <a:rPr lang="en-US" sz="2100" dirty="0"/>
              <a:t> 11. 4. 2017, sp. </a:t>
            </a:r>
            <a:r>
              <a:rPr lang="en-US" sz="2100" dirty="0" err="1"/>
              <a:t>zn</a:t>
            </a:r>
            <a:r>
              <a:rPr lang="en-US" sz="2100" dirty="0"/>
              <a:t>. Pl. ÚS 3/17</a:t>
            </a:r>
            <a:r>
              <a:rPr lang="cs-CZ" sz="2100" dirty="0"/>
              <a:t>)</a:t>
            </a:r>
          </a:p>
          <a:p>
            <a:pPr marL="71986" indent="0" algn="just">
              <a:buNone/>
            </a:pPr>
            <a:r>
              <a:rPr lang="cs-CZ" sz="2100" dirty="0"/>
              <a:t>     např. stanovení zákazu ponechávat autovraky na veřejném    prostranství, což je upraveno již v </a:t>
            </a:r>
            <a:r>
              <a:rPr lang="cs-CZ" sz="2100" dirty="0" err="1"/>
              <a:t>PozKom</a:t>
            </a:r>
            <a:r>
              <a:rPr lang="cs-CZ" sz="2100" dirty="0"/>
              <a:t> (§ 19), </a:t>
            </a:r>
            <a:r>
              <a:rPr lang="cs-CZ" sz="2100" dirty="0" err="1"/>
              <a:t>ProvPoz</a:t>
            </a:r>
            <a:r>
              <a:rPr lang="cs-CZ" sz="2100" dirty="0"/>
              <a:t> (§ 25 až 27) a </a:t>
            </a:r>
            <a:r>
              <a:rPr lang="cs-CZ" sz="2100" dirty="0" err="1"/>
              <a:t>OdpZ</a:t>
            </a:r>
            <a:r>
              <a:rPr lang="cs-CZ" sz="2100" dirty="0"/>
              <a:t> (§ 36 až 37e) – nález ÚS ze dne 21. 10. 2008, sp. zn. Pl. ÚS 46/06.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6219542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1BE8E6-83D5-4F84-B975-827B0D90A2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C1CBD5-8872-401B-AB96-96A53E82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00" y="152781"/>
            <a:ext cx="8064901" cy="451498"/>
          </a:xfrm>
        </p:spPr>
        <p:txBody>
          <a:bodyPr/>
          <a:lstStyle/>
          <a:p>
            <a:r>
              <a:rPr lang="cs-CZ" dirty="0"/>
              <a:t>Nařízení – pravomoc vydávat</a:t>
            </a:r>
            <a:endParaRPr lang="en-US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512D111-288F-46F9-88D9-FFBACF419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805711"/>
            <a:ext cx="8301600" cy="4007589"/>
          </a:xfrm>
        </p:spPr>
        <p:txBody>
          <a:bodyPr/>
          <a:lstStyle/>
          <a:p>
            <a:pPr marL="71986" indent="0">
              <a:buNone/>
            </a:pPr>
            <a:r>
              <a:rPr lang="cs-CZ" dirty="0"/>
              <a:t>Čl. 79 odst. 3 Ústavy</a:t>
            </a:r>
          </a:p>
          <a:p>
            <a:pPr algn="just">
              <a:lnSpc>
                <a:spcPct val="100000"/>
              </a:lnSpc>
            </a:pPr>
            <a:r>
              <a:rPr lang="en-US" i="1" dirty="0" err="1"/>
              <a:t>Ministerstva</a:t>
            </a:r>
            <a:r>
              <a:rPr lang="en-US" i="1" dirty="0"/>
              <a:t>, </a:t>
            </a:r>
            <a:r>
              <a:rPr lang="en-US" i="1" dirty="0" err="1"/>
              <a:t>jiné</a:t>
            </a:r>
            <a:r>
              <a:rPr lang="en-US" i="1" dirty="0"/>
              <a:t> </a:t>
            </a:r>
            <a:r>
              <a:rPr lang="en-US" i="1" dirty="0" err="1"/>
              <a:t>správní</a:t>
            </a:r>
            <a:r>
              <a:rPr lang="en-US" i="1" dirty="0"/>
              <a:t> </a:t>
            </a:r>
            <a:r>
              <a:rPr lang="en-US" i="1" dirty="0" err="1"/>
              <a:t>úřady</a:t>
            </a:r>
            <a:r>
              <a:rPr lang="en-US" i="1" dirty="0"/>
              <a:t> a </a:t>
            </a:r>
            <a:r>
              <a:rPr lang="en-US" b="1" i="1" dirty="0" err="1"/>
              <a:t>orgány</a:t>
            </a:r>
            <a:r>
              <a:rPr lang="en-US" b="1" i="1" dirty="0"/>
              <a:t> </a:t>
            </a:r>
            <a:r>
              <a:rPr lang="en-US" b="1" i="1" dirty="0" err="1"/>
              <a:t>územní</a:t>
            </a:r>
            <a:r>
              <a:rPr lang="en-US" b="1" i="1" dirty="0"/>
              <a:t> </a:t>
            </a:r>
            <a:r>
              <a:rPr lang="en-US" b="1" i="1" dirty="0" err="1"/>
              <a:t>samosprávy</a:t>
            </a:r>
            <a:r>
              <a:rPr lang="en-US" i="1" dirty="0"/>
              <a:t> </a:t>
            </a:r>
            <a:r>
              <a:rPr lang="en-US" i="1" dirty="0" err="1"/>
              <a:t>mohou</a:t>
            </a:r>
            <a:r>
              <a:rPr lang="en-US" i="1" dirty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základě</a:t>
            </a:r>
            <a:r>
              <a:rPr lang="en-US" i="1" dirty="0"/>
              <a:t> a v </a:t>
            </a:r>
            <a:r>
              <a:rPr lang="en-US" i="1" dirty="0" err="1"/>
              <a:t>mezích</a:t>
            </a:r>
            <a:r>
              <a:rPr lang="en-US" i="1" dirty="0"/>
              <a:t> </a:t>
            </a:r>
            <a:r>
              <a:rPr lang="en-US" i="1" dirty="0" err="1"/>
              <a:t>zákona</a:t>
            </a:r>
            <a:r>
              <a:rPr lang="en-US" i="1" dirty="0"/>
              <a:t> </a:t>
            </a:r>
            <a:r>
              <a:rPr lang="en-US" i="1" dirty="0" err="1"/>
              <a:t>vydávat</a:t>
            </a:r>
            <a:r>
              <a:rPr lang="en-US" i="1" dirty="0"/>
              <a:t> </a:t>
            </a:r>
            <a:r>
              <a:rPr lang="en-US" i="1" dirty="0" err="1"/>
              <a:t>právní</a:t>
            </a:r>
            <a:r>
              <a:rPr lang="en-US" i="1" dirty="0"/>
              <a:t> </a:t>
            </a:r>
            <a:r>
              <a:rPr lang="en-US" i="1" dirty="0" err="1"/>
              <a:t>předpisy</a:t>
            </a:r>
            <a:r>
              <a:rPr lang="en-US" i="1" dirty="0"/>
              <a:t>, </a:t>
            </a:r>
            <a:r>
              <a:rPr lang="en-US" b="1" i="1" dirty="0" err="1"/>
              <a:t>jsou</a:t>
            </a:r>
            <a:r>
              <a:rPr lang="en-US" b="1" i="1" dirty="0"/>
              <a:t>-li k </a:t>
            </a:r>
            <a:r>
              <a:rPr lang="en-US" b="1" i="1" dirty="0" err="1"/>
              <a:t>tomu</a:t>
            </a:r>
            <a:r>
              <a:rPr lang="en-US" b="1" i="1" dirty="0"/>
              <a:t> </a:t>
            </a:r>
            <a:r>
              <a:rPr lang="en-US" b="1" i="1" dirty="0" err="1"/>
              <a:t>zákonem</a:t>
            </a:r>
            <a:r>
              <a:rPr lang="en-US" b="1" i="1" dirty="0"/>
              <a:t> </a:t>
            </a:r>
            <a:r>
              <a:rPr lang="en-US" b="1" i="1" dirty="0" err="1"/>
              <a:t>zmocněny</a:t>
            </a:r>
            <a:r>
              <a:rPr lang="en-US" i="1" dirty="0"/>
              <a:t>.</a:t>
            </a:r>
            <a:endParaRPr lang="cs-CZ" i="1" dirty="0"/>
          </a:p>
          <a:p>
            <a:pPr algn="just">
              <a:lnSpc>
                <a:spcPct val="100000"/>
              </a:lnSpc>
            </a:pPr>
            <a:r>
              <a:rPr lang="cs-CZ" dirty="0"/>
              <a:t>vždy jen na základě a v mezích konkrétního zákona, resp. za předpokladu jeho výslovného zmocnění</a:t>
            </a:r>
          </a:p>
          <a:p>
            <a:pPr algn="just">
              <a:lnSpc>
                <a:spcPct val="100000"/>
              </a:lnSpc>
            </a:pPr>
            <a:endParaRPr lang="cs-CZ" i="1" dirty="0"/>
          </a:p>
          <a:p>
            <a:pPr algn="just">
              <a:lnSpc>
                <a:spcPct val="100000"/>
              </a:lnSpc>
            </a:pPr>
            <a:r>
              <a:rPr lang="cs-CZ" dirty="0"/>
              <a:t>vázanost nejen zákony, ale i jinými právními předpisy - § 61 odst. 2 písm. a) </a:t>
            </a:r>
            <a:r>
              <a:rPr lang="cs-CZ" dirty="0" err="1"/>
              <a:t>ZoO</a:t>
            </a:r>
            <a:r>
              <a:rPr lang="cs-CZ" dirty="0"/>
              <a:t>; § 30 písm. a) </a:t>
            </a:r>
            <a:r>
              <a:rPr lang="cs-CZ" dirty="0" err="1"/>
              <a:t>ZoK</a:t>
            </a:r>
            <a:endParaRPr lang="cs-CZ" dirty="0"/>
          </a:p>
          <a:p>
            <a:pPr algn="just">
              <a:lnSpc>
                <a:spcPct val="100000"/>
              </a:lnSpc>
            </a:pPr>
            <a:endParaRPr lang="cs-CZ" dirty="0"/>
          </a:p>
          <a:p>
            <a:pPr algn="just">
              <a:lnSpc>
                <a:spcPct val="100000"/>
              </a:lnSpc>
            </a:pPr>
            <a:r>
              <a:rPr lang="cs-CZ" dirty="0"/>
              <a:t>Stanoví-li tak zákon, může obec vydat nařízení</a:t>
            </a:r>
            <a:r>
              <a:rPr lang="en-US" dirty="0"/>
              <a:t> </a:t>
            </a:r>
            <a:r>
              <a:rPr lang="cs-CZ" dirty="0"/>
              <a:t> i </a:t>
            </a:r>
            <a:r>
              <a:rPr lang="en-US" dirty="0"/>
              <a:t>pro </a:t>
            </a:r>
            <a:r>
              <a:rPr lang="cs-CZ" dirty="0"/>
              <a:t>svůj </a:t>
            </a:r>
            <a:r>
              <a:rPr lang="en-US" dirty="0" err="1"/>
              <a:t>správní</a:t>
            </a:r>
            <a:r>
              <a:rPr lang="en-US" dirty="0"/>
              <a:t> </a:t>
            </a:r>
            <a:r>
              <a:rPr lang="en-US" dirty="0" err="1"/>
              <a:t>obvod</a:t>
            </a:r>
            <a:r>
              <a:rPr lang="cs-CZ" dirty="0"/>
              <a:t> mimo své území – např. § 19 odst. 3 </a:t>
            </a:r>
            <a:r>
              <a:rPr lang="cs-CZ" dirty="0" err="1"/>
              <a:t>LesZ</a:t>
            </a:r>
            <a:endParaRPr lang="en-US" dirty="0"/>
          </a:p>
          <a:p>
            <a:pPr algn="just"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50357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22488D-2DCE-40C7-98E5-2650E12F7C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9EBFC1D-A8E0-4D7C-8CC6-2A88238F1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473" y="252551"/>
            <a:ext cx="8064901" cy="451498"/>
          </a:xfrm>
        </p:spPr>
        <p:txBody>
          <a:bodyPr/>
          <a:lstStyle/>
          <a:p>
            <a:r>
              <a:rPr lang="cs-CZ" dirty="0"/>
              <a:t>Nařízení – příklady</a:t>
            </a:r>
            <a:endParaRPr lang="en-US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79E07D6-CA54-4FD4-A255-40E2E4E2C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260" y="830408"/>
            <a:ext cx="8064901" cy="5875192"/>
          </a:xfrm>
        </p:spPr>
        <p:txBody>
          <a:bodyPr/>
          <a:lstStyle/>
          <a:p>
            <a:pPr lvl="1" algn="just"/>
            <a:r>
              <a:rPr lang="cs-CZ" sz="2800" dirty="0"/>
              <a:t>nařízení vydávající tzv. tržní řád (§ 18 zákon č. 455/1991 Sb., o živnostenském podnikání),</a:t>
            </a:r>
          </a:p>
          <a:p>
            <a:pPr lvl="1" algn="just"/>
            <a:r>
              <a:rPr lang="cs-CZ" sz="2800" dirty="0"/>
              <a:t>nařízením zakazující reklamu šířenou na veřejně přístupných místech mimo provozovnu jiným způsobem než prostřednictvím reklamního nebo propagačního zařízení [§ 2 odst. 1 písm. f) a odst. 6 (zákon č. 40/1995 Sb., o regulaci reklamy)],</a:t>
            </a:r>
          </a:p>
          <a:p>
            <a:pPr lvl="1" algn="just"/>
            <a:r>
              <a:rPr lang="cs-CZ" sz="2800" dirty="0"/>
              <a:t>nařízení stanovující tzv. parkovací zóny (§ 23 zákona č. 13/1997 Sb., o pozemních komunikacích) - (Pl. ÚS 14/08)</a:t>
            </a:r>
          </a:p>
        </p:txBody>
      </p:sp>
    </p:spTree>
    <p:extLst>
      <p:ext uri="{BB962C8B-B14F-4D97-AF65-F5344CB8AC3E}">
        <p14:creationId xmlns:p14="http://schemas.microsoft.com/office/powerpoint/2010/main" val="22827521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3C5378-58DE-41D2-BD3E-BAA0172DEF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7B852BB-96E9-45FF-9233-73DDBC2C1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178988"/>
            <a:ext cx="8064901" cy="451498"/>
          </a:xfrm>
        </p:spPr>
        <p:txBody>
          <a:bodyPr/>
          <a:lstStyle/>
          <a:p>
            <a:r>
              <a:rPr lang="cs-CZ" dirty="0"/>
              <a:t>OZV a nařízení – dozor</a:t>
            </a:r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4D1325E-4631-4A21-9C20-8C1E871F5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173" y="999903"/>
            <a:ext cx="184699" cy="46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4" tIns="45712" rIns="91424" bIns="457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DC25149C-E0F3-45E2-B156-DDFA5C5E411E}"/>
              </a:ext>
            </a:extLst>
          </p:cNvPr>
          <p:cNvGraphicFramePr>
            <a:graphicFrameLocks noGrp="1"/>
          </p:cNvGraphicFramePr>
          <p:nvPr/>
        </p:nvGraphicFramePr>
        <p:xfrm>
          <a:off x="140469" y="769827"/>
          <a:ext cx="8863060" cy="5179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0485">
                  <a:extLst>
                    <a:ext uri="{9D8B030D-6E8A-4147-A177-3AD203B41FA5}">
                      <a16:colId xmlns:a16="http://schemas.microsoft.com/office/drawing/2014/main" val="3369590999"/>
                    </a:ext>
                  </a:extLst>
                </a:gridCol>
                <a:gridCol w="2007525">
                  <a:extLst>
                    <a:ext uri="{9D8B030D-6E8A-4147-A177-3AD203B41FA5}">
                      <a16:colId xmlns:a16="http://schemas.microsoft.com/office/drawing/2014/main" val="1835455249"/>
                    </a:ext>
                  </a:extLst>
                </a:gridCol>
                <a:gridCol w="2007525">
                  <a:extLst>
                    <a:ext uri="{9D8B030D-6E8A-4147-A177-3AD203B41FA5}">
                      <a16:colId xmlns:a16="http://schemas.microsoft.com/office/drawing/2014/main" val="706792820"/>
                    </a:ext>
                  </a:extLst>
                </a:gridCol>
                <a:gridCol w="2007525">
                  <a:extLst>
                    <a:ext uri="{9D8B030D-6E8A-4147-A177-3AD203B41FA5}">
                      <a16:colId xmlns:a16="http://schemas.microsoft.com/office/drawing/2014/main" val="3027766808"/>
                    </a:ext>
                  </a:extLst>
                </a:gridCol>
              </a:tblGrid>
              <a:tr h="1178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Předmět dozoru – akt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28" marR="15728" marT="15728" marB="1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Kritéria dozoru – soulad s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28" marR="15728" marT="15728" marB="1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Dozorový orgán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28" marR="15728" marT="15728" marB="1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Orgán oprávněný zrušit akt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28" marR="15728" marT="15728" marB="15728"/>
                </a:tc>
                <a:extLst>
                  <a:ext uri="{0D108BD9-81ED-4DB2-BD59-A6C34878D82A}">
                    <a16:rowId xmlns:a16="http://schemas.microsoft.com/office/drawing/2014/main" val="1257525966"/>
                  </a:ext>
                </a:extLst>
              </a:tr>
              <a:tr h="787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obecně závazná vyhláška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28" marR="15728" marT="15728" marB="1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i="1" dirty="0">
                          <a:effectLst/>
                        </a:rPr>
                        <a:t>zákon</a:t>
                      </a:r>
                      <a:endParaRPr lang="cs-CZ" sz="2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28" marR="15728" marT="15728" marB="1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i="1">
                          <a:effectLst/>
                        </a:rPr>
                        <a:t>Ministerstvo vnitra</a:t>
                      </a:r>
                      <a:endParaRPr lang="cs-CZ" sz="24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28" marR="15728" marT="15728" marB="1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i="1">
                          <a:effectLst/>
                        </a:rPr>
                        <a:t>ÚS</a:t>
                      </a:r>
                      <a:endParaRPr lang="cs-CZ" sz="24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28" marR="15728" marT="15728" marB="15728"/>
                </a:tc>
                <a:extLst>
                  <a:ext uri="{0D108BD9-81ED-4DB2-BD59-A6C34878D82A}">
                    <a16:rowId xmlns:a16="http://schemas.microsoft.com/office/drawing/2014/main" val="1676467443"/>
                  </a:ext>
                </a:extLst>
              </a:tr>
              <a:tr h="86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nařízení obce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28" marR="15728" marT="15728" marB="1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i="1">
                          <a:effectLst/>
                        </a:rPr>
                        <a:t>zákon a jiný právní předpis</a:t>
                      </a:r>
                      <a:endParaRPr lang="cs-CZ" sz="24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28" marR="15728" marT="15728" marB="1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i="1" dirty="0">
                          <a:effectLst/>
                        </a:rPr>
                        <a:t>krajský úřad</a:t>
                      </a:r>
                      <a:endParaRPr lang="cs-CZ" sz="2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28" marR="15728" marT="15728" marB="1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i="1">
                          <a:effectLst/>
                        </a:rPr>
                        <a:t>ÚS</a:t>
                      </a:r>
                      <a:endParaRPr lang="cs-CZ" sz="24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28" marR="15728" marT="15728" marB="15728"/>
                </a:tc>
                <a:extLst>
                  <a:ext uri="{0D108BD9-81ED-4DB2-BD59-A6C34878D82A}">
                    <a16:rowId xmlns:a16="http://schemas.microsoft.com/office/drawing/2014/main" val="2780159898"/>
                  </a:ext>
                </a:extLst>
              </a:tr>
              <a:tr h="2352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nařízení kraje/hl. m. Prahy</a:t>
                      </a:r>
                      <a:endParaRPr lang="cs-CZ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28" marR="15728" marT="15728" marB="1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i="1" dirty="0">
                          <a:effectLst/>
                        </a:rPr>
                        <a:t>zákon a jiný právní předpis</a:t>
                      </a:r>
                      <a:endParaRPr lang="cs-CZ" sz="2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28" marR="15728" marT="15728" marB="1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i="1" dirty="0">
                          <a:effectLst/>
                        </a:rPr>
                        <a:t>věcně příslušné ministerstvo nebo jiný ústřední správní úřad</a:t>
                      </a:r>
                      <a:endParaRPr lang="cs-CZ" sz="2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28" marR="15728" marT="15728" marB="157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i="1" dirty="0">
                          <a:effectLst/>
                        </a:rPr>
                        <a:t>ÚS</a:t>
                      </a:r>
                      <a:endParaRPr lang="cs-CZ" sz="2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728" marR="15728" marT="15728" marB="15728"/>
                </a:tc>
                <a:extLst>
                  <a:ext uri="{0D108BD9-81ED-4DB2-BD59-A6C34878D82A}">
                    <a16:rowId xmlns:a16="http://schemas.microsoft.com/office/drawing/2014/main" val="381627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0590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18348" y="709614"/>
            <a:ext cx="8086635" cy="647700"/>
          </a:xfrm>
        </p:spPr>
        <p:txBody>
          <a:bodyPr/>
          <a:lstStyle/>
          <a:p>
            <a:br>
              <a:rPr lang="cs-CZ" i="1" dirty="0"/>
            </a:br>
            <a:r>
              <a:rPr lang="cs-CZ" i="1" dirty="0"/>
              <a:t>EVROPSKÁ CHARTA MÍSTNÍ SAMOSPRÁVY </a:t>
            </a:r>
            <a:br>
              <a:rPr lang="cs-CZ" i="1" dirty="0"/>
            </a:br>
            <a:r>
              <a:rPr lang="cs-CZ" i="1" dirty="0"/>
              <a:t>     </a:t>
            </a:r>
            <a:r>
              <a:rPr lang="cs-CZ" sz="1600" i="1" dirty="0"/>
              <a:t>(sdělení MZV ČR  č. 181/1999 Sb.)</a:t>
            </a:r>
            <a:r>
              <a:rPr lang="cs-CZ" sz="4000" dirty="0"/>
              <a:t>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8C6104C-6A17-4624-8649-56436DCA74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1538" y="1357314"/>
            <a:ext cx="8082321" cy="4114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cs-CZ" sz="1800" i="1" dirty="0">
                <a:latin typeface="Arial" charset="0"/>
              </a:rPr>
              <a:t>dokument Rady Evropy, který byl přijat (podepsán prvními státy) v říjnu 1985 ve Štrasburku, a který nabyl platnosti po předepsané ratifikaci stanoveným minimálním počtem členských států k 1.9.1988 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cs-CZ" sz="1800" i="1" dirty="0"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1800" i="1" dirty="0">
                <a:latin typeface="Arial" charset="0"/>
              </a:rPr>
              <a:t>Česká republika Evropskou chartu místní samosprávy podepsala v květnu 1998 a po její ratifikaci se Charta stala pro Českou republiku platnou dnem 1.9.1999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cs-CZ" sz="1800" i="1" dirty="0"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1800" i="1" dirty="0">
                <a:latin typeface="Arial" charset="0"/>
              </a:rPr>
              <a:t>upravuje základní otázky postavení a poslání místní samosprávy, a to : 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cs-CZ" sz="1600" i="1" dirty="0">
                <a:latin typeface="Arial" charset="0"/>
              </a:rPr>
              <a:t>ústavní a zákonné základy místní samosprávy, 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cs-CZ" sz="1600" i="1" dirty="0">
                <a:latin typeface="Arial" charset="0"/>
              </a:rPr>
              <a:t>pojem místní samosprávy a  tzv. rozsah místní samosprávy, 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cs-CZ" sz="1600" i="1" dirty="0">
                <a:latin typeface="Arial" charset="0"/>
              </a:rPr>
              <a:t>ochrana hranic místních správních jednotek, 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cs-CZ" sz="1600" i="1" dirty="0">
                <a:latin typeface="Arial" charset="0"/>
              </a:rPr>
              <a:t>správní struktury a zdroje k plnění úkolů místních společenství, 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cs-CZ" sz="1600" i="1" dirty="0">
                <a:latin typeface="Arial" charset="0"/>
              </a:rPr>
              <a:t>podmínky výkonu odpovědnosti na místní úrovni, 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cs-CZ" sz="1600" i="1" dirty="0">
                <a:latin typeface="Arial" charset="0"/>
              </a:rPr>
              <a:t>institut dozoru nad činností místních společenství, 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cs-CZ" sz="1600" i="1" dirty="0">
                <a:latin typeface="Arial" charset="0"/>
              </a:rPr>
              <a:t>finanční zdroje místních společenství, 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cs-CZ" sz="1600" i="1" dirty="0">
                <a:latin typeface="Arial" charset="0"/>
              </a:rPr>
              <a:t>právo místních společenství se sdružovat, 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cs-CZ" sz="1600" i="1" dirty="0">
                <a:latin typeface="Arial" charset="0"/>
              </a:rPr>
              <a:t>soudní ochrana místní samosprávy</a:t>
            </a:r>
          </a:p>
          <a:p>
            <a:pPr algn="just">
              <a:lnSpc>
                <a:spcPct val="80000"/>
              </a:lnSpc>
              <a:defRPr/>
            </a:pPr>
            <a:r>
              <a:rPr lang="cs-CZ" sz="1600" dirty="0"/>
              <a:t>limity svobody územní samosprávy – nález ÚS  ze dne 5. 2. 2003, </a:t>
            </a:r>
            <a:r>
              <a:rPr lang="cs-CZ" sz="1600" dirty="0" err="1"/>
              <a:t>sp.zn</a:t>
            </a:r>
            <a:r>
              <a:rPr lang="cs-CZ" sz="1600" dirty="0"/>
              <a:t>.  </a:t>
            </a:r>
            <a:r>
              <a:rPr lang="cs-CZ" sz="1600" dirty="0" err="1"/>
              <a:t>Pl</a:t>
            </a:r>
            <a:r>
              <a:rPr lang="cs-CZ" sz="1600" dirty="0"/>
              <a:t>. ÚS 34/02</a:t>
            </a:r>
            <a:endParaRPr lang="cs-CZ" sz="1600" i="1" dirty="0">
              <a:latin typeface="Arial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cs-CZ" sz="1600" dirty="0">
                <a:latin typeface="Arial" charset="0"/>
              </a:rPr>
              <a:t>má být evropský standard</a:t>
            </a:r>
          </a:p>
        </p:txBody>
      </p:sp>
    </p:spTree>
    <p:extLst>
      <p:ext uri="{BB962C8B-B14F-4D97-AF65-F5344CB8AC3E}">
        <p14:creationId xmlns:p14="http://schemas.microsoft.com/office/powerpoint/2010/main" val="3138568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13F702-65B1-4DD6-A2A3-1C258D2A9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958" y="1254596"/>
            <a:ext cx="6064976" cy="485775"/>
          </a:xfrm>
        </p:spPr>
        <p:txBody>
          <a:bodyPr/>
          <a:lstStyle/>
          <a:p>
            <a:r>
              <a:rPr lang="cs-CZ" dirty="0"/>
              <a:t>Územní samospráva v procesu reformy veřejné správy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B84894-3769-4328-91DA-45DD5F100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2552997"/>
            <a:ext cx="8064900" cy="3104999"/>
          </a:xfrm>
        </p:spPr>
        <p:txBody>
          <a:bodyPr/>
          <a:lstStyle/>
          <a:p>
            <a:pPr marL="0" indent="0">
              <a:buNone/>
            </a:pPr>
            <a:r>
              <a:rPr kumimoji="1" lang="cs-CZ" b="1" kern="1200" dirty="0">
                <a:latin typeface="Arial" charset="0"/>
              </a:rPr>
              <a:t>Reformování veřejné správy</a:t>
            </a:r>
            <a:r>
              <a:rPr kumimoji="1" lang="cs-CZ" kern="1200" dirty="0">
                <a:latin typeface="Arial" charset="0"/>
              </a:rPr>
              <a:t> po roce 1989:</a:t>
            </a:r>
          </a:p>
          <a:p>
            <a:pPr marL="0" indent="0">
              <a:buNone/>
            </a:pPr>
            <a:endParaRPr kumimoji="1" lang="cs-CZ" kern="1200" dirty="0">
              <a:latin typeface="Arial" charset="0"/>
            </a:endParaRPr>
          </a:p>
          <a:p>
            <a:pPr lvl="1"/>
            <a:r>
              <a:rPr kumimoji="1" lang="cs-CZ" sz="1800" kern="1200" dirty="0">
                <a:latin typeface="Arial" charset="0"/>
              </a:rPr>
              <a:t>obnova místní samosprávy</a:t>
            </a:r>
          </a:p>
          <a:p>
            <a:pPr marL="342900" lvl="1" indent="0">
              <a:buNone/>
            </a:pPr>
            <a:endParaRPr kumimoji="1" lang="cs-CZ" sz="1800" kern="1200" dirty="0">
              <a:latin typeface="Arial" charset="0"/>
            </a:endParaRPr>
          </a:p>
          <a:p>
            <a:pPr lvl="1"/>
            <a:r>
              <a:rPr kumimoji="1" lang="cs-CZ" sz="1800" kern="1200" dirty="0">
                <a:latin typeface="Arial" charset="0"/>
              </a:rPr>
              <a:t>vytvoření vyšších územních samosprávných celků</a:t>
            </a:r>
          </a:p>
          <a:p>
            <a:pPr marL="342900" lvl="1" indent="0">
              <a:buNone/>
            </a:pPr>
            <a:endParaRPr kumimoji="1" lang="cs-CZ" sz="1800" kern="1200" dirty="0">
              <a:latin typeface="Arial" charset="0"/>
            </a:endParaRPr>
          </a:p>
          <a:p>
            <a:pPr lvl="1"/>
            <a:r>
              <a:rPr kumimoji="1" lang="cs-CZ" sz="1800" kern="1200" dirty="0">
                <a:latin typeface="Arial" charset="0"/>
              </a:rPr>
              <a:t>ukončení činnosti okresních úřadů</a:t>
            </a:r>
          </a:p>
          <a:p>
            <a:endParaRPr kumimoji="1" lang="cs-CZ" kern="1200" dirty="0">
              <a:latin typeface="Arial" charset="0"/>
            </a:endParaRPr>
          </a:p>
          <a:p>
            <a:endParaRPr kumimoji="1" lang="cs-CZ" kern="1200" dirty="0">
              <a:latin typeface="Arial" charset="0"/>
            </a:endParaRPr>
          </a:p>
          <a:p>
            <a:pPr marL="0" indent="0">
              <a:buNone/>
            </a:pPr>
            <a:r>
              <a:rPr kumimoji="1" lang="cs-CZ" kern="1200" dirty="0">
                <a:latin typeface="Arial" charset="0"/>
              </a:rPr>
              <a:t>(více 4. přednáška)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04F097C-29E4-4DF8-BB80-37E1D4405A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25947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8380" y="189314"/>
            <a:ext cx="8086635" cy="647700"/>
          </a:xfrm>
        </p:spPr>
        <p:txBody>
          <a:bodyPr/>
          <a:lstStyle/>
          <a:p>
            <a:r>
              <a:rPr lang="cs-CZ" dirty="0"/>
              <a:t>Organizace územní samosprávy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2694" y="1093718"/>
            <a:ext cx="8082321" cy="4114800"/>
          </a:xfrm>
        </p:spPr>
        <p:txBody>
          <a:bodyPr/>
          <a:lstStyle/>
          <a:p>
            <a:pPr lvl="1" algn="just"/>
            <a:r>
              <a:rPr lang="cs-CZ" sz="2000" b="1" dirty="0"/>
              <a:t>obce </a:t>
            </a:r>
            <a:r>
              <a:rPr lang="cs-CZ" sz="2000" dirty="0"/>
              <a:t>(základní územní samosprávné celky)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s-CZ" sz="1800" dirty="0"/>
              <a:t>zákon č. 128/2000 Sb., o obcích (obecní zřízení)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s-CZ" sz="1800" dirty="0"/>
              <a:t>zákon č. 553/1991 Sb., o obecní policii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s-CZ" sz="1800" dirty="0"/>
              <a:t>zákon č. 314/2002 Sb., o stanovení obcí s pověřeným obecním úřadem a stanovení obcí s rozšířenou působností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s-CZ" sz="1800" dirty="0"/>
              <a:t>zákon č. 491/2001 Sb., </a:t>
            </a:r>
            <a:r>
              <a:rPr lang="pl-PL" sz="1800" dirty="0"/>
              <a:t>o volbách do zastupitelstev obcí</a:t>
            </a:r>
            <a:endParaRPr lang="cs-CZ" sz="1800" dirty="0"/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s-CZ" sz="1800" dirty="0"/>
              <a:t>zákon č. 22/2004 Sb., o místním referendu a o změně některých zákonů</a:t>
            </a:r>
          </a:p>
          <a:p>
            <a:pPr lvl="1" algn="just"/>
            <a:r>
              <a:rPr lang="cs-CZ" sz="2000" b="1" dirty="0"/>
              <a:t>vyšší územní samosprávné celky </a:t>
            </a:r>
            <a:r>
              <a:rPr lang="cs-CZ" sz="2000" dirty="0"/>
              <a:t>(13 krajů + hl. m. Praha)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s-CZ" sz="1800" dirty="0"/>
              <a:t>zákon č. 129/2000 Sb., o krajích (krajské zřízení)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s-CZ" sz="1800" dirty="0"/>
              <a:t>zákon č. 131/2000 Sb., o hlavním městě Praze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s-CZ" sz="1800" dirty="0"/>
              <a:t>zákon č. 130/2000 Sb., o volbách do zastupitelstev krajů a o změně některých zákonů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s-CZ" sz="1800" dirty="0"/>
              <a:t>zákon č. 118/2010 Sb., o krajském referendu a o změně některých zákonů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s-CZ" sz="1800" dirty="0"/>
              <a:t>zákon č. 248/2000 Sb., o podpoře regionálního rozvoje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19012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8472" y="493050"/>
            <a:ext cx="8086635" cy="647700"/>
          </a:xfrm>
        </p:spPr>
        <p:txBody>
          <a:bodyPr/>
          <a:lstStyle/>
          <a:p>
            <a:r>
              <a:rPr lang="cs-CZ" dirty="0"/>
              <a:t>Obec jako základní územní samosprávný celek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6259" y="2032060"/>
            <a:ext cx="7556631" cy="4332890"/>
          </a:xfrm>
        </p:spPr>
        <p:txBody>
          <a:bodyPr/>
          <a:lstStyle/>
          <a:p>
            <a:pPr lvl="1" algn="just"/>
            <a:r>
              <a:rPr lang="cs-CZ" sz="1800" b="1" dirty="0"/>
              <a:t>základ obce</a:t>
            </a:r>
          </a:p>
          <a:p>
            <a:pPr marL="942975" lvl="2" indent="-257175" algn="just">
              <a:buFont typeface="Arial" panose="020B0604020202020204" pitchFamily="34" charset="0"/>
              <a:buChar char="•"/>
            </a:pPr>
            <a:r>
              <a:rPr lang="cs-CZ" sz="1800" dirty="0"/>
              <a:t>osobní</a:t>
            </a:r>
          </a:p>
          <a:p>
            <a:pPr marL="942975" lvl="2" indent="-257175" algn="just">
              <a:buFont typeface="Arial" panose="020B0604020202020204" pitchFamily="34" charset="0"/>
              <a:buChar char="•"/>
            </a:pPr>
            <a:r>
              <a:rPr lang="cs-CZ" sz="1800" dirty="0"/>
              <a:t>územní</a:t>
            </a:r>
          </a:p>
          <a:p>
            <a:pPr marL="942975" lvl="2" indent="-257175" algn="just">
              <a:buFont typeface="Arial" panose="020B0604020202020204" pitchFamily="34" charset="0"/>
              <a:buChar char="•"/>
            </a:pPr>
            <a:r>
              <a:rPr lang="cs-CZ" sz="1800" dirty="0"/>
              <a:t>ekonomický</a:t>
            </a:r>
          </a:p>
          <a:p>
            <a:pPr marL="942975" lvl="2" indent="-257175" algn="just">
              <a:buFont typeface="Arial" panose="020B0604020202020204" pitchFamily="34" charset="0"/>
              <a:buChar char="•"/>
            </a:pPr>
            <a:r>
              <a:rPr kumimoji="1" lang="cs-CZ" sz="1800" kern="1200" dirty="0">
                <a:latin typeface="Arial" charset="0"/>
              </a:rPr>
              <a:t>mocenský aspekt obce</a:t>
            </a:r>
            <a:endParaRPr lang="cs-CZ" sz="1800" dirty="0"/>
          </a:p>
          <a:p>
            <a:pPr lvl="1" algn="just"/>
            <a:endParaRPr lang="cs-CZ" sz="1800" b="1" dirty="0"/>
          </a:p>
          <a:p>
            <a:pPr lvl="1" algn="just"/>
            <a:r>
              <a:rPr lang="cs-CZ" sz="1800" b="1" dirty="0"/>
              <a:t>veřejnoprávní korporace</a:t>
            </a:r>
          </a:p>
          <a:p>
            <a:pPr lvl="1" algn="just"/>
            <a:r>
              <a:rPr lang="cs-CZ" sz="1800" b="1" dirty="0"/>
              <a:t>vlastní majetek </a:t>
            </a:r>
            <a:r>
              <a:rPr lang="cs-CZ" sz="1800" dirty="0"/>
              <a:t>(hospodaří podle vlastního rozpočtu)</a:t>
            </a:r>
            <a:endParaRPr lang="cs-CZ" sz="1800" b="1" dirty="0"/>
          </a:p>
          <a:p>
            <a:pPr lvl="1" algn="just"/>
            <a:r>
              <a:rPr lang="cs-CZ" sz="1800" b="1" dirty="0"/>
              <a:t>vystupuje vlastním jménem na vlastní odpovědnost</a:t>
            </a:r>
          </a:p>
          <a:p>
            <a:pPr lvl="1" algn="just"/>
            <a:endParaRPr lang="cs-CZ" dirty="0"/>
          </a:p>
          <a:p>
            <a:pPr lvl="1" algn="just"/>
            <a:endParaRPr lang="cs-CZ" dirty="0"/>
          </a:p>
          <a:p>
            <a:pPr lvl="1" algn="just"/>
            <a:endParaRPr lang="cs-CZ" dirty="0"/>
          </a:p>
          <a:p>
            <a:pPr lvl="1" algn="just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89479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1825" y="-172540"/>
            <a:ext cx="8086635" cy="647700"/>
          </a:xfrm>
        </p:spPr>
        <p:txBody>
          <a:bodyPr/>
          <a:lstStyle/>
          <a:p>
            <a:r>
              <a:rPr lang="cs-CZ" dirty="0"/>
              <a:t>Samostatná a přenesená působnost obce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540" y="151310"/>
            <a:ext cx="8082321" cy="4366531"/>
          </a:xfrm>
        </p:spPr>
        <p:txBody>
          <a:bodyPr/>
          <a:lstStyle/>
          <a:p>
            <a:pPr algn="just"/>
            <a:endParaRPr lang="cs-CZ" sz="2000" b="1" dirty="0"/>
          </a:p>
          <a:p>
            <a:pPr algn="just"/>
            <a:r>
              <a:rPr lang="cs-CZ" sz="2000" b="1" dirty="0"/>
              <a:t>samostatná působnost </a:t>
            </a:r>
            <a:r>
              <a:rPr lang="cs-CZ" sz="2000" dirty="0"/>
              <a:t>– autonomní správa svých záležitostí</a:t>
            </a:r>
          </a:p>
          <a:p>
            <a:pPr lvl="1" algn="just"/>
            <a:r>
              <a:rPr lang="cs-CZ" sz="2000" dirty="0"/>
              <a:t>např. vydávání obecně závazných vyhlášek</a:t>
            </a:r>
          </a:p>
          <a:p>
            <a:pPr lvl="1" algn="just"/>
            <a:r>
              <a:rPr lang="cs-CZ" sz="2000" dirty="0"/>
              <a:t>dozor a kontrola – Ministerstvo vnitra</a:t>
            </a:r>
          </a:p>
          <a:p>
            <a:pPr algn="just"/>
            <a:endParaRPr lang="cs-CZ" sz="2000" b="1" dirty="0"/>
          </a:p>
          <a:p>
            <a:pPr algn="just"/>
            <a:r>
              <a:rPr lang="cs-CZ" sz="2000" b="1" dirty="0"/>
              <a:t>přenesená působnost </a:t>
            </a:r>
            <a:r>
              <a:rPr lang="cs-CZ" sz="2000" dirty="0"/>
              <a:t>– (dekoncentrovaný/delegovaný) výkon státní správy</a:t>
            </a:r>
          </a:p>
          <a:p>
            <a:pPr lvl="1" algn="just"/>
            <a:r>
              <a:rPr lang="cs-CZ" sz="2000" dirty="0"/>
              <a:t>např. vydávání nařízení</a:t>
            </a:r>
          </a:p>
          <a:p>
            <a:pPr lvl="1" algn="just"/>
            <a:r>
              <a:rPr lang="cs-CZ" sz="2000" dirty="0"/>
              <a:t>zmíněná kategorizace obcí</a:t>
            </a:r>
          </a:p>
          <a:p>
            <a:pPr lvl="1" algn="just"/>
            <a:r>
              <a:rPr lang="cs-CZ" sz="2000" dirty="0"/>
              <a:t>dozor a kontrola – krajský úřad</a:t>
            </a:r>
          </a:p>
          <a:p>
            <a:pPr lvl="1" algn="just"/>
            <a:r>
              <a:rPr lang="cs-CZ" sz="2000" dirty="0"/>
              <a:t>Čl. 105 Ústavy „Výkon státní správy lze svěřit orgánům samosprávy jen tehdy, stanoví-li to zákon.“</a:t>
            </a:r>
          </a:p>
          <a:p>
            <a:pPr lvl="1" algn="just"/>
            <a:endParaRPr lang="cs-CZ" sz="2000" dirty="0"/>
          </a:p>
          <a:p>
            <a:pPr marL="57150" indent="0" algn="just">
              <a:buNone/>
            </a:pPr>
            <a:r>
              <a:rPr lang="cs-CZ" sz="2000" b="1" dirty="0"/>
              <a:t>smíšený model územní veřejné správy</a:t>
            </a:r>
            <a:endParaRPr lang="cs-CZ" sz="2000" dirty="0"/>
          </a:p>
          <a:p>
            <a:pPr marL="457200" lvl="1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§ 8 zákona o obcích: </a:t>
            </a:r>
            <a:r>
              <a:rPr lang="cs-CZ" sz="1800" i="1" dirty="0"/>
              <a:t>Pokud zvláštní zákon upravuje působnost obcí a nestanoví, že jde o přenesenou působnost obce, platí, že jde vždy o samostatnou působnost.</a:t>
            </a:r>
            <a:endParaRPr lang="cs-CZ" sz="2000" dirty="0"/>
          </a:p>
          <a:p>
            <a:pPr lvl="1" algn="just"/>
            <a:endParaRPr lang="cs-CZ" sz="2000" dirty="0"/>
          </a:p>
          <a:p>
            <a:pPr marL="0" indent="0" algn="just">
              <a:buNone/>
            </a:pP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4475926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law_sablona_cz</Template>
  <TotalTime>2204</TotalTime>
  <Words>4198</Words>
  <Application>Microsoft Office PowerPoint</Application>
  <PresentationFormat>Předvádění na obrazovce (4:3)</PresentationFormat>
  <Paragraphs>479</Paragraphs>
  <Slides>44</Slides>
  <Notes>32</Notes>
  <HiddenSlides>0</HiddenSlides>
  <MMClips>1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1" baseType="lpstr">
      <vt:lpstr>Arial</vt:lpstr>
      <vt:lpstr>Arial Narrow</vt:lpstr>
      <vt:lpstr>Tahoma</vt:lpstr>
      <vt:lpstr>Times New Roman</vt:lpstr>
      <vt:lpstr>Trebuchet MS</vt:lpstr>
      <vt:lpstr>Wingdings</vt:lpstr>
      <vt:lpstr>Prezentace_MU_CZ</vt:lpstr>
      <vt:lpstr>Samospráva v ČR. Obecné principy. Územní samospráva, postavení obcí. Orgány obcí, jejich pravomoc a působnost. Postavení statutárních měst.   BEP302Zk Veřejná správa v ČR a v Evropě   4. přednáška 17. 10. 2023  David Hejč </vt:lpstr>
      <vt:lpstr>Členění veřejné správy</vt:lpstr>
      <vt:lpstr>Pojem samosprávy</vt:lpstr>
      <vt:lpstr>Ústavní (a mezinárodněprávní) základy samosprávy</vt:lpstr>
      <vt:lpstr> EVROPSKÁ CHARTA MÍSTNÍ SAMOSPRÁVY       (sdělení MZV ČR  č. 181/1999 Sb.) </vt:lpstr>
      <vt:lpstr>Územní samospráva v procesu reformy veřejné správy</vt:lpstr>
      <vt:lpstr>Organizace územní samosprávy</vt:lpstr>
      <vt:lpstr>Obec jako základní územní samosprávný celek</vt:lpstr>
      <vt:lpstr>Samostatná a přenesená působnost obce</vt:lpstr>
      <vt:lpstr>§ 35 odst. 2 ZO</vt:lpstr>
      <vt:lpstr>Záležitosti patřící do samostatní působnosti</vt:lpstr>
      <vt:lpstr>Obecní právní předpisy</vt:lpstr>
      <vt:lpstr>Dozor nad činností obcí</vt:lpstr>
      <vt:lpstr>Počet obcí v ČR -  6259</vt:lpstr>
      <vt:lpstr>Obce a jejich členění</vt:lpstr>
      <vt:lpstr>Orgány obce</vt:lpstr>
      <vt:lpstr>Zastupitelstvo</vt:lpstr>
      <vt:lpstr>Rada obce </vt:lpstr>
      <vt:lpstr>Starosta </vt:lpstr>
      <vt:lpstr>Obecní úřad</vt:lpstr>
      <vt:lpstr>Struktura obecního úřadu - příklad</vt:lpstr>
      <vt:lpstr>Statutární města</vt:lpstr>
      <vt:lpstr>Příklad členění – statutární město Brno</vt:lpstr>
      <vt:lpstr> Hlavní město PRAHA</vt:lpstr>
      <vt:lpstr>Podíl občanů na veřejné správě - obecně  </vt:lpstr>
      <vt:lpstr>Participace na územní samosprávě</vt:lpstr>
      <vt:lpstr>Referendum</vt:lpstr>
      <vt:lpstr>Petice </vt:lpstr>
      <vt:lpstr>Obecní právní předpisy</vt:lpstr>
      <vt:lpstr>OZV – pravomoc vydávat</vt:lpstr>
      <vt:lpstr>OZV – pravomoc vydávat</vt:lpstr>
      <vt:lpstr>OZV – pravomoc vydávat</vt:lpstr>
      <vt:lpstr>§ 10 písm. a) ZoO</vt:lpstr>
      <vt:lpstr>Místa regulace</vt:lpstr>
      <vt:lpstr>Veřejné prostranství</vt:lpstr>
      <vt:lpstr>Regulace tzv. „předpolí“</vt:lpstr>
      <vt:lpstr>OZV – příklady podle § 10 písm. a)</vt:lpstr>
      <vt:lpstr>§ 10 písm. b)</vt:lpstr>
      <vt:lpstr>§ 10 písm. c)</vt:lpstr>
      <vt:lpstr>§ 10 písm. d) - stanoví-li tak zvláštní zákon - některé další příkldy</vt:lpstr>
      <vt:lpstr>Podzákonnost jako významný limit</vt:lpstr>
      <vt:lpstr>Nařízení – pravomoc vydávat</vt:lpstr>
      <vt:lpstr>Nařízení – příklady</vt:lpstr>
      <vt:lpstr>OZV a nařízení – dozor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Lukas Potesil</dc:creator>
  <cp:lastModifiedBy>David Hejč</cp:lastModifiedBy>
  <cp:revision>265</cp:revision>
  <cp:lastPrinted>2016-10-20T06:18:47Z</cp:lastPrinted>
  <dcterms:created xsi:type="dcterms:W3CDTF">2016-09-26T07:53:44Z</dcterms:created>
  <dcterms:modified xsi:type="dcterms:W3CDTF">2023-10-09T15:52:10Z</dcterms:modified>
</cp:coreProperties>
</file>