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0" r:id="rId3"/>
    <p:sldId id="350" r:id="rId4"/>
    <p:sldId id="329" r:id="rId5"/>
    <p:sldId id="331" r:id="rId6"/>
    <p:sldId id="336" r:id="rId7"/>
    <p:sldId id="348" r:id="rId8"/>
    <p:sldId id="349" r:id="rId9"/>
    <p:sldId id="332" r:id="rId10"/>
    <p:sldId id="333" r:id="rId11"/>
    <p:sldId id="334" r:id="rId12"/>
    <p:sldId id="335" r:id="rId13"/>
    <p:sldId id="337" r:id="rId14"/>
    <p:sldId id="355" r:id="rId15"/>
    <p:sldId id="338" r:id="rId16"/>
    <p:sldId id="339" r:id="rId17"/>
    <p:sldId id="345" r:id="rId18"/>
    <p:sldId id="352" r:id="rId19"/>
    <p:sldId id="346" r:id="rId20"/>
    <p:sldId id="347" r:id="rId21"/>
    <p:sldId id="354" r:id="rId22"/>
    <p:sldId id="313" r:id="rId23"/>
    <p:sldId id="314" r:id="rId24"/>
    <p:sldId id="351" r:id="rId25"/>
    <p:sldId id="325" r:id="rId26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>
        <p:scale>
          <a:sx n="96" d="100"/>
          <a:sy n="96" d="100"/>
        </p:scale>
        <p:origin x="-2064" y="-9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vii-quality-and-integrity-of-governance/" TargetMode="External"/><Relationship Id="rId3" Type="http://schemas.openxmlformats.org/officeDocument/2006/relationships/hyperlink" Target="http://www.iias-iisa.org/egpa/groups/permanent-study-groups/psg-ii-performance-in-public-sector/" TargetMode="External"/><Relationship Id="rId7" Type="http://schemas.openxmlformats.org/officeDocument/2006/relationships/hyperlink" Target="http://www.iias-iisa.org/egpa/groups/permanent-study-groups/sg-vi-governance-of-public-sector-organizations/" TargetMode="External"/><Relationship Id="rId2" Type="http://schemas.openxmlformats.org/officeDocument/2006/relationships/hyperlink" Target="http://www.iias-iisa.org/egpa/groups/permanent-study-groups/psg-i-e-govern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v-regional-and-local-government/" TargetMode="External"/><Relationship Id="rId5" Type="http://schemas.openxmlformats.org/officeDocument/2006/relationships/hyperlink" Target="http://www.iias-iisa.org/egpa/groups/permanent-study-groups/psg-iv-local-governance-and-democracy/" TargetMode="External"/><Relationship Id="rId4" Type="http://schemas.openxmlformats.org/officeDocument/2006/relationships/hyperlink" Target="http://www.iias-iisa.org/egpa/groups/permanent-study-groups/psg-iii-personnel-policies/" TargetMode="External"/><Relationship Id="rId9" Type="http://schemas.openxmlformats.org/officeDocument/2006/relationships/hyperlink" Target="http://www.iias-iisa.org/egpa/groups/permanent-study-groups/psg-viii-public-governance-of-societal-secto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ias-iisa.org/egpa/groups/permanent-study-groups/psg-xv-public-administration-technology-and-innovation/" TargetMode="External"/><Relationship Id="rId13" Type="http://schemas.openxmlformats.org/officeDocument/2006/relationships/hyperlink" Target="http://www.iias-iisa.org/egpa/groups/permanent-study-groups/psg-xx-welfare-state-governance-professionalism/" TargetMode="External"/><Relationship Id="rId3" Type="http://schemas.openxmlformats.org/officeDocument/2006/relationships/hyperlink" Target="http://www.iias-iisa.org/egpa/groups/permanent-study-groups/psg-x-law-and-public-administration/" TargetMode="External"/><Relationship Id="rId7" Type="http://schemas.openxmlformats.org/officeDocument/2006/relationships/hyperlink" Target="http://www.iias-iisa.org/egpa/groups/permanent-study-groups/psg-xiv-eu-administration-and-multi-level-governance/" TargetMode="External"/><Relationship Id="rId12" Type="http://schemas.openxmlformats.org/officeDocument/2006/relationships/hyperlink" Target="http://www.iias-iisa.org/egpa/groups/permanent-study-groups/psg-xix-public-network-policy-and-management/" TargetMode="External"/><Relationship Id="rId2" Type="http://schemas.openxmlformats.org/officeDocument/2006/relationships/hyperlink" Target="http://www.iias-iisa.org/egpa/groups/permanent-study-groups/psg-ix-public-administration-and-teach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ias-iisa.org/egpa/groups/permanent-study-groups/psg-xiii-public-policy/" TargetMode="External"/><Relationship Id="rId11" Type="http://schemas.openxmlformats.org/officeDocument/2006/relationships/hyperlink" Target="http://www.iias-iisa.org/egpa/groups/permanent-study-groups/psg-xviii-justice-and-court-administration/" TargetMode="External"/><Relationship Id="rId5" Type="http://schemas.openxmlformats.org/officeDocument/2006/relationships/hyperlink" Target="http://www.iias-iisa.org/egpa/groups/permanent-study-groups/psg-xii-public-sector-financial-management/" TargetMode="External"/><Relationship Id="rId15" Type="http://schemas.openxmlformats.org/officeDocument/2006/relationships/hyperlink" Target="http://www.iias-iisa.org/egpa/groups/permanent-study-groups/psg-xxii-xxii-behavioral-public-administration/" TargetMode="External"/><Relationship Id="rId10" Type="http://schemas.openxmlformats.org/officeDocument/2006/relationships/hyperlink" Target="http://www.iias-iisa.org/egpa/groups/permanent-study-groups/psg-xvii-sociology-of-the-state-reforms-and-resilience/" TargetMode="External"/><Relationship Id="rId4" Type="http://schemas.openxmlformats.org/officeDocument/2006/relationships/hyperlink" Target="http://www.iias-iisa.org/egpa/groups/permanent-study-groups/psg-xi-strategic-management-in-government/" TargetMode="External"/><Relationship Id="rId9" Type="http://schemas.openxmlformats.org/officeDocument/2006/relationships/hyperlink" Target="http://www.iias-iisa.org/egpa/groups/permanent-study-groups/psg-xvi-public-and-nonprofit-marketing/" TargetMode="External"/><Relationship Id="rId14" Type="http://schemas.openxmlformats.org/officeDocument/2006/relationships/hyperlink" Target="http://www.iias-iisa.org/egpa/groups/permanent-study-groups/psg-xxi-policy-design-and-evaluation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674908" y="5974492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Katedra správní vědy a správního práva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03092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3821" y="1268626"/>
            <a:ext cx="7518400" cy="4316627"/>
          </a:xfrm>
        </p:spPr>
        <p:txBody>
          <a:bodyPr/>
          <a:lstStyle/>
          <a:p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u="sng" dirty="0" smtClean="0"/>
              <a:t>BM505Zk  Základy správní vědy</a:t>
            </a:r>
            <a:br>
              <a:rPr lang="cs-CZ" sz="2000" u="sng" dirty="0" smtClean="0"/>
            </a:br>
            <a:r>
              <a:rPr lang="cs-CZ" sz="1800" b="0" dirty="0" smtClean="0">
                <a:solidFill>
                  <a:schemeClr val="tx1"/>
                </a:solidFill>
              </a:rPr>
              <a:t>1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. </a:t>
            </a:r>
            <a:r>
              <a:rPr lang="cs-CZ" altLang="cs-CZ" sz="1800" b="0" dirty="0">
                <a:solidFill>
                  <a:schemeClr val="tx1"/>
                </a:solidFill>
              </a:rPr>
              <a:t>přednáška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22.9.2023</a:t>
            </a:r>
            <a:r>
              <a:rPr lang="cs-CZ" sz="1800" b="0" u="sng" dirty="0" smtClean="0"/>
              <a:t/>
            </a:r>
            <a:br>
              <a:rPr lang="cs-CZ" sz="1800" b="0" u="sng" dirty="0" smtClean="0"/>
            </a:br>
            <a:r>
              <a:rPr lang="cs-CZ" sz="1800" b="0" u="sng" dirty="0" smtClean="0"/>
              <a:t/>
            </a:r>
            <a:br>
              <a:rPr lang="cs-CZ" sz="1800" b="0" u="sng" dirty="0" smtClean="0"/>
            </a:br>
            <a:r>
              <a:rPr lang="cs-CZ" sz="2000" b="0" i="1" dirty="0" smtClean="0"/>
              <a:t>Témata přednášky:</a:t>
            </a: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1. </a:t>
            </a:r>
            <a:r>
              <a:rPr lang="cs-CZ" sz="2000" i="1" dirty="0" smtClean="0"/>
              <a:t>Správní věda – pojem, charakteristika, metody.</a:t>
            </a:r>
            <a:br>
              <a:rPr lang="cs-CZ" sz="2000" i="1" dirty="0" smtClean="0"/>
            </a:b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000" i="1" dirty="0" smtClean="0"/>
              <a:t>2. Vývoj a význam  zkoumání veřejné správy v současných   	podmínkách a v evropském kontextu,</a:t>
            </a:r>
            <a:br>
              <a:rPr lang="cs-CZ" sz="2000" i="1" dirty="0" smtClean="0"/>
            </a:br>
            <a:r>
              <a:rPr lang="cs-CZ" altLang="cs-CZ" sz="2000" dirty="0" smtClean="0">
                <a:solidFill>
                  <a:schemeClr val="tx1"/>
                </a:solidFill>
              </a:rPr>
              <a:t/>
            </a:r>
            <a:br>
              <a:rPr lang="cs-CZ" altLang="cs-CZ" sz="2000" dirty="0" smtClean="0">
                <a:solidFill>
                  <a:schemeClr val="tx1"/>
                </a:solidFill>
              </a:rPr>
            </a:br>
            <a:r>
              <a:rPr lang="cs-CZ" altLang="cs-CZ" sz="2000" b="0" i="1" dirty="0" smtClean="0">
                <a:solidFill>
                  <a:schemeClr val="tx1"/>
                </a:solidFill>
              </a:rPr>
              <a:t>Přednášející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: </a:t>
            </a:r>
            <a:r>
              <a:rPr lang="cs-CZ" altLang="cs-CZ" sz="2000" b="0" i="1" dirty="0" err="1" smtClean="0">
                <a:solidFill>
                  <a:schemeClr val="tx1"/>
                </a:solidFill>
              </a:rPr>
              <a:t>doc.JUDr</a:t>
            </a:r>
            <a:r>
              <a:rPr lang="cs-CZ" altLang="cs-CZ" sz="2000" b="0" i="1" dirty="0" smtClean="0">
                <a:solidFill>
                  <a:schemeClr val="tx1"/>
                </a:solidFill>
              </a:rPr>
              <a:t>. Soňa Skulová, Ph.D.</a:t>
            </a:r>
            <a:endParaRPr lang="cs-CZ" altLang="cs-CZ" sz="2000" b="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285"/>
            <a:ext cx="8082321" cy="4792229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b="1" dirty="0" smtClean="0">
                <a:solidFill>
                  <a:srgbClr val="002060"/>
                </a:solidFill>
              </a:rPr>
              <a:t>„správní nauka“  - období politické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18</a:t>
            </a:r>
            <a:r>
              <a:rPr lang="cs-CZ" dirty="0">
                <a:solidFill>
                  <a:srgbClr val="7030A0"/>
                </a:solidFill>
              </a:rPr>
              <a:t>. stol</a:t>
            </a:r>
            <a:r>
              <a:rPr lang="cs-CZ" dirty="0" smtClean="0">
                <a:solidFill>
                  <a:srgbClr val="7030A0"/>
                </a:solidFill>
              </a:rPr>
              <a:t>. – cca polovina 19. st</a:t>
            </a:r>
            <a:r>
              <a:rPr lang="cs-CZ" dirty="0" smtClean="0"/>
              <a:t>.)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VS zkoumána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pohledu více odvětví </a:t>
            </a:r>
            <a:r>
              <a:rPr lang="cs-CZ" dirty="0" smtClean="0"/>
              <a:t>(ekonomie, počátky sociologie, politologie).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 zkoumá se tedy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působení veřejné správy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společnosti</a:t>
            </a:r>
            <a:r>
              <a:rPr lang="cs-CZ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- reakce </a:t>
            </a:r>
            <a:r>
              <a:rPr lang="cs-CZ" dirty="0"/>
              <a:t>na vznik tzv. liberálního právního státu a přirozenoprávní </a:t>
            </a:r>
            <a:r>
              <a:rPr lang="cs-CZ" dirty="0" smtClean="0"/>
              <a:t>školy. 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představitelé: </a:t>
            </a:r>
            <a:r>
              <a:rPr lang="cs-CZ" i="1" dirty="0" err="1" smtClean="0"/>
              <a:t>Ch.J.B.Bonnin</a:t>
            </a:r>
            <a:r>
              <a:rPr lang="cs-CZ" i="1" dirty="0" smtClean="0"/>
              <a:t> (1772-1846),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i="1" dirty="0"/>
              <a:t> </a:t>
            </a:r>
            <a:r>
              <a:rPr lang="cs-CZ" i="1" dirty="0" smtClean="0"/>
              <a:t>                      L</a:t>
            </a:r>
            <a:r>
              <a:rPr lang="cs-CZ" i="1" dirty="0"/>
              <a:t>. von </a:t>
            </a:r>
            <a:r>
              <a:rPr lang="cs-CZ" i="1" dirty="0" smtClean="0"/>
              <a:t>Stein (1815-1890, rak.- německý  		 sociolog a ekonom).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Katedra správní vědy a správního 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713984"/>
            <a:ext cx="8086635" cy="42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		Vývoj zkoumání veřejné správy </a:t>
            </a:r>
            <a:r>
              <a:rPr lang="cs-CZ" b="0" dirty="0" smtClean="0">
                <a:solidFill>
                  <a:schemeClr val="tx1"/>
                </a:solidFill>
              </a:rPr>
              <a:t>– </a:t>
            </a:r>
            <a:r>
              <a:rPr lang="cs-CZ" b="0" dirty="0" err="1" smtClean="0">
                <a:solidFill>
                  <a:schemeClr val="tx1"/>
                </a:solidFill>
              </a:rPr>
              <a:t>pokr</a:t>
            </a:r>
            <a:r>
              <a:rPr lang="cs-CZ" b="0" dirty="0" smtClean="0">
                <a:solidFill>
                  <a:schemeClr val="tx1"/>
                </a:solidFill>
              </a:rPr>
              <a:t>. 1:</a:t>
            </a:r>
          </a:p>
        </p:txBody>
      </p:sp>
    </p:spTree>
    <p:extLst>
      <p:ext uri="{BB962C8B-B14F-4D97-AF65-F5344CB8AC3E}">
        <p14:creationId xmlns:p14="http://schemas.microsoft.com/office/powerpoint/2010/main" val="66768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53020"/>
            <a:ext cx="8082321" cy="4679494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 smtClean="0"/>
              <a:t>Evropa </a:t>
            </a:r>
            <a:r>
              <a:rPr lang="cs-CZ" sz="2000" dirty="0"/>
              <a:t>- </a:t>
            </a:r>
            <a:r>
              <a:rPr lang="cs-CZ" sz="2000" b="1" dirty="0">
                <a:solidFill>
                  <a:srgbClr val="002060"/>
                </a:solidFill>
              </a:rPr>
              <a:t>období juristické 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7030A0"/>
                </a:solidFill>
              </a:rPr>
              <a:t>od poloviny 19. stol.- k právnímu normativismu</a:t>
            </a:r>
            <a:r>
              <a:rPr lang="cs-CZ" sz="2000" dirty="0" smtClean="0"/>
              <a:t>) = omezení ostatních přístupů.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/>
              <a:t>    (zejm. kontinentální Evropa)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Počátky správního práva</a:t>
            </a:r>
            <a:r>
              <a:rPr lang="cs-CZ" sz="2000" dirty="0" smtClean="0"/>
              <a:t>, k němuž  </a:t>
            </a:r>
            <a:endParaRPr lang="cs-CZ" sz="2000" dirty="0"/>
          </a:p>
          <a:p>
            <a:pPr lvl="1"/>
            <a:r>
              <a:rPr lang="cs-CZ" sz="2000" dirty="0" smtClean="0"/>
              <a:t>konstituována </a:t>
            </a:r>
            <a:r>
              <a:rPr lang="cs-CZ" sz="2000" dirty="0"/>
              <a:t>relativně </a:t>
            </a:r>
            <a:r>
              <a:rPr lang="cs-CZ" sz="2000" dirty="0">
                <a:solidFill>
                  <a:srgbClr val="00287D"/>
                </a:solidFill>
              </a:rPr>
              <a:t>samostatné </a:t>
            </a:r>
            <a:r>
              <a:rPr lang="cs-CZ" sz="2000" b="1" dirty="0">
                <a:solidFill>
                  <a:srgbClr val="00287D"/>
                </a:solidFill>
              </a:rPr>
              <a:t>teorie</a:t>
            </a:r>
            <a:r>
              <a:rPr lang="cs-CZ" sz="2000" dirty="0">
                <a:solidFill>
                  <a:srgbClr val="00287D"/>
                </a:solidFill>
              </a:rPr>
              <a:t> (vědy) </a:t>
            </a:r>
            <a:r>
              <a:rPr lang="cs-CZ" sz="2000" b="1" dirty="0">
                <a:solidFill>
                  <a:srgbClr val="00287D"/>
                </a:solidFill>
              </a:rPr>
              <a:t>správního </a:t>
            </a:r>
            <a:r>
              <a:rPr lang="cs-CZ" sz="2000" b="1" dirty="0" smtClean="0">
                <a:solidFill>
                  <a:srgbClr val="00287D"/>
                </a:solidFill>
              </a:rPr>
              <a:t>práva,</a:t>
            </a:r>
            <a:endParaRPr lang="cs-CZ" sz="2000" b="1" dirty="0">
              <a:solidFill>
                <a:srgbClr val="00287D"/>
              </a:solidFill>
            </a:endParaRPr>
          </a:p>
          <a:p>
            <a:pPr lvl="1"/>
            <a:r>
              <a:rPr lang="cs-CZ" sz="2000" dirty="0"/>
              <a:t>předmětem zájmu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regulace a právní formy </a:t>
            </a:r>
            <a:r>
              <a:rPr lang="cs-CZ" sz="2000" dirty="0"/>
              <a:t>činnosti </a:t>
            </a:r>
            <a:r>
              <a:rPr lang="cs-CZ" sz="2000" dirty="0" smtClean="0"/>
              <a:t>VS,</a:t>
            </a:r>
            <a:endParaRPr lang="cs-CZ" sz="2000" dirty="0"/>
          </a:p>
          <a:p>
            <a:pPr lvl="1"/>
            <a:r>
              <a:rPr lang="cs-CZ" sz="2000" dirty="0"/>
              <a:t>na českém územní škola právního </a:t>
            </a:r>
            <a:r>
              <a:rPr lang="cs-CZ" sz="2000" dirty="0" smtClean="0"/>
              <a:t>normativismu.</a:t>
            </a:r>
            <a:endParaRPr lang="cs-CZ" sz="2000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  <a:endParaRPr lang="cs-CZ" sz="2000" dirty="0" smtClean="0"/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cs-CZ" sz="2000" i="1" dirty="0" smtClean="0"/>
              <a:t>Mimo </a:t>
            </a:r>
            <a:r>
              <a:rPr lang="cs-CZ" sz="2000" i="1" dirty="0"/>
              <a:t>tento rámec později </a:t>
            </a:r>
            <a:r>
              <a:rPr lang="cs-CZ" sz="2000" dirty="0"/>
              <a:t>- </a:t>
            </a:r>
            <a:r>
              <a:rPr lang="cs-CZ" sz="2000" i="1" dirty="0" err="1"/>
              <a:t>M.Weber</a:t>
            </a:r>
            <a:r>
              <a:rPr lang="cs-CZ" sz="2000" i="1" dirty="0"/>
              <a:t> </a:t>
            </a:r>
            <a:r>
              <a:rPr lang="cs-CZ" sz="2000" dirty="0" smtClean="0"/>
              <a:t>(1864-1920) sociologie, teorie byrokracie)</a:t>
            </a:r>
            <a:r>
              <a:rPr lang="cs-CZ" sz="2000" i="1" dirty="0" smtClean="0"/>
              <a:t>, </a:t>
            </a:r>
            <a:r>
              <a:rPr lang="cs-CZ" sz="2000" i="1" dirty="0" err="1"/>
              <a:t>H.Fayol</a:t>
            </a:r>
            <a:r>
              <a:rPr lang="cs-CZ" sz="2000" i="1" dirty="0"/>
              <a:t> </a:t>
            </a:r>
            <a:r>
              <a:rPr lang="cs-CZ" sz="2000" i="1" dirty="0" smtClean="0"/>
              <a:t> </a:t>
            </a:r>
            <a:r>
              <a:rPr lang="cs-CZ" sz="2000" dirty="0" smtClean="0"/>
              <a:t> (1841-1925 – teorie organizace pracovníků, modely řízení).</a:t>
            </a:r>
            <a:endParaRPr lang="cs-CZ" sz="2000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Základy správní vědy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09589" y="713984"/>
            <a:ext cx="8086635" cy="42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b="0" dirty="0" smtClean="0">
                <a:solidFill>
                  <a:schemeClr val="tx1"/>
                </a:solidFill>
              </a:rPr>
              <a:t>– pokr.2:</a:t>
            </a:r>
          </a:p>
        </p:txBody>
      </p:sp>
    </p:spTree>
    <p:extLst>
      <p:ext uri="{BB962C8B-B14F-4D97-AF65-F5344CB8AC3E}">
        <p14:creationId xmlns:p14="http://schemas.microsoft.com/office/powerpoint/2010/main" val="3667763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776615"/>
            <a:ext cx="8086635" cy="394644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pokr.3: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352812"/>
            <a:ext cx="8082321" cy="516072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i="1" dirty="0" smtClean="0">
                <a:solidFill>
                  <a:srgbClr val="C00000"/>
                </a:solidFill>
              </a:rPr>
              <a:t>v USA odlišný vývoj</a:t>
            </a:r>
          </a:p>
          <a:p>
            <a:pPr lvl="1" eaLnBrk="1" hangingPunct="1"/>
            <a:r>
              <a:rPr lang="cs-CZ" sz="1800" dirty="0" smtClean="0"/>
              <a:t>nepřetržitý </a:t>
            </a:r>
            <a:r>
              <a:rPr lang="cs-CZ" sz="1800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správní vědy</a:t>
            </a:r>
            <a:r>
              <a:rPr lang="cs-CZ" sz="1800" dirty="0" smtClean="0">
                <a:solidFill>
                  <a:srgbClr val="00287D"/>
                </a:solidFill>
              </a:rPr>
              <a:t>, </a:t>
            </a:r>
          </a:p>
          <a:p>
            <a:pPr lvl="1" eaLnBrk="1" hangingPunct="1"/>
            <a:r>
              <a:rPr lang="cs-CZ" sz="1800" dirty="0" smtClean="0"/>
              <a:t>zájem o správu soukromou („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manažerské“ přístupy</a:t>
            </a:r>
            <a:r>
              <a:rPr lang="cs-CZ" sz="1800" dirty="0" smtClean="0"/>
              <a:t>), a také aspekty 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politické administrativy </a:t>
            </a:r>
            <a:r>
              <a:rPr lang="cs-CZ" sz="1800" dirty="0" smtClean="0"/>
              <a:t>(včetně „samosprávné“ tradice),</a:t>
            </a:r>
          </a:p>
          <a:p>
            <a:pPr lvl="1" algn="just"/>
            <a:r>
              <a:rPr lang="cs-CZ" sz="1800" dirty="0" smtClean="0"/>
              <a:t>významní představitelé: </a:t>
            </a:r>
            <a:r>
              <a:rPr lang="cs-CZ" sz="1800" i="1" dirty="0" smtClean="0">
                <a:solidFill>
                  <a:srgbClr val="00287D"/>
                </a:solidFill>
              </a:rPr>
              <a:t>W. Wilson (</a:t>
            </a:r>
            <a:r>
              <a:rPr lang="cs-CZ" sz="1800" dirty="0" smtClean="0"/>
              <a:t>článek </a:t>
            </a:r>
            <a:r>
              <a:rPr lang="cs-CZ" sz="1800" i="1" dirty="0" smtClean="0"/>
              <a:t>„</a:t>
            </a:r>
            <a:r>
              <a:rPr lang="cs-CZ" sz="1800" i="1" dirty="0" smtClean="0">
                <a:solidFill>
                  <a:srgbClr val="00287D"/>
                </a:solidFill>
              </a:rPr>
              <a:t>T</a:t>
            </a:r>
            <a:r>
              <a:rPr lang="en-US" sz="1800" i="1" dirty="0" smtClean="0"/>
              <a:t>he </a:t>
            </a:r>
            <a:r>
              <a:rPr lang="en-US" sz="1800" i="1" dirty="0"/>
              <a:t>Study of Administration" </a:t>
            </a:r>
            <a:r>
              <a:rPr lang="en-US" sz="1800" dirty="0"/>
              <a:t>(1887)</a:t>
            </a:r>
            <a:r>
              <a:rPr lang="cs-CZ" sz="1800" i="1" dirty="0" smtClean="0">
                <a:solidFill>
                  <a:srgbClr val="00287D"/>
                </a:solidFill>
              </a:rPr>
              <a:t>, F.W. </a:t>
            </a:r>
            <a:r>
              <a:rPr lang="cs-CZ" sz="1800" i="1" dirty="0" err="1" smtClean="0">
                <a:solidFill>
                  <a:srgbClr val="00287D"/>
                </a:solidFill>
              </a:rPr>
              <a:t>Taylor</a:t>
            </a:r>
            <a:r>
              <a:rPr lang="cs-CZ" sz="1800" dirty="0" smtClean="0"/>
              <a:t>, později např. </a:t>
            </a:r>
            <a:r>
              <a:rPr lang="cs-CZ" sz="1800" i="1" dirty="0" smtClean="0">
                <a:solidFill>
                  <a:srgbClr val="00287D"/>
                </a:solidFill>
              </a:rPr>
              <a:t>D. </a:t>
            </a:r>
            <a:r>
              <a:rPr lang="cs-CZ" sz="1800" i="1" dirty="0" err="1" smtClean="0">
                <a:solidFill>
                  <a:srgbClr val="00287D"/>
                </a:solidFill>
              </a:rPr>
              <a:t>Waldo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b="1" dirty="0" smtClean="0"/>
              <a:t>významné směry</a:t>
            </a:r>
            <a:r>
              <a:rPr lang="cs-CZ" sz="1800" dirty="0" smtClean="0"/>
              <a:t>/oblasti zkoumání (zejm. po 2.sv.v.): 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„New Public Management“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vědecký management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Human</a:t>
            </a:r>
            <a:r>
              <a:rPr lang="cs-CZ" sz="1800" i="1" dirty="0" smtClean="0">
                <a:solidFill>
                  <a:srgbClr val="00287D"/>
                </a:solidFill>
              </a:rPr>
              <a:t> Relations </a:t>
            </a:r>
            <a:r>
              <a:rPr lang="cs-CZ" sz="1800" dirty="0" smtClean="0"/>
              <a:t>- sociálně psychologické hledisko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Administrative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err="1" smtClean="0">
                <a:solidFill>
                  <a:srgbClr val="00287D"/>
                </a:solidFill>
              </a:rPr>
              <a:t>Behaviour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behavioristický směr</a:t>
            </a:r>
          </a:p>
          <a:p>
            <a:pPr lvl="2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Decision-making</a:t>
            </a:r>
            <a:r>
              <a:rPr lang="cs-CZ" sz="1800" i="1" dirty="0" smtClean="0">
                <a:solidFill>
                  <a:srgbClr val="00287D"/>
                </a:solidFill>
              </a:rPr>
              <a:t>, </a:t>
            </a:r>
            <a:r>
              <a:rPr lang="cs-CZ" sz="1800" i="1" dirty="0" err="1" smtClean="0">
                <a:solidFill>
                  <a:srgbClr val="00287D"/>
                </a:solidFill>
              </a:rPr>
              <a:t>Policy-making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zkoumání rozhodovacích procesů,</a:t>
            </a:r>
          </a:p>
          <a:p>
            <a:pPr lvl="2" eaLnBrk="1" hangingPunct="1"/>
            <a:r>
              <a:rPr lang="cs-CZ" sz="1800" i="1" dirty="0" smtClean="0">
                <a:solidFill>
                  <a:srgbClr val="00287D"/>
                </a:solidFill>
              </a:rPr>
              <a:t>New Public </a:t>
            </a:r>
            <a:r>
              <a:rPr lang="cs-CZ" sz="1800" i="1" dirty="0" err="1" smtClean="0">
                <a:solidFill>
                  <a:srgbClr val="00287D"/>
                </a:solidFill>
              </a:rPr>
              <a:t>Administration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- důraz na participaci a decentralizaci.</a:t>
            </a:r>
          </a:p>
          <a:p>
            <a:pPr lvl="1" eaLnBrk="1" hangingPunct="1"/>
            <a:r>
              <a:rPr lang="cs-CZ" sz="1800" dirty="0" smtClean="0">
                <a:solidFill>
                  <a:srgbClr val="000000"/>
                </a:solidFill>
              </a:rPr>
              <a:t>od poválečného období (po 2.sv.válce)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systémový přístup.</a:t>
            </a:r>
          </a:p>
          <a:p>
            <a:pPr lvl="1" algn="just" eaLnBrk="1" hangingPunct="1"/>
            <a:r>
              <a:rPr lang="cs-CZ" sz="1800" dirty="0" smtClean="0">
                <a:solidFill>
                  <a:srgbClr val="000000"/>
                </a:solidFill>
              </a:rPr>
              <a:t>v současnosti </a:t>
            </a:r>
            <a:r>
              <a:rPr lang="cs-CZ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snaha o komplexní uchopení a rozvíjení VS           </a:t>
            </a:r>
            <a:r>
              <a:rPr lang="cs-CZ" sz="1800" dirty="0" smtClean="0">
                <a:solidFill>
                  <a:srgbClr val="000000"/>
                </a:solidFill>
              </a:rPr>
              <a:t>(stránky politické, právní, organizační, ekonomické, personální, etické, metodologie, informatika...)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685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02636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pokr.4: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3540"/>
            <a:ext cx="8082321" cy="442897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1800" b="1" dirty="0" smtClean="0">
                <a:solidFill>
                  <a:srgbClr val="C00000"/>
                </a:solidFill>
              </a:rPr>
              <a:t>obdobní po 2. sv. v. v Evropě</a:t>
            </a:r>
          </a:p>
          <a:p>
            <a:pPr lvl="1" eaLnBrk="1" hangingPunct="1"/>
            <a:r>
              <a:rPr lang="cs-CZ" sz="2000" dirty="0" smtClean="0"/>
              <a:t>možnost seznámit se s rozvojem správní vědy v USA a čerpat z něj</a:t>
            </a:r>
          </a:p>
          <a:p>
            <a:pPr lvl="1" eaLnBrk="1" hangingPunct="1"/>
            <a:r>
              <a:rPr lang="cs-CZ" sz="2000" dirty="0" smtClean="0"/>
              <a:t>v poválečném období určitá </a:t>
            </a:r>
            <a:r>
              <a:rPr lang="cs-CZ" sz="2000" dirty="0" smtClean="0">
                <a:solidFill>
                  <a:srgbClr val="00287D"/>
                </a:solidFill>
              </a:rPr>
              <a:t>renesance správní vědy.</a:t>
            </a:r>
          </a:p>
          <a:p>
            <a:pPr lvl="1" eaLnBrk="1" hangingPunct="1"/>
            <a:r>
              <a:rPr lang="cs-CZ" sz="2000" dirty="0" smtClean="0"/>
              <a:t>konstituování správní vědy </a:t>
            </a:r>
            <a:r>
              <a:rPr lang="cs-CZ" sz="2000" dirty="0" smtClean="0">
                <a:solidFill>
                  <a:srgbClr val="00287D"/>
                </a:solidFill>
              </a:rPr>
              <a:t>jako samostatného vědního odvětví.</a:t>
            </a:r>
          </a:p>
          <a:p>
            <a:pPr lvl="1" eaLnBrk="1" hangingPunct="1"/>
            <a:endParaRPr lang="cs-CZ" sz="20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Evropský institut veřejné správy </a:t>
            </a:r>
            <a:r>
              <a:rPr lang="cs-CZ" sz="2000" dirty="0" smtClean="0"/>
              <a:t>(</a:t>
            </a:r>
            <a:r>
              <a:rPr lang="cs-CZ" sz="2000" b="1" i="1" dirty="0" smtClean="0">
                <a:solidFill>
                  <a:srgbClr val="00287D"/>
                </a:solidFill>
              </a:rPr>
              <a:t>EIPA</a:t>
            </a:r>
            <a:r>
              <a:rPr lang="cs-CZ" sz="2000" dirty="0" smtClean="0"/>
              <a:t>) zřízený EU za účelem zvýšení odbornosti úředníků</a:t>
            </a:r>
          </a:p>
          <a:p>
            <a:pPr lvl="1" eaLnBrk="1" hangingPunct="1"/>
            <a:r>
              <a:rPr lang="cs-CZ" sz="2000" dirty="0" smtClean="0"/>
              <a:t>platforma pro zkoumání VS = </a:t>
            </a:r>
            <a:r>
              <a:rPr lang="cs-CZ" sz="2000" i="1" dirty="0" smtClean="0">
                <a:solidFill>
                  <a:srgbClr val="00287D"/>
                </a:solidFill>
              </a:rPr>
              <a:t>Mezinárodní institut správních věd </a:t>
            </a:r>
            <a:r>
              <a:rPr lang="cs-CZ" sz="2000" b="1" i="1" dirty="0" smtClean="0">
                <a:solidFill>
                  <a:srgbClr val="00287D"/>
                </a:solidFill>
              </a:rPr>
              <a:t>(IIAS)  </a:t>
            </a:r>
          </a:p>
          <a:p>
            <a:pPr lvl="1" eaLnBrk="1" hangingPunct="1"/>
            <a:r>
              <a:rPr lang="cs-CZ" sz="2000" dirty="0" smtClean="0"/>
              <a:t>+ pro ČR relevantní jedna z jeho regionálních sekcí (</a:t>
            </a:r>
            <a:r>
              <a:rPr lang="cs-CZ" sz="2000" dirty="0" smtClean="0">
                <a:solidFill>
                  <a:srgbClr val="00287D"/>
                </a:solidFill>
              </a:rPr>
              <a:t>Evropská skupina pro veřejnou správu - </a:t>
            </a:r>
            <a:r>
              <a:rPr lang="cs-CZ" sz="2000" b="1" i="1" dirty="0" smtClean="0">
                <a:solidFill>
                  <a:srgbClr val="00287D"/>
                </a:solidFill>
              </a:rPr>
              <a:t>EGPA</a:t>
            </a:r>
            <a:r>
              <a:rPr lang="cs-CZ" sz="2000" dirty="0" smtClean="0"/>
              <a:t>) - konferenční a publikační činnost</a:t>
            </a:r>
          </a:p>
          <a:p>
            <a:pPr lvl="2" eaLnBrk="1" hangingPunct="1"/>
            <a:endParaRPr lang="cs-CZ" sz="2000" dirty="0" smtClean="0"/>
          </a:p>
          <a:p>
            <a:pPr lvl="1" eaLnBrk="1" hangingPunct="1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5809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2050" name="Picture 2" descr="EI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10" y="517223"/>
            <a:ext cx="2803439" cy="150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75039" y="1073289"/>
            <a:ext cx="4572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Book Antiqua" panose="02040602050305030304" pitchFamily="18" charset="0"/>
              </a:rPr>
              <a:t>About </a:t>
            </a:r>
            <a:r>
              <a:rPr lang="en-US" sz="1800" b="1" dirty="0" smtClean="0">
                <a:latin typeface="Book Antiqua" panose="02040602050305030304" pitchFamily="18" charset="0"/>
              </a:rPr>
              <a:t>EIPA</a:t>
            </a:r>
            <a:r>
              <a:rPr lang="cs-CZ" sz="1800" b="1" dirty="0" smtClean="0">
                <a:latin typeface="Book Antiqua" panose="02040602050305030304" pitchFamily="18" charset="0"/>
              </a:rPr>
              <a:t>:</a:t>
            </a:r>
            <a:endParaRPr lang="en-US" sz="1800" b="1" dirty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00" dirty="0" smtClean="0">
                <a:latin typeface="Book Antiqua" panose="02040602050305030304" pitchFamily="18" charset="0"/>
              </a:rPr>
              <a:t>EIPA </a:t>
            </a:r>
            <a:r>
              <a:rPr lang="en-US" sz="1800" dirty="0">
                <a:latin typeface="Book Antiqua" panose="02040602050305030304" pitchFamily="18" charset="0"/>
              </a:rPr>
              <a:t>was created in 1981 on the occasion of the first European Council held in Maastricht</a:t>
            </a:r>
            <a:r>
              <a:rPr lang="en-US" sz="1800" dirty="0" smtClean="0">
                <a:latin typeface="Book Antiqua" panose="02040602050305030304" pitchFamily="18" charset="0"/>
              </a:rPr>
              <a:t>.</a:t>
            </a:r>
            <a:endParaRPr lang="cs-CZ" sz="1800" dirty="0" smtClean="0">
              <a:latin typeface="Book Antiqua" panose="02040602050305030304" pitchFamily="18" charset="0"/>
            </a:endParaRPr>
          </a:p>
          <a:p>
            <a:pPr marL="342900" indent="-342900">
              <a:buFontTx/>
              <a:buChar char="-"/>
            </a:pPr>
            <a:endParaRPr lang="en-US" sz="1800" dirty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We </a:t>
            </a:r>
            <a:r>
              <a:rPr lang="en-US" sz="1800" dirty="0">
                <a:latin typeface="Book Antiqua" panose="02040602050305030304" pitchFamily="18" charset="0"/>
              </a:rPr>
              <a:t>are supported by the EU Member States and the European Commission.</a:t>
            </a:r>
          </a:p>
          <a:p>
            <a:endParaRPr lang="cs-CZ" sz="1800" dirty="0" smtClean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cross-national </a:t>
            </a:r>
            <a:r>
              <a:rPr lang="en-US" sz="1800" dirty="0">
                <a:latin typeface="Book Antiqua" panose="02040602050305030304" pitchFamily="18" charset="0"/>
              </a:rPr>
              <a:t>and cross-institutional comparative, analytical perspectives on EU </a:t>
            </a:r>
            <a:r>
              <a:rPr lang="en-US" sz="1800" dirty="0" smtClean="0">
                <a:latin typeface="Book Antiqua" panose="02040602050305030304" pitchFamily="18" charset="0"/>
              </a:rPr>
              <a:t>policies</a:t>
            </a:r>
            <a:r>
              <a:rPr lang="cs-CZ" sz="1800" dirty="0" smtClean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sz="1800" dirty="0" smtClean="0">
              <a:latin typeface="Book Antiqua" panose="02040602050305030304" pitchFamily="18" charset="0"/>
            </a:endParaRPr>
          </a:p>
          <a:p>
            <a:r>
              <a:rPr lang="cs-CZ" sz="1800" dirty="0" smtClean="0">
                <a:latin typeface="Book Antiqua" panose="02040602050305030304" pitchFamily="18" charset="0"/>
              </a:rPr>
              <a:t>- </a:t>
            </a:r>
            <a:r>
              <a:rPr lang="en-US" sz="1800" dirty="0" smtClean="0">
                <a:latin typeface="Book Antiqua" panose="02040602050305030304" pitchFamily="18" charset="0"/>
              </a:rPr>
              <a:t>longest-standing </a:t>
            </a:r>
            <a:r>
              <a:rPr lang="en-US" sz="1800" dirty="0">
                <a:latin typeface="Book Antiqua" panose="02040602050305030304" pitchFamily="18" charset="0"/>
              </a:rPr>
              <a:t>experts in EU public </a:t>
            </a:r>
            <a:r>
              <a:rPr lang="en-US" sz="1800" dirty="0" smtClean="0">
                <a:latin typeface="Book Antiqua" panose="02040602050305030304" pitchFamily="18" charset="0"/>
              </a:rPr>
              <a:t>affairs</a:t>
            </a:r>
            <a:r>
              <a:rPr lang="cs-CZ" sz="1800" dirty="0" smtClean="0">
                <a:latin typeface="Book Antiqua" panose="02040602050305030304" pitchFamily="18" charset="0"/>
              </a:rPr>
              <a:t>.</a:t>
            </a:r>
            <a:endParaRPr lang="en-US" sz="1800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4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365058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Vývoj zkoumání veřejné správy </a:t>
            </a:r>
            <a:r>
              <a:rPr lang="cs-CZ" altLang="cs-CZ" b="0" dirty="0" smtClean="0">
                <a:solidFill>
                  <a:schemeClr val="tx1"/>
                </a:solidFill>
              </a:rPr>
              <a:t>– pokr.5:</a:t>
            </a: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9589" y="1728592"/>
            <a:ext cx="8082321" cy="440392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C00000"/>
                </a:solidFill>
              </a:rPr>
              <a:t>obdobní po 2. sv. v. ve východní a střední Evropě ( do roku 1990):</a:t>
            </a:r>
          </a:p>
          <a:p>
            <a:pPr lvl="1" eaLnBrk="1" hangingPunct="1"/>
            <a:r>
              <a:rPr lang="cs-CZ" sz="2000" dirty="0" smtClean="0"/>
              <a:t>odlišný politický vývoj = </a:t>
            </a:r>
            <a:r>
              <a:rPr lang="cs-CZ" sz="2000" dirty="0" smtClean="0">
                <a:solidFill>
                  <a:srgbClr val="00287D"/>
                </a:solidFill>
              </a:rPr>
              <a:t>odlišný přístup ke správě </a:t>
            </a: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0070C0"/>
                </a:solidFill>
              </a:rPr>
              <a:t>centralizovaná, pouze státní</a:t>
            </a:r>
            <a:r>
              <a:rPr lang="cs-CZ" sz="2000" dirty="0" smtClean="0"/>
              <a:t>)</a:t>
            </a:r>
            <a:r>
              <a:rPr lang="cs-CZ" sz="2000" dirty="0" smtClean="0">
                <a:solidFill>
                  <a:srgbClr val="00287D"/>
                </a:solidFill>
              </a:rPr>
              <a:t>.</a:t>
            </a:r>
          </a:p>
          <a:p>
            <a:pPr lvl="1" eaLnBrk="1" hangingPunct="1"/>
            <a:r>
              <a:rPr lang="cs-CZ" sz="2000" dirty="0" smtClean="0"/>
              <a:t>centra správních studií v tehdejším Sovětském svazu.</a:t>
            </a:r>
          </a:p>
          <a:p>
            <a:pPr lvl="1"/>
            <a:r>
              <a:rPr lang="cs-CZ" sz="2000" dirty="0" smtClean="0"/>
              <a:t>na našem území počátky spojovány s pracemi v oboru státního a správního práva (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obor společenská a státní výstavba</a:t>
            </a:r>
            <a:r>
              <a:rPr lang="cs-CZ" sz="2000" dirty="0" smtClean="0"/>
              <a:t>).</a:t>
            </a:r>
            <a:r>
              <a:rPr lang="cs-CZ" sz="2000" dirty="0">
                <a:solidFill>
                  <a:srgbClr val="00287D"/>
                </a:solidFill>
              </a:rPr>
              <a:t> (a namísto managementu – teorie řízení, teorie organizace).</a:t>
            </a:r>
          </a:p>
          <a:p>
            <a:pPr lvl="1" eaLnBrk="1" hangingPunct="1"/>
            <a:r>
              <a:rPr lang="cs-CZ" sz="2000" dirty="0" smtClean="0"/>
              <a:t>od 60. let u nás konstituován </a:t>
            </a:r>
            <a:r>
              <a:rPr lang="cs-CZ" sz="2000" b="1" dirty="0" smtClean="0">
                <a:solidFill>
                  <a:srgbClr val="00287D"/>
                </a:solidFill>
              </a:rPr>
              <a:t>obor </a:t>
            </a:r>
            <a:r>
              <a:rPr lang="cs-CZ" sz="2000" b="1" i="1" dirty="0" smtClean="0">
                <a:solidFill>
                  <a:srgbClr val="00287D"/>
                </a:solidFill>
              </a:rPr>
              <a:t>správní věda </a:t>
            </a:r>
            <a:r>
              <a:rPr lang="cs-CZ" sz="2000" dirty="0" smtClean="0"/>
              <a:t>mezi jeho významné představitele lze řadit zejm. </a:t>
            </a:r>
            <a:r>
              <a:rPr lang="cs-CZ" sz="2000" dirty="0" smtClean="0">
                <a:solidFill>
                  <a:srgbClr val="00287D"/>
                </a:solidFill>
              </a:rPr>
              <a:t>M. Mášu a D. Hendrycha</a:t>
            </a:r>
            <a:r>
              <a:rPr lang="cs-CZ" sz="2000" dirty="0" smtClean="0"/>
              <a:t> a dále řadu dalších autorů</a:t>
            </a:r>
          </a:p>
          <a:p>
            <a:pPr eaLnBrk="1" hangingPunct="1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Základy správní vědy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.</a:t>
            </a:r>
            <a:fld id="{EB5017FF-9F1A-4EB7-A88E-C68AD6EB08E9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7616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Vývoj zkoumání veřejné správy</a:t>
            </a:r>
            <a:r>
              <a:rPr lang="cs-CZ" b="0" dirty="0" smtClean="0">
                <a:solidFill>
                  <a:schemeClr val="tx1"/>
                </a:solidFill>
              </a:rPr>
              <a:t>- pokr.6: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             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9589" y="1512828"/>
            <a:ext cx="8082321" cy="4920923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směry: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hodnocení </a:t>
            </a:r>
            <a:r>
              <a:rPr lang="cs-CZ" sz="2200" dirty="0" smtClean="0"/>
              <a:t>(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evaluace“</a:t>
            </a:r>
            <a:r>
              <a:rPr lang="cs-CZ" sz="2200" dirty="0" smtClean="0"/>
              <a:t>) :  TQM, EFQM, CAF, </a:t>
            </a:r>
            <a:r>
              <a:rPr lang="cs-CZ" sz="2200" dirty="0" err="1" smtClean="0"/>
              <a:t>benchmarking</a:t>
            </a:r>
            <a:r>
              <a:rPr lang="cs-CZ" sz="2200" dirty="0" smtClean="0"/>
              <a:t>, 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  <a:r>
              <a:rPr lang="cs-CZ" sz="2200" dirty="0" smtClean="0"/>
              <a:t> (</a:t>
            </a:r>
            <a:r>
              <a:rPr lang="cs-CZ" sz="2000" dirty="0" smtClean="0"/>
              <a:t>BSC </a:t>
            </a:r>
            <a:r>
              <a:rPr lang="cs-CZ" sz="2000" dirty="0"/>
              <a:t>/vyvážených ukazatelů/, ISO</a:t>
            </a:r>
            <a:r>
              <a:rPr lang="cs-CZ" sz="2200" dirty="0" smtClean="0"/>
              <a:t>, modelování,…)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Kontingenční přístup </a:t>
            </a:r>
            <a:r>
              <a:rPr lang="cs-CZ" sz="2200" dirty="0" smtClean="0"/>
              <a:t>(Michel </a:t>
            </a:r>
            <a:r>
              <a:rPr lang="cs-CZ" sz="2200" dirty="0" err="1" smtClean="0"/>
              <a:t>Crozier</a:t>
            </a:r>
            <a:r>
              <a:rPr lang="cs-CZ" sz="2200" dirty="0" smtClean="0"/>
              <a:t> – </a:t>
            </a:r>
            <a:r>
              <a:rPr lang="cs-CZ" sz="2200" dirty="0" err="1" smtClean="0"/>
              <a:t>ambivalnetnost</a:t>
            </a:r>
            <a:r>
              <a:rPr lang="cs-CZ" sz="2200" dirty="0" smtClean="0"/>
              <a:t>, podmíněnost </a:t>
            </a:r>
            <a:r>
              <a:rPr lang="cs-CZ" sz="2200" dirty="0" err="1" smtClean="0"/>
              <a:t>postředím</a:t>
            </a:r>
            <a:r>
              <a:rPr lang="cs-CZ" sz="2200" dirty="0" smtClean="0"/>
              <a:t>), a další…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Mnohé metody – původ v soukromém sektoru.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        Avšak: </a:t>
            </a:r>
            <a:r>
              <a:rPr lang="cs-CZ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Limity využití manažerských metod </a:t>
            </a:r>
            <a:r>
              <a:rPr lang="cs-CZ" sz="2200" dirty="0" smtClean="0"/>
              <a:t>v oblasti veřejné správy.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200" dirty="0" smtClean="0"/>
              <a:t>          </a:t>
            </a:r>
          </a:p>
          <a:p>
            <a:r>
              <a:rPr lang="cs-CZ" dirty="0" smtClean="0"/>
              <a:t>    </a:t>
            </a:r>
            <a:r>
              <a:rPr lang="cs-CZ" b="1" dirty="0" smtClean="0">
                <a:solidFill>
                  <a:srgbClr val="7030A0"/>
                </a:solidFill>
              </a:rPr>
              <a:t>O</a:t>
            </a:r>
            <a:r>
              <a:rPr lang="cs-CZ" sz="2000" b="1" dirty="0" smtClean="0">
                <a:solidFill>
                  <a:srgbClr val="7030A0"/>
                </a:solidFill>
              </a:rPr>
              <a:t>becně k vývoji zkoumání: </a:t>
            </a:r>
            <a:endParaRPr lang="cs-CZ" sz="2000" b="1" dirty="0">
              <a:solidFill>
                <a:srgbClr val="7030A0"/>
              </a:solidFill>
            </a:endParaRPr>
          </a:p>
          <a:p>
            <a:pPr lvl="1"/>
            <a:r>
              <a:rPr lang="cs-CZ" sz="2000" dirty="0"/>
              <a:t>zkoumání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nikdy nekončícím procesem</a:t>
            </a:r>
            <a:r>
              <a:rPr lang="cs-CZ" sz="2000" dirty="0"/>
              <a:t>.</a:t>
            </a:r>
          </a:p>
          <a:p>
            <a:pPr lvl="1"/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multikriteriální předmět </a:t>
            </a:r>
            <a:r>
              <a:rPr lang="cs-CZ" sz="2000" dirty="0" smtClean="0"/>
              <a:t>zkoumání – veřejná správa a její úkoly se  mění, zanikají, nové přicházejí….</a:t>
            </a:r>
            <a:endParaRPr lang="cs-CZ" sz="2000" dirty="0"/>
          </a:p>
          <a:p>
            <a:pPr lvl="1"/>
            <a:r>
              <a:rPr lang="cs-CZ" sz="2000" dirty="0"/>
              <a:t>z toho </a:t>
            </a:r>
            <a:r>
              <a:rPr lang="cs-CZ" sz="2000" dirty="0" smtClean="0"/>
              <a:t>plynoucí mj.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různost metod </a:t>
            </a:r>
            <a:r>
              <a:rPr lang="cs-CZ" sz="2000" dirty="0"/>
              <a:t>(a také závěrů zkoumání</a:t>
            </a:r>
            <a:r>
              <a:rPr lang="cs-CZ" sz="2000" dirty="0" smtClean="0"/>
              <a:t>).</a:t>
            </a:r>
            <a:endParaRPr lang="cs-CZ" sz="2000" dirty="0"/>
          </a:p>
          <a:p>
            <a:pPr lvl="1"/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035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94270"/>
            <a:ext cx="8686800" cy="11203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Aktuální VÝVOJ </a:t>
            </a:r>
            <a:r>
              <a:rPr lang="cs-CZ" i="1" dirty="0" smtClean="0">
                <a:solidFill>
                  <a:schemeClr val="tx1"/>
                </a:solidFill>
              </a:rPr>
              <a:t>zkoumání veřejné správy</a:t>
            </a:r>
            <a:br>
              <a:rPr lang="cs-CZ" i="1" dirty="0" smtClean="0">
                <a:solidFill>
                  <a:schemeClr val="tx1"/>
                </a:solidFill>
              </a:rPr>
            </a:b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(trendy ve správní vědě)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80519"/>
            <a:ext cx="8686800" cy="5177481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 smtClean="0"/>
              <a:t>Úloha 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 smtClean="0"/>
              <a:t>    -   </a:t>
            </a:r>
            <a:r>
              <a:rPr lang="cs-CZ" sz="2000" b="1" dirty="0" smtClean="0"/>
              <a:t>národních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i="1" dirty="0" smtClean="0">
                <a:solidFill>
                  <a:srgbClr val="7030A0"/>
                </a:solidFill>
              </a:rPr>
              <a:t>vzdělávacích a výzkumných </a:t>
            </a:r>
            <a:r>
              <a:rPr lang="cs-CZ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institucí</a:t>
            </a:r>
            <a:r>
              <a:rPr lang="cs-CZ" sz="2000" b="1" i="1" dirty="0" smtClean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(Francie – </a:t>
            </a:r>
            <a:r>
              <a:rPr lang="cs-CZ" sz="2000" dirty="0" smtClean="0"/>
              <a:t>ENA- navazuje „ISP“ - Institut </a:t>
            </a:r>
            <a:r>
              <a:rPr lang="cs-CZ" sz="2000" dirty="0" err="1"/>
              <a:t>du</a:t>
            </a:r>
            <a:r>
              <a:rPr lang="cs-CZ" sz="2000" dirty="0"/>
              <a:t> </a:t>
            </a:r>
            <a:r>
              <a:rPr lang="cs-CZ" sz="2000" dirty="0" err="1"/>
              <a:t>Service</a:t>
            </a:r>
            <a:r>
              <a:rPr lang="cs-CZ" sz="2000" dirty="0"/>
              <a:t> Public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            Německo – </a:t>
            </a:r>
            <a:r>
              <a:rPr lang="cs-CZ" sz="2000" dirty="0" smtClean="0"/>
              <a:t>Institut správních věd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ve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</a:rPr>
              <a:t>Speyeru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    </a:t>
            </a:r>
            <a:r>
              <a:rPr lang="cs-CZ" sz="2000" dirty="0" smtClean="0"/>
              <a:t>-   </a:t>
            </a:r>
            <a:r>
              <a:rPr lang="cs-CZ" sz="2000" b="1" dirty="0" smtClean="0"/>
              <a:t>mezinárodních a nadnárodních </a:t>
            </a:r>
            <a:r>
              <a:rPr lang="cs-CZ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organizací </a:t>
            </a:r>
            <a:r>
              <a:rPr lang="cs-CZ" sz="2000" dirty="0" smtClean="0">
                <a:solidFill>
                  <a:schemeClr val="tx1"/>
                </a:solidFill>
              </a:rPr>
              <a:t>(podporujících ekonomický rozvoj, demokracii, ochranu lidských práv):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	               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- OECD, Rada Evropy, </a:t>
            </a:r>
            <a:r>
              <a:rPr lang="cs-CZ" sz="2000" dirty="0" smtClean="0">
                <a:solidFill>
                  <a:srgbClr val="0070C0"/>
                </a:solidFill>
              </a:rPr>
              <a:t>EU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           +   </a:t>
            </a:r>
            <a:r>
              <a:rPr lang="cs-CZ" sz="2000" b="1" dirty="0" smtClean="0">
                <a:solidFill>
                  <a:srgbClr val="7030A0"/>
                </a:solidFill>
              </a:rPr>
              <a:t>vědeckých institucí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20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IIAS / EGPA </a:t>
            </a:r>
            <a:r>
              <a:rPr lang="cs-CZ" sz="2000" dirty="0" smtClean="0">
                <a:solidFill>
                  <a:srgbClr val="7030A0"/>
                </a:solidFill>
              </a:rPr>
              <a:t>Brusel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EIPA</a:t>
            </a:r>
            <a:r>
              <a:rPr lang="cs-CZ" sz="2000" dirty="0" smtClean="0">
                <a:solidFill>
                  <a:srgbClr val="0070C0"/>
                </a:solidFill>
              </a:rPr>
              <a:t> - Maastricht, </a:t>
            </a:r>
            <a:r>
              <a:rPr lang="cs-CZ" sz="20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EUI</a:t>
            </a:r>
            <a:r>
              <a:rPr lang="cs-CZ" sz="2000" dirty="0" smtClean="0">
                <a:solidFill>
                  <a:srgbClr val="0070C0"/>
                </a:solidFill>
              </a:rPr>
              <a:t> ve Florencii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sz="2000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NISPACee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– Bratislava </a:t>
            </a:r>
            <a:r>
              <a:rPr lang="cs-CZ" sz="2000" dirty="0" smtClean="0"/>
              <a:t>– síť institutů a škol VS v rámci </a:t>
            </a:r>
            <a:r>
              <a:rPr lang="cs-CZ" sz="2000" dirty="0" err="1" smtClean="0"/>
              <a:t>Stř</a:t>
            </a:r>
            <a:r>
              <a:rPr lang="cs-CZ" sz="2000" dirty="0" smtClean="0"/>
              <a:t>. a </a:t>
            </a:r>
            <a:r>
              <a:rPr lang="cs-CZ" sz="2000" dirty="0" err="1" smtClean="0"/>
              <a:t>Vých.Evropy</a:t>
            </a:r>
            <a:r>
              <a:rPr lang="cs-CZ" sz="2000" dirty="0" smtClean="0"/>
              <a:t>).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Odborné konference </a:t>
            </a:r>
            <a:r>
              <a:rPr lang="cs-CZ" sz="2000" dirty="0" smtClean="0"/>
              <a:t>( např. každoroční – EGPA – „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Public </a:t>
            </a:r>
            <a:r>
              <a:rPr lang="cs-CZ" sz="2000" dirty="0" err="1" smtClean="0"/>
              <a:t>Administration</a:t>
            </a:r>
            <a:r>
              <a:rPr lang="cs-CZ" sz="2000" dirty="0" smtClean="0"/>
              <a:t>“).  -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inspirace, prezentace výsledků, výměna zkušeností, rozvoj věd o VS.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               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9581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4098" name="Picture 2" descr="https://www.iias-iisa.org/img/egpaias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085765"/>
            <a:ext cx="3566984" cy="32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www.iias-iisa.org/img/vis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924" y="1598140"/>
            <a:ext cx="5198076" cy="46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6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406" y="896939"/>
            <a:ext cx="8086635" cy="647700"/>
          </a:xfrm>
        </p:spPr>
        <p:txBody>
          <a:bodyPr/>
          <a:lstStyle/>
          <a:p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EGPA - „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European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Group 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for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Public </a:t>
            </a:r>
            <a:r>
              <a:rPr lang="cs-CZ" i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Administration</a:t>
            </a:r>
            <a: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“.</a:t>
            </a:r>
            <a:br>
              <a:rPr lang="cs-CZ" i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</a:br>
            <a:endParaRPr lang="cs-CZ" i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51113"/>
            <a:ext cx="8082321" cy="4681400"/>
          </a:xfrm>
        </p:spPr>
        <p:txBody>
          <a:bodyPr/>
          <a:lstStyle/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Permanent Study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stálé pracovní skupiny 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(ilustrace oblastí, hledisek  zkoumání VS) </a:t>
            </a:r>
          </a:p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dirty="0" smtClean="0"/>
              <a:t>– aktuálně dle konference září </a:t>
            </a:r>
            <a:r>
              <a:rPr lang="cs-CZ" dirty="0"/>
              <a:t>2023 Zagreb </a:t>
            </a:r>
            <a:r>
              <a:rPr lang="cs-CZ" dirty="0" smtClean="0"/>
              <a:t>/               	/https</a:t>
            </a:r>
            <a:r>
              <a:rPr lang="cs-CZ" dirty="0"/>
              <a:t>://</a:t>
            </a:r>
            <a:r>
              <a:rPr lang="cs-CZ" dirty="0" smtClean="0"/>
              <a:t>mailchi.mp/iias-iisa/egpa-psgs/</a:t>
            </a:r>
          </a:p>
          <a:p>
            <a:endParaRPr lang="cs-CZ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2"/>
              </a:rPr>
              <a:t>PSG I: E-Government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3"/>
              </a:rPr>
              <a:t>PSG II: Performance in the Public Sector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4"/>
              </a:rPr>
              <a:t>PSG III: Public Personnel Policies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5"/>
              </a:rPr>
              <a:t>PSG IV: </a:t>
            </a:r>
            <a:r>
              <a:rPr lang="cs-CZ" sz="1800" dirty="0" err="1" smtClean="0">
                <a:hlinkClick r:id="rId5"/>
              </a:rPr>
              <a:t>Regional</a:t>
            </a:r>
            <a:r>
              <a:rPr lang="cs-CZ" sz="1800" dirty="0" smtClean="0">
                <a:hlinkClick r:id="rId5"/>
              </a:rPr>
              <a:t> and </a:t>
            </a:r>
            <a:r>
              <a:rPr lang="en-US" sz="1800" dirty="0" smtClean="0">
                <a:hlinkClick r:id="rId5"/>
              </a:rPr>
              <a:t>Local Governance and Democracy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6"/>
              </a:rPr>
              <a:t>PSG V: </a:t>
            </a:r>
            <a:r>
              <a:rPr lang="en-US" sz="1800" dirty="0"/>
              <a:t>The Politics and Management of Policing and Public </a:t>
            </a:r>
            <a:r>
              <a:rPr lang="en-US" sz="1800" dirty="0" smtClean="0"/>
              <a:t>Safety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7"/>
              </a:rPr>
              <a:t>PSG VI: Governance of Public Sector Organizations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8"/>
              </a:rPr>
              <a:t>PSG VII: </a:t>
            </a:r>
            <a:r>
              <a:rPr lang="cs-CZ" sz="1800" dirty="0" err="1" smtClean="0">
                <a:hlinkClick r:id="rId8"/>
              </a:rPr>
              <a:t>Ethics</a:t>
            </a:r>
            <a:r>
              <a:rPr lang="cs-CZ" sz="1800" dirty="0" smtClean="0">
                <a:hlinkClick r:id="rId8"/>
              </a:rPr>
              <a:t> and </a:t>
            </a:r>
            <a:r>
              <a:rPr lang="en-US" sz="1800" dirty="0" smtClean="0">
                <a:hlinkClick r:id="rId8"/>
              </a:rPr>
              <a:t>Integrity</a:t>
            </a:r>
            <a:endParaRPr lang="cs-CZ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hlinkClick r:id="rId9"/>
              </a:rPr>
              <a:t>PSG VIII: </a:t>
            </a:r>
            <a:r>
              <a:rPr lang="cs-CZ" sz="1800" dirty="0" smtClean="0"/>
              <a:t>Citizen </a:t>
            </a:r>
            <a:r>
              <a:rPr lang="cs-CZ" sz="1800" dirty="0" err="1" smtClean="0"/>
              <a:t>participation</a:t>
            </a:r>
            <a:endParaRPr lang="en-US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44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00217"/>
            <a:ext cx="8086635" cy="18913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		1. Správní věda: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14608"/>
            <a:ext cx="8082321" cy="5130432"/>
          </a:xfrm>
        </p:spPr>
        <p:txBody>
          <a:bodyPr/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Centrálním pojmem </a:t>
            </a:r>
            <a:r>
              <a:rPr lang="cs-CZ" sz="2000" dirty="0"/>
              <a:t>= </a:t>
            </a:r>
            <a:r>
              <a:rPr lang="cs-CZ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 </a:t>
            </a:r>
            <a:r>
              <a:rPr lang="cs-CZ" sz="2000" b="1" dirty="0" smtClean="0">
                <a:solidFill>
                  <a:srgbClr val="002060"/>
                </a:solidFill>
              </a:rPr>
              <a:t>(„VS“)</a:t>
            </a:r>
            <a:endParaRPr lang="cs-CZ" sz="2000" b="1" dirty="0">
              <a:solidFill>
                <a:srgbClr val="002060"/>
              </a:solidFill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/>
              <a:t>  </a:t>
            </a:r>
            <a:r>
              <a:rPr lang="cs-CZ" sz="2000" b="1" i="1" dirty="0" smtClean="0"/>
              <a:t>- a to jako </a:t>
            </a:r>
            <a:r>
              <a:rPr lang="cs-CZ" sz="2000" b="1" i="1" dirty="0"/>
              <a:t>komplexní, multikriteriální společenský </a:t>
            </a:r>
            <a:r>
              <a:rPr lang="cs-CZ" sz="2000" b="1" i="1" dirty="0" smtClean="0"/>
              <a:t>jev,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 smtClean="0"/>
              <a:t>   - a to v jeho </a:t>
            </a:r>
            <a:r>
              <a:rPr lang="cs-CZ" sz="2000" b="1" i="1" dirty="0" smtClean="0">
                <a:solidFill>
                  <a:srgbClr val="7030A0"/>
                </a:solidFill>
              </a:rPr>
              <a:t>reálné existenci a působení</a:t>
            </a:r>
            <a:r>
              <a:rPr lang="cs-CZ" sz="2000" b="1" i="1" dirty="0" smtClean="0"/>
              <a:t>, také jako složitý a členitý </a:t>
            </a:r>
            <a:r>
              <a:rPr lang="cs-CZ" sz="2000" b="1" i="1" dirty="0" smtClean="0">
                <a:solidFill>
                  <a:srgbClr val="7030A0"/>
                </a:solidFill>
              </a:rPr>
              <a:t>systém</a:t>
            </a:r>
            <a:r>
              <a:rPr lang="cs-CZ" sz="2000" b="1" i="1" dirty="0" smtClean="0"/>
              <a:t>.</a:t>
            </a:r>
            <a:endParaRPr lang="cs-CZ" sz="2000" b="1" i="1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i="1" dirty="0">
                <a:solidFill>
                  <a:schemeClr val="accent1"/>
                </a:solidFill>
              </a:rPr>
              <a:t>            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 zkoumání </a:t>
            </a:r>
            <a:r>
              <a:rPr lang="cs-CZ" sz="2000" dirty="0"/>
              <a:t>veřejné </a:t>
            </a:r>
            <a:r>
              <a:rPr lang="cs-CZ" sz="2000" dirty="0" smtClean="0"/>
              <a:t>správy: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 smtClean="0">
                <a:solidFill>
                  <a:srgbClr val="0070C0"/>
                </a:solidFill>
              </a:rPr>
              <a:t>Rozmanitost</a:t>
            </a:r>
            <a:r>
              <a:rPr lang="cs-CZ" sz="2000" b="1" i="1" dirty="0">
                <a:solidFill>
                  <a:srgbClr val="0070C0"/>
                </a:solidFill>
              </a:rPr>
              <a:t>, členitost</a:t>
            </a:r>
            <a:r>
              <a:rPr lang="cs-CZ" sz="2000" b="1" i="1" dirty="0">
                <a:solidFill>
                  <a:schemeClr val="accent1"/>
                </a:solidFill>
              </a:rPr>
              <a:t> </a:t>
            </a:r>
            <a:r>
              <a:rPr lang="cs-CZ" sz="2000" b="1" i="1" dirty="0" smtClean="0">
                <a:solidFill>
                  <a:srgbClr val="0070C0"/>
                </a:solidFill>
              </a:rPr>
              <a:t>VS </a:t>
            </a:r>
            <a:r>
              <a:rPr lang="cs-CZ" sz="2000" dirty="0" smtClean="0"/>
              <a:t>– vede k možnost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 přístupů</a:t>
            </a:r>
            <a:r>
              <a:rPr lang="cs-CZ" sz="2000" dirty="0" smtClean="0"/>
              <a:t>. Tedy zkoumání různých stránek veřejné správy,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různými metodami</a:t>
            </a:r>
            <a:r>
              <a:rPr lang="cs-CZ" sz="2000" dirty="0" smtClean="0"/>
              <a:t>.</a:t>
            </a:r>
            <a:endParaRPr lang="cs-CZ" sz="2000" dirty="0"/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i="1" dirty="0" smtClean="0">
                <a:solidFill>
                  <a:srgbClr val="0070C0"/>
                </a:solidFill>
              </a:rPr>
              <a:t>Vývoj VS v </a:t>
            </a:r>
            <a:r>
              <a:rPr lang="cs-CZ" sz="2000" b="1" i="1" dirty="0">
                <a:solidFill>
                  <a:srgbClr val="0070C0"/>
                </a:solidFill>
              </a:rPr>
              <a:t>čase,  pružnost </a:t>
            </a:r>
            <a:r>
              <a:rPr lang="cs-CZ" sz="2000" b="1" dirty="0"/>
              <a:t>– více či méně </a:t>
            </a:r>
            <a:r>
              <a:rPr lang="cs-CZ" sz="2000" dirty="0"/>
              <a:t>dle potřeb společnosti  (státu</a:t>
            </a:r>
            <a:r>
              <a:rPr lang="cs-CZ" sz="2000" dirty="0" smtClean="0"/>
              <a:t>). Takto se vyvíjí, resp. měla a mohla by se vyvíjet  také správní věda.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-----------------------------------------------------------------------------------</a:t>
            </a:r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000" dirty="0" smtClean="0"/>
              <a:t>POZN. - podstatné:</a:t>
            </a:r>
          </a:p>
          <a:p>
            <a:pPr marL="457200" lvl="1" indent="0">
              <a:buNone/>
            </a:pPr>
            <a:r>
              <a:rPr lang="cs-CZ" sz="2000" b="1" dirty="0" smtClean="0">
                <a:solidFill>
                  <a:srgbClr val="7030A0"/>
                </a:solidFill>
              </a:rPr>
              <a:t>VS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>
                <a:solidFill>
                  <a:srgbClr val="7030A0"/>
                </a:solidFill>
              </a:rPr>
              <a:t>= správa veřejných záležitostí</a:t>
            </a:r>
            <a:r>
              <a:rPr lang="cs-CZ" sz="2000" dirty="0"/>
              <a:t>, spojena s </a:t>
            </a:r>
            <a:r>
              <a:rPr lang="cs-CZ" sz="2000" dirty="0">
                <a:solidFill>
                  <a:srgbClr val="7030A0"/>
                </a:solidFill>
              </a:rPr>
              <a:t>veřejným </a:t>
            </a:r>
            <a:r>
              <a:rPr lang="cs-CZ" sz="2000" dirty="0" smtClean="0">
                <a:solidFill>
                  <a:srgbClr val="7030A0"/>
                </a:solidFill>
              </a:rPr>
              <a:t>zájmem a vázána legalitou </a:t>
            </a:r>
            <a:r>
              <a:rPr lang="cs-CZ" sz="2000" dirty="0" smtClean="0"/>
              <a:t>= odlišnost </a:t>
            </a:r>
            <a:r>
              <a:rPr lang="cs-CZ" sz="2000" dirty="0"/>
              <a:t>správy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managementu </a:t>
            </a:r>
            <a:r>
              <a:rPr lang="cs-CZ" sz="2000" dirty="0" smtClean="0"/>
              <a:t>(= řízení podniků), i když jeho prvky či metody využívány.</a:t>
            </a:r>
            <a:endParaRPr lang="cs-CZ" sz="2000" dirty="0"/>
          </a:p>
          <a:p>
            <a:pPr marL="457200" lvl="1" indent="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000" dirty="0"/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303680" y="6248400"/>
            <a:ext cx="6305910" cy="457200"/>
          </a:xfrm>
        </p:spPr>
        <p:txBody>
          <a:bodyPr/>
          <a:lstStyle/>
          <a:p>
            <a:r>
              <a:rPr lang="cs-CZ" altLang="cs-CZ" sz="1400" b="1" dirty="0" smtClean="0"/>
              <a:t>Katedra </a:t>
            </a:r>
            <a:r>
              <a:rPr lang="cs-CZ" altLang="cs-CZ" sz="1400" b="1" dirty="0" smtClean="0">
                <a:solidFill>
                  <a:srgbClr val="FF0000"/>
                </a:solidFill>
              </a:rPr>
              <a:t>správní vědy </a:t>
            </a:r>
            <a:r>
              <a:rPr lang="cs-CZ" altLang="cs-CZ" sz="1400" b="1" dirty="0" smtClean="0"/>
              <a:t>a správního práva</a:t>
            </a:r>
            <a:endParaRPr lang="cs-CZ" altLang="cs-CZ" sz="14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3963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83741"/>
            <a:ext cx="8086635" cy="741405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Další Permanent Study </a:t>
            </a:r>
            <a:r>
              <a:rPr lang="cs-CZ" sz="2000" dirty="0" err="1" smtClean="0">
                <a:solidFill>
                  <a:schemeClr val="tx1"/>
                </a:solidFill>
              </a:rPr>
              <a:t>Groups</a:t>
            </a:r>
            <a:r>
              <a:rPr lang="cs-CZ" sz="2000" dirty="0" smtClean="0">
                <a:solidFill>
                  <a:schemeClr val="tx1"/>
                </a:solidFill>
              </a:rPr>
              <a:t>: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29946"/>
            <a:ext cx="8082321" cy="440256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hlinkClick r:id="rId2"/>
              </a:rPr>
              <a:t>PSG IX: Teaching Public Administration</a:t>
            </a:r>
            <a:endParaRPr lang="en-US" sz="1800" b="1" i="1" dirty="0" smtClean="0"/>
          </a:p>
          <a:p>
            <a:pPr>
              <a:buFont typeface="Wingdings" pitchFamily="2" charset="2"/>
              <a:buChar char="q"/>
            </a:pPr>
            <a:r>
              <a:rPr lang="en-US" sz="1800" b="1" i="1" dirty="0" smtClean="0">
                <a:solidFill>
                  <a:srgbClr val="0070C0"/>
                </a:solidFill>
                <a:hlinkClick r:id="rId3"/>
              </a:rPr>
              <a:t>PSG X: </a:t>
            </a:r>
            <a:r>
              <a:rPr lang="en-US" sz="1800" b="1" i="1" dirty="0" smtClean="0">
                <a:solidFill>
                  <a:srgbClr val="00B050"/>
                </a:solidFill>
                <a:hlinkClick r:id="rId3"/>
              </a:rPr>
              <a:t>Law and Public Administration</a:t>
            </a:r>
            <a:endParaRPr lang="cs-CZ" sz="18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rgbClr val="00B050"/>
              </a:solidFill>
            </a:endParaRPr>
          </a:p>
          <a:p>
            <a:r>
              <a:rPr lang="en-US" sz="1400" dirty="0" smtClean="0">
                <a:hlinkClick r:id="rId4"/>
              </a:rPr>
              <a:t>PSG XI: Strategic Management in Government</a:t>
            </a:r>
            <a:endParaRPr lang="en-US" sz="1400" dirty="0" smtClean="0"/>
          </a:p>
          <a:p>
            <a:r>
              <a:rPr lang="en-US" sz="1400" dirty="0" smtClean="0">
                <a:hlinkClick r:id="rId5"/>
              </a:rPr>
              <a:t>PSG XII: Public Sector Financial Management</a:t>
            </a:r>
            <a:endParaRPr lang="en-US" sz="1400" dirty="0" smtClean="0"/>
          </a:p>
          <a:p>
            <a:r>
              <a:rPr lang="en-US" sz="1400" dirty="0" smtClean="0">
                <a:hlinkClick r:id="rId6"/>
              </a:rPr>
              <a:t>PSG XIII: Public Policy</a:t>
            </a:r>
            <a:endParaRPr lang="en-US" sz="1400" dirty="0" smtClean="0"/>
          </a:p>
          <a:p>
            <a:r>
              <a:rPr lang="en-US" sz="1400" dirty="0" smtClean="0">
                <a:hlinkClick r:id="rId7"/>
              </a:rPr>
              <a:t>PSG XIV: EU Administration and Multi Level Governance</a:t>
            </a:r>
            <a:endParaRPr lang="en-US" sz="1400" dirty="0" smtClean="0"/>
          </a:p>
          <a:p>
            <a:r>
              <a:rPr lang="en-US" sz="1400" dirty="0" smtClean="0">
                <a:hlinkClick r:id="rId8"/>
              </a:rPr>
              <a:t>PSG XV: Public Administration, Technology and Innovation</a:t>
            </a:r>
            <a:endParaRPr lang="en-US" sz="1400" dirty="0" smtClean="0"/>
          </a:p>
          <a:p>
            <a:r>
              <a:rPr lang="en-US" sz="1400" dirty="0" smtClean="0">
                <a:hlinkClick r:id="rId9"/>
              </a:rPr>
              <a:t>PSG XVI: </a:t>
            </a:r>
            <a:r>
              <a:rPr lang="cs-CZ" sz="1400" dirty="0"/>
              <a:t>Public Marketing and </a:t>
            </a:r>
            <a:r>
              <a:rPr lang="cs-CZ" sz="1400" dirty="0" err="1"/>
              <a:t>Communication</a:t>
            </a:r>
            <a:endParaRPr lang="en-US" sz="1400" dirty="0" smtClean="0"/>
          </a:p>
          <a:p>
            <a:r>
              <a:rPr lang="en-US" sz="1400" dirty="0" smtClean="0">
                <a:hlinkClick r:id="rId10"/>
              </a:rPr>
              <a:t>PSG XVII: Sociology of the State: Reforms and Resilience</a:t>
            </a:r>
            <a:endParaRPr lang="cs-CZ" sz="1400" dirty="0" smtClean="0"/>
          </a:p>
          <a:p>
            <a:endParaRPr lang="en-US" sz="1400" dirty="0" smtClean="0"/>
          </a:p>
          <a:p>
            <a:pPr>
              <a:buFont typeface="Wingdings" pitchFamily="2" charset="2"/>
              <a:buChar char="q"/>
            </a:pP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/>
              </a:rPr>
              <a:t>PSG XVIII: Justice and Court Administration</a:t>
            </a:r>
            <a:endParaRPr lang="cs-CZ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endParaRPr lang="en-US" sz="1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hlinkClick r:id="rId12"/>
              </a:rPr>
              <a:t>PSG XIX:</a:t>
            </a:r>
            <a:r>
              <a:rPr lang="cs-CZ" sz="1400" dirty="0" smtClean="0">
                <a:hlinkClick r:id="rId12"/>
              </a:rPr>
              <a:t> </a:t>
            </a:r>
            <a:r>
              <a:rPr lang="en-US" sz="1400" dirty="0"/>
              <a:t>Collaborative Networks and Social Innovation</a:t>
            </a:r>
            <a:r>
              <a:rPr lang="en-US" sz="1400" dirty="0" smtClean="0">
                <a:hlinkClick r:id="rId12"/>
              </a:rPr>
              <a:t> </a:t>
            </a:r>
            <a:endParaRPr lang="cs-CZ" sz="1400" dirty="0" smtClean="0"/>
          </a:p>
          <a:p>
            <a:r>
              <a:rPr lang="en-US" sz="1400" dirty="0" smtClean="0">
                <a:hlinkClick r:id="rId13"/>
              </a:rPr>
              <a:t>PSG XX: Welfare State Governance &amp; Professionalism</a:t>
            </a:r>
            <a:endParaRPr lang="en-US" sz="1400" dirty="0" smtClean="0"/>
          </a:p>
          <a:p>
            <a:r>
              <a:rPr lang="en-US" sz="1400" dirty="0" smtClean="0">
                <a:hlinkClick r:id="rId14"/>
              </a:rPr>
              <a:t>PSG XXI: Policy Design and Evaluation</a:t>
            </a:r>
            <a:endParaRPr lang="en-US" sz="1400" dirty="0" smtClean="0"/>
          </a:p>
          <a:p>
            <a:r>
              <a:rPr lang="en-US" sz="1400" dirty="0" smtClean="0">
                <a:hlinkClick r:id="rId15"/>
              </a:rPr>
              <a:t>PSG XXII:</a:t>
            </a:r>
            <a:r>
              <a:rPr lang="cs-CZ" sz="1400" dirty="0" smtClean="0">
                <a:hlinkClick r:id="rId15"/>
              </a:rPr>
              <a:t> </a:t>
            </a:r>
            <a:r>
              <a:rPr lang="en-US" sz="1400" dirty="0" smtClean="0">
                <a:hlinkClick r:id="rId15"/>
              </a:rPr>
              <a:t>Behavioral Public Administration</a:t>
            </a:r>
            <a:r>
              <a:rPr lang="cs-CZ" sz="1400" dirty="0" smtClean="0"/>
              <a:t>.</a:t>
            </a:r>
          </a:p>
          <a:p>
            <a:r>
              <a:rPr lang="cs-CZ" sz="1400" dirty="0" smtClean="0">
                <a:solidFill>
                  <a:srgbClr val="C00000"/>
                </a:solidFill>
              </a:rPr>
              <a:t>PSG XXIII: </a:t>
            </a:r>
            <a:r>
              <a:rPr lang="cs-CZ" sz="1400" dirty="0" err="1" smtClean="0">
                <a:solidFill>
                  <a:srgbClr val="C00000"/>
                </a:solidFill>
              </a:rPr>
              <a:t>Administration</a:t>
            </a:r>
            <a:r>
              <a:rPr lang="cs-CZ" sz="1400" dirty="0" smtClean="0">
                <a:solidFill>
                  <a:srgbClr val="C00000"/>
                </a:solidFill>
              </a:rPr>
              <a:t>, Diversity and </a:t>
            </a:r>
            <a:r>
              <a:rPr lang="cs-CZ" sz="1400" dirty="0" err="1" smtClean="0">
                <a:solidFill>
                  <a:srgbClr val="C00000"/>
                </a:solidFill>
              </a:rPr>
              <a:t>Equal</a:t>
            </a:r>
            <a:r>
              <a:rPr lang="cs-CZ" sz="1400" dirty="0" smtClean="0">
                <a:solidFill>
                  <a:srgbClr val="C00000"/>
                </a:solidFill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</a:rPr>
              <a:t>Treatment</a:t>
            </a:r>
            <a:r>
              <a:rPr lang="cs-CZ" sz="1400" dirty="0" smtClean="0">
                <a:solidFill>
                  <a:srgbClr val="C00000"/>
                </a:solidFill>
              </a:rPr>
              <a:t>.</a:t>
            </a:r>
            <a:r>
              <a:rPr lang="cs-CZ" sz="1400" dirty="0" smtClean="0"/>
              <a:t> </a:t>
            </a:r>
            <a:endParaRPr lang="en-US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3306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Aktuální VÝVOJ </a:t>
            </a:r>
            <a:r>
              <a:rPr lang="cs-CZ" i="1" dirty="0">
                <a:solidFill>
                  <a:schemeClr val="tx1"/>
                </a:solidFill>
              </a:rPr>
              <a:t>zkoumání veřejné správy</a:t>
            </a:r>
            <a:br>
              <a:rPr lang="cs-CZ" i="1" dirty="0">
                <a:solidFill>
                  <a:schemeClr val="tx1"/>
                </a:solidFill>
              </a:rPr>
            </a:br>
            <a:r>
              <a:rPr lang="cs-CZ" i="1" dirty="0">
                <a:solidFill>
                  <a:schemeClr val="tx1"/>
                </a:solidFill>
              </a:rPr>
              <a:t> 		(trendy ve správní vědě)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aktuálně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ČR</a:t>
            </a:r>
          </a:p>
          <a:p>
            <a:pPr marL="0" indent="0">
              <a:buNone/>
            </a:pPr>
            <a:endParaRPr lang="cs-CZ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vnitra</a:t>
            </a:r>
            <a:r>
              <a:rPr lang="cs-CZ" sz="2000" dirty="0"/>
              <a:t> – zejména </a:t>
            </a:r>
            <a:r>
              <a:rPr lang="cs-CZ" sz="2000" i="1" dirty="0"/>
              <a:t>odbor strategického rozvoje   a koordinace veřejné správy</a:t>
            </a:r>
            <a:r>
              <a:rPr lang="cs-CZ" sz="2000" dirty="0"/>
              <a:t>,  </a:t>
            </a:r>
            <a:r>
              <a:rPr lang="cs-CZ" sz="2000" i="1" dirty="0"/>
              <a:t>odbor veřejné správy, dozoru a </a:t>
            </a:r>
            <a:r>
              <a:rPr lang="cs-CZ" sz="2000" i="1" dirty="0" smtClean="0"/>
              <a:t>kontroly.</a:t>
            </a:r>
          </a:p>
          <a:p>
            <a:pPr marL="0" indent="0" algn="just"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+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vlády pro veřejnou správu</a:t>
            </a:r>
            <a:r>
              <a:rPr lang="cs-CZ" sz="2000" dirty="0"/>
              <a:t> – pouze zástupci ministerstev, Parlamentu a asociací obcí a krajů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dirty="0" smtClean="0"/>
              <a:t>     Bez zastoupení externích </a:t>
            </a:r>
            <a:r>
              <a:rPr lang="cs-CZ" sz="2000" dirty="0"/>
              <a:t>odborníků, včetně </a:t>
            </a:r>
            <a:r>
              <a:rPr lang="cs-CZ" sz="2000" dirty="0" smtClean="0"/>
              <a:t>	akademické sféry.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0019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368425"/>
          </a:xfrm>
        </p:spPr>
        <p:txBody>
          <a:bodyPr/>
          <a:lstStyle/>
          <a:p>
            <a:r>
              <a:rPr lang="cs-CZ" sz="2400" b="1" smtClean="0">
                <a:solidFill>
                  <a:schemeClr val="tx1"/>
                </a:solidFill>
              </a:rPr>
              <a:t/>
            </a:r>
            <a:br>
              <a:rPr lang="cs-CZ" sz="2400" b="1" smtClean="0">
                <a:solidFill>
                  <a:schemeClr val="tx1"/>
                </a:solidFill>
              </a:rPr>
            </a:br>
            <a:endParaRPr lang="cs-CZ" sz="240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395417"/>
            <a:ext cx="8229600" cy="6346696"/>
          </a:xfrm>
        </p:spPr>
        <p:txBody>
          <a:bodyPr/>
          <a:lstStyle/>
          <a:p>
            <a:pPr marL="628650" lvl="2">
              <a:defRPr/>
            </a:pPr>
            <a:r>
              <a:rPr lang="cs-CZ" b="1" dirty="0" smtClean="0"/>
              <a:t>            Aktuální témata  </a:t>
            </a:r>
            <a:r>
              <a:rPr lang="cs-CZ" b="1" i="1" dirty="0"/>
              <a:t>zkoumání veřejné správy</a:t>
            </a:r>
            <a:br>
              <a:rPr lang="cs-CZ" b="1" i="1" dirty="0"/>
            </a:br>
            <a:r>
              <a:rPr lang="cs-CZ" b="1" i="1" dirty="0"/>
              <a:t> 		(trendy ve správní vědě)</a:t>
            </a:r>
            <a:r>
              <a:rPr lang="cs-CZ" b="1" dirty="0"/>
              <a:t>      </a:t>
            </a:r>
          </a:p>
          <a:p>
            <a:pPr marL="628650" lvl="2">
              <a:defRPr/>
            </a:pPr>
            <a:endParaRPr lang="cs-CZ" sz="2000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reforem </a:t>
            </a:r>
            <a:r>
              <a:rPr lang="cs-CZ" dirty="0"/>
              <a:t>veřejné správy,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změn </a:t>
            </a:r>
            <a:r>
              <a:rPr lang="cs-CZ" dirty="0"/>
              <a:t>ve veřejné správě,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Zvyšování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VS ( = trvalý požadavek), v současnosti např. zejm.  v položce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úspornost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Kvalita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řízení, standardizace procesů, regulace </a:t>
            </a:r>
            <a:r>
              <a:rPr lang="cs-CZ" dirty="0"/>
              <a:t>( např. RIA),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evaluace,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Elektronizace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dirty="0"/>
              <a:t> </a:t>
            </a:r>
            <a:r>
              <a:rPr lang="cs-CZ" dirty="0" smtClean="0"/>
              <a:t>digitalizace, e-</a:t>
            </a:r>
            <a:r>
              <a:rPr lang="cs-CZ" dirty="0" err="1" smtClean="0"/>
              <a:t>government</a:t>
            </a:r>
            <a:r>
              <a:rPr lang="cs-CZ" dirty="0" smtClean="0"/>
              <a:t>, AI, </a:t>
            </a:r>
            <a:endParaRPr lang="cs-CZ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Zapojení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soukromého sektoru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(např. „PPP“), 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Principy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dobré správy</a:t>
            </a:r>
            <a:r>
              <a:rPr lang="cs-CZ" dirty="0"/>
              <a:t>, evropský administrativní prostor,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Opatření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 korupci</a:t>
            </a:r>
            <a:r>
              <a:rPr lang="cs-CZ" dirty="0"/>
              <a:t>,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etika,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dirty="0"/>
              <a:t>Otázky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deficitu demokracie,….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endParaRPr lang="cs-CZ" sz="2000" dirty="0"/>
          </a:p>
          <a:p>
            <a:pPr lvl="4"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6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9" y="683740"/>
            <a:ext cx="8086635" cy="1558417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Vývoj veřejné správy </a:t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a jejího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zkoumání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                            = nekončící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proces.</a:t>
            </a:r>
            <a:endParaRPr lang="cs-CZ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242158"/>
            <a:ext cx="8229600" cy="4479917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b="1" dirty="0"/>
              <a:t>Diskuzní otázky: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   -  Jak je využíván potenciál vědeckého zkoumání veřejné správy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   a její právní  regulace ?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     -   Jak jsou využívány existující, resp. dostupné   poznatky  a 	zkušenosti ( doporučení) 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Je tomu obdobně jako v soukromém sektoru ?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/>
              <a:t>     -    Jaké  jsou pro to důvody </a:t>
            </a:r>
            <a:r>
              <a:rPr lang="cs-CZ" sz="2000" dirty="0" smtClean="0"/>
              <a:t>?</a:t>
            </a:r>
            <a:endParaRPr lang="cs-CZ" sz="2000" dirty="0"/>
          </a:p>
          <a:p>
            <a:pPr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097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Prameny ke studiu: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Skulová, S., a kol.: Základy správní vědy, 3. vydání, Brno: MU, 2014, str. 11- 46.</a:t>
            </a:r>
          </a:p>
          <a:p>
            <a:r>
              <a:rPr lang="cs-CZ" sz="2000" dirty="0" smtClean="0"/>
              <a:t>Hendrych, D.: Správní věda; Teorie veřejné správy. 4. vydání. Praha: </a:t>
            </a:r>
            <a:r>
              <a:rPr lang="cs-CZ" sz="2000" dirty="0" err="1" smtClean="0"/>
              <a:t>Wolters</a:t>
            </a:r>
            <a:r>
              <a:rPr lang="cs-CZ" sz="2000" dirty="0" smtClean="0"/>
              <a:t> </a:t>
            </a:r>
            <a:r>
              <a:rPr lang="cs-CZ" sz="2000" dirty="0" err="1" smtClean="0"/>
              <a:t>Kluwer</a:t>
            </a:r>
            <a:r>
              <a:rPr lang="cs-CZ" sz="2000" dirty="0" smtClean="0"/>
              <a:t>, 2014,  str. 23 – 47.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Základy správní vědy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0945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sz="24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4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6119"/>
            <a:ext cx="8086635" cy="675503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                                 </a:t>
            </a:r>
            <a:r>
              <a:rPr lang="cs-CZ" i="1" dirty="0" smtClean="0"/>
              <a:t>POZN.: </a:t>
            </a:r>
            <a:r>
              <a:rPr lang="cs-CZ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pojmu veřejná správa: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112108"/>
            <a:ext cx="8082321" cy="466617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Pojem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„správa</a:t>
            </a:r>
            <a:r>
              <a:rPr lang="cs-CZ" dirty="0"/>
              <a:t>“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- Pojem </a:t>
            </a:r>
            <a:r>
              <a:rPr lang="cs-CZ" dirty="0"/>
              <a:t>„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řízení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“, „</a:t>
            </a:r>
            <a:r>
              <a:rPr lang="cs-CZ" b="1" dirty="0" smtClean="0">
                <a:solidFill>
                  <a:srgbClr val="C00000"/>
                </a:solidFill>
              </a:rPr>
              <a:t>management“.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Znaky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správy</a:t>
            </a:r>
            <a:r>
              <a:rPr lang="cs-CZ" dirty="0"/>
              <a:t> </a:t>
            </a:r>
            <a:r>
              <a:rPr lang="cs-CZ" dirty="0" smtClean="0"/>
              <a:t>(= </a:t>
            </a:r>
            <a:r>
              <a:rPr lang="cs-CZ" dirty="0"/>
              <a:t>institucionalizace, strukturovanost, trvalost, + u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cs-CZ" dirty="0"/>
              <a:t> </a:t>
            </a:r>
            <a:r>
              <a:rPr lang="cs-CZ" dirty="0" smtClean="0"/>
              <a:t> =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povinnostní</a:t>
            </a:r>
            <a:r>
              <a:rPr lang="cs-CZ" dirty="0" smtClean="0"/>
              <a:t> povaha + veřejný zájem + legalita)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--------------------------------------------------------------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dirty="0">
                <a:solidFill>
                  <a:srgbClr val="7030A0"/>
                </a:solidFill>
              </a:rPr>
              <a:t>Správa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a </a:t>
            </a:r>
            <a:r>
              <a:rPr lang="cs-CZ" b="1" dirty="0"/>
              <a:t>správa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soukromá</a:t>
            </a:r>
            <a:r>
              <a:rPr lang="cs-CZ" dirty="0"/>
              <a:t>, </a:t>
            </a:r>
            <a:r>
              <a:rPr lang="cs-CZ" dirty="0" smtClean="0"/>
              <a:t>rozdíly:</a:t>
            </a: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obdobně </a:t>
            </a:r>
            <a:r>
              <a:rPr lang="cs-CZ" dirty="0"/>
              <a:t>jako u práva soukromého a </a:t>
            </a:r>
            <a:r>
              <a:rPr lang="cs-CZ" dirty="0" smtClean="0"/>
              <a:t>veřejného.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Prvek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dirty="0" smtClean="0"/>
              <a:t> a </a:t>
            </a:r>
            <a:r>
              <a:rPr lang="cs-CZ" dirty="0"/>
              <a:t>prvek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účelový </a:t>
            </a:r>
            <a:r>
              <a:rPr lang="cs-CZ" dirty="0" smtClean="0"/>
              <a:t>ve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správě.</a:t>
            </a:r>
          </a:p>
          <a:p>
            <a:pPr marL="0" indent="0">
              <a:buNone/>
            </a:pPr>
            <a:r>
              <a:rPr lang="cs-CZ" dirty="0" smtClean="0"/>
              <a:t>(srov. pojmy zákonnost a správnost).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774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205947"/>
            <a:ext cx="8086635" cy="683401"/>
          </a:xfrm>
        </p:spPr>
        <p:txBody>
          <a:bodyPr/>
          <a:lstStyle/>
          <a:p>
            <a:r>
              <a:rPr lang="cs-CZ" dirty="0" smtClean="0"/>
              <a:t>		</a:t>
            </a:r>
            <a:r>
              <a:rPr lang="cs-CZ" i="1" dirty="0" err="1" smtClean="0">
                <a:solidFill>
                  <a:schemeClr val="tx1"/>
                </a:solidFill>
              </a:rPr>
              <a:t>Administrativistika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i="1" dirty="0">
                <a:solidFill>
                  <a:schemeClr val="tx1"/>
                </a:solidFill>
              </a:rPr>
              <a:t>Správní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14817"/>
            <a:ext cx="8082321" cy="7724384"/>
          </a:xfrm>
        </p:spPr>
        <p:txBody>
          <a:bodyPr/>
          <a:lstStyle/>
          <a:p>
            <a:pPr algn="just"/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</a:t>
            </a:r>
            <a:r>
              <a:rPr lang="cs-CZ" sz="2000" dirty="0" smtClean="0"/>
              <a:t>, jako složitý společenský jev, a také významný řídící systém ve společnosti, je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dlouhodobě předmětem zájmu </a:t>
            </a:r>
            <a:r>
              <a:rPr lang="cs-CZ" sz="2000" dirty="0" smtClean="0"/>
              <a:t>mnohých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subjektů</a:t>
            </a:r>
            <a:r>
              <a:rPr lang="cs-CZ" sz="2000" dirty="0" smtClean="0"/>
              <a:t>,  a to z různých důvodů a hledisek, a postupně také různých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vědních oborů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Konkrétní zájem o veřejnou správu vykrystalizoval do </a:t>
            </a:r>
            <a:r>
              <a:rPr lang="cs-C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hlavních oborů</a:t>
            </a:r>
            <a:r>
              <a:rPr lang="cs-CZ" sz="2000" dirty="0" smtClean="0"/>
              <a:t>, se specifickými úhly pohledu, resp. zájmem o rozdílné aspekty veřejné správy: </a:t>
            </a:r>
          </a:p>
          <a:p>
            <a:pPr marL="457200" indent="-457200">
              <a:lnSpc>
                <a:spcPct val="90000"/>
              </a:lnSpc>
              <a:buFont typeface="+mj-lt"/>
              <a:buAutoNum type="alphaLcParenR"/>
            </a:pP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„věda (teorie</a:t>
            </a:r>
            <a:r>
              <a:rPr lang="cs-CZ" altLang="cs-CZ" sz="2000" b="1" dirty="0">
                <a:solidFill>
                  <a:schemeClr val="tx2">
                    <a:lumMod val="75000"/>
                  </a:schemeClr>
                </a:solidFill>
              </a:rPr>
              <a:t>) správního </a:t>
            </a: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práva“ </a:t>
            </a:r>
            <a:r>
              <a:rPr lang="cs-CZ" altLang="cs-CZ" sz="2000" b="1" dirty="0">
                <a:solidFill>
                  <a:schemeClr val="tx2">
                    <a:lumMod val="75000"/>
                  </a:schemeClr>
                </a:solidFill>
              </a:rPr>
              <a:t>(„VSP</a:t>
            </a:r>
            <a:r>
              <a:rPr lang="cs-CZ" altLang="cs-CZ" sz="2000" b="1" dirty="0" smtClean="0">
                <a:solidFill>
                  <a:schemeClr val="tx2">
                    <a:lumMod val="75000"/>
                  </a:schemeClr>
                </a:solidFill>
              </a:rPr>
              <a:t>“)  </a:t>
            </a:r>
            <a:r>
              <a:rPr lang="cs-CZ" altLang="cs-CZ" sz="2000" dirty="0" smtClean="0"/>
              <a:t>- zkoumá právní pojmy, instituty, právní stránku organizace a činnosti VS. </a:t>
            </a:r>
            <a:endParaRPr lang="cs-CZ" altLang="cs-CZ" sz="2000" dirty="0"/>
          </a:p>
          <a:p>
            <a:pPr>
              <a:lnSpc>
                <a:spcPct val="90000"/>
              </a:lnSpc>
              <a:buNone/>
            </a:pPr>
            <a:r>
              <a:rPr lang="cs-CZ" altLang="cs-CZ" sz="2000" dirty="0" smtClean="0"/>
              <a:t>b)    </a:t>
            </a:r>
            <a:r>
              <a:rPr lang="cs-CZ" altLang="cs-CZ" sz="2000" u="sng" dirty="0" smtClean="0"/>
              <a:t>„</a:t>
            </a:r>
            <a:r>
              <a:rPr lang="cs-CZ" altLang="cs-CZ" sz="2000" b="1" u="sng" dirty="0" smtClean="0">
                <a:solidFill>
                  <a:srgbClr val="C00000"/>
                </a:solidFill>
              </a:rPr>
              <a:t>správní věda“ </a:t>
            </a:r>
            <a:r>
              <a:rPr lang="cs-CZ" altLang="cs-CZ" sz="2000" b="1" dirty="0"/>
              <a:t>(„SV</a:t>
            </a:r>
            <a:r>
              <a:rPr lang="cs-CZ" altLang="cs-CZ" sz="2000" b="1" dirty="0" smtClean="0"/>
              <a:t>“),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1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(POZN. </a:t>
            </a:r>
            <a:r>
              <a:rPr lang="cs-CZ" alt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 </a:t>
            </a:r>
            <a:r>
              <a:rPr lang="cs-CZ" altLang="cs-CZ" sz="1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shora uvedených dvou oborů </a:t>
            </a:r>
            <a:r>
              <a:rPr lang="cs-CZ" alt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nutno v tomto programu vnímat a oba obory rozlišovat !!!)</a:t>
            </a:r>
          </a:p>
          <a:p>
            <a:pPr>
              <a:lnSpc>
                <a:spcPct val="90000"/>
              </a:lnSpc>
              <a:buNone/>
            </a:pPr>
            <a:endParaRPr lang="cs-CZ" alt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sz="2000" dirty="0" smtClean="0"/>
              <a:t>c)  „</a:t>
            </a:r>
            <a:r>
              <a:rPr lang="cs-CZ" altLang="cs-CZ" sz="2000" b="1" dirty="0" smtClean="0">
                <a:solidFill>
                  <a:srgbClr val="7030A0"/>
                </a:solidFill>
              </a:rPr>
              <a:t>správní politika“ </a:t>
            </a:r>
            <a:r>
              <a:rPr lang="cs-CZ" altLang="cs-CZ" sz="2000" dirty="0" smtClean="0"/>
              <a:t>(řeší formulace cílů, tvorbu programů a koncepcí, rozvoj odvětví, volbu forem a postupů, rozhodování…).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000" b="1" dirty="0" smtClean="0"/>
              <a:t>         Souhrnně jsou označovány jako „</a:t>
            </a:r>
            <a:r>
              <a:rPr lang="cs-CZ" altLang="cs-CZ" sz="2000" b="1" i="1" dirty="0" err="1" smtClean="0"/>
              <a:t>a</a:t>
            </a:r>
            <a:r>
              <a:rPr lang="cs-CZ" sz="2000" b="1" i="1" dirty="0" err="1" smtClean="0"/>
              <a:t>dministrativistika</a:t>
            </a:r>
            <a:r>
              <a:rPr lang="cs-CZ" sz="2000" b="1" i="1" dirty="0" smtClean="0"/>
              <a:t>“</a:t>
            </a:r>
            <a:r>
              <a:rPr lang="cs-CZ" sz="2000" b="1" dirty="0" smtClean="0"/>
              <a:t>, </a:t>
            </a:r>
            <a:r>
              <a:rPr lang="cs-CZ" sz="2000" dirty="0" smtClean="0"/>
              <a:t>nebo</a:t>
            </a:r>
            <a:r>
              <a:rPr lang="cs-CZ" sz="2000" i="1" dirty="0" smtClean="0"/>
              <a:t>    	„</a:t>
            </a:r>
            <a:r>
              <a:rPr lang="cs-CZ" sz="2000" b="1" i="1" dirty="0" smtClean="0"/>
              <a:t>správní studia“</a:t>
            </a:r>
            <a:r>
              <a:rPr lang="cs-CZ" sz="2000" i="1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cs-CZ" altLang="cs-CZ" sz="2000" b="1" i="1" dirty="0"/>
          </a:p>
          <a:p>
            <a:pPr algn="just"/>
            <a:endParaRPr lang="cs-CZ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119206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C00000"/>
                </a:solidFill>
              </a:rPr>
              <a:t>			</a:t>
            </a:r>
            <a:endParaRPr lang="cs-CZ" alt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917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89710" y="572250"/>
            <a:ext cx="8086635" cy="469800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rgbClr val="7030A0"/>
                </a:solidFill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Pojem a charakteristika správní vědy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13903" y="1162878"/>
            <a:ext cx="8082321" cy="5314122"/>
          </a:xfrm>
        </p:spPr>
        <p:txBody>
          <a:bodyPr/>
          <a:lstStyle/>
          <a:p>
            <a:pPr eaLnBrk="1" hangingPunct="1"/>
            <a:r>
              <a:rPr lang="cs-CZ" sz="2000" dirty="0" smtClean="0"/>
              <a:t>= vědní disciplína zkoumající VS v jejím </a:t>
            </a:r>
            <a:r>
              <a:rPr lang="cs-CZ" sz="2000" b="1" i="1" dirty="0" smtClean="0">
                <a:solidFill>
                  <a:srgbClr val="7030A0"/>
                </a:solidFill>
              </a:rPr>
              <a:t>faktickém (reálném) rozměru.</a:t>
            </a:r>
          </a:p>
          <a:p>
            <a:pPr marL="0" indent="0" algn="ctr" eaLnBrk="1" hangingPunct="1">
              <a:buNone/>
            </a:pPr>
            <a:r>
              <a:rPr lang="cs-CZ" sz="2000" b="1" dirty="0" smtClean="0"/>
              <a:t>ZNAKY SV:</a:t>
            </a:r>
          </a:p>
          <a:p>
            <a:pPr eaLnBrk="1" hangingPunct="1"/>
            <a:r>
              <a:rPr 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společenská věda</a:t>
            </a:r>
          </a:p>
          <a:p>
            <a:pPr lvl="1" eaLnBrk="1" hangingPunct="1"/>
            <a:r>
              <a:rPr lang="cs-CZ" sz="2000" dirty="0" smtClean="0"/>
              <a:t>současně ale také </a:t>
            </a:r>
            <a:r>
              <a:rPr lang="cs-CZ" sz="2000" i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prvky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věd přírodních a technických </a:t>
            </a:r>
            <a:r>
              <a:rPr lang="cs-CZ" sz="2000" dirty="0" smtClean="0"/>
              <a:t>(od matematických modelů, přes statistiku, programování až po AI)</a:t>
            </a:r>
          </a:p>
          <a:p>
            <a:pPr lvl="1" eaLnBrk="1" hangingPunct="1"/>
            <a:r>
              <a:rPr lang="cs-CZ" sz="2000" dirty="0" smtClean="0"/>
              <a:t>také </a:t>
            </a:r>
            <a:r>
              <a:rPr lang="cs-CZ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 systémová </a:t>
            </a:r>
            <a:r>
              <a:rPr lang="cs-CZ" sz="2000" i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komplexní </a:t>
            </a:r>
            <a:r>
              <a:rPr lang="cs-CZ" sz="2000" dirty="0" smtClean="0"/>
              <a:t>(zájem o celou šíři VS).</a:t>
            </a:r>
          </a:p>
          <a:p>
            <a:pPr eaLnBrk="1" hangingPunct="1"/>
            <a:r>
              <a:rPr lang="cs-CZ" sz="2000" b="1" dirty="0" smtClean="0">
                <a:solidFill>
                  <a:srgbClr val="C00000"/>
                </a:solidFill>
              </a:rPr>
              <a:t>předmětem</a:t>
            </a:r>
            <a:r>
              <a:rPr lang="cs-CZ" sz="2000" dirty="0" smtClean="0">
                <a:solidFill>
                  <a:srgbClr val="C00000"/>
                </a:solidFill>
              </a:rPr>
              <a:t> zkoumání je </a:t>
            </a:r>
            <a:r>
              <a:rPr lang="cs-CZ" sz="2000" b="1" dirty="0" smtClean="0">
                <a:solidFill>
                  <a:srgbClr val="C00000"/>
                </a:solidFill>
              </a:rPr>
              <a:t>VS:</a:t>
            </a:r>
          </a:p>
          <a:p>
            <a:pPr lvl="1" eaLnBrk="1" hangingPunct="1"/>
            <a:r>
              <a:rPr lang="cs-CZ" sz="2000" dirty="0" smtClean="0"/>
              <a:t>v jejím </a:t>
            </a:r>
            <a:r>
              <a:rPr lang="cs-CZ" sz="2000" b="1" dirty="0" smtClean="0">
                <a:solidFill>
                  <a:srgbClr val="00287D"/>
                </a:solidFill>
              </a:rPr>
              <a:t>organizačním pojetí                                                                    </a:t>
            </a:r>
            <a:r>
              <a:rPr lang="cs-CZ" sz="2000" dirty="0" smtClean="0"/>
              <a:t>(vnitřní struktura VS, organizační systémy a principy)</a:t>
            </a:r>
          </a:p>
          <a:p>
            <a:pPr lvl="1" eaLnBrk="1" hangingPunct="1"/>
            <a:r>
              <a:rPr lang="cs-CZ" sz="2000" dirty="0" smtClean="0"/>
              <a:t>i ve </a:t>
            </a:r>
            <a:r>
              <a:rPr lang="cs-CZ" sz="2000" b="1" dirty="0" smtClean="0">
                <a:solidFill>
                  <a:srgbClr val="00287D"/>
                </a:solidFill>
              </a:rPr>
              <a:t>funkčním pojetí                                                                                  </a:t>
            </a:r>
            <a:r>
              <a:rPr lang="cs-CZ" sz="2000" dirty="0" smtClean="0"/>
              <a:t>(= činnost VS = procesy, postupy, metody při vlastním působení VS).</a:t>
            </a:r>
          </a:p>
          <a:p>
            <a:pPr marL="0" indent="0" eaLnBrk="1" hangingPunct="1"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a účel správní vědy: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smtClean="0"/>
              <a:t> = </a:t>
            </a:r>
            <a:r>
              <a:rPr lang="cs-CZ" sz="2000" b="1" i="1" dirty="0" smtClean="0"/>
              <a:t>vyhodnocování a zvyšování efektivnosti </a:t>
            </a:r>
            <a:r>
              <a:rPr lang="cs-CZ" sz="2000" b="1" dirty="0" smtClean="0"/>
              <a:t>(zdokonalování)</a:t>
            </a:r>
            <a:r>
              <a:rPr lang="cs-CZ" sz="2000" b="1" i="1" dirty="0" smtClean="0"/>
              <a:t> VS</a:t>
            </a:r>
            <a:r>
              <a:rPr lang="cs-CZ" sz="2000" i="1" dirty="0" smtClean="0">
                <a:solidFill>
                  <a:srgbClr val="7030A0"/>
                </a:solidFill>
              </a:rPr>
              <a:t> </a:t>
            </a:r>
          </a:p>
          <a:p>
            <a:pPr marL="0" indent="0" eaLnBrk="1" hangingPunct="1">
              <a:buNone/>
            </a:pPr>
            <a:r>
              <a:rPr lang="cs-CZ" sz="2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jde o obor  teoreticko- praktický 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(zkoumá + doporučuje).</a:t>
            </a:r>
          </a:p>
          <a:p>
            <a:pPr lvl="1"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Správní věda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5017FF-9F1A-4EB7-A88E-C68AD6EB08E9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325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09600"/>
            <a:ext cx="8086635" cy="477795"/>
          </a:xfrm>
        </p:spPr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</a:t>
            </a:r>
            <a:r>
              <a:rPr lang="cs-CZ" dirty="0" smtClean="0">
                <a:solidFill>
                  <a:schemeClr val="tx1"/>
                </a:solidFill>
              </a:rPr>
              <a:t> správní vědy: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087395"/>
            <a:ext cx="8082321" cy="4427280"/>
          </a:xfrm>
        </p:spPr>
        <p:txBody>
          <a:bodyPr/>
          <a:lstStyle/>
          <a:p>
            <a:r>
              <a:rPr lang="cs-CZ" dirty="0" smtClean="0"/>
              <a:t>Musí odpovídat předmětu zkoumání. Tvoří soubor nástrojů zkoumání.</a:t>
            </a:r>
          </a:p>
          <a:p>
            <a:r>
              <a:rPr lang="cs-CZ" dirty="0" smtClean="0"/>
              <a:t>Obecně </a:t>
            </a:r>
            <a:r>
              <a:rPr lang="cs-CZ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systémový </a:t>
            </a:r>
            <a:r>
              <a:rPr lang="cs-CZ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přístup.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obecných metod </a:t>
            </a:r>
            <a:r>
              <a:rPr lang="cs-CZ" sz="2000" dirty="0"/>
              <a:t>(přizpůsobených podmínkám správní vědy a jejímu účelu): 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analýza, strukturálně-funkční analýzy, syntéza, indukce</a:t>
            </a:r>
            <a:r>
              <a:rPr lang="cs-CZ" sz="2000" i="1" dirty="0"/>
              <a:t>. </a:t>
            </a:r>
          </a:p>
          <a:p>
            <a:r>
              <a:rPr lang="cs-CZ" sz="2000" dirty="0" smtClean="0"/>
              <a:t>Vedle </a:t>
            </a:r>
            <a:r>
              <a:rPr lang="cs-CZ" sz="2000" b="1" dirty="0">
                <a:solidFill>
                  <a:srgbClr val="C00000"/>
                </a:solidFill>
              </a:rPr>
              <a:t>empirických</a:t>
            </a:r>
            <a:r>
              <a:rPr lang="cs-CZ" sz="2000" dirty="0"/>
              <a:t> a </a:t>
            </a:r>
            <a:r>
              <a:rPr lang="cs-CZ" sz="2000" b="1" dirty="0" smtClean="0">
                <a:solidFill>
                  <a:srgbClr val="C00000"/>
                </a:solidFill>
              </a:rPr>
              <a:t>racionálních</a:t>
            </a:r>
            <a:r>
              <a:rPr lang="cs-CZ" sz="2000" dirty="0" smtClean="0"/>
              <a:t> </a:t>
            </a:r>
            <a:r>
              <a:rPr lang="cs-CZ" sz="2000" dirty="0"/>
              <a:t>metod </a:t>
            </a:r>
            <a:r>
              <a:rPr lang="cs-CZ" sz="2000" dirty="0">
                <a:solidFill>
                  <a:srgbClr val="C00000"/>
                </a:solidFill>
              </a:rPr>
              <a:t>také</a:t>
            </a:r>
            <a:r>
              <a:rPr lang="cs-CZ" sz="2000" dirty="0"/>
              <a:t> (zejména) </a:t>
            </a:r>
            <a:r>
              <a:rPr lang="cs-CZ" sz="2000" dirty="0">
                <a:solidFill>
                  <a:srgbClr val="C00000"/>
                </a:solidFill>
              </a:rPr>
              <a:t>metody</a:t>
            </a:r>
            <a:r>
              <a:rPr lang="cs-CZ" sz="2000" dirty="0"/>
              <a:t>:</a:t>
            </a:r>
            <a:endParaRPr lang="cs-CZ" sz="2000" dirty="0">
              <a:solidFill>
                <a:srgbClr val="0028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000" dirty="0" smtClean="0"/>
              <a:t>  - </a:t>
            </a:r>
            <a:r>
              <a:rPr lang="cs-CZ" sz="2000" i="1" dirty="0" smtClean="0"/>
              <a:t>historická</a:t>
            </a:r>
          </a:p>
          <a:p>
            <a:pPr marL="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- komparace historická i horizontální,</a:t>
            </a:r>
          </a:p>
          <a:p>
            <a:pPr marL="0" indent="0">
              <a:buNone/>
            </a:pPr>
            <a:r>
              <a:rPr lang="cs-CZ" sz="2000" i="1" dirty="0" smtClean="0"/>
              <a:t>  - normativně-dogmatická (zkoumá regulativní znaky VS)</a:t>
            </a:r>
          </a:p>
          <a:p>
            <a:pPr marL="0" indent="0">
              <a:buNone/>
            </a:pPr>
            <a:r>
              <a:rPr lang="cs-CZ" sz="2000" i="1" dirty="0" smtClean="0"/>
              <a:t>  - metoda behaviorální,   - metody sociologické, 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exaktních metod</a:t>
            </a:r>
            <a:r>
              <a:rPr lang="cs-CZ" sz="2000" dirty="0" smtClean="0"/>
              <a:t>: </a:t>
            </a:r>
            <a:r>
              <a:rPr lang="cs-CZ" sz="2000" i="1" dirty="0" smtClean="0"/>
              <a:t>statistické, formalizace + matematické modely,  kybernetické modelování.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Experimentální metody </a:t>
            </a:r>
            <a:r>
              <a:rPr lang="cs-CZ" sz="2000" dirty="0" smtClean="0"/>
              <a:t>(</a:t>
            </a:r>
            <a:r>
              <a:rPr lang="cs-CZ" sz="2000" i="1" dirty="0" smtClean="0"/>
              <a:t>experiment, pilotní projekt</a:t>
            </a:r>
            <a:r>
              <a:rPr lang="cs-CZ" sz="2000" dirty="0" smtClean="0"/>
              <a:t>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                                    Katedra správní vědy a správního práva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980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EXKURZ:  </a:t>
            </a:r>
            <a:r>
              <a:rPr lang="cs-CZ" dirty="0" smtClean="0">
                <a:solidFill>
                  <a:srgbClr val="002060"/>
                </a:solidFill>
              </a:rPr>
              <a:t>Vztah správní vědy („SV“) a vědy správního práva („VSP“)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0" dirty="0" smtClean="0">
                <a:solidFill>
                  <a:schemeClr val="tx1"/>
                </a:solidFill>
              </a:rPr>
              <a:t>= otázka ke zkoušce: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b="1" dirty="0" smtClean="0"/>
              <a:t>Předmětem zkoumání: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sz="2800" b="1" dirty="0" smtClean="0">
                <a:solidFill>
                  <a:srgbClr val="0070C0"/>
                </a:solidFill>
              </a:rPr>
              <a:t>SV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800" dirty="0" smtClean="0"/>
              <a:t> = </a:t>
            </a:r>
            <a:r>
              <a:rPr lang="cs-CZ" sz="2800" i="1" dirty="0" smtClean="0">
                <a:solidFill>
                  <a:srgbClr val="0070C0"/>
                </a:solidFill>
              </a:rPr>
              <a:t>Veřejná správa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jako komplexní společenský systém </a:t>
            </a:r>
          </a:p>
          <a:p>
            <a:pPr marL="38100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	</a:t>
            </a:r>
            <a:r>
              <a:rPr lang="cs-CZ" sz="2800" b="1" dirty="0" smtClean="0">
                <a:solidFill>
                  <a:srgbClr val="00B050"/>
                </a:solidFill>
              </a:rPr>
              <a:t>VSP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  <a:r>
              <a:rPr lang="cs-CZ" sz="2800" i="1" dirty="0" smtClean="0">
                <a:solidFill>
                  <a:schemeClr val="accent2"/>
                </a:solidFill>
              </a:rPr>
              <a:t> </a:t>
            </a:r>
            <a:r>
              <a:rPr lang="cs-CZ" sz="2800" i="1" dirty="0" smtClean="0">
                <a:solidFill>
                  <a:srgbClr val="0070C0"/>
                </a:solidFill>
              </a:rPr>
              <a:t>Správní právo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jako systém právních norem, zásad, principů (u VSP)</a:t>
            </a:r>
          </a:p>
          <a:p>
            <a:pPr marL="666750" lvl="1" indent="-9525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Pozn.1 : pojem</a:t>
            </a:r>
            <a:r>
              <a:rPr lang="cs-CZ" sz="2400" i="1" dirty="0" smtClean="0"/>
              <a:t> „systémová metoda“ ( u obou odvětví)</a:t>
            </a:r>
          </a:p>
          <a:p>
            <a:pPr marL="38100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Pozn.2 : Rozlišujeme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:„</a:t>
            </a:r>
            <a:r>
              <a:rPr lang="cs-CZ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</a:t>
            </a:r>
            <a:r>
              <a:rPr lang="cs-CZ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a „</a:t>
            </a:r>
            <a:r>
              <a:rPr lang="cs-CZ" sz="24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</a:t>
            </a:r>
            <a:r>
              <a:rPr lang="cs-CZ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vědní</a:t>
            </a:r>
            <a:r>
              <a:rPr lang="cs-CZ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přístup.</a:t>
            </a:r>
          </a:p>
          <a:p>
            <a:pPr marL="381000" indent="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8352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Vztah správní vědy („SV“) a vědy správního práva („VSP“) 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000" b="1" dirty="0" smtClean="0"/>
              <a:t>Společný cíl obou disciplin:</a:t>
            </a:r>
          </a:p>
          <a:p>
            <a:pPr eaLnBrk="1" hangingPunct="1">
              <a:buFontTx/>
              <a:buNone/>
            </a:pPr>
            <a:r>
              <a:rPr lang="cs-CZ" sz="2000" b="1" dirty="0" smtClean="0"/>
              <a:t>     =</a:t>
            </a:r>
            <a:r>
              <a:rPr lang="cs-CZ" sz="2000" dirty="0" smtClean="0"/>
              <a:t> zvýšení </a:t>
            </a:r>
            <a:r>
              <a:rPr lang="cs-CZ" sz="2000" b="1" dirty="0" smtClean="0">
                <a:solidFill>
                  <a:srgbClr val="00B050"/>
                </a:solidFill>
              </a:rPr>
              <a:t>efektivnosti </a:t>
            </a:r>
            <a:r>
              <a:rPr lang="cs-CZ" sz="2000" dirty="0" smtClean="0"/>
              <a:t>veřejné správy.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Ovšem </a:t>
            </a:r>
            <a:r>
              <a:rPr lang="cs-CZ" sz="2000" dirty="0" smtClean="0">
                <a:solidFill>
                  <a:srgbClr val="00B050"/>
                </a:solidFill>
              </a:rPr>
              <a:t>odlišnými, „svými“ způsoby</a:t>
            </a:r>
            <a:r>
              <a:rPr lang="cs-CZ" sz="2000" dirty="0" smtClean="0"/>
              <a:t>: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</a:t>
            </a:r>
            <a:r>
              <a:rPr lang="cs-CZ" sz="2000" b="1" dirty="0" smtClean="0"/>
              <a:t>V</a:t>
            </a:r>
            <a:r>
              <a:rPr lang="cs-CZ" sz="2000" b="1" i="1" dirty="0" smtClean="0"/>
              <a:t>SP</a:t>
            </a:r>
            <a:r>
              <a:rPr lang="cs-CZ" sz="2000" dirty="0" smtClean="0"/>
              <a:t> = náměty, návrhy pro legislativu (</a:t>
            </a:r>
            <a:r>
              <a:rPr lang="cs-CZ" sz="2000" i="1" dirty="0" smtClean="0">
                <a:solidFill>
                  <a:srgbClr val="7030A0"/>
                </a:solidFill>
              </a:rPr>
              <a:t>de </a:t>
            </a:r>
            <a:r>
              <a:rPr lang="cs-CZ" sz="2000" i="1" dirty="0" err="1" smtClean="0">
                <a:solidFill>
                  <a:srgbClr val="7030A0"/>
                </a:solidFill>
              </a:rPr>
              <a:t>lege</a:t>
            </a:r>
            <a:r>
              <a:rPr lang="cs-CZ" sz="2000" i="1" dirty="0" smtClean="0">
                <a:solidFill>
                  <a:srgbClr val="7030A0"/>
                </a:solidFill>
              </a:rPr>
              <a:t> </a:t>
            </a:r>
            <a:r>
              <a:rPr lang="cs-CZ" sz="2000" i="1" dirty="0" err="1" smtClean="0">
                <a:solidFill>
                  <a:srgbClr val="7030A0"/>
                </a:solidFill>
              </a:rPr>
              <a:t>ferenda</a:t>
            </a:r>
            <a:r>
              <a:rPr lang="cs-CZ" sz="2000" i="1" dirty="0" smtClean="0">
                <a:solidFill>
                  <a:srgbClr val="7030A0"/>
                </a:solidFill>
              </a:rPr>
              <a:t>)</a:t>
            </a:r>
            <a:r>
              <a:rPr lang="cs-CZ" sz="2000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           (+ inspirace pro judikaturu),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   </a:t>
            </a:r>
            <a:r>
              <a:rPr lang="cs-CZ" sz="2000" b="1" i="1" dirty="0" smtClean="0"/>
              <a:t>SV</a:t>
            </a:r>
            <a:r>
              <a:rPr lang="cs-CZ" sz="2000" dirty="0" smtClean="0"/>
              <a:t> = doporučení </a:t>
            </a:r>
            <a:r>
              <a:rPr lang="cs-CZ" sz="2000" dirty="0" smtClean="0">
                <a:solidFill>
                  <a:srgbClr val="C00000"/>
                </a:solidFill>
              </a:rPr>
              <a:t>pro správní praxi, včetně ústřední </a:t>
            </a:r>
            <a:r>
              <a:rPr lang="cs-CZ" sz="2000" dirty="0" smtClean="0"/>
              <a:t>(pro koncepce, reformy, racionalizaci, i vlastní činnost).</a:t>
            </a:r>
          </a:p>
          <a:p>
            <a:pPr eaLnBrk="1" hangingPunct="1">
              <a:buFontTx/>
              <a:buNone/>
            </a:pPr>
            <a:endParaRPr lang="cs-CZ" sz="2000" dirty="0" smtClean="0"/>
          </a:p>
          <a:p>
            <a:pPr eaLnBrk="1" hangingPunct="1">
              <a:buFontTx/>
              <a:buNone/>
            </a:pPr>
            <a:r>
              <a:rPr lang="cs-CZ" sz="2000" b="1" i="1" dirty="0" smtClean="0"/>
              <a:t>Pozn.: Pojem</a:t>
            </a:r>
            <a:r>
              <a:rPr lang="cs-CZ" sz="2000" b="1" dirty="0" smtClean="0"/>
              <a:t> </a:t>
            </a:r>
            <a:r>
              <a:rPr lang="cs-CZ" sz="2000" i="1" dirty="0" smtClean="0"/>
              <a:t>„</a:t>
            </a:r>
            <a:r>
              <a:rPr lang="cs-CZ" sz="2000" b="1" i="1" dirty="0" smtClean="0">
                <a:solidFill>
                  <a:srgbClr val="0070C0"/>
                </a:solidFill>
              </a:rPr>
              <a:t>efektivnost veřejné správy</a:t>
            </a:r>
            <a:r>
              <a:rPr lang="cs-CZ" sz="2000" i="1" dirty="0" smtClean="0"/>
              <a:t>“</a:t>
            </a:r>
            <a:r>
              <a:rPr lang="cs-CZ" sz="2000" dirty="0" smtClean="0"/>
              <a:t> =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společenská</a:t>
            </a:r>
          </a:p>
          <a:p>
            <a:pPr eaLnBrk="1" hangingPunct="1">
              <a:buFontTx/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</a:t>
            </a:r>
            <a:r>
              <a:rPr lang="cs-CZ" sz="2000" dirty="0" smtClean="0">
                <a:solidFill>
                  <a:srgbClr val="C00000"/>
                </a:solidFill>
              </a:rPr>
              <a:t> </a:t>
            </a:r>
            <a:r>
              <a:rPr lang="cs-CZ" sz="2000" dirty="0" smtClean="0"/>
              <a:t>(= míra, způsob a náklady naplňování cílů a </a:t>
            </a:r>
            <a:r>
              <a:rPr lang="cs-CZ" sz="2400" dirty="0" smtClean="0"/>
              <a:t>úkolů VS)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7355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36606"/>
            <a:ext cx="8686800" cy="7585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2.  Vývoj zkoumání veřejné správy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1437" y="1089764"/>
            <a:ext cx="7772400" cy="60813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sz="2800" dirty="0" smtClean="0">
              <a:solidFill>
                <a:srgbClr val="00B05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b="1" dirty="0" smtClean="0">
                <a:solidFill>
                  <a:schemeClr val="tx1"/>
                </a:solidFill>
              </a:rPr>
              <a:t>Významný</a:t>
            </a:r>
            <a:r>
              <a:rPr lang="cs-CZ" sz="2200" dirty="0" smtClean="0">
                <a:solidFill>
                  <a:schemeClr val="tx1"/>
                </a:solidFill>
              </a:rPr>
              <a:t> pro chápání veřejné správy </a:t>
            </a:r>
            <a:r>
              <a:rPr lang="cs-CZ" sz="2200" b="1" i="1" dirty="0" smtClean="0">
                <a:solidFill>
                  <a:schemeClr val="tx1"/>
                </a:solidFill>
              </a:rPr>
              <a:t>v potřebných souvislostech</a:t>
            </a:r>
            <a:r>
              <a:rPr lang="cs-CZ" sz="2200" dirty="0" smtClean="0">
                <a:solidFill>
                  <a:schemeClr val="tx1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 Zvláště u veřejné správy – znak </a:t>
            </a:r>
            <a:r>
              <a:rPr lang="cs-CZ" sz="2200" b="1" i="1" dirty="0" smtClean="0">
                <a:solidFill>
                  <a:schemeClr val="tx1"/>
                </a:solidFill>
              </a:rPr>
              <a:t>trvalosti, kontinuity</a:t>
            </a:r>
            <a:r>
              <a:rPr lang="cs-CZ" sz="2200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+ zkušenosti (</a:t>
            </a:r>
            <a:r>
              <a:rPr lang="cs-CZ" sz="2200" i="1" dirty="0" smtClean="0">
                <a:solidFill>
                  <a:schemeClr val="tx1"/>
                </a:solidFill>
              </a:rPr>
              <a:t>„</a:t>
            </a:r>
            <a:r>
              <a:rPr lang="cs-CZ" sz="2200" i="1" dirty="0" err="1" smtClean="0">
                <a:solidFill>
                  <a:schemeClr val="tx1"/>
                </a:solidFill>
              </a:rPr>
              <a:t>Historia</a:t>
            </a:r>
            <a:r>
              <a:rPr lang="cs-CZ" sz="2200" i="1" dirty="0" smtClean="0">
                <a:solidFill>
                  <a:schemeClr val="tx1"/>
                </a:solidFill>
              </a:rPr>
              <a:t> magistra vitae“</a:t>
            </a:r>
            <a:r>
              <a:rPr lang="cs-CZ" sz="2200" dirty="0" smtClean="0">
                <a:solidFill>
                  <a:schemeClr val="tx1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2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z="2200" b="1" i="1" dirty="0" smtClean="0">
                <a:solidFill>
                  <a:schemeClr val="tx1"/>
                </a:solidFill>
              </a:rPr>
              <a:t>Tradice a základy </a:t>
            </a:r>
            <a:r>
              <a:rPr lang="cs-CZ" sz="2200" b="1" dirty="0" smtClean="0">
                <a:solidFill>
                  <a:schemeClr val="tx1"/>
                </a:solidFill>
              </a:rPr>
              <a:t>současné naší veřejné správy dle hlavních etap: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2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200" b="1" i="1" smtClean="0">
                <a:solidFill>
                  <a:srgbClr val="7030A0"/>
                </a:solidFill>
              </a:rPr>
              <a:t>Počátky:  </a:t>
            </a:r>
            <a:r>
              <a:rPr lang="cs-CZ" sz="2200" b="1" i="1" dirty="0">
                <a:solidFill>
                  <a:srgbClr val="7030A0"/>
                </a:solidFill>
              </a:rPr>
              <a:t>17</a:t>
            </a:r>
            <a:r>
              <a:rPr lang="cs-CZ" sz="2200" b="1" i="1" dirty="0" smtClean="0">
                <a:solidFill>
                  <a:srgbClr val="7030A0"/>
                </a:solidFill>
              </a:rPr>
              <a:t>.–18.století („</a:t>
            </a:r>
            <a:r>
              <a:rPr lang="cs-CZ" sz="2200" b="1" dirty="0" smtClean="0">
                <a:solidFill>
                  <a:srgbClr val="00287D"/>
                </a:solidFill>
              </a:rPr>
              <a:t>kameralistika“</a:t>
            </a:r>
            <a:r>
              <a:rPr lang="cs-CZ" sz="2200" dirty="0" smtClean="0"/>
              <a:t>, </a:t>
            </a:r>
            <a:r>
              <a:rPr lang="cs-CZ" sz="2200" dirty="0"/>
              <a:t>resp. </a:t>
            </a:r>
            <a:r>
              <a:rPr lang="cs-CZ" sz="2200" dirty="0" smtClean="0"/>
              <a:t>„</a:t>
            </a:r>
            <a:r>
              <a:rPr lang="cs-CZ" sz="2200" b="1" dirty="0" smtClean="0">
                <a:solidFill>
                  <a:srgbClr val="00287D"/>
                </a:solidFill>
              </a:rPr>
              <a:t>policejní věda“)</a:t>
            </a:r>
            <a:endParaRPr lang="cs-CZ" sz="2200" b="1" i="1" dirty="0" smtClean="0">
              <a:solidFill>
                <a:srgbClr val="7030A0"/>
              </a:solidFill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200" b="1" i="1" dirty="0" smtClean="0">
                <a:solidFill>
                  <a:srgbClr val="7030A0"/>
                </a:solidFill>
              </a:rPr>
              <a:t>       </a:t>
            </a:r>
            <a:r>
              <a:rPr lang="cs-CZ" sz="2200" b="1" i="1" dirty="0" smtClean="0"/>
              <a:t>-</a:t>
            </a:r>
            <a:r>
              <a:rPr lang="cs-CZ" sz="2200" b="1" i="1" dirty="0" smtClean="0">
                <a:solidFill>
                  <a:srgbClr val="7030A0"/>
                </a:solidFill>
              </a:rPr>
              <a:t> </a:t>
            </a:r>
            <a:r>
              <a:rPr lang="cs-CZ" sz="2200" dirty="0"/>
              <a:t> </a:t>
            </a:r>
            <a:r>
              <a:rPr lang="cs-CZ" sz="2200" dirty="0" smtClean="0"/>
              <a:t>hierarchický </a:t>
            </a:r>
            <a:r>
              <a:rPr lang="cs-CZ" sz="2200" dirty="0"/>
              <a:t>systém státní byrokracie pro potřeby policejního, absolutistického státu v tehdejší kontinentální </a:t>
            </a:r>
            <a:r>
              <a:rPr lang="cs-CZ" sz="2200" dirty="0" smtClean="0"/>
              <a:t>Evropě (</a:t>
            </a:r>
            <a:r>
              <a:rPr lang="cs-CZ" sz="2200" dirty="0" err="1" smtClean="0"/>
              <a:t>prakticistní</a:t>
            </a:r>
            <a:r>
              <a:rPr lang="cs-CZ" sz="2200" dirty="0" smtClean="0"/>
              <a:t> přístupy).</a:t>
            </a:r>
            <a:endParaRPr lang="cs-CZ" sz="2200" dirty="0"/>
          </a:p>
          <a:p>
            <a:pPr lvl="1"/>
            <a:r>
              <a:rPr lang="cs-CZ" sz="2200" dirty="0" smtClean="0"/>
              <a:t>zkoumání </a:t>
            </a:r>
            <a:r>
              <a:rPr lang="cs-CZ" sz="2200" dirty="0"/>
              <a:t>zejména v </a:t>
            </a:r>
            <a:r>
              <a:rPr lang="cs-CZ" sz="2200" i="1" dirty="0"/>
              <a:t>Prusku a ve </a:t>
            </a:r>
            <a:r>
              <a:rPr lang="cs-CZ" sz="2200" i="1" dirty="0" smtClean="0"/>
              <a:t>Francii.</a:t>
            </a:r>
            <a:endParaRPr lang="cs-CZ" sz="2200" i="1" dirty="0"/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69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1866</TotalTime>
  <Words>1704</Words>
  <Application>Microsoft Office PowerPoint</Application>
  <PresentationFormat>Předvádění na obrazovce (4:3)</PresentationFormat>
  <Paragraphs>264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Prezentace_MU_CZ</vt:lpstr>
      <vt:lpstr> BM505Zk  Základy správní vědy 1. přednáška 22.9.2023  Témata přednášky:  1. Správní věda – pojem, charakteristika, metody.  2. Vývoj a význam  zkoumání veřejné správy v současných    podmínkách a v evropském kontextu,  Přednášející: doc.JUDr. Soňa Skulová, Ph.D.</vt:lpstr>
      <vt:lpstr>     1. Správní věda:</vt:lpstr>
      <vt:lpstr>                                    POZN.: K pojmu veřejná správa:  </vt:lpstr>
      <vt:lpstr>  Administrativistika – Správní studia</vt:lpstr>
      <vt:lpstr> Pojem a charakteristika správní vědy</vt:lpstr>
      <vt:lpstr> Metody správní vědy:</vt:lpstr>
      <vt:lpstr>EXKURZ:  Vztah správní vědy („SV“) a vědy správního práva („VSP“) = otázka ke zkoušce:</vt:lpstr>
      <vt:lpstr>Vztah správní vědy („SV“) a vědy správního práva („VSP“) :</vt:lpstr>
      <vt:lpstr>2.  Vývoj zkoumání veřejné správy</vt:lpstr>
      <vt:lpstr>  Vývoj zkoumání veřejné správy – pokr. 1:</vt:lpstr>
      <vt:lpstr>Vývoj zkoumání veřejné správy – pokr.2:</vt:lpstr>
      <vt:lpstr>Vývoj zkoumání veřejné správy – pokr.3:</vt:lpstr>
      <vt:lpstr>Vývoj zkoumání veřejné správy – pokr.4:</vt:lpstr>
      <vt:lpstr>Prezentace aplikace PowerPoint</vt:lpstr>
      <vt:lpstr>Vývoj zkoumání veřejné správy – pokr.5:</vt:lpstr>
      <vt:lpstr>Vývoj zkoumání veřejné správy- pokr.6:                                                               </vt:lpstr>
      <vt:lpstr> Aktuální VÝVOJ zkoumání veřejné správy  (trendy ve správní vědě)</vt:lpstr>
      <vt:lpstr>Prezentace aplikace PowerPoint</vt:lpstr>
      <vt:lpstr>EGPA - „European Group for Public Administration“. </vt:lpstr>
      <vt:lpstr>Další Permanent Study Groups:</vt:lpstr>
      <vt:lpstr>Aktuální VÝVOJ zkoumání veřejné správy    (trendy ve správní vědě)</vt:lpstr>
      <vt:lpstr> </vt:lpstr>
      <vt:lpstr>Vývoj veřejné správy           a jejího zkoumání                               = nekončící proces.</vt:lpstr>
      <vt:lpstr>Prameny ke studiu:  </vt:lpstr>
      <vt:lpstr>Děkuji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Uzivatel</cp:lastModifiedBy>
  <cp:revision>163</cp:revision>
  <cp:lastPrinted>2018-09-30T21:52:14Z</cp:lastPrinted>
  <dcterms:created xsi:type="dcterms:W3CDTF">2016-09-26T07:53:44Z</dcterms:created>
  <dcterms:modified xsi:type="dcterms:W3CDTF">2023-09-21T11:11:50Z</dcterms:modified>
</cp:coreProperties>
</file>