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311" r:id="rId2"/>
    <p:sldId id="298" r:id="rId3"/>
    <p:sldId id="257" r:id="rId4"/>
    <p:sldId id="258" r:id="rId5"/>
    <p:sldId id="261" r:id="rId6"/>
    <p:sldId id="264" r:id="rId7"/>
    <p:sldId id="308" r:id="rId8"/>
    <p:sldId id="259" r:id="rId9"/>
    <p:sldId id="309" r:id="rId10"/>
    <p:sldId id="262" r:id="rId11"/>
    <p:sldId id="296" r:id="rId12"/>
    <p:sldId id="280" r:id="rId13"/>
    <p:sldId id="281" r:id="rId14"/>
    <p:sldId id="282" r:id="rId15"/>
    <p:sldId id="263" r:id="rId16"/>
    <p:sldId id="267" r:id="rId17"/>
    <p:sldId id="268" r:id="rId18"/>
    <p:sldId id="312" r:id="rId19"/>
    <p:sldId id="270" r:id="rId20"/>
    <p:sldId id="273" r:id="rId21"/>
    <p:sldId id="274" r:id="rId22"/>
    <p:sldId id="275" r:id="rId23"/>
    <p:sldId id="284" r:id="rId24"/>
    <p:sldId id="285" r:id="rId25"/>
    <p:sldId id="286" r:id="rId26"/>
    <p:sldId id="289" r:id="rId27"/>
    <p:sldId id="290" r:id="rId28"/>
    <p:sldId id="291" r:id="rId29"/>
    <p:sldId id="292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7" autoAdjust="0"/>
    <p:restoredTop sz="94589" autoAdjust="0"/>
  </p:normalViewPr>
  <p:slideViewPr>
    <p:cSldViewPr snapToGrid="0">
      <p:cViewPr>
        <p:scale>
          <a:sx n="133" d="100"/>
          <a:sy n="133" d="100"/>
        </p:scale>
        <p:origin x="-151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57B052-F414-4560-B0EA-95E42A2F8A27}" type="slidenum">
              <a:rPr lang="cs-CZ" altLang="cs-CZ" smtClean="0">
                <a:latin typeface="Arial" pitchFamily="34" charset="0"/>
              </a:rPr>
              <a:pPr/>
              <a:t>8</a:t>
            </a:fld>
            <a:endParaRPr lang="cs-CZ" altLang="cs-CZ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6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9FC96B-CB8B-4030-AB0A-543F02850C40}" type="slidenum">
              <a:rPr lang="cs-CZ" altLang="cs-CZ" smtClean="0">
                <a:latin typeface="Arial" pitchFamily="34" charset="0"/>
              </a:rPr>
              <a:pPr/>
              <a:t>15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2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9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64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                                  Katedra správní vědy a správního práva 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7215" y="939112"/>
            <a:ext cx="7518400" cy="4316627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u="sng" dirty="0"/>
              <a:t>BM505Zk  Základy správní vědy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b="0" dirty="0"/>
              <a:t>2</a:t>
            </a:r>
            <a:r>
              <a:rPr lang="cs-CZ" altLang="cs-CZ" sz="2000" b="0" dirty="0">
                <a:solidFill>
                  <a:schemeClr val="tx1"/>
                </a:solidFill>
              </a:rPr>
              <a:t>. přednáška 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19.9.2023</a:t>
            </a:r>
            <a:r>
              <a:rPr lang="cs-CZ" altLang="cs-CZ" sz="2000" dirty="0">
                <a:solidFill>
                  <a:schemeClr val="tx1"/>
                </a:solidFill>
              </a:rPr>
              <a:t/>
            </a: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/>
              <a:t>Personální stránka veřejné správy. Veřejná služba. </a:t>
            </a:r>
            <a:br>
              <a:rPr lang="cs-CZ" sz="2800" dirty="0"/>
            </a:br>
            <a:r>
              <a:rPr lang="cs-CZ" sz="2800" dirty="0"/>
              <a:t>Etika veřejné správy.</a:t>
            </a:r>
            <a:br>
              <a:rPr lang="cs-CZ" sz="2800" dirty="0"/>
            </a:br>
            <a:r>
              <a:rPr lang="cs-CZ" sz="2800" dirty="0"/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	</a:t>
            </a:r>
            <a:r>
              <a:rPr lang="cs-CZ" altLang="cs-CZ" sz="2400" b="0" dirty="0" err="1">
                <a:solidFill>
                  <a:schemeClr val="tx1"/>
                </a:solidFill>
              </a:rPr>
              <a:t>doc.JUDr</a:t>
            </a:r>
            <a:r>
              <a:rPr lang="cs-CZ" altLang="cs-CZ" sz="2400" b="0" dirty="0">
                <a:solidFill>
                  <a:schemeClr val="tx1"/>
                </a:solidFill>
              </a:rPr>
              <a:t>. Soňa Skulová, Ph.D.</a:t>
            </a:r>
          </a:p>
        </p:txBody>
      </p:sp>
    </p:spTree>
    <p:extLst>
      <p:ext uri="{BB962C8B-B14F-4D97-AF65-F5344CB8AC3E}">
        <p14:creationId xmlns:p14="http://schemas.microsoft.com/office/powerpoint/2010/main" val="2206858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48498"/>
            <a:ext cx="8086635" cy="527222"/>
          </a:xfrm>
        </p:spPr>
        <p:txBody>
          <a:bodyPr/>
          <a:lstStyle/>
          <a:p>
            <a:r>
              <a:rPr lang="cs-CZ" dirty="0"/>
              <a:t>Recentní vývoj ( po r.1989)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92196"/>
            <a:ext cx="8082321" cy="4740318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Pozvolný - pomalý návrat ke standardům.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Nejprve dílčí změny v zákoníku práce </a:t>
            </a:r>
            <a:r>
              <a:rPr lang="cs-CZ" sz="1800" dirty="0" smtClean="0"/>
              <a:t>(pouze </a:t>
            </a:r>
            <a:r>
              <a:rPr lang="cs-CZ" sz="1800" dirty="0"/>
              <a:t>základní rozsah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specifických</a:t>
            </a:r>
            <a:r>
              <a:rPr lang="cs-CZ" sz="1800" dirty="0"/>
              <a:t>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povinností </a:t>
            </a:r>
            <a:r>
              <a:rPr lang="cs-CZ" sz="1800" dirty="0"/>
              <a:t>této skupiny zaměstnanců –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mlčenlivost, nestrannost, zákaz přijímání darů, omezení podnikatelské činnosti</a:t>
            </a:r>
            <a:r>
              <a:rPr lang="cs-CZ" sz="1800" dirty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 rámci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reformy veřejné správy </a:t>
            </a:r>
            <a:r>
              <a:rPr lang="cs-CZ" sz="1800" dirty="0"/>
              <a:t>(počátkem milénia) – úsilí o adekvátní právní zakotvení státní služby, resp. veřejné služby.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</a:t>
            </a:r>
            <a:r>
              <a:rPr lang="cs-CZ" sz="1800" dirty="0"/>
              <a:t> recentní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vývoj v oblasti právního režimu státní služby </a:t>
            </a:r>
            <a:r>
              <a:rPr lang="cs-CZ" sz="1800" dirty="0"/>
              <a:t>(„státní úředníci“). </a:t>
            </a:r>
          </a:p>
          <a:p>
            <a:pPr lvl="4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4"/>
            <a:r>
              <a:rPr lang="cs-CZ" dirty="0">
                <a:solidFill>
                  <a:schemeClr val="tx1"/>
                </a:solidFill>
              </a:rPr>
              <a:t>Platná úprava rozlišuje :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60634"/>
            <a:ext cx="8082321" cy="4471879"/>
          </a:xfrm>
        </p:spPr>
        <p:txBody>
          <a:bodyPr/>
          <a:lstStyle/>
          <a:p>
            <a:pPr algn="just"/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úředníky územních samosprávných celků </a:t>
            </a:r>
            <a:r>
              <a:rPr lang="cs-CZ" sz="2000" dirty="0"/>
              <a:t>(jsou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zaměstnanci</a:t>
            </a:r>
            <a:r>
              <a:rPr lang="cs-CZ" sz="2000" dirty="0"/>
              <a:t> tohoto ÚSC)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z.č. 312/2002 Sb</a:t>
            </a:r>
            <a:r>
              <a:rPr lang="cs-CZ" sz="2000" dirty="0"/>
              <a:t>. (k němu podpůrně - zákoník práce)</a:t>
            </a:r>
          </a:p>
          <a:p>
            <a:pPr marL="0" indent="0" algn="just">
              <a:buNone/>
            </a:pPr>
            <a:r>
              <a:rPr lang="cs-CZ" sz="2000" dirty="0"/>
              <a:t>         =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STÁTNÍ SLUŽBU.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úředníky státní </a:t>
            </a: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z.č.234/2014 Sb., zákon o státní službě /“ZOSS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“/ </a:t>
            </a:r>
            <a:r>
              <a:rPr lang="cs-CZ" sz="2000" dirty="0"/>
              <a:t>– jsou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zaměstnanci státu,</a:t>
            </a:r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služebním poměru.</a:t>
            </a:r>
          </a:p>
          <a:p>
            <a:pPr algn="just">
              <a:buNone/>
            </a:pPr>
            <a:r>
              <a:rPr lang="cs-CZ" sz="2000" dirty="0"/>
              <a:t> </a:t>
            </a:r>
          </a:p>
          <a:p>
            <a:pPr algn="just"/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příslušníky</a:t>
            </a:r>
            <a:r>
              <a:rPr lang="cs-CZ" sz="2000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bezpečnostních sborů </a:t>
            </a: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z.č.361/2003 Sb.) </a:t>
            </a:r>
            <a:r>
              <a:rPr lang="cs-CZ" sz="2000" dirty="0"/>
              <a:t>– PČR, HZS, CS, VS, GIBS, BIS, ÚZSI = rovněž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služebním poměru </a:t>
            </a:r>
            <a:r>
              <a:rPr lang="cs-CZ" sz="2000" dirty="0"/>
              <a:t>(ještě užší vztah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státu</a:t>
            </a:r>
            <a:r>
              <a:rPr lang="cs-CZ" sz="2000" dirty="0"/>
              <a:t>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vojáky z povolání </a:t>
            </a: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z.č. 221/1999 Sb.</a:t>
            </a:r>
            <a:r>
              <a:rPr lang="cs-CZ" sz="2000" dirty="0"/>
              <a:t>) – rovněž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služebním poměru.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14937"/>
          </a:xfrm>
        </p:spPr>
        <p:txBody>
          <a:bodyPr/>
          <a:lstStyle/>
          <a:p>
            <a:pPr algn="ctr">
              <a:defRPr/>
            </a:pP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a znaky „státní služby“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1773238"/>
            <a:ext cx="7772400" cy="4490928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 smtClean="0"/>
              <a:t>státní služba se vyvinula </a:t>
            </a:r>
            <a:r>
              <a:rPr lang="cs-CZ" sz="2000" dirty="0"/>
              <a:t>jako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veřejnoprávní vztah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/>
              <a:t>(</a:t>
            </a:r>
            <a:r>
              <a:rPr lang="cs-CZ" sz="2000" i="1" dirty="0"/>
              <a:t>na rozdíl od pracovního poměru </a:t>
            </a:r>
            <a:r>
              <a:rPr lang="cs-CZ" sz="2000" dirty="0"/>
              <a:t>v soukromé sféře),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/>
              <a:t>           a to vztah </a:t>
            </a:r>
            <a:r>
              <a:rPr lang="cs-CZ" sz="2000" b="1" i="1" dirty="0"/>
              <a:t>mezi</a:t>
            </a:r>
            <a:r>
              <a:rPr lang="cs-CZ" sz="2000" dirty="0"/>
              <a:t> státem a zaměstnancem (úředníkem).</a:t>
            </a:r>
          </a:p>
          <a:p>
            <a:pPr marL="0" indent="0" algn="just">
              <a:buNone/>
              <a:defRPr/>
            </a:pP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     - Řízení </a:t>
            </a:r>
            <a:r>
              <a:rPr lang="cs-CZ" sz="2000" dirty="0"/>
              <a:t>ve věcech služebního poměru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upraveno zákonem</a:t>
            </a:r>
            <a:r>
              <a:rPr lang="cs-CZ" sz="2000" dirty="0"/>
              <a:t>.</a:t>
            </a:r>
          </a:p>
          <a:p>
            <a:pPr marL="0" indent="0" algn="just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     - Rozhodnutí</a:t>
            </a:r>
            <a:r>
              <a:rPr lang="cs-CZ" sz="2000" dirty="0"/>
              <a:t> ve věcech služebního poměru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podléhají soudnímu  	přezkumu.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/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Katedra správní vědy a správního práva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272A03C-8378-44D5-A7DC-4849A9C08DB7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39650"/>
          </a:xfrm>
        </p:spPr>
        <p:txBody>
          <a:bodyPr/>
          <a:lstStyle/>
          <a:p>
            <a:pPr algn="ctr">
              <a:defRPr/>
            </a:pP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a znaky „státní služby“ (1)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Katedra správní vědy a správního práva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81ACA8-331A-4273-B6BE-8DE7F5288354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97269"/>
            <a:ext cx="8082321" cy="4335244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b="1" i="1" dirty="0">
                <a:solidFill>
                  <a:srgbClr val="7030A0"/>
                </a:solidFill>
              </a:rPr>
              <a:t>Typické znaky státně služebního poměru </a:t>
            </a:r>
            <a:r>
              <a:rPr lang="cs-CZ" dirty="0"/>
              <a:t>:</a:t>
            </a:r>
          </a:p>
          <a:p>
            <a:pPr>
              <a:buFont typeface="Wingdings" pitchFamily="2" charset="2"/>
              <a:buChar char="Ø"/>
              <a:defRPr/>
            </a:pPr>
            <a:endParaRPr lang="cs-CZ" sz="2000" dirty="0"/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dirty="0"/>
              <a:t>Vzniká</a:t>
            </a:r>
            <a:r>
              <a:rPr lang="cs-CZ" sz="2000" dirty="0">
                <a:solidFill>
                  <a:srgbClr val="00B050"/>
                </a:solidFill>
              </a:rPr>
              <a:t> </a:t>
            </a:r>
            <a:r>
              <a:rPr lang="cs-CZ" sz="2000" i="1" dirty="0">
                <a:solidFill>
                  <a:srgbClr val="7030A0"/>
                </a:solidFill>
              </a:rPr>
              <a:t>jednostranným úkonem </a:t>
            </a:r>
            <a:r>
              <a:rPr lang="cs-CZ" sz="2000" dirty="0"/>
              <a:t>- </a:t>
            </a:r>
            <a:r>
              <a:rPr lang="cs-CZ" sz="2000" dirty="0">
                <a:solidFill>
                  <a:srgbClr val="7030A0"/>
                </a:solidFill>
              </a:rPr>
              <a:t>jmenováním</a:t>
            </a:r>
            <a:r>
              <a:rPr lang="cs-CZ" sz="2000" dirty="0"/>
              <a:t> do funkce (nikoliv smluvně jako v soukromém sektoru), </a:t>
            </a:r>
            <a:r>
              <a:rPr lang="cs-CZ" sz="2000" dirty="0">
                <a:solidFill>
                  <a:srgbClr val="68676C"/>
                </a:solidFill>
              </a:rPr>
              <a:t>/§ 31 ZOSS/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dirty="0"/>
              <a:t>Vyšší nároky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dirty="0"/>
              <a:t>na zaměstnance (</a:t>
            </a:r>
            <a:r>
              <a:rPr lang="cs-CZ" sz="2000" i="1" dirty="0">
                <a:solidFill>
                  <a:srgbClr val="7030A0"/>
                </a:solidFill>
              </a:rPr>
              <a:t>rozsah povinností</a:t>
            </a:r>
            <a:r>
              <a:rPr lang="cs-CZ" sz="2000" dirty="0"/>
              <a:t>, včetně např. loajality, služební pohotovost, omezení podnikatelské činnosti, politické angažovanosti</a:t>
            </a:r>
            <a:r>
              <a:rPr lang="cs-CZ" sz="2000" dirty="0" smtClean="0"/>
              <a:t>, zákaz </a:t>
            </a:r>
            <a:r>
              <a:rPr lang="cs-CZ" sz="2000" dirty="0"/>
              <a:t>přijímání darů, mlčenlivost…)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>
                <a:solidFill>
                  <a:srgbClr val="68676C"/>
                </a:solidFill>
              </a:rPr>
              <a:t>     /Část III. ZOSS – Povinnosti a práva </a:t>
            </a:r>
            <a:r>
              <a:rPr lang="cs-CZ" sz="2000" dirty="0" err="1">
                <a:solidFill>
                  <a:srgbClr val="68676C"/>
                </a:solidFill>
              </a:rPr>
              <a:t>st.zaměstnanců</a:t>
            </a:r>
            <a:r>
              <a:rPr lang="cs-CZ" sz="2000" dirty="0">
                <a:solidFill>
                  <a:srgbClr val="68676C"/>
                </a:solidFill>
              </a:rPr>
              <a:t>,…/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dirty="0"/>
              <a:t>Disciplinární (kázeňská,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kárná</a:t>
            </a:r>
            <a:r>
              <a:rPr lang="cs-CZ" sz="2000" b="1" dirty="0"/>
              <a:t>)  odpovědnost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dirty="0"/>
              <a:t>( krajní sankce = zrušení služebního poměru)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/>
              <a:t>        – řízení před služebním orgánem (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kárná komise, kárné řízení</a:t>
            </a:r>
            <a:r>
              <a:rPr lang="cs-CZ" sz="2000" dirty="0"/>
              <a:t>)  </a:t>
            </a:r>
            <a:r>
              <a:rPr lang="cs-CZ" sz="2000" dirty="0">
                <a:solidFill>
                  <a:srgbClr val="68676C"/>
                </a:solidFill>
              </a:rPr>
              <a:t>/část IV. ZOSS/.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522029"/>
          </a:xfrm>
        </p:spPr>
        <p:txBody>
          <a:bodyPr/>
          <a:lstStyle/>
          <a:p>
            <a:pPr algn="ctr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a znaky „státní služby“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97269"/>
            <a:ext cx="7772400" cy="471886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solidFill>
                  <a:srgbClr val="7030A0"/>
                </a:solidFill>
              </a:rPr>
              <a:t>Vyšší</a:t>
            </a:r>
            <a:r>
              <a:rPr lang="cs-CZ" dirty="0"/>
              <a:t> požadavky kompenzovány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určitými výhodami, právy: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7030A0"/>
                </a:solidFill>
              </a:rPr>
              <a:t>Vyšší </a:t>
            </a:r>
            <a:r>
              <a:rPr lang="cs-CZ" sz="2000" b="1" dirty="0"/>
              <a:t>stabilita</a:t>
            </a:r>
            <a:r>
              <a:rPr lang="cs-CZ" sz="2000" dirty="0">
                <a:solidFill>
                  <a:srgbClr val="7030A0"/>
                </a:solidFill>
              </a:rPr>
              <a:t> poměru </a:t>
            </a:r>
            <a:r>
              <a:rPr lang="cs-CZ" sz="2000" dirty="0"/>
              <a:t>(omezené možnosti zrušení, </a:t>
            </a:r>
            <a:r>
              <a:rPr lang="cs-CZ" sz="2000" i="1" dirty="0">
                <a:solidFill>
                  <a:srgbClr val="7030A0"/>
                </a:solidFill>
              </a:rPr>
              <a:t>skončení</a:t>
            </a:r>
            <a:r>
              <a:rPr lang="cs-CZ" sz="2000" dirty="0"/>
              <a:t>  poměru),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i="1" dirty="0"/>
              <a:t>Plat</a:t>
            </a:r>
            <a:r>
              <a:rPr lang="cs-CZ" sz="2000" dirty="0"/>
              <a:t> ( nikoliv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mzda</a:t>
            </a:r>
            <a:r>
              <a:rPr lang="cs-CZ" sz="2000" dirty="0"/>
              <a:t>), zaručený zákonem, určený zpravidla tarifem + třídami,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/>
              <a:t>	+ další náležitosti k platu ( příplatky, odměny),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dirty="0"/>
              <a:t>Podpora</a:t>
            </a:r>
            <a:r>
              <a:rPr lang="cs-CZ" sz="2000" dirty="0">
                <a:solidFill>
                  <a:srgbClr val="7030A0"/>
                </a:solidFill>
              </a:rPr>
              <a:t> při výkonu služby </a:t>
            </a:r>
            <a:r>
              <a:rPr lang="cs-CZ" sz="2000" dirty="0"/>
              <a:t>( vč. stížnosti),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/>
              <a:t>Stanovení </a:t>
            </a:r>
            <a:r>
              <a:rPr lang="cs-CZ" sz="2000" b="1" dirty="0"/>
              <a:t>podmínek výkonu služby</a:t>
            </a:r>
            <a:r>
              <a:rPr lang="cs-CZ" sz="2000" dirty="0"/>
              <a:t>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b="1" dirty="0"/>
              <a:t>celoživotní vzdělávání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dirty="0"/>
              <a:t>(placené, studijní volno, odborná literatura) + zároveň povinnost.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409508"/>
            <a:ext cx="6305910" cy="448492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Katedra správní vědy a správního práva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BEEF14-A1DA-433A-85A0-A5AFA58964C3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462026"/>
            <a:ext cx="6305910" cy="395974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Katedra správní vědy a správního práva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4846F4-B01E-410A-93C6-44A064ADA2EB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10244" name="Rectangle 48"/>
          <p:cNvSpPr>
            <a:spLocks noGrp="1" noChangeArrowheads="1"/>
          </p:cNvSpPr>
          <p:nvPr>
            <p:ph type="title"/>
          </p:nvPr>
        </p:nvSpPr>
        <p:spPr>
          <a:xfrm>
            <a:off x="509589" y="782595"/>
            <a:ext cx="8086635" cy="67550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Zákon o státní službě  </a:t>
            </a:r>
          </a:p>
        </p:txBody>
      </p:sp>
      <p:sp>
        <p:nvSpPr>
          <p:cNvPr id="10245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09589" y="1787611"/>
            <a:ext cx="8082321" cy="434490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 základ:</a:t>
            </a:r>
          </a:p>
          <a:p>
            <a:pPr eaLnBrk="1" hangingPunct="1">
              <a:defRPr/>
            </a:pPr>
            <a:r>
              <a:rPr lang="cs-CZ" altLang="cs-CZ" sz="2000" i="1" dirty="0">
                <a:solidFill>
                  <a:srgbClr val="0070C0"/>
                </a:solidFill>
              </a:rPr>
              <a:t>Čl. 79 odst. 2 Ústavy ČR</a:t>
            </a:r>
            <a:r>
              <a:rPr lang="cs-CZ" altLang="cs-CZ" sz="2000" dirty="0"/>
              <a:t>: „Právní poměry státních zaměstnanců v ministerstvech a jiných správních úřadech upravuje zákon. 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Geneze:</a:t>
            </a:r>
          </a:p>
          <a:p>
            <a:pPr eaLnBrk="1" hangingPunct="1">
              <a:defRPr/>
            </a:pPr>
            <a:r>
              <a:rPr lang="cs-CZ" altLang="cs-CZ" sz="2000" i="1" dirty="0">
                <a:solidFill>
                  <a:srgbClr val="0070C0"/>
                </a:solidFill>
              </a:rPr>
              <a:t>Požadavek EU </a:t>
            </a:r>
            <a:r>
              <a:rPr lang="cs-CZ" altLang="cs-CZ" sz="2000" dirty="0"/>
              <a:t>na zefektivnění, profesionalitu a depolitizaci VS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dirty="0"/>
              <a:t>jedno z předvstupních kritérií. </a:t>
            </a:r>
          </a:p>
          <a:p>
            <a:pPr eaLnBrk="1" hangingPunct="1">
              <a:buFontTx/>
              <a:buChar char="-"/>
              <a:defRPr/>
            </a:pPr>
            <a:endParaRPr lang="cs-CZ" altLang="cs-CZ" sz="2000" dirty="0"/>
          </a:p>
          <a:p>
            <a:pPr eaLnBrk="1" hangingPunct="1">
              <a:buFontTx/>
              <a:buChar char="-"/>
              <a:defRPr/>
            </a:pPr>
            <a:r>
              <a:rPr lang="cs-CZ" altLang="cs-CZ" sz="2000" dirty="0"/>
              <a:t>Zákon přijat (</a:t>
            </a:r>
            <a:r>
              <a:rPr lang="cs-CZ" altLang="cs-CZ" sz="2000" dirty="0">
                <a:solidFill>
                  <a:schemeClr val="bg2"/>
                </a:solidFill>
              </a:rPr>
              <a:t>zákon č. 218/2002 </a:t>
            </a:r>
            <a:r>
              <a:rPr lang="cs-CZ" altLang="cs-CZ" sz="2000" dirty="0" err="1">
                <a:solidFill>
                  <a:schemeClr val="bg2"/>
                </a:solidFill>
              </a:rPr>
              <a:t>Sb.,o</a:t>
            </a:r>
            <a:r>
              <a:rPr lang="cs-CZ" altLang="cs-CZ" sz="2000" dirty="0">
                <a:solidFill>
                  <a:schemeClr val="bg2"/>
                </a:solidFill>
              </a:rPr>
              <a:t> státní službě) </a:t>
            </a:r>
            <a:r>
              <a:rPr lang="cs-CZ" altLang="cs-CZ" sz="2000" dirty="0"/>
              <a:t>–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dirty="0">
                <a:solidFill>
                  <a:srgbClr val="C00000"/>
                </a:solidFill>
              </a:rPr>
              <a:t>                        </a:t>
            </a:r>
            <a:r>
              <a:rPr lang="cs-CZ" altLang="cs-CZ" sz="2000" dirty="0"/>
              <a:t>účinnosti nenabyl.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dirty="0"/>
              <a:t>				2014 -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zrušen a nahrazen</a:t>
            </a:r>
            <a:r>
              <a:rPr lang="cs-CZ" altLang="cs-CZ" sz="2000" dirty="0"/>
              <a:t>: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cs-CZ" altLang="cs-CZ" b="1" dirty="0"/>
              <a:t>Zákonem č. 234/2014 Sb., o státní službě,</a:t>
            </a:r>
            <a:r>
              <a:rPr lang="cs-CZ" altLang="cs-CZ" dirty="0"/>
              <a:t> </a:t>
            </a:r>
            <a:r>
              <a:rPr lang="cs-CZ" altLang="cs-CZ" sz="2000" dirty="0"/>
              <a:t>účinný od 1.1.2015.</a:t>
            </a:r>
          </a:p>
        </p:txBody>
      </p:sp>
      <p:cxnSp>
        <p:nvCxnSpPr>
          <p:cNvPr id="7" name="Přímá spojovací šipka 6"/>
          <p:cNvCxnSpPr/>
          <p:nvPr/>
        </p:nvCxnSpPr>
        <p:spPr bwMode="auto">
          <a:xfrm>
            <a:off x="2258350" y="5173198"/>
            <a:ext cx="36036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914400" y="1000125"/>
            <a:ext cx="7772400" cy="408545"/>
          </a:xfrm>
        </p:spPr>
        <p:txBody>
          <a:bodyPr/>
          <a:lstStyle/>
          <a:p>
            <a:pPr algn="ctr">
              <a:defRPr/>
            </a:pPr>
            <a:r>
              <a:rPr lang="cs-CZ" alt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státní službě - předmět úpravy: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900113" y="1428750"/>
            <a:ext cx="7772400" cy="5143500"/>
          </a:xfrm>
        </p:spPr>
        <p:txBody>
          <a:bodyPr/>
          <a:lstStyle/>
          <a:p>
            <a:endParaRPr lang="cs-CZ" altLang="cs-CZ" sz="2000" b="1" dirty="0"/>
          </a:p>
          <a:p>
            <a:r>
              <a:rPr lang="cs-CZ" altLang="cs-CZ" sz="2000" b="1" dirty="0"/>
              <a:t>právní </a:t>
            </a:r>
            <a:r>
              <a:rPr lang="cs-CZ" altLang="cs-CZ" sz="2000" dirty="0"/>
              <a:t>poměry   1) státních zaměstnanců, vykonávajících ve                      		       2) správních úřadech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/>
              <a:t>                                 3) státní správu.</a:t>
            </a:r>
          </a:p>
          <a:p>
            <a:endParaRPr lang="cs-CZ" altLang="cs-CZ" sz="2000" dirty="0"/>
          </a:p>
          <a:p>
            <a:r>
              <a:rPr lang="cs-CZ" altLang="cs-CZ" sz="2000" b="1" dirty="0"/>
              <a:t>Dále upravuje: 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800" dirty="0">
                <a:solidFill>
                  <a:srgbClr val="0070C0"/>
                </a:solidFill>
              </a:rPr>
              <a:t>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 věci </a:t>
            </a:r>
            <a:r>
              <a:rPr lang="cs-CZ" altLang="cs-CZ" sz="1800" dirty="0"/>
              <a:t>státní služby 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800" dirty="0">
                <a:solidFill>
                  <a:srgbClr val="00B050"/>
                </a:solidFill>
              </a:rPr>
              <a:t>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vztahy</a:t>
            </a:r>
            <a:r>
              <a:rPr lang="cs-CZ" altLang="cs-CZ" sz="1800" dirty="0">
                <a:solidFill>
                  <a:srgbClr val="0070C0"/>
                </a:solidFill>
              </a:rPr>
              <a:t> </a:t>
            </a:r>
            <a:r>
              <a:rPr lang="cs-CZ" altLang="cs-CZ" sz="1800" dirty="0"/>
              <a:t>státních zaměstnanců, 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800" dirty="0">
                <a:solidFill>
                  <a:srgbClr val="0070C0"/>
                </a:solidFill>
              </a:rPr>
              <a:t>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odměňování</a:t>
            </a:r>
            <a:r>
              <a:rPr lang="cs-CZ" altLang="cs-CZ" sz="1800" dirty="0"/>
              <a:t> státních zaměstnanců, </a:t>
            </a:r>
          </a:p>
          <a:p>
            <a:pPr lvl="2">
              <a:buFont typeface="Arial" pitchFamily="34" charset="0"/>
              <a:buChar char="•"/>
            </a:pPr>
            <a:r>
              <a:rPr lang="cs-CZ" altLang="cs-CZ" sz="1800" dirty="0">
                <a:solidFill>
                  <a:srgbClr val="00B050"/>
                </a:solidFill>
              </a:rPr>
              <a:t>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</a:t>
            </a:r>
            <a:r>
              <a:rPr lang="cs-CZ" altLang="cs-CZ" sz="1800" dirty="0">
                <a:solidFill>
                  <a:srgbClr val="00B050"/>
                </a:solidFill>
              </a:rPr>
              <a:t> </a:t>
            </a:r>
            <a:r>
              <a:rPr lang="cs-CZ" altLang="cs-CZ" sz="1800" dirty="0"/>
              <a:t>ve věcech služebního poměru, </a:t>
            </a:r>
          </a:p>
          <a:p>
            <a:pPr lvl="2"/>
            <a:endParaRPr lang="cs-CZ" altLang="cs-CZ" sz="1800" dirty="0"/>
          </a:p>
          <a:p>
            <a:pPr lvl="2" algn="just"/>
            <a:r>
              <a:rPr lang="cs-CZ" altLang="cs-CZ" sz="1800" dirty="0"/>
              <a:t> +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 věci</a:t>
            </a:r>
            <a:r>
              <a:rPr lang="cs-CZ" altLang="cs-CZ" sz="1800" dirty="0"/>
              <a:t> týkající se </a:t>
            </a:r>
            <a:r>
              <a:rPr lang="cs-CZ" altLang="cs-CZ" sz="1800" i="1" dirty="0">
                <a:solidFill>
                  <a:srgbClr val="7030A0"/>
                </a:solidFill>
              </a:rPr>
              <a:t>zaměstnanců</a:t>
            </a:r>
            <a:r>
              <a:rPr lang="cs-CZ" altLang="cs-CZ" sz="1800" dirty="0">
                <a:solidFill>
                  <a:srgbClr val="7030A0"/>
                </a:solidFill>
              </a:rPr>
              <a:t> </a:t>
            </a:r>
            <a:r>
              <a:rPr lang="cs-CZ" altLang="cs-CZ" sz="1800" dirty="0"/>
              <a:t>ve správních úřadech, kteří pracují </a:t>
            </a:r>
            <a:r>
              <a:rPr lang="cs-CZ" altLang="cs-CZ" sz="1800" dirty="0">
                <a:solidFill>
                  <a:srgbClr val="7030A0"/>
                </a:solidFill>
              </a:rPr>
              <a:t>v základním pracovněprávním vztahu </a:t>
            </a:r>
            <a:r>
              <a:rPr lang="cs-CZ" altLang="cs-CZ" sz="1800" dirty="0"/>
              <a:t>(tedy nikoliv ve státní službě).</a:t>
            </a:r>
          </a:p>
          <a:p>
            <a:pPr lvl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741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F9A9AD-1C8A-4A47-A959-6AB2C04CD5CE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40796"/>
          </a:xfrm>
        </p:spPr>
        <p:txBody>
          <a:bodyPr/>
          <a:lstStyle/>
          <a:p>
            <a:pPr algn="ctr"/>
            <a:r>
              <a:rPr lang="cs-CZ" altLang="cs-CZ" dirty="0"/>
              <a:t>Pojmy: státní zaměstnanec, správní úřad, státní správa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35487"/>
          </a:xfrm>
        </p:spPr>
        <p:txBody>
          <a:bodyPr/>
          <a:lstStyle/>
          <a:p>
            <a:pPr>
              <a:defRPr/>
            </a:pPr>
            <a:r>
              <a:rPr lang="cs-CZ" altLang="cs-CZ" sz="2000" dirty="0"/>
              <a:t>1)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zaměstnanec </a:t>
            </a:r>
            <a:r>
              <a:rPr lang="cs-CZ" altLang="cs-CZ" sz="2000" dirty="0"/>
              <a:t>(§ 6) </a:t>
            </a:r>
          </a:p>
          <a:p>
            <a:pPr lvl="1" algn="just">
              <a:defRPr/>
            </a:pPr>
            <a:r>
              <a:rPr lang="cs-CZ" altLang="cs-CZ" sz="1600" i="1" dirty="0"/>
              <a:t>fyzická osoba, která byla přijata do služebního poměru a zařazena na služební místo nebo jmenována na služební místo představeného k výkonu některé z činností uvedených v § 5 (služba</a:t>
            </a:r>
            <a:r>
              <a:rPr lang="cs-CZ" altLang="cs-CZ" sz="1600" dirty="0"/>
              <a:t>).</a:t>
            </a:r>
          </a:p>
          <a:p>
            <a:pPr>
              <a:defRPr/>
            </a:pPr>
            <a:r>
              <a:rPr lang="cs-CZ" altLang="cs-CZ" sz="2000" dirty="0"/>
              <a:t>2) Správní úřad (§ 3) =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úřad </a:t>
            </a:r>
            <a:r>
              <a:rPr lang="cs-CZ" altLang="cs-CZ" sz="2000" dirty="0"/>
              <a:t>(§ 4) </a:t>
            </a:r>
            <a:r>
              <a:rPr lang="cs-CZ" altLang="cs-CZ" sz="2000" i="1" dirty="0"/>
              <a:t>( v něm působí státní zaměstnanci): </a:t>
            </a:r>
          </a:p>
          <a:p>
            <a:pPr lvl="1" algn="just"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a jiný správní úřad</a:t>
            </a:r>
            <a:r>
              <a:rPr lang="cs-CZ" altLang="cs-CZ" sz="1800" dirty="0"/>
              <a:t>, jestliže je zřízen zákonem a je zákonem výslovně označen jako </a:t>
            </a:r>
            <a:r>
              <a:rPr lang="cs-CZ" altLang="cs-CZ" sz="1800" i="1" dirty="0"/>
              <a:t>správní úřad </a:t>
            </a:r>
            <a:r>
              <a:rPr lang="cs-CZ" altLang="cs-CZ" sz="1800" dirty="0"/>
              <a:t>nebo </a:t>
            </a:r>
            <a:r>
              <a:rPr lang="cs-CZ" altLang="cs-CZ" sz="1800" i="1" dirty="0"/>
              <a:t>orgán státní správy</a:t>
            </a:r>
            <a:r>
              <a:rPr lang="cs-CZ" altLang="cs-CZ" sz="1800" dirty="0"/>
              <a:t>.</a:t>
            </a:r>
          </a:p>
          <a:p>
            <a:pPr>
              <a:defRPr/>
            </a:pPr>
            <a:r>
              <a:rPr lang="cs-CZ" altLang="cs-CZ" sz="2000" dirty="0"/>
              <a:t>3)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Státní správa =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</a:p>
          <a:p>
            <a:pPr lvl="1">
              <a:defRPr/>
            </a:pPr>
            <a:r>
              <a:rPr lang="cs-CZ" altLang="cs-CZ" sz="1600" dirty="0"/>
              <a:t>Podrobně vymezena v § 5 –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„Služba a obory služby“.</a:t>
            </a:r>
          </a:p>
          <a:p>
            <a:pPr lvl="1" algn="just">
              <a:defRPr/>
            </a:pPr>
            <a:r>
              <a:rPr lang="cs-CZ" alt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  <a:r>
              <a:rPr lang="cs-CZ" altLang="cs-CZ" sz="1600" dirty="0"/>
              <a:t>  =  v podstatě 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činností </a:t>
            </a:r>
            <a:r>
              <a:rPr lang="cs-CZ" altLang="cs-CZ" sz="1600" dirty="0"/>
              <a:t>/např. příprava a provádění správních úkonů včetně kontroly, audit, zadávaní veřejných zakázek,…)</a:t>
            </a:r>
          </a:p>
          <a:p>
            <a:pPr lvl="1" algn="just">
              <a:defRPr/>
            </a:pPr>
            <a:r>
              <a:rPr lang="cs-CZ" alt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Obory služby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600" dirty="0"/>
              <a:t>stanoví vláda nařízením  - s tím provázána </a:t>
            </a:r>
            <a:r>
              <a:rPr lang="cs-CZ" altLang="cs-CZ" sz="1600" i="1" dirty="0">
                <a:solidFill>
                  <a:srgbClr val="7030A0"/>
                </a:solidFill>
              </a:rPr>
              <a:t>služební místa</a:t>
            </a:r>
            <a:r>
              <a:rPr lang="cs-CZ" altLang="cs-CZ" sz="1600" dirty="0"/>
              <a:t> /vytvořena </a:t>
            </a:r>
            <a:r>
              <a:rPr lang="cs-CZ" altLang="cs-CZ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systemizace</a:t>
            </a:r>
            <a:r>
              <a:rPr lang="cs-CZ" altLang="cs-CZ" sz="1600" dirty="0"/>
              <a:t> služebních míst- pro každý služební úřad/,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843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0C78D7-39B3-45D9-A842-9FD185CD03B0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struktuře řízení státní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oproti původnímu uspořádání dle z. o státní službě: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následujícího schématu:</a:t>
            </a:r>
          </a:p>
          <a:p>
            <a:pPr marL="0" indent="0">
              <a:buNone/>
            </a:pPr>
            <a:endParaRPr 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- namísto náměstka MV pro státní službu: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</a:t>
            </a:r>
            <a:r>
              <a:rPr lang="cs-CZ" sz="2000" i="1" dirty="0" smtClean="0"/>
              <a:t>„Nejvyšší státní tajemník“ </a:t>
            </a:r>
            <a:r>
              <a:rPr lang="cs-CZ" sz="2000" dirty="0" smtClean="0"/>
              <a:t>(</a:t>
            </a:r>
            <a:r>
              <a:rPr lang="cs-CZ" sz="2000" dirty="0" err="1" smtClean="0"/>
              <a:t>Ph.Dr</a:t>
            </a:r>
            <a:r>
              <a:rPr lang="cs-CZ" sz="2000" dirty="0" smtClean="0"/>
              <a:t>. Jindřich Fryč),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namísto  (odborných) náměstků pro řízení sekce:</a:t>
            </a:r>
          </a:p>
          <a:p>
            <a:pPr marL="0" indent="0">
              <a:buNone/>
            </a:pPr>
            <a:r>
              <a:rPr lang="cs-CZ" sz="2000" dirty="0" smtClean="0"/>
              <a:t>               </a:t>
            </a:r>
            <a:r>
              <a:rPr lang="cs-CZ" sz="2000" i="1" dirty="0" smtClean="0"/>
              <a:t>„vrchní ředitelé sekce </a:t>
            </a:r>
            <a:r>
              <a:rPr lang="cs-CZ" sz="2000" dirty="0" smtClean="0"/>
              <a:t>„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6453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státní služby</a:t>
            </a:r>
            <a:endParaRPr lang="cs-CZ" sz="2800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600950" cy="4298950"/>
          </a:xfrm>
        </p:spPr>
        <p:txBody>
          <a:bodyPr/>
          <a:lstStyle/>
          <a:p>
            <a:pPr algn="just"/>
            <a:endParaRPr lang="cs-CZ" altLang="cs-CZ" sz="1400" b="1" dirty="0"/>
          </a:p>
          <a:p>
            <a:pPr algn="just">
              <a:buFont typeface="Wingdings" pitchFamily="2" charset="2"/>
              <a:buChar char="Ø"/>
            </a:pPr>
            <a:r>
              <a:rPr lang="cs-CZ" altLang="cs-CZ" sz="1800" b="1" dirty="0"/>
              <a:t>PŘEDSTAVENÝ </a:t>
            </a:r>
            <a:r>
              <a:rPr lang="cs-CZ" altLang="cs-CZ" sz="1800" i="1" dirty="0"/>
              <a:t>(V KAŽDÉM ÚŘADĚ)</a:t>
            </a:r>
          </a:p>
          <a:p>
            <a:pPr lvl="1" algn="just"/>
            <a:r>
              <a:rPr lang="cs-CZ" altLang="cs-CZ" sz="2000" dirty="0"/>
              <a:t>státní zaměstnanec, který je </a:t>
            </a:r>
            <a:r>
              <a:rPr lang="cs-CZ" altLang="cs-CZ" sz="2000" i="1" dirty="0">
                <a:solidFill>
                  <a:srgbClr val="0070C0"/>
                </a:solidFill>
              </a:rPr>
              <a:t>oprávněn vést podřízené státní zaměstnance</a:t>
            </a:r>
            <a:r>
              <a:rPr lang="cs-CZ" altLang="cs-CZ" sz="2000" i="1" dirty="0"/>
              <a:t>, ukládat jim služební úkoly</a:t>
            </a:r>
            <a:r>
              <a:rPr lang="cs-CZ" altLang="cs-CZ" sz="2000" dirty="0"/>
              <a:t>, organizovat, řídit a kontrolovat výkon jejich služby a dávat jim k tomu příkazy. </a:t>
            </a:r>
          </a:p>
          <a:p>
            <a:pPr lvl="1" algn="just"/>
            <a:endParaRPr lang="cs-CZ" altLang="cs-CZ" sz="2000" dirty="0"/>
          </a:p>
          <a:p>
            <a:pPr lvl="1" algn="just">
              <a:buFont typeface="Wingdings" pitchFamily="2" charset="2"/>
              <a:buChar char="Ø"/>
            </a:pPr>
            <a:r>
              <a:rPr lang="cs-CZ" altLang="cs-CZ" sz="2000" dirty="0"/>
              <a:t>V </a:t>
            </a:r>
            <a:r>
              <a:rPr lang="cs-CZ" altLang="cs-CZ" sz="2000" b="1" dirty="0"/>
              <a:t>ministerstvech a na Úřadě vlády </a:t>
            </a:r>
            <a:r>
              <a:rPr lang="cs-CZ" altLang="cs-CZ" sz="2000" dirty="0"/>
              <a:t>:</a:t>
            </a:r>
          </a:p>
          <a:p>
            <a:pPr marL="457200" lvl="1" indent="0" algn="just">
              <a:buNone/>
            </a:pPr>
            <a:r>
              <a:rPr lang="cs-CZ" altLang="cs-CZ" sz="2000" dirty="0"/>
              <a:t> 	</a:t>
            </a:r>
            <a:r>
              <a:rPr lang="cs-CZ" alt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náměstek pro řízení sekce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(také „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tajemník“</a:t>
            </a:r>
            <a:r>
              <a:rPr lang="cs-CZ" altLang="cs-CZ" sz="2000" b="1" dirty="0"/>
              <a:t>)</a:t>
            </a:r>
            <a:r>
              <a:rPr lang="cs-CZ" altLang="cs-CZ" sz="2000" b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–   	</a:t>
            </a:r>
            <a:r>
              <a:rPr lang="cs-CZ" altLang="cs-CZ" sz="2000" dirty="0">
                <a:solidFill>
                  <a:srgbClr val="0070C0"/>
                </a:solidFill>
              </a:rPr>
              <a:t>personální pravomoci</a:t>
            </a:r>
            <a:r>
              <a:rPr lang="cs-CZ" altLang="cs-CZ" sz="2000" b="1" dirty="0"/>
              <a:t>, dále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ředitel odboru, vedoucí 	oddělení.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jiných správních úřadech -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vedoucí služebního úřadu, ředitel sekce, ředitel odboru, vedoucí oddělení.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712D93-6EA2-4FF3-BDE4-FA66BEABAF66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pic>
        <p:nvPicPr>
          <p:cNvPr id="6" name="Picture 2" descr="\\nss2\desktop\chadima\Zákon o státní službě_MK-2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81449"/>
            <a:ext cx="8086635" cy="568410"/>
          </a:xfrm>
        </p:spPr>
        <p:txBody>
          <a:bodyPr/>
          <a:lstStyle/>
          <a:p>
            <a:r>
              <a:rPr lang="cs-CZ" b="0" dirty="0">
                <a:solidFill>
                  <a:schemeClr val="tx1"/>
                </a:solidFill>
              </a:rPr>
              <a:t>Obsah přednášky: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98141"/>
            <a:ext cx="8082321" cy="453437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sz="1800" b="1" dirty="0"/>
              <a:t>Význam </a:t>
            </a:r>
            <a:r>
              <a:rPr lang="cs-CZ" sz="1800" b="1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personálního základu</a:t>
            </a:r>
            <a:r>
              <a:rPr lang="cs-CZ" sz="1800" b="1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veřejné správy v podmínkách moderního právního státu .</a:t>
            </a:r>
          </a:p>
          <a:p>
            <a:pPr>
              <a:buFont typeface="+mj-lt"/>
              <a:buAutoNum type="arabicPeriod"/>
            </a:pPr>
            <a:r>
              <a:rPr lang="cs-CZ" sz="1800" b="1" dirty="0"/>
              <a:t>Veřejná služba</a:t>
            </a:r>
            <a:r>
              <a:rPr lang="cs-CZ" sz="1800" dirty="0"/>
              <a:t> (pojem a charakteristika veřejné služby, právní poměry zaměstnanců samosprávy).</a:t>
            </a:r>
            <a:r>
              <a:rPr lang="cs-CZ" sz="1800" b="1" dirty="0"/>
              <a:t> Státní služba.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3.   </a:t>
            </a:r>
            <a:r>
              <a:rPr lang="cs-CZ" sz="1800" b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veřejné správy. Etické kodexy.</a:t>
            </a:r>
            <a:r>
              <a:rPr lang="cs-CZ" sz="1800" dirty="0"/>
              <a:t> </a:t>
            </a:r>
          </a:p>
          <a:p>
            <a:pPr>
              <a:buFont typeface="+mj-lt"/>
              <a:buAutoNum type="alphaLcParenR"/>
            </a:pPr>
            <a:r>
              <a:rPr lang="cs-CZ" sz="1800" dirty="0"/>
              <a:t>pojem a význam etiky veřejné správy.</a:t>
            </a:r>
          </a:p>
          <a:p>
            <a:pPr>
              <a:buFont typeface="+mj-lt"/>
              <a:buAutoNum type="alphaLcParenR"/>
            </a:pPr>
            <a:r>
              <a:rPr lang="cs-CZ" sz="1800" dirty="0"/>
              <a:t>profesní etika. </a:t>
            </a:r>
          </a:p>
          <a:p>
            <a:pPr>
              <a:buFont typeface="+mj-lt"/>
              <a:buAutoNum type="alphaLcParenR"/>
            </a:pPr>
            <a:r>
              <a:rPr lang="cs-CZ" sz="1800" dirty="0"/>
              <a:t>etická infrastruktura, předcházení korupčnímu jednání, střet zájmů).</a:t>
            </a:r>
          </a:p>
          <a:p>
            <a:pPr>
              <a:buFont typeface="+mj-lt"/>
              <a:buAutoNum type="alphaLcParenR"/>
            </a:pPr>
            <a:r>
              <a:rPr lang="cs-CZ" sz="1800" dirty="0"/>
              <a:t>etické kodexy pracovníků veřejné správy.</a:t>
            </a:r>
          </a:p>
          <a:p>
            <a:pPr>
              <a:buFont typeface="+mj-lt"/>
              <a:buAutoNum type="alphaLcParenR"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Exkurz – k zákonu o střetu zájmů.</a:t>
            </a:r>
          </a:p>
          <a:p>
            <a:pPr>
              <a:buFont typeface="+mj-lt"/>
              <a:buAutoNum type="alphaLcParenR"/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1293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32558"/>
          </a:xfrm>
        </p:spPr>
        <p:txBody>
          <a:bodyPr/>
          <a:lstStyle/>
          <a:p>
            <a:pPr algn="ctr"/>
            <a:r>
              <a:rPr lang="cs-CZ" altLang="cs-CZ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Povinnosti státních zaměstnanců (§ 77)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900113" y="1571625"/>
            <a:ext cx="7772400" cy="4559300"/>
          </a:xfrm>
        </p:spPr>
        <p:txBody>
          <a:bodyPr/>
          <a:lstStyle/>
          <a:p>
            <a:r>
              <a:rPr lang="cs-CZ" altLang="cs-CZ" sz="1800" dirty="0"/>
              <a:t>Mlčenlivost</a:t>
            </a:r>
          </a:p>
          <a:p>
            <a:r>
              <a:rPr lang="cs-CZ" altLang="cs-CZ" sz="1800" dirty="0"/>
              <a:t>Nestrannost</a:t>
            </a:r>
          </a:p>
          <a:p>
            <a:r>
              <a:rPr lang="cs-CZ" altLang="cs-CZ" sz="1800" dirty="0"/>
              <a:t>Dodržování právních předpisů a služební kázně</a:t>
            </a:r>
          </a:p>
          <a:p>
            <a:r>
              <a:rPr lang="cs-CZ" altLang="cs-CZ" sz="1800" dirty="0"/>
              <a:t>Plnění úkolů osobně, řádně a včas</a:t>
            </a:r>
          </a:p>
          <a:p>
            <a:r>
              <a:rPr lang="cs-CZ" altLang="cs-CZ" sz="1800" dirty="0"/>
              <a:t>Zdržet se jednání, které by mohlo vést ke střetu veřejného zájmu se zájmy osobními</a:t>
            </a:r>
          </a:p>
          <a:p>
            <a:r>
              <a:rPr lang="cs-CZ" altLang="cs-CZ" sz="1800" dirty="0"/>
              <a:t>Nepřijímat dary nad 300 Kč (?!)</a:t>
            </a:r>
          </a:p>
          <a:p>
            <a:endParaRPr lang="cs-CZ" altLang="cs-CZ" sz="1800" dirty="0"/>
          </a:p>
          <a:p>
            <a:r>
              <a:rPr lang="cs-CZ" altLang="cs-CZ" sz="1800" dirty="0"/>
              <a:t>A další…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2662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50D99D-1194-40C5-B7AF-5D6BC982C6A3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43088"/>
          </a:xfrm>
        </p:spPr>
        <p:txBody>
          <a:bodyPr/>
          <a:lstStyle/>
          <a:p>
            <a:pPr algn="ctr"/>
            <a:r>
              <a:rPr lang="cs-CZ" altLang="cs-CZ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státních zaměstnanců (§ 79)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900113" y="1643063"/>
            <a:ext cx="7772400" cy="4487862"/>
          </a:xfrm>
        </p:spPr>
        <p:txBody>
          <a:bodyPr/>
          <a:lstStyle/>
          <a:p>
            <a:pPr algn="just"/>
            <a:r>
              <a:rPr lang="cs-CZ" altLang="cs-CZ" sz="1800" dirty="0"/>
              <a:t>vytvoření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podmínek</a:t>
            </a:r>
            <a:r>
              <a:rPr lang="cs-CZ" altLang="cs-CZ" sz="1800" dirty="0"/>
              <a:t> pro řádný výkon služby</a:t>
            </a:r>
          </a:p>
          <a:p>
            <a:pPr algn="just"/>
            <a:r>
              <a:rPr lang="cs-CZ" altLang="cs-CZ" sz="1800" dirty="0"/>
              <a:t>odmítnout vyřizovat služební úkoly nespadající do oborů služby </a:t>
            </a:r>
          </a:p>
          <a:p>
            <a:pPr algn="just"/>
            <a:r>
              <a:rPr lang="cs-CZ" altLang="cs-CZ" sz="1800" dirty="0"/>
              <a:t>odmítnout splnit služební úkol, který má plnit osobně představený s výjimkou zastupování) </a:t>
            </a:r>
          </a:p>
          <a:p>
            <a:pPr algn="just"/>
            <a:r>
              <a:rPr lang="cs-CZ" altLang="cs-CZ" sz="1800" dirty="0"/>
              <a:t>snížení platové třídy bez souhlasu zaměstnance jen v případech stanovených zákonem o státní službě nebo zákonem, který mění působnost služebního úřadu </a:t>
            </a:r>
          </a:p>
          <a:p>
            <a:pPr algn="just"/>
            <a:r>
              <a:rPr lang="cs-CZ" altLang="cs-CZ" sz="1800" dirty="0"/>
              <a:t>podat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stížnost ve věcech výkonu služby</a:t>
            </a:r>
            <a:r>
              <a:rPr lang="cs-CZ" altLang="cs-CZ" sz="1800" dirty="0"/>
              <a:t> a služebních vztahů (§ 157)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A další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2765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DFE7BD-97C7-43C3-ABA3-BE90C3709D06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98461"/>
          </a:xfrm>
        </p:spPr>
        <p:txBody>
          <a:bodyPr/>
          <a:lstStyle/>
          <a:p>
            <a:pPr algn="ctr"/>
            <a:r>
              <a:rPr lang="cs-CZ" altLang="cs-CZ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Omezení práv státních zaměstnanců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nelze funkce v politické straně nebo politickém hnutí </a:t>
            </a:r>
            <a:r>
              <a:rPr lang="cs-CZ" altLang="cs-CZ" sz="2000" dirty="0"/>
              <a:t>(avšak může být členem politické strany) </a:t>
            </a:r>
          </a:p>
          <a:p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zápověď členství </a:t>
            </a:r>
            <a:r>
              <a:rPr lang="cs-CZ" altLang="cs-CZ" sz="2000" dirty="0"/>
              <a:t>v řídícím nebo kontrolním orgánu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obchodní korporace</a:t>
            </a:r>
          </a:p>
          <a:p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jiná výdělečná činnost jen se souhlasem </a:t>
            </a:r>
            <a:r>
              <a:rPr lang="cs-CZ" altLang="cs-CZ" sz="2000" dirty="0"/>
              <a:t>služebního orgánu (výjimky § 81 odst. 2) </a:t>
            </a:r>
          </a:p>
          <a:p>
            <a:r>
              <a:rPr lang="pt-BR" altLang="cs-CZ" sz="2000" dirty="0"/>
              <a:t>představený nemá právo na stávku – § 80 </a:t>
            </a:r>
          </a:p>
          <a:p>
            <a:r>
              <a:rPr lang="cs-CZ" altLang="cs-CZ" sz="2000" dirty="0"/>
              <a:t>zákaz konkurence – § 83. </a:t>
            </a:r>
          </a:p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2867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8A4D0DA-FC14-4A3F-86F1-4AA64E1B2778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40515" y="870857"/>
            <a:ext cx="8086635" cy="187234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3. Etika veřejné správy</a:t>
            </a:r>
            <a:br>
              <a:rPr lang="cs-CZ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3.a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cs-CZ" sz="2200" b="1" dirty="0">
                <a:solidFill>
                  <a:schemeClr val="accent5">
                    <a:lumMod val="25000"/>
                  </a:schemeClr>
                </a:solidFill>
              </a:rPr>
              <a:t>Význam etiky veřejné správy </a:t>
            </a:r>
            <a:br>
              <a:rPr lang="cs-CZ" sz="2200" b="1" dirty="0">
                <a:solidFill>
                  <a:schemeClr val="accent5">
                    <a:lumMod val="25000"/>
                  </a:schemeClr>
                </a:solidFill>
              </a:rPr>
            </a:br>
            <a:r>
              <a:rPr lang="cs-CZ" sz="2000" b="1" dirty="0">
                <a:solidFill>
                  <a:schemeClr val="accent5">
                    <a:lumMod val="25000"/>
                  </a:schemeClr>
                </a:solidFill>
              </a:rPr>
              <a:t>- pro  společnost („veřejný zájem“¨),</a:t>
            </a:r>
            <a:br>
              <a:rPr lang="cs-CZ" sz="2000" b="1" dirty="0">
                <a:solidFill>
                  <a:schemeClr val="accent5">
                    <a:lumMod val="25000"/>
                  </a:schemeClr>
                </a:solidFill>
              </a:rPr>
            </a:br>
            <a:r>
              <a:rPr lang="cs-CZ" sz="2000" dirty="0">
                <a:solidFill>
                  <a:schemeClr val="accent5">
                    <a:lumMod val="25000"/>
                  </a:schemeClr>
                </a:solidFill>
              </a:rPr>
              <a:t>-</a:t>
            </a:r>
            <a:r>
              <a:rPr lang="cs-CZ" sz="2000" b="1" dirty="0">
                <a:solidFill>
                  <a:schemeClr val="accent5">
                    <a:lumMod val="25000"/>
                  </a:schemeClr>
                </a:solidFill>
              </a:rPr>
              <a:t> pro občany, právnické osoby („soukromý zájem“)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/>
              <a:t>„Etická </a:t>
            </a:r>
            <a:r>
              <a:rPr lang="cs-CZ" sz="2000" dirty="0"/>
              <a:t>(</a:t>
            </a:r>
            <a:r>
              <a:rPr lang="cs-CZ" sz="2000" i="1" dirty="0"/>
              <a:t>správná, řádná, zákonná</a:t>
            </a:r>
            <a:r>
              <a:rPr lang="cs-CZ" sz="2000" dirty="0"/>
              <a:t>) </a:t>
            </a:r>
            <a:r>
              <a:rPr lang="cs-CZ" sz="2000" b="1" dirty="0"/>
              <a:t>veřejná správa je předpokladem prosperity společnosti.“ </a:t>
            </a:r>
            <a:r>
              <a:rPr lang="cs-CZ" sz="2000" dirty="0"/>
              <a:t>(dle OSN, OECD)</a:t>
            </a:r>
            <a:r>
              <a:rPr lang="cs-CZ" sz="2000" b="1" dirty="0"/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365760" indent="-283464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Zcela opačně pak působí </a:t>
            </a:r>
            <a:r>
              <a:rPr lang="cs-CZ" sz="2000" b="1" dirty="0"/>
              <a:t>korupční jednání </a:t>
            </a:r>
            <a:r>
              <a:rPr lang="cs-CZ" sz="2000" dirty="0"/>
              <a:t>(posilované tzv</a:t>
            </a:r>
            <a:r>
              <a:rPr lang="cs-CZ" sz="2000" b="1" i="1" dirty="0"/>
              <a:t>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korupčními tlaky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Korupce</a:t>
            </a:r>
            <a:r>
              <a:rPr lang="cs-CZ" sz="2000" dirty="0"/>
              <a:t> =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krajní varianta neetického chování.</a:t>
            </a:r>
            <a:r>
              <a:rPr lang="cs-CZ" sz="2000" dirty="0"/>
              <a:t>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Obdobně  -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zneužíváním pravomoci</a:t>
            </a:r>
            <a:r>
              <a:rPr lang="cs-CZ" sz="2000" dirty="0"/>
              <a:t> veřejného funkcionáře…</a:t>
            </a:r>
          </a:p>
          <a:p>
            <a:pPr marL="82296" indent="0" algn="just" eaLnBrk="1" fontAlgn="auto" hangingPunct="1">
              <a:spcAft>
                <a:spcPts val="0"/>
              </a:spcAft>
              <a:buNone/>
              <a:defRPr/>
            </a:pPr>
            <a:r>
              <a:rPr lang="cs-CZ" sz="2000" dirty="0"/>
              <a:t>	(upraveny v Trestním zákoníku)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16172" y="1370013"/>
            <a:ext cx="8086635" cy="6477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Morální regulace </a:t>
            </a:r>
            <a:r>
              <a:rPr lang="cs-CZ" b="0" dirty="0">
                <a:solidFill>
                  <a:schemeClr val="tx1"/>
                </a:solidFill>
              </a:rPr>
              <a:t>chování úředníka</a:t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>v moderních (právních) státech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 Ve vyspělých státech je věnována velká pozornost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regulaci chování úředníků prostřednictvím etiky</a:t>
            </a:r>
            <a:r>
              <a:rPr lang="cs-CZ" sz="2000" dirty="0"/>
              <a:t>, jako </a:t>
            </a:r>
            <a:r>
              <a:rPr lang="cs-CZ" sz="2000" b="1" dirty="0"/>
              <a:t>doplněk regulace právní</a:t>
            </a:r>
            <a:r>
              <a:rPr lang="cs-CZ" sz="2000" dirty="0"/>
              <a:t>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 je hodnocena z hlediska etičnosti </a:t>
            </a:r>
            <a:r>
              <a:rPr lang="cs-CZ" sz="2000" dirty="0"/>
              <a:t>relativně pravidelně a relativně ustáleným způsobem,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Tím je ovlivňováno rozhodování nositele této činnosti.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365760" indent="-283464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ZAMYŠLENÍ</a:t>
            </a:r>
            <a:r>
              <a:rPr lang="cs-CZ" sz="2000" dirty="0"/>
              <a:t>: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Které faktory (okolnosti, podmínky) podporují korupční chování ? (</a:t>
            </a:r>
            <a:r>
              <a:rPr lang="cs-CZ" sz="2000" i="1" dirty="0"/>
              <a:t>K tomu viz níže – v „etické infrastruktuře“</a:t>
            </a:r>
            <a:r>
              <a:rPr lang="cs-CZ" sz="2000" dirty="0"/>
              <a:t>).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</p:txBody>
      </p:sp>
    </p:spTree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46128" y="937761"/>
            <a:ext cx="8895299" cy="4207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25000"/>
                  </a:schemeClr>
                </a:solidFill>
              </a:rPr>
              <a:t>3.b) Pojem „profesní etika“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>
          <a:xfrm>
            <a:off x="534302" y="1647567"/>
            <a:ext cx="8082321" cy="4476708"/>
          </a:xfrm>
        </p:spPr>
        <p:txBody>
          <a:bodyPr rtlCol="0">
            <a:normAutofit/>
          </a:bodyPr>
          <a:lstStyle/>
          <a:p>
            <a:pPr marL="365760" indent="-283464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Tzv. „normativní etika“ </a:t>
            </a:r>
            <a:r>
              <a:rPr lang="cs-CZ" sz="2000" dirty="0">
                <a:cs typeface="Times New Roman" panose="02020603050405020304" pitchFamily="18" charset="0"/>
              </a:rPr>
              <a:t>pojednává o tom,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“co má být”, “co je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správné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či dobré”</a:t>
            </a:r>
            <a:r>
              <a:rPr lang="cs-CZ" sz="2000" dirty="0">
                <a:cs typeface="Times New Roman" panose="02020603050405020304" pitchFamily="18" charset="0"/>
              </a:rPr>
              <a:t>.</a:t>
            </a:r>
          </a:p>
          <a:p>
            <a:pPr marL="82296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000" dirty="0">
                <a:cs typeface="Times New Roman" panose="02020603050405020304" pitchFamily="18" charset="0"/>
              </a:rPr>
              <a:t> </a:t>
            </a:r>
          </a:p>
          <a:p>
            <a:pPr marL="365760" indent="-283464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cs typeface="Times New Roman" panose="02020603050405020304" pitchFamily="18" charset="0"/>
              </a:rPr>
              <a:t>Profesní etika</a:t>
            </a:r>
            <a:r>
              <a:rPr lang="cs-CZ" sz="2000" dirty="0">
                <a:cs typeface="Times New Roman" panose="02020603050405020304" pitchFamily="18" charset="0"/>
              </a:rPr>
              <a:t> si proto neklade otázku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proč</a:t>
            </a:r>
            <a:r>
              <a:rPr lang="cs-CZ" sz="2000" dirty="0">
                <a:cs typeface="Times New Roman" panose="02020603050405020304" pitchFamily="18" charset="0"/>
              </a:rPr>
              <a:t> je nějaké jednání správné, ale pouze otázku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jaké jednání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je správné</a:t>
            </a:r>
            <a:r>
              <a:rPr lang="cs-CZ" sz="2000" dirty="0">
                <a:cs typeface="Times New Roman" panose="02020603050405020304" pitchFamily="18" charset="0"/>
              </a:rPr>
              <a:t>.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>
              <a:cs typeface="Times New Roman" panose="02020603050405020304" pitchFamily="18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>
                <a:cs typeface="Times New Roman" panose="02020603050405020304" pitchFamily="18" charset="0"/>
              </a:rPr>
              <a:t>Profesní etiky 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pro jednotlivé „profese“</a:t>
            </a:r>
            <a:r>
              <a:rPr lang="cs-CZ" sz="2000" dirty="0">
                <a:cs typeface="Times New Roman" panose="02020603050405020304" pitchFamily="18" charset="0"/>
              </a:rPr>
              <a:t> snaží formulovat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hodnoty, normy a principy</a:t>
            </a:r>
            <a:r>
              <a:rPr lang="cs-CZ" sz="2000" dirty="0">
                <a:cs typeface="Times New Roman" panose="02020603050405020304" pitchFamily="18" charset="0"/>
              </a:rPr>
              <a:t>, které budou příslušníci dané profesní skupiny, nebo většina z nich, považovat za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vodítko, kritérium  </a:t>
            </a:r>
            <a:r>
              <a:rPr lang="cs-CZ" sz="2000" dirty="0">
                <a:cs typeface="Times New Roman" panose="02020603050405020304" pitchFamily="18" charset="0"/>
              </a:rPr>
              <a:t>svého chování.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cs typeface="Times New Roman" panose="02020603050405020304" pitchFamily="18" charset="0"/>
            </a:endParaRPr>
          </a:p>
          <a:p>
            <a:pPr marL="365760" indent="-283464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i="1" dirty="0">
                <a:cs typeface="Times New Roman" panose="02020603050405020304" pitchFamily="18" charset="0"/>
              </a:rPr>
              <a:t>Praktický význam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profesní etiky </a:t>
            </a:r>
            <a:r>
              <a:rPr lang="cs-CZ" sz="2200" dirty="0">
                <a:cs typeface="Times New Roman" panose="02020603050405020304" pitchFamily="18" charset="0"/>
              </a:rPr>
              <a:t>– pomáhá nacházet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správné jednání</a:t>
            </a:r>
            <a:r>
              <a:rPr lang="cs-CZ" sz="2200" dirty="0">
                <a:cs typeface="Times New Roman" panose="02020603050405020304" pitchFamily="18" charset="0"/>
              </a:rPr>
              <a:t>, resp. řešení problémů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v konkrétních situacích</a:t>
            </a:r>
            <a:r>
              <a:rPr lang="cs-CZ" sz="2200" dirty="0">
                <a:cs typeface="Times New Roman" panose="02020603050405020304" pitchFamily="18" charset="0"/>
              </a:rPr>
              <a:t>, jimž jsou úředníci vystaveni  = ona doplňková funkce.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9589" y="1125538"/>
            <a:ext cx="8086635" cy="89273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3.c) Základní principy řízení etiky </a:t>
            </a:r>
            <a:r>
              <a:rPr lang="cs-CZ" b="0" dirty="0">
                <a:solidFill>
                  <a:schemeClr val="tx1"/>
                </a:solidFill>
              </a:rPr>
              <a:t>ve veřejné správě =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b="1" i="1" dirty="0">
                <a:solidFill>
                  <a:schemeClr val="accent1">
                    <a:lumMod val="50000"/>
                  </a:schemeClr>
                </a:solidFill>
              </a:rPr>
              <a:t>etická infrastruktura“ .</a:t>
            </a:r>
            <a:br>
              <a:rPr lang="cs-CZ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b="0" i="1" dirty="0">
                <a:solidFill>
                  <a:schemeClr val="tx1"/>
                </a:solidFill>
              </a:rPr>
              <a:t>- aneb </a:t>
            </a:r>
            <a:r>
              <a:rPr lang="cs-CZ" b="0" dirty="0">
                <a:solidFill>
                  <a:schemeClr val="tx1"/>
                </a:solidFill>
              </a:rPr>
              <a:t>co lze dělat a zlepšovat na poli etiky: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Etiku ve veřejné správě je třeba </a:t>
            </a:r>
            <a:r>
              <a:rPr lang="cs-CZ" sz="2800" i="1" dirty="0"/>
              <a:t>organizovaným způsobem průběžně podporovat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Etika veřejné správy </a:t>
            </a:r>
            <a:r>
              <a:rPr 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nepředstavuje pouhý morální apel</a:t>
            </a:r>
            <a:r>
              <a:rPr lang="cs-CZ" sz="2800" dirty="0"/>
              <a:t>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Jde o</a:t>
            </a:r>
            <a:r>
              <a:rPr lang="cs-CZ" sz="2800" b="1" dirty="0"/>
              <a:t> řadu nástrojů</a:t>
            </a:r>
            <a:r>
              <a:rPr lang="cs-CZ" sz="2800" dirty="0"/>
              <a:t>, které pomáhají regulovat a omezovat nežádoucí jednání (zejména </a:t>
            </a:r>
            <a:r>
              <a:rPr lang="cs-CZ" sz="2800" i="1" dirty="0"/>
              <a:t>korupci či zneužívání pravomoci), </a:t>
            </a:r>
            <a:r>
              <a:rPr lang="cs-CZ" sz="2800" dirty="0"/>
              <a:t>a podporovat</a:t>
            </a:r>
            <a:r>
              <a:rPr lang="cs-CZ" sz="2800" i="1" dirty="0"/>
              <a:t> </a:t>
            </a:r>
            <a:r>
              <a:rPr lang="cs-CZ" sz="2800" dirty="0"/>
              <a:t> žádoucí.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Nástroje, které se používají </a:t>
            </a:r>
            <a:r>
              <a:rPr lang="cs-CZ" sz="2800" dirty="0"/>
              <a:t>na ovlivňování a minimalizaci různých druhů nežádoucího jednání, se nazývají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/>
              <a:t>                      etická infrastruktura.</a:t>
            </a:r>
            <a:r>
              <a:rPr lang="cs-CZ" sz="2800" i="1" dirty="0">
                <a:solidFill>
                  <a:srgbClr val="7030A0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Etická infrastruktura </a:t>
            </a:r>
            <a:r>
              <a:rPr lang="cs-CZ" i="1" dirty="0">
                <a:solidFill>
                  <a:schemeClr val="tx1"/>
                </a:solidFill>
              </a:rPr>
              <a:t>(podle OECD)</a:t>
            </a:r>
            <a:r>
              <a:rPr lang="cs-CZ" b="1" dirty="0">
                <a:solidFill>
                  <a:schemeClr val="tx1"/>
                </a:solidFill>
              </a:rPr>
              <a:t> -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tři základní oblasti: 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idx="1"/>
          </p:nvPr>
        </p:nvSpPr>
        <p:spPr>
          <a:xfrm>
            <a:off x="587966" y="1964373"/>
            <a:ext cx="8082321" cy="4613188"/>
          </a:xfrm>
        </p:spPr>
        <p:txBody>
          <a:bodyPr rtlCol="0">
            <a:normAutofit fontScale="77500" lnSpcReduction="20000"/>
          </a:bodyPr>
          <a:lstStyle/>
          <a:p>
            <a:pPr marL="365760" indent="-283464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/>
              <a:t>1)  kontrola: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formalizovaná, institucionalizovaná (včetně systému sankcí)</a:t>
            </a:r>
            <a:r>
              <a:rPr lang="cs-CZ" sz="2800" dirty="0"/>
              <a:t>,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800" dirty="0"/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800" dirty="0"/>
              <a:t>- ale také</a:t>
            </a:r>
            <a:r>
              <a:rPr lang="cs-CZ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neformální</a:t>
            </a:r>
            <a:r>
              <a:rPr lang="cs-CZ" sz="2800" dirty="0"/>
              <a:t>, ze strany občanů, občan. sdružení, sdělovacích prostředků) – co nejkomplexnější systém, 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/>
          </a:p>
          <a:p>
            <a:pPr marL="365760" indent="-283464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/>
              <a:t>2)  vedení </a:t>
            </a:r>
            <a:r>
              <a:rPr lang="cs-CZ" sz="2800" i="1" dirty="0"/>
              <a:t>(„</a:t>
            </a:r>
            <a:r>
              <a:rPr lang="cs-CZ" sz="2800" i="1" dirty="0" err="1"/>
              <a:t>leadership</a:t>
            </a:r>
            <a:r>
              <a:rPr lang="cs-CZ" sz="2800" i="1" dirty="0"/>
              <a:t>“)</a:t>
            </a:r>
            <a:r>
              <a:rPr lang="cs-CZ" sz="2800" b="1" dirty="0"/>
              <a:t>: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podpora</a:t>
            </a:r>
            <a:r>
              <a:rPr lang="cs-CZ" sz="2800" dirty="0"/>
              <a:t> etického chování ze strany  politiků a vedoucích pracovníků, vydávání etických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kodexů, osobní</a:t>
            </a:r>
            <a:r>
              <a:rPr lang="cs-CZ" sz="2800" dirty="0"/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vedoucích</a:t>
            </a:r>
            <a:r>
              <a:rPr lang="cs-CZ" sz="2800" dirty="0"/>
              <a:t>,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/>
          </a:p>
          <a:p>
            <a:pPr marL="365760" indent="-283464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/>
              <a:t>3) řízení </a:t>
            </a:r>
            <a:r>
              <a:rPr lang="cs-CZ" sz="2800" i="1" dirty="0"/>
              <a:t>(„management“)</a:t>
            </a:r>
            <a:r>
              <a:rPr lang="cs-CZ" sz="2800" b="1" dirty="0"/>
              <a:t>: 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prosazování a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  <a:r>
              <a:rPr lang="cs-CZ" sz="2800" dirty="0"/>
              <a:t> etického chování jako součást řídící práce, osobního hodnocení, vytváření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poradenských center, etických komisí</a:t>
            </a:r>
            <a:r>
              <a:rPr lang="cs-CZ" sz="2800" dirty="0"/>
              <a:t>, správný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</a:t>
            </a:r>
            <a:r>
              <a:rPr lang="cs-CZ" sz="2800" dirty="0"/>
              <a:t>pracovníků.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Postavení veřejných úředníků v Evropě a podpora etiky veřejné správy: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endParaRPr lang="cs-CZ" altLang="cs-CZ" sz="2800" b="1" dirty="0"/>
          </a:p>
          <a:p>
            <a:pPr eaLnBrk="1" hangingPunct="1"/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EU, Evropská komise :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„Kodex dobrého administrativního chování“ </a:t>
            </a:r>
          </a:p>
          <a:p>
            <a:pPr lvl="1" algn="just" eaLnBrk="1" hangingPunct="1">
              <a:buNone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altLang="cs-CZ" sz="2000" dirty="0"/>
              <a:t>ro 	úředníky EK z roku 2000 (vydal evropský 	ombudsman),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cs-CZ" altLang="cs-CZ" sz="2000" dirty="0"/>
              <a:t>protikorupční agentura /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OLAF</a:t>
            </a:r>
            <a:r>
              <a:rPr lang="cs-CZ" altLang="cs-CZ" sz="2000" dirty="0"/>
              <a:t>/.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cs-CZ" altLang="cs-CZ" sz="2000" dirty="0"/>
          </a:p>
          <a:p>
            <a:pPr eaLnBrk="1" hangingPunct="1"/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Evropy: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cs-CZ" altLang="cs-CZ" sz="2000" dirty="0"/>
              <a:t>Např. Doporučení Výboru ministrů RE č./2000/6, o postavení  úředníků  veřejné správy,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cs-CZ" altLang="cs-CZ" sz="2000" dirty="0"/>
              <a:t>skupina států proti korupci /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GRECO</a:t>
            </a:r>
            <a:r>
              <a:rPr lang="cs-CZ" altLang="cs-CZ" sz="2000" dirty="0"/>
              <a:t>/. </a:t>
            </a:r>
          </a:p>
          <a:p>
            <a:pPr eaLnBrk="1" hangingPunct="1"/>
            <a:endParaRPr lang="cs-CZ" altLang="cs-CZ" sz="28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3.d) V ČR - </a:t>
            </a: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Etický kodex  zaměstnanců ve veřejné správě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etický kodex úředníků veřejné správy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poprvé</a:t>
            </a:r>
            <a:r>
              <a:rPr lang="cs-CZ" sz="2000" dirty="0"/>
              <a:t> přijat usnesením vlády č.  270/2001.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Nyní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platný</a:t>
            </a:r>
            <a:r>
              <a:rPr lang="cs-CZ" sz="2000" dirty="0"/>
              <a:t>: schválen </a:t>
            </a:r>
            <a:r>
              <a:rPr lang="cs-CZ" sz="2000" b="1" dirty="0"/>
              <a:t>usnesením vlády  ČR č. 331 </a:t>
            </a:r>
            <a:r>
              <a:rPr lang="cs-CZ" sz="2000" dirty="0"/>
              <a:t>z 9.5.2012.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i="1" dirty="0"/>
              <a:t>(čl. 13: „Kodex navazuje na základní práva a povinnosti zaměstnanců uvedené v zákoníku práce a pracovním řádu. Zásadní porušování bude posuzováno jako porušení zákoníku práce, resp. pracovního řádu se všemi z toho vyplývajícími důsledky.“)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i="1" dirty="0"/>
              <a:t>+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hejtmanům, primátorům a starostům </a:t>
            </a:r>
            <a:r>
              <a:rPr lang="cs-CZ" sz="1800" dirty="0"/>
              <a:t>využít Kodex ke zpracování vlastních etických kodexů a vydat tyto vnitřním předpisem. </a:t>
            </a:r>
            <a:endParaRPr lang="cs-CZ" sz="1800" i="1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0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i="1" dirty="0"/>
              <a:t>Pro státní zaměstnance: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/>
              <a:t>Služební předpis</a:t>
            </a:r>
            <a:r>
              <a:rPr lang="cs-CZ" sz="1800" dirty="0"/>
              <a:t> náměstka ministra vnitra pro státní službu č. 13 ze dne 14. prosince 2015, kterým se stanoví </a:t>
            </a:r>
            <a:r>
              <a:rPr lang="cs-CZ" sz="1800" b="1" dirty="0"/>
              <a:t>pravidla etiky státních zaměstnanců</a:t>
            </a:r>
            <a:r>
              <a:rPr lang="cs-CZ" sz="1800" b="1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dirty="0" smtClean="0"/>
              <a:t>     + etické kodexy jednotlivých ministerstev či správních úřadů.</a:t>
            </a:r>
            <a:endParaRPr lang="cs-CZ" sz="1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b="1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0833"/>
            <a:ext cx="8086635" cy="518984"/>
          </a:xfrm>
        </p:spPr>
        <p:txBody>
          <a:bodyPr/>
          <a:lstStyle/>
          <a:p>
            <a:r>
              <a:rPr lang="cs-CZ" dirty="0"/>
              <a:t>1. Personální základ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73427"/>
            <a:ext cx="8082321" cy="455908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Lidský činitel =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faktor pro kvalitu</a:t>
            </a:r>
            <a:r>
              <a:rPr lang="cs-CZ" sz="2000" i="1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eřejné správy.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	Další faktory: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materiální</a:t>
            </a:r>
            <a:r>
              <a:rPr lang="cs-CZ" sz="2000" dirty="0"/>
              <a:t> základ,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ekonomický</a:t>
            </a:r>
            <a:r>
              <a:rPr lang="cs-CZ" sz="2000" dirty="0"/>
              <a:t> základ,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</a:t>
            </a:r>
            <a:r>
              <a:rPr lang="cs-CZ" sz="2000" dirty="0"/>
              <a:t>í základ a prostředky (tj. pravomoc, působnost, event. donucení, sankce,…). </a:t>
            </a:r>
          </a:p>
          <a:p>
            <a:pPr>
              <a:buNone/>
            </a:pPr>
            <a:r>
              <a:rPr lang="cs-CZ" sz="2000" dirty="0"/>
              <a:t>Jejich využití – závislé na lidském </a:t>
            </a:r>
            <a:r>
              <a:rPr lang="cs-CZ" sz="2000" dirty="0" smtClean="0"/>
              <a:t>faktoru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Význam </a:t>
            </a:r>
            <a:r>
              <a:rPr lang="cs-CZ" sz="2000" dirty="0" smtClean="0"/>
              <a:t>lidského činitele - </a:t>
            </a:r>
            <a:r>
              <a:rPr lang="cs-CZ" sz="2000" dirty="0"/>
              <a:t>uznáván od počátků vývoje veřejné správy- význam „</a:t>
            </a:r>
            <a:r>
              <a:rPr lang="cs-CZ" sz="2000" i="1" dirty="0"/>
              <a:t>dobrého správce“</a:t>
            </a:r>
            <a:r>
              <a:rPr lang="cs-CZ" sz="2000" dirty="0"/>
              <a:t>.</a:t>
            </a:r>
          </a:p>
          <a:p>
            <a:pPr marL="0" indent="0">
              <a:buNone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</a:t>
            </a:r>
            <a:r>
              <a:rPr lang="cs-CZ" sz="2000" i="1" dirty="0" smtClean="0"/>
              <a:t>(</a:t>
            </a:r>
            <a:r>
              <a:rPr lang="cs-CZ" sz="2000" i="1" dirty="0"/>
              <a:t>Otázka k úvaze – jaký bude vliv  AI ?)</a:t>
            </a:r>
            <a:r>
              <a:rPr lang="cs-CZ" sz="2000" dirty="0"/>
              <a:t> </a:t>
            </a:r>
            <a:r>
              <a:rPr lang="cs-CZ" sz="2000" dirty="0" smtClean="0"/>
              <a:t>  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 smtClean="0"/>
              <a:t>Zabezpečuje </a:t>
            </a:r>
            <a:r>
              <a:rPr lang="cs-CZ" sz="2000" dirty="0"/>
              <a:t>a </a:t>
            </a:r>
            <a:r>
              <a:rPr lang="cs-CZ" sz="2000" dirty="0" smtClean="0"/>
              <a:t>ovlivňuje:</a:t>
            </a:r>
          </a:p>
          <a:p>
            <a:pPr marL="0" indent="0">
              <a:buNone/>
              <a:defRPr/>
            </a:pPr>
            <a:r>
              <a:rPr lang="cs-CZ" sz="2000" dirty="0"/>
              <a:t>-</a:t>
            </a:r>
            <a:r>
              <a:rPr lang="cs-CZ" sz="2000" dirty="0" smtClean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působení VS ve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společnosti </a:t>
            </a:r>
            <a:r>
              <a:rPr lang="cs-CZ" sz="2000" dirty="0" smtClean="0"/>
              <a:t>( - ve vnějším prostředí).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- a také prostředí uvnitř veřejné správy.</a:t>
            </a:r>
            <a:endParaRPr lang="cs-CZ" sz="2000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205946"/>
            <a:ext cx="8086635" cy="1138925"/>
          </a:xfrm>
        </p:spPr>
        <p:txBody>
          <a:bodyPr/>
          <a:lstStyle/>
          <a:p>
            <a:r>
              <a:rPr lang="cs-CZ" sz="2000" dirty="0"/>
              <a:t>Prameny ke studiu: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04258"/>
            <a:ext cx="8082321" cy="4728256"/>
          </a:xfrm>
        </p:spPr>
        <p:txBody>
          <a:bodyPr/>
          <a:lstStyle/>
          <a:p>
            <a:pPr algn="just"/>
            <a:endParaRPr lang="cs-CZ" sz="2200" dirty="0"/>
          </a:p>
          <a:p>
            <a:pPr algn="just"/>
            <a:r>
              <a:rPr lang="cs-CZ" sz="2000" dirty="0"/>
              <a:t>Skulová, S. a kol. Základy správní </a:t>
            </a:r>
            <a:r>
              <a:rPr lang="cs-CZ" sz="2000" dirty="0" smtClean="0"/>
              <a:t>vědy, 3. vydání. </a:t>
            </a:r>
            <a:r>
              <a:rPr lang="cs-CZ" sz="2000" dirty="0"/>
              <a:t>Brno: MU, </a:t>
            </a:r>
            <a:r>
              <a:rPr lang="cs-CZ" sz="2000" dirty="0" smtClean="0"/>
              <a:t>2023, </a:t>
            </a:r>
            <a:r>
              <a:rPr lang="cs-CZ" sz="2000" dirty="0"/>
              <a:t>s. </a:t>
            </a:r>
            <a:r>
              <a:rPr lang="cs-CZ" sz="2000" dirty="0" smtClean="0"/>
              <a:t>131 </a:t>
            </a:r>
            <a:r>
              <a:rPr lang="cs-CZ" sz="2000" dirty="0"/>
              <a:t>– </a:t>
            </a:r>
            <a:r>
              <a:rPr lang="cs-CZ" sz="2000" dirty="0" smtClean="0"/>
              <a:t>158.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1800" dirty="0" smtClean="0"/>
              <a:t>Z doporučené literatury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Hendrych, D. Správní věda, 4. vydání,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, 2014, s. 178 – 187.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446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23109"/>
            <a:ext cx="8086635" cy="691507"/>
          </a:xfrm>
        </p:spPr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V moderním právním státě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802674"/>
            <a:ext cx="8082321" cy="4251462"/>
          </a:xfrm>
        </p:spPr>
        <p:txBody>
          <a:bodyPr/>
          <a:lstStyle/>
          <a:p>
            <a:pPr lvl="4" algn="just"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</a:t>
            </a:r>
            <a:r>
              <a:rPr lang="cs-CZ" sz="2000" dirty="0"/>
              <a:t>chápána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  <a:r>
              <a:rPr lang="cs-CZ" sz="2000" dirty="0"/>
              <a:t> </a:t>
            </a:r>
          </a:p>
          <a:p>
            <a:pPr lvl="4" algn="just">
              <a:buNone/>
              <a:defRPr/>
            </a:pPr>
            <a:r>
              <a:rPr lang="cs-CZ" sz="2000" dirty="0" smtClean="0"/>
              <a:t>- pro </a:t>
            </a:r>
            <a:r>
              <a:rPr lang="cs-CZ" sz="2000" dirty="0"/>
              <a:t>občany, právnické osoby, ekonomické subjekty, společnost = </a:t>
            </a:r>
            <a:r>
              <a:rPr lang="cs-CZ" sz="2000" dirty="0" smtClean="0"/>
              <a:t>jako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</a:t>
            </a:r>
            <a:r>
              <a:rPr lang="cs-CZ" sz="2000" b="1" dirty="0"/>
              <a:t>.</a:t>
            </a:r>
            <a:endParaRPr lang="cs-CZ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r>
              <a:rPr lang="cs-CZ" sz="2000" dirty="0"/>
              <a:t>Ústavní základ - Ústava ČR čl. 2 odst. 3:</a:t>
            </a:r>
          </a:p>
          <a:p>
            <a:pPr>
              <a:buNone/>
            </a:pPr>
            <a:r>
              <a:rPr lang="cs-CZ" sz="2000" i="1" dirty="0"/>
              <a:t>		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moc slouží všem občanům,….“</a:t>
            </a:r>
            <a:r>
              <a:rPr lang="cs-CZ" sz="2000" i="1" dirty="0"/>
              <a:t>   </a:t>
            </a:r>
          </a:p>
          <a:p>
            <a:pPr>
              <a:buNone/>
            </a:pPr>
            <a:endParaRPr lang="cs-CZ" sz="2000" i="1" dirty="0"/>
          </a:p>
          <a:p>
            <a:pPr>
              <a:buNone/>
            </a:pPr>
            <a:r>
              <a:rPr lang="cs-CZ" sz="2000" dirty="0"/>
              <a:t>A také § 4 odst. 1 správního řádu (zásada „dobré správy„):</a:t>
            </a:r>
            <a:endParaRPr lang="cs-CZ" sz="2000" i="1" dirty="0"/>
          </a:p>
          <a:p>
            <a:pPr>
              <a:buNone/>
            </a:pPr>
            <a:r>
              <a:rPr lang="cs-CZ" sz="2000" i="1" dirty="0"/>
              <a:t>			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„Veřejná správa je službou veřejnosti…“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60361"/>
          </a:xfrm>
        </p:spPr>
        <p:txBody>
          <a:bodyPr/>
          <a:lstStyle/>
          <a:p>
            <a:r>
              <a:rPr lang="cs-CZ" dirty="0"/>
              <a:t>2. Veřejná </a:t>
            </a:r>
            <a:r>
              <a:rPr lang="cs-CZ" dirty="0" smtClean="0"/>
              <a:t>služba </a:t>
            </a:r>
            <a:r>
              <a:rPr lang="cs-CZ" b="0" dirty="0" smtClean="0"/>
              <a:t>(znaky):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609499"/>
            <a:ext cx="8082321" cy="4114800"/>
          </a:xfrm>
        </p:spPr>
        <p:txBody>
          <a:bodyPr/>
          <a:lstStyle/>
          <a:p>
            <a:r>
              <a:rPr lang="cs-CZ" dirty="0"/>
              <a:t>vykonávána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konkrétními fyzickými osobami (zaměstnanci, členové)</a:t>
            </a:r>
            <a:r>
              <a:rPr lang="cs-CZ" dirty="0"/>
              <a:t>, jež se stanou </a:t>
            </a:r>
            <a:r>
              <a:rPr lang="cs-CZ" b="1" dirty="0"/>
              <a:t>vykonavateli</a:t>
            </a:r>
            <a:r>
              <a:rPr lang="cs-CZ" dirty="0"/>
              <a:t> veřejné moci a služby</a:t>
            </a:r>
            <a:r>
              <a:rPr lang="cs-CZ" dirty="0" smtClean="0"/>
              <a:t>.</a:t>
            </a:r>
            <a:r>
              <a:rPr lang="cs-CZ" sz="2000" dirty="0" smtClean="0"/>
              <a:t>  </a:t>
            </a:r>
            <a:r>
              <a:rPr lang="cs-CZ" sz="2000" dirty="0"/>
              <a:t>= 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postavení </a:t>
            </a:r>
            <a:r>
              <a:rPr lang="cs-CZ" sz="2000" dirty="0"/>
              <a:t>vůči adresátům </a:t>
            </a:r>
            <a:r>
              <a:rPr lang="cs-CZ" sz="2000" dirty="0" smtClean="0"/>
              <a:t>svého působení.</a:t>
            </a:r>
          </a:p>
          <a:p>
            <a:endParaRPr lang="cs-CZ" sz="2000" dirty="0"/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Vázáni</a:t>
            </a:r>
            <a:r>
              <a:rPr lang="cs-CZ" i="1" dirty="0">
                <a:solidFill>
                  <a:srgbClr val="C00000"/>
                </a:solidFill>
              </a:rPr>
              <a:t> principem zákonnosti</a:t>
            </a:r>
            <a:r>
              <a:rPr lang="cs-CZ" dirty="0"/>
              <a:t>, a dalšími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principy (zásadami)</a:t>
            </a:r>
            <a:r>
              <a:rPr lang="cs-CZ" dirty="0"/>
              <a:t>.</a:t>
            </a:r>
          </a:p>
          <a:p>
            <a:r>
              <a:rPr lang="cs-CZ" dirty="0"/>
              <a:t>Jsou  reprezentanty </a:t>
            </a:r>
            <a:r>
              <a:rPr lang="cs-CZ" i="1" dirty="0">
                <a:solidFill>
                  <a:srgbClr val="C00000"/>
                </a:solidFill>
              </a:rPr>
              <a:t>veřejné moci</a:t>
            </a:r>
            <a:r>
              <a:rPr lang="cs-CZ" dirty="0"/>
              <a:t>, a jednají ve </a:t>
            </a:r>
            <a:r>
              <a:rPr lang="cs-CZ" i="1" dirty="0">
                <a:solidFill>
                  <a:srgbClr val="C00000"/>
                </a:solidFill>
              </a:rPr>
              <a:t>veřejném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C00000"/>
                </a:solidFill>
              </a:rPr>
              <a:t>zájmu </a:t>
            </a:r>
            <a:r>
              <a:rPr lang="cs-CZ" dirty="0" smtClean="0"/>
              <a:t>(nikoliv ve vlastním, či jiném soukromém). </a:t>
            </a:r>
            <a:endParaRPr lang="cs-CZ" dirty="0"/>
          </a:p>
          <a:p>
            <a:r>
              <a:rPr lang="cs-CZ" dirty="0"/>
              <a:t>Tím založeny </a:t>
            </a:r>
            <a:r>
              <a:rPr lang="cs-CZ" i="1" dirty="0">
                <a:solidFill>
                  <a:srgbClr val="C00000"/>
                </a:solidFill>
              </a:rPr>
              <a:t>zvýšené nároky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dirty="0"/>
              <a:t>na jejich činnost, a </a:t>
            </a:r>
            <a:r>
              <a:rPr lang="cs-CZ" dirty="0" smtClean="0"/>
              <a:t>s tím spojen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režim, kontrola, odpovědnost.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2595"/>
            <a:ext cx="8086635" cy="716691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Požadavky na veřejnou službu v moderním právním státě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73427"/>
            <a:ext cx="8082321" cy="4476708"/>
          </a:xfrm>
        </p:spPr>
        <p:txBody>
          <a:bodyPr/>
          <a:lstStyle/>
          <a:p>
            <a:pPr algn="just">
              <a:buNone/>
              <a:defRPr/>
            </a:pPr>
            <a:r>
              <a:rPr lang="cs-CZ" sz="2000" dirty="0"/>
              <a:t>     Obecně - poskytovat kvalitní =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odborný –</a:t>
            </a:r>
            <a:r>
              <a:rPr lang="cs-CZ" sz="2000" b="1" dirty="0"/>
              <a:t>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profesionální, nestranný, transparentní, odpovědný</a:t>
            </a:r>
            <a:r>
              <a:rPr lang="cs-CZ" sz="2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výkon veřejné správy, a to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kontinuálně</a:t>
            </a:r>
            <a:r>
              <a:rPr lang="cs-CZ" sz="20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předvídatelně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spolehlivě</a:t>
            </a:r>
            <a:r>
              <a:rPr lang="cs-CZ" sz="2000" dirty="0"/>
              <a:t>.</a:t>
            </a:r>
          </a:p>
          <a:p>
            <a:pPr algn="just"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  <a:defRPr/>
            </a:pP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jsou evropské standardy </a:t>
            </a:r>
            <a:r>
              <a:rPr lang="cs-CZ" sz="2000" dirty="0"/>
              <a:t>veřejné služby</a:t>
            </a:r>
            <a:r>
              <a:rPr lang="cs-CZ" sz="2000" b="1" dirty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rovný přístup </a:t>
            </a:r>
            <a:r>
              <a:rPr lang="cs-CZ" sz="2000" dirty="0"/>
              <a:t>k veřejným funkcím,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vykonávána jako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 veřejnosti</a:t>
            </a:r>
            <a:r>
              <a:rPr lang="cs-CZ" sz="2000" dirty="0"/>
              <a:t>,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nestrannost</a:t>
            </a:r>
            <a:r>
              <a:rPr lang="cs-CZ" sz="2000" dirty="0"/>
              <a:t>,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stabilita, kontinuita, předvídatelnost</a:t>
            </a:r>
            <a:r>
              <a:rPr lang="cs-CZ" sz="2000" dirty="0"/>
              <a:t>, 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odbornost </a:t>
            </a:r>
            <a:r>
              <a:rPr lang="cs-CZ" sz="2000" dirty="0"/>
              <a:t> řešení,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profesionalita</a:t>
            </a:r>
            <a:r>
              <a:rPr lang="cs-CZ" sz="2000" dirty="0"/>
              <a:t> ve výkonu a přístupu,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 vlády (státu) </a:t>
            </a:r>
            <a:r>
              <a:rPr lang="cs-CZ" sz="2000" dirty="0"/>
              <a:t>za výkon veřejné služby,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postavení </a:t>
            </a:r>
            <a:r>
              <a:rPr lang="cs-CZ" sz="2000" dirty="0"/>
              <a:t>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osob </a:t>
            </a:r>
            <a:r>
              <a:rPr lang="cs-CZ" sz="2000" dirty="0"/>
              <a:t>vykonávajících veřejnou. službu. </a:t>
            </a:r>
          </a:p>
          <a:p>
            <a:pPr>
              <a:defRPr/>
            </a:pPr>
            <a:endParaRPr lang="cs-CZ" sz="2000" b="1" dirty="0"/>
          </a:p>
          <a:p>
            <a:pPr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6256638"/>
            <a:ext cx="1841740" cy="4572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94911"/>
            <a:ext cx="8086635" cy="523647"/>
          </a:xfrm>
        </p:spPr>
        <p:txBody>
          <a:bodyPr/>
          <a:lstStyle/>
          <a:p>
            <a:r>
              <a:rPr lang="cs-CZ" b="0" dirty="0">
                <a:solidFill>
                  <a:schemeClr val="tx1"/>
                </a:solidFill>
              </a:rPr>
              <a:t>Jak jsou </a:t>
            </a:r>
            <a:r>
              <a:rPr lang="cs-CZ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zvýšené požadavky </a:t>
            </a:r>
            <a:r>
              <a:rPr lang="cs-CZ" b="0" dirty="0">
                <a:solidFill>
                  <a:schemeClr val="tx1"/>
                </a:solidFill>
              </a:rPr>
              <a:t>na veřejnou službu </a:t>
            </a:r>
            <a:r>
              <a:rPr lang="cs-CZ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zajištěny</a:t>
            </a:r>
            <a:r>
              <a:rPr lang="cs-CZ" b="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818290"/>
            <a:ext cx="8082321" cy="3945696"/>
          </a:xfrm>
        </p:spPr>
        <p:txBody>
          <a:bodyPr/>
          <a:lstStyle/>
          <a:p>
            <a:pPr>
              <a:defRPr/>
            </a:pPr>
            <a:r>
              <a:rPr lang="cs-CZ" sz="2000" b="1" i="1" dirty="0">
                <a:solidFill>
                  <a:srgbClr val="C00000"/>
                </a:solidFill>
              </a:rPr>
              <a:t>právní úpravou </a:t>
            </a:r>
            <a:r>
              <a:rPr lang="cs-CZ" sz="2000" dirty="0"/>
              <a:t>(národní + status úředníků EU), </a:t>
            </a:r>
          </a:p>
          <a:p>
            <a:pPr>
              <a:buNone/>
              <a:defRPr/>
            </a:pPr>
            <a:r>
              <a:rPr lang="cs-CZ" sz="2000" dirty="0"/>
              <a:t>  		 =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úprava povinností </a:t>
            </a:r>
            <a:r>
              <a:rPr lang="cs-CZ" sz="2000" dirty="0"/>
              <a:t>úředníka,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disciplinární </a:t>
            </a:r>
            <a:r>
              <a:rPr lang="cs-CZ" sz="2000" dirty="0"/>
              <a:t>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</a:t>
            </a:r>
            <a:r>
              <a:rPr lang="cs-CZ" sz="2000" dirty="0"/>
              <a:t>,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střetu zájmů</a:t>
            </a:r>
            <a:r>
              <a:rPr lang="cs-CZ" sz="2000" dirty="0"/>
              <a:t>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za újmu (škodu) </a:t>
            </a:r>
          </a:p>
          <a:p>
            <a:pPr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cs-CZ" sz="2000" dirty="0"/>
              <a:t>+ zajištění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podmínek výkonu,  práv, vzdělávání</a:t>
            </a:r>
            <a:r>
              <a:rPr lang="cs-CZ" sz="2000" dirty="0"/>
              <a:t>.</a:t>
            </a:r>
          </a:p>
          <a:p>
            <a:pPr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příspěvek 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b="1" i="1" dirty="0">
                <a:solidFill>
                  <a:srgbClr val="7030A0"/>
                </a:solidFill>
              </a:rPr>
              <a:t>soft-</a:t>
            </a:r>
            <a:r>
              <a:rPr lang="cs-CZ" sz="2000" b="1" i="1" dirty="0" err="1">
                <a:solidFill>
                  <a:srgbClr val="7030A0"/>
                </a:solidFill>
              </a:rPr>
              <a:t>law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Rady Evropy: </a:t>
            </a:r>
          </a:p>
          <a:p>
            <a:pPr>
              <a:buNone/>
              <a:defRPr/>
            </a:pPr>
            <a:r>
              <a:rPr lang="cs-CZ" sz="2000" i="1" dirty="0"/>
              <a:t>	        - zejména  Doporučení VM RE: k postavení úředníků v Evropě,  	  k předpokladům veřejné služby</a:t>
            </a:r>
            <a:r>
              <a:rPr lang="cs-CZ" sz="2000" i="1" dirty="0" smtClean="0"/>
              <a:t>,…).</a:t>
            </a:r>
          </a:p>
          <a:p>
            <a:pPr>
              <a:defRPr/>
            </a:pPr>
            <a:r>
              <a:rPr lang="cs-CZ" sz="2000" b="1" i="1" dirty="0" smtClean="0">
                <a:solidFill>
                  <a:srgbClr val="0070C0"/>
                </a:solidFill>
              </a:rPr>
              <a:t>etickými </a:t>
            </a:r>
            <a:r>
              <a:rPr lang="cs-CZ" sz="2000" b="1" i="1" dirty="0">
                <a:solidFill>
                  <a:srgbClr val="0070C0"/>
                </a:solidFill>
              </a:rPr>
              <a:t>kodexy </a:t>
            </a:r>
            <a:r>
              <a:rPr lang="cs-CZ" sz="2000" b="1" dirty="0"/>
              <a:t>a </a:t>
            </a:r>
            <a:r>
              <a:rPr lang="cs-CZ" sz="2000" b="1" dirty="0">
                <a:solidFill>
                  <a:srgbClr val="0070C0"/>
                </a:solidFill>
              </a:rPr>
              <a:t>etickou infrastrukturou.</a:t>
            </a:r>
          </a:p>
          <a:p>
            <a:pPr marL="0" indent="0">
              <a:buNone/>
              <a:defRPr/>
            </a:pP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Jakými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cestami bylo toho o stavu dosaženo ? Jaký byl vývoj veřejné služby ?</a:t>
            </a:r>
          </a:p>
          <a:p>
            <a:pPr>
              <a:defRPr/>
            </a:pPr>
            <a:endParaRPr lang="cs-CZ" b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242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146958"/>
            <a:ext cx="8086635" cy="1200150"/>
          </a:xfrm>
        </p:spPr>
        <p:txBody>
          <a:bodyPr/>
          <a:lstStyle/>
          <a:p>
            <a:pPr algn="ctr">
              <a:defRPr/>
            </a:pPr>
            <a:r>
              <a:rPr lang="cs-CZ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Historický vývoj veřejné služby:</a:t>
            </a:r>
            <a:r>
              <a:rPr lang="cs-CZ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0" i="1" dirty="0">
              <a:solidFill>
                <a:srgbClr val="002060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872359"/>
            <a:ext cx="8082321" cy="5260155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1800" dirty="0"/>
              <a:t>V jednotlivých zemích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</a:t>
            </a:r>
            <a:r>
              <a:rPr lang="cs-CZ" sz="1800" dirty="0"/>
              <a:t>,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ovlivněn</a:t>
            </a:r>
            <a:r>
              <a:rPr lang="cs-CZ" sz="1800" dirty="0"/>
              <a:t> celkovým historickým vývojem, tradicemi, kulturou, společenským a politickým systémem.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Vyvinuly se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hlavní modely</a:t>
            </a:r>
            <a:r>
              <a:rPr lang="cs-CZ" sz="1800" dirty="0"/>
              <a:t>: </a:t>
            </a:r>
          </a:p>
          <a:p>
            <a:pPr marL="0" indent="0" algn="just">
              <a:buNone/>
            </a:pPr>
            <a:r>
              <a:rPr lang="cs-CZ" sz="1800" dirty="0"/>
              <a:t>      - </a:t>
            </a:r>
            <a:r>
              <a:rPr lang="cs-CZ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kariérní systém </a:t>
            </a:r>
            <a:r>
              <a:rPr lang="cs-CZ" sz="1800" dirty="0"/>
              <a:t>(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„definitiva“</a:t>
            </a:r>
            <a:r>
              <a:rPr lang="cs-CZ" sz="1800" dirty="0"/>
              <a:t>).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Znaky:</a:t>
            </a:r>
          </a:p>
          <a:p>
            <a:pPr marL="0" indent="0" algn="just">
              <a:buNone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Výhody</a:t>
            </a:r>
            <a:r>
              <a:rPr lang="cs-CZ" sz="1800" dirty="0"/>
              <a:t>: stabilita, spolehlivost, profesionalita, loajalita. </a:t>
            </a:r>
          </a:p>
          <a:p>
            <a:pPr marL="0" indent="0" algn="just">
              <a:buNone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</a:t>
            </a:r>
            <a:r>
              <a:rPr lang="cs-CZ" sz="1800" dirty="0"/>
              <a:t>: kastovnictví, uzavřenost, strnulost, sklon k pasivitě, 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       - </a:t>
            </a:r>
            <a:r>
              <a:rPr lang="cs-CZ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 smluvní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(„merit“ </a:t>
            </a:r>
            <a:r>
              <a:rPr lang="cs-CZ" sz="1800" dirty="0"/>
              <a:t>- zásluha)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Znaky:</a:t>
            </a:r>
          </a:p>
          <a:p>
            <a:pPr marL="0" indent="0" algn="just">
              <a:buNone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Výhody:</a:t>
            </a:r>
            <a:r>
              <a:rPr lang="cs-CZ" sz="1800" dirty="0"/>
              <a:t> pružnost, přístup odborníků zvenčí, schopnost reagovat na potřeby a úkoly VS, motivace.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Nevýhody: </a:t>
            </a:r>
            <a:r>
              <a:rPr lang="cs-CZ" sz="1800" dirty="0"/>
              <a:t>ztráta kontinuity činností, nižší vhled, menší znalost prostředí, snadnější politické vlivy, narušení neutrality, neznalost principů a základů veřejné správy. (event. až po model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spoils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sz="1800" dirty="0" smtClean="0"/>
              <a:t>/VS jako kořist</a:t>
            </a:r>
            <a:r>
              <a:rPr lang="cs-CZ" sz="1800" dirty="0"/>
              <a:t>/)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Katedra správní vědy a správního práva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D4436E-AF8F-4F88-99A4-F156C2745A1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45925"/>
            <a:ext cx="8086635" cy="425675"/>
          </a:xfrm>
        </p:spPr>
        <p:txBody>
          <a:bodyPr/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našich zemích: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45078"/>
            <a:ext cx="8082321" cy="4442506"/>
          </a:xfrm>
        </p:spPr>
        <p:txBody>
          <a:bodyPr/>
          <a:lstStyle/>
          <a:p>
            <a:pPr algn="just"/>
            <a:r>
              <a:rPr lang="cs-CZ" sz="2000" dirty="0"/>
              <a:t>Vznik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byrokracie</a:t>
            </a:r>
            <a:r>
              <a:rPr lang="cs-CZ" sz="2000" dirty="0"/>
              <a:t> (profesionální úředníci) – </a:t>
            </a:r>
            <a:r>
              <a:rPr lang="cs-CZ" sz="2000" i="1" dirty="0"/>
              <a:t>absolutistický stát</a:t>
            </a:r>
            <a:r>
              <a:rPr lang="cs-CZ" sz="2000" dirty="0"/>
              <a:t>. Stát si vytváří úřední aparát, hierarchický, řízení interními předpisy a pokyny. Vznik „úřednického stavu“ sloužícího státu. </a:t>
            </a:r>
          </a:p>
          <a:p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služba </a:t>
            </a:r>
            <a:r>
              <a:rPr lang="cs-CZ" sz="2000" dirty="0"/>
              <a:t>v moderním pojetí – od poslední čtvrtiny 19. století /</a:t>
            </a:r>
            <a:r>
              <a:rPr lang="cs-CZ" sz="2000" b="1" i="1" dirty="0"/>
              <a:t>právní stát</a:t>
            </a:r>
            <a:r>
              <a:rPr lang="cs-CZ" sz="2000" dirty="0"/>
              <a:t>/.</a:t>
            </a:r>
          </a:p>
          <a:p>
            <a:pPr algn="just"/>
            <a:r>
              <a:rPr lang="cs-CZ" sz="2000" dirty="0"/>
              <a:t>Vyústilo v přijetí z.č.15/1914 </a:t>
            </a:r>
            <a:r>
              <a:rPr lang="cs-CZ" sz="2000" dirty="0" err="1"/>
              <a:t>Ř.z</a:t>
            </a:r>
            <a:r>
              <a:rPr lang="cs-CZ" sz="2000" dirty="0"/>
              <a:t>. –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služebním poměru státních zaměstnanců a státních zřízenců</a:t>
            </a:r>
            <a:r>
              <a:rPr lang="cs-CZ" sz="2000" dirty="0"/>
              <a:t> - tzv.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pragmatika </a:t>
            </a:r>
            <a:r>
              <a:rPr lang="cs-CZ" sz="2000" i="1" dirty="0"/>
              <a:t>( systém definitivy – </a:t>
            </a:r>
            <a:r>
              <a:rPr lang="cs-CZ" sz="2000" b="1" i="1" dirty="0"/>
              <a:t>kariérní </a:t>
            </a:r>
            <a:r>
              <a:rPr lang="cs-CZ" sz="2000" i="1" dirty="0"/>
              <a:t>– tj. celoživotní služba, zaručený postup).</a:t>
            </a:r>
          </a:p>
          <a:p>
            <a:r>
              <a:rPr lang="cs-CZ" sz="2000" dirty="0"/>
              <a:t>Československá republika převzala, pěstovala („státní zaměstnanci“)</a:t>
            </a:r>
          </a:p>
          <a:p>
            <a:r>
              <a:rPr lang="cs-CZ" sz="2000" dirty="0"/>
              <a:t>Po r.1945 očista  od kolaborantů,</a:t>
            </a:r>
          </a:p>
          <a:p>
            <a:pPr algn="just"/>
            <a:r>
              <a:rPr lang="cs-CZ" sz="2000" dirty="0"/>
              <a:t>Po r. 1948 odstraňování práv veřejných zaměstnanců, podřízení politickému řízení (vedoucí jedna politická strana),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postupná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unifikace s PP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vztahy </a:t>
            </a:r>
            <a:r>
              <a:rPr lang="cs-CZ" sz="2000" i="1" dirty="0"/>
              <a:t>(„všichni stejní zaměstnanci jsou, stát jako hlavní zaměstnavatel“)</a:t>
            </a:r>
            <a:r>
              <a:rPr lang="cs-CZ" sz="2000" dirty="0"/>
              <a:t>, završeno přijetím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Zákoníku práce</a:t>
            </a:r>
            <a:r>
              <a:rPr lang="cs-CZ" sz="2000" dirty="0"/>
              <a:t> v r. 1965.  </a:t>
            </a:r>
            <a:endParaRPr lang="cs-CZ" sz="2000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správní vědy a správního práva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62543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1398</TotalTime>
  <Words>2196</Words>
  <Application>Microsoft Office PowerPoint</Application>
  <PresentationFormat>Předvádění na obrazovce (4:3)</PresentationFormat>
  <Paragraphs>329</Paragraphs>
  <Slides>30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Prezentace_MU_CZ</vt:lpstr>
      <vt:lpstr>  BM505Zk  Základy správní vědy 2. přednáška 19.9.2023  Personální stránka veřejné správy. Veřejná služba.  Etika veřejné správy.      doc.JUDr. Soňa Skulová, Ph.D.</vt:lpstr>
      <vt:lpstr>Obsah přednášky:</vt:lpstr>
      <vt:lpstr>1. Personální základ veřejné správy</vt:lpstr>
      <vt:lpstr>V moderním právním státě</vt:lpstr>
      <vt:lpstr>2. Veřejná služba (znaky):</vt:lpstr>
      <vt:lpstr>Požadavky na veřejnou službu v moderním právním státě :</vt:lpstr>
      <vt:lpstr>Jak jsou zvýšené požadavky na veřejnou službu zajištěny:</vt:lpstr>
      <vt:lpstr>Historický vývoj veřejné služby: </vt:lpstr>
      <vt:lpstr>V našich zemích:</vt:lpstr>
      <vt:lpstr>Recentní vývoj ( po r.1989)</vt:lpstr>
      <vt:lpstr>Platná úprava rozlišuje : </vt:lpstr>
      <vt:lpstr>Pojem a znaky „státní služby“</vt:lpstr>
      <vt:lpstr>Pojem a znaky „státní služby“ (1)</vt:lpstr>
      <vt:lpstr>Pojem a znaky „státní služby“ (2)</vt:lpstr>
      <vt:lpstr>Zákon o státní službě  </vt:lpstr>
      <vt:lpstr>Zákon o státní službě - předmět úpravy:</vt:lpstr>
      <vt:lpstr>Pojmy: státní zaměstnanec, správní úřad, státní správa</vt:lpstr>
      <vt:lpstr>Změny ve struktuře řízení státní služby</vt:lpstr>
      <vt:lpstr>Organizace státní služby</vt:lpstr>
      <vt:lpstr>Povinnosti státních zaměstnanců (§ 77)</vt:lpstr>
      <vt:lpstr>Práva státních zaměstnanců (§ 79)</vt:lpstr>
      <vt:lpstr>Omezení práv státních zaměstnanců</vt:lpstr>
      <vt:lpstr>3. Etika veřejné správy  3.a) Význam etiky veřejné správy  - pro  společnost („veřejný zájem“¨), - pro občany, právnické osoby („soukromý zájem“)  </vt:lpstr>
      <vt:lpstr>Morální regulace chování úředníka v moderních (právních) státech</vt:lpstr>
      <vt:lpstr>3.b) Pojem „profesní etika“</vt:lpstr>
      <vt:lpstr>3.c) Základní principy řízení etiky ve veřejné správě = „etická infrastruktura“ . - aneb co lze dělat a zlepšovat na poli etiky:</vt:lpstr>
      <vt:lpstr>Etická infrastruktura (podle OECD) -  tři základní oblasti: </vt:lpstr>
      <vt:lpstr>Postavení veřejných úředníků v Evropě a podpora etiky veřejné správy:</vt:lpstr>
      <vt:lpstr>3.d) V ČR - Etický kodex  zaměstnanců ve veřejné správě </vt:lpstr>
      <vt:lpstr>Prameny ke studiu: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133</cp:revision>
  <cp:lastPrinted>1601-01-01T00:00:00Z</cp:lastPrinted>
  <dcterms:created xsi:type="dcterms:W3CDTF">2016-09-26T07:53:44Z</dcterms:created>
  <dcterms:modified xsi:type="dcterms:W3CDTF">2023-09-21T15:34:38Z</dcterms:modified>
</cp:coreProperties>
</file>