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6" r:id="rId2"/>
    <p:sldId id="259" r:id="rId3"/>
    <p:sldId id="261" r:id="rId4"/>
    <p:sldId id="263" r:id="rId5"/>
    <p:sldId id="269" r:id="rId6"/>
    <p:sldId id="270" r:id="rId7"/>
    <p:sldId id="265" r:id="rId8"/>
    <p:sldId id="264" r:id="rId9"/>
    <p:sldId id="268" r:id="rId10"/>
    <p:sldId id="271" r:id="rId11"/>
    <p:sldId id="273" r:id="rId12"/>
    <p:sldId id="274" r:id="rId13"/>
    <p:sldId id="283" r:id="rId14"/>
    <p:sldId id="276" r:id="rId15"/>
    <p:sldId id="277" r:id="rId16"/>
    <p:sldId id="272" r:id="rId17"/>
    <p:sldId id="298" r:id="rId18"/>
    <p:sldId id="275" r:id="rId19"/>
    <p:sldId id="280" r:id="rId20"/>
    <p:sldId id="279" r:id="rId21"/>
    <p:sldId id="282" r:id="rId22"/>
    <p:sldId id="281" r:id="rId23"/>
    <p:sldId id="286" r:id="rId24"/>
    <p:sldId id="285" r:id="rId25"/>
    <p:sldId id="278"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65775" autoAdjust="0"/>
  </p:normalViewPr>
  <p:slideViewPr>
    <p:cSldViewPr snapToGrid="0">
      <p:cViewPr varScale="1">
        <p:scale>
          <a:sx n="79" d="100"/>
          <a:sy n="79" d="100"/>
        </p:scale>
        <p:origin x="7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AE536-ABB0-407F-966C-89D6E6C5D9B8}" type="datetimeFigureOut">
              <a:rPr lang="cs-CZ" smtClean="0"/>
              <a:t>29.11.2023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159B54-1721-4984-BF3C-AC0279D187FD}" type="slidenum">
              <a:rPr lang="cs-CZ" smtClean="0"/>
              <a:t>‹#›</a:t>
            </a:fld>
            <a:endParaRPr lang="cs-CZ"/>
          </a:p>
        </p:txBody>
      </p:sp>
    </p:spTree>
    <p:extLst>
      <p:ext uri="{BB962C8B-B14F-4D97-AF65-F5344CB8AC3E}">
        <p14:creationId xmlns:p14="http://schemas.microsoft.com/office/powerpoint/2010/main" val="4245389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dirty="0">
                <a:effectLst/>
                <a:latin typeface="Calibri" panose="020F0502020204030204" pitchFamily="34" charset="0"/>
                <a:ea typeface="Calibri" panose="020F0502020204030204" pitchFamily="34" charset="0"/>
                <a:cs typeface="Arial" panose="020B0604020202020204" pitchFamily="34" charset="0"/>
              </a:rPr>
              <a:t>Stát má právo omezit i jiná lidská práva, pokud to připouštějí smlouvy o lidských právech a základních svobodách, jimiž je ČR vázána.</a:t>
            </a:r>
          </a:p>
          <a:p>
            <a:endParaRPr lang="cs-CZ" sz="1800" dirty="0">
              <a:effectLst/>
              <a:latin typeface="Calibri" panose="020F0502020204030204" pitchFamily="34" charset="0"/>
              <a:ea typeface="Calibri" panose="020F0502020204030204" pitchFamily="34" charset="0"/>
              <a:cs typeface="Arial" panose="020B0604020202020204" pitchFamily="34" charset="0"/>
            </a:endParaRPr>
          </a:p>
          <a:p>
            <a:r>
              <a:rPr lang="cs-CZ" sz="1800" dirty="0">
                <a:effectLst/>
                <a:latin typeface="Calibri" panose="020F0502020204030204" pitchFamily="34" charset="0"/>
                <a:ea typeface="Calibri" panose="020F0502020204030204" pitchFamily="34" charset="0"/>
                <a:cs typeface="Arial" panose="020B0604020202020204" pitchFamily="34" charset="0"/>
              </a:rPr>
              <a:t>PO jsou povinny zejména dle rozhodnutí obecního úřadu obce s rozšířenou působností nebo na výzvu územní vojenské správy poskytovat ze svého vlastnictví určené </a:t>
            </a:r>
            <a:r>
              <a:rPr lang="cs-CZ" sz="1800" b="1" dirty="0">
                <a:effectLst/>
                <a:latin typeface="Calibri" panose="020F0502020204030204" pitchFamily="34" charset="0"/>
                <a:ea typeface="Calibri" panose="020F0502020204030204" pitchFamily="34" charset="0"/>
                <a:cs typeface="Arial" panose="020B0604020202020204" pitchFamily="34" charset="0"/>
              </a:rPr>
              <a:t>věcné prostředky</a:t>
            </a:r>
            <a:r>
              <a:rPr lang="cs-CZ" sz="1800" dirty="0">
                <a:effectLst/>
                <a:latin typeface="Calibri" panose="020F0502020204030204" pitchFamily="34" charset="0"/>
                <a:ea typeface="Calibri" panose="020F0502020204030204" pitchFamily="34" charset="0"/>
                <a:cs typeface="Arial" panose="020B0604020202020204" pitchFamily="34" charset="0"/>
              </a:rPr>
              <a:t> pro potřeby zajišťování obrany státu a strpět s tím spojené úkony a plnit stanovenou oznamovací povinnost. FO mají rovněž povinnost poskytnout věcné prostředky, a zároveň může být všem FO uložena </a:t>
            </a:r>
            <a:r>
              <a:rPr lang="cs-CZ" sz="1800" b="1" dirty="0">
                <a:effectLst/>
                <a:latin typeface="Calibri" panose="020F0502020204030204" pitchFamily="34" charset="0"/>
                <a:ea typeface="Calibri" panose="020F0502020204030204" pitchFamily="34" charset="0"/>
                <a:cs typeface="Arial" panose="020B0604020202020204" pitchFamily="34" charset="0"/>
              </a:rPr>
              <a:t>pracovní povinnost</a:t>
            </a:r>
            <a:r>
              <a:rPr lang="cs-CZ" sz="1800" dirty="0">
                <a:effectLst/>
                <a:latin typeface="Calibri" panose="020F0502020204030204" pitchFamily="34" charset="0"/>
                <a:ea typeface="Calibri" panose="020F0502020204030204" pitchFamily="34" charset="0"/>
                <a:cs typeface="Arial" panose="020B0604020202020204" pitchFamily="34" charset="0"/>
              </a:rPr>
              <a:t>. Další osoby mohou být stejným způsoben povolány k </a:t>
            </a:r>
            <a:r>
              <a:rPr lang="cs-CZ" sz="1800" b="1" dirty="0">
                <a:effectLst/>
                <a:latin typeface="Calibri" panose="020F0502020204030204" pitchFamily="34" charset="0"/>
                <a:ea typeface="Calibri" panose="020F0502020204030204" pitchFamily="34" charset="0"/>
                <a:cs typeface="Arial" panose="020B0604020202020204" pitchFamily="34" charset="0"/>
              </a:rPr>
              <a:t>pracovní výpomoci</a:t>
            </a:r>
            <a:r>
              <a:rPr lang="cs-CZ" sz="1800" dirty="0">
                <a:effectLst/>
                <a:latin typeface="Calibri" panose="020F0502020204030204" pitchFamily="34" charset="0"/>
                <a:ea typeface="Calibri" panose="020F0502020204030204" pitchFamily="34" charset="0"/>
                <a:cs typeface="Arial" panose="020B0604020202020204" pitchFamily="34" charset="0"/>
              </a:rPr>
              <a:t>, tj. konání práce nad stanovený časový limit</a:t>
            </a:r>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6</a:t>
            </a:fld>
            <a:endParaRPr lang="cs-CZ"/>
          </a:p>
        </p:txBody>
      </p:sp>
    </p:spTree>
    <p:extLst>
      <p:ext uri="{BB962C8B-B14F-4D97-AF65-F5344CB8AC3E}">
        <p14:creationId xmlns:p14="http://schemas.microsoft.com/office/powerpoint/2010/main" val="3611511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15</a:t>
            </a:fld>
            <a:endParaRPr lang="cs-CZ"/>
          </a:p>
        </p:txBody>
      </p:sp>
    </p:spTree>
    <p:extLst>
      <p:ext uri="{BB962C8B-B14F-4D97-AF65-F5344CB8AC3E}">
        <p14:creationId xmlns:p14="http://schemas.microsoft.com/office/powerpoint/2010/main" val="893313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0" i="0" dirty="0">
                <a:solidFill>
                  <a:srgbClr val="4F4F4F"/>
                </a:solidFill>
                <a:effectLst/>
                <a:latin typeface="Arial CE" panose="020B0604020202020204" pitchFamily="34" charset="0"/>
              </a:rPr>
              <a:t>Vláda je dále oprávněna:</a:t>
            </a:r>
          </a:p>
          <a:p>
            <a:pPr algn="just">
              <a:buFont typeface="Arial" panose="020B0604020202020204" pitchFamily="34" charset="0"/>
              <a:buChar char="•"/>
            </a:pPr>
            <a:r>
              <a:rPr lang="cs-CZ" b="0" i="0" dirty="0">
                <a:solidFill>
                  <a:srgbClr val="4F4F4F"/>
                </a:solidFill>
                <a:effectLst/>
                <a:latin typeface="Arial CE" panose="020B0604020202020204" pitchFamily="34" charset="0"/>
              </a:rPr>
              <a:t>stanovit nařízením pozastavení pravidelné odvodní povinnosti podle potřeb doplňování ozbrojených sil;</a:t>
            </a:r>
          </a:p>
          <a:p>
            <a:pPr algn="just">
              <a:buFont typeface="Arial" panose="020B0604020202020204" pitchFamily="34" charset="0"/>
              <a:buChar char="•"/>
            </a:pPr>
            <a:r>
              <a:rPr lang="cs-CZ" b="0" i="0" dirty="0">
                <a:solidFill>
                  <a:srgbClr val="4F4F4F"/>
                </a:solidFill>
                <a:effectLst/>
                <a:latin typeface="Arial CE" panose="020B0604020202020204" pitchFamily="34" charset="0"/>
              </a:rPr>
              <a:t>zkrátit nařízením délku civilní služby;</a:t>
            </a:r>
          </a:p>
          <a:p>
            <a:pPr algn="just">
              <a:buFont typeface="Arial" panose="020B0604020202020204" pitchFamily="34" charset="0"/>
              <a:buChar char="•"/>
            </a:pPr>
            <a:r>
              <a:rPr lang="cs-CZ" b="0" i="0" dirty="0">
                <a:solidFill>
                  <a:srgbClr val="4F4F4F"/>
                </a:solidFill>
                <a:effectLst/>
                <a:latin typeface="Arial CE" panose="020B0604020202020204" pitchFamily="34" charset="0"/>
              </a:rPr>
              <a:t>navrhovat prezidentovi republiky povolání vojáků v záloze k mimořádné službě;</a:t>
            </a:r>
          </a:p>
          <a:p>
            <a:pPr algn="just">
              <a:buFont typeface="Arial" panose="020B0604020202020204" pitchFamily="34" charset="0"/>
              <a:buChar char="•"/>
            </a:pPr>
            <a:r>
              <a:rPr lang="cs-CZ" b="0" i="0" dirty="0">
                <a:solidFill>
                  <a:srgbClr val="4F4F4F"/>
                </a:solidFill>
                <a:effectLst/>
                <a:latin typeface="Arial CE" panose="020B0604020202020204" pitchFamily="34" charset="0"/>
              </a:rPr>
              <a:t>navrhovat prezidentovi republiky zrušení mimořádných opatření, nařídit mobilizaci, demobilizaci a mimořádné odvody;</a:t>
            </a:r>
          </a:p>
          <a:p>
            <a:pPr algn="just">
              <a:buFont typeface="Arial" panose="020B0604020202020204" pitchFamily="34" charset="0"/>
              <a:buChar char="•"/>
            </a:pPr>
            <a:r>
              <a:rPr lang="cs-CZ" b="0" i="0" dirty="0">
                <a:solidFill>
                  <a:srgbClr val="4F4F4F"/>
                </a:solidFill>
                <a:effectLst/>
                <a:latin typeface="Arial CE" panose="020B0604020202020204" pitchFamily="34" charset="0"/>
              </a:rPr>
              <a:t>schvalovat strukturu armády, koncepci její výstavby a celkové počty vojáků;</a:t>
            </a:r>
          </a:p>
          <a:p>
            <a:pPr algn="just">
              <a:buFont typeface="Arial" panose="020B0604020202020204" pitchFamily="34" charset="0"/>
              <a:buChar char="•"/>
            </a:pPr>
            <a:r>
              <a:rPr lang="cs-CZ" b="0" i="0" dirty="0">
                <a:solidFill>
                  <a:srgbClr val="4F4F4F"/>
                </a:solidFill>
                <a:effectLst/>
                <a:latin typeface="Arial CE" panose="020B0604020202020204" pitchFamily="34" charset="0"/>
              </a:rPr>
              <a:t>nařízením určit objekty důležité pro obranu státu a úseky státních hranic střežené vojáky Armády ČR;</a:t>
            </a:r>
          </a:p>
          <a:p>
            <a:pPr algn="just">
              <a:buFont typeface="Arial" panose="020B0604020202020204" pitchFamily="34" charset="0"/>
              <a:buChar char="•"/>
            </a:pPr>
            <a:r>
              <a:rPr lang="cs-CZ" b="0" i="0" dirty="0">
                <a:solidFill>
                  <a:srgbClr val="4F4F4F"/>
                </a:solidFill>
                <a:effectLst/>
                <a:latin typeface="Arial CE" panose="020B0604020202020204" pitchFamily="34" charset="0"/>
              </a:rPr>
              <a:t>rozhodnout na návrh ministra vnitra o použití Armády ČR k záchranným pracím, k zabezpečení letecké přepravy humanitární a zdravotnické pomoci atp.;</a:t>
            </a:r>
          </a:p>
          <a:p>
            <a:pPr algn="just">
              <a:buFont typeface="Arial" panose="020B0604020202020204" pitchFamily="34" charset="0"/>
              <a:buChar char="•"/>
            </a:pPr>
            <a:r>
              <a:rPr lang="cs-CZ" b="0" i="0" dirty="0">
                <a:solidFill>
                  <a:srgbClr val="4F4F4F"/>
                </a:solidFill>
                <a:effectLst/>
                <a:latin typeface="Arial CE" panose="020B0604020202020204" pitchFamily="34" charset="0"/>
              </a:rPr>
              <a:t>stanovit nařízením ty orgány státní správy, v nichž vojáci plní služební úkoly obranného charakteru a počet vojáků v nich;</a:t>
            </a:r>
          </a:p>
          <a:p>
            <a:pPr algn="just">
              <a:buFont typeface="Arial" panose="020B0604020202020204" pitchFamily="34" charset="0"/>
              <a:buChar char="•"/>
            </a:pPr>
            <a:r>
              <a:rPr lang="cs-CZ" b="0" i="0" dirty="0">
                <a:solidFill>
                  <a:srgbClr val="4F4F4F"/>
                </a:solidFill>
                <a:effectLst/>
                <a:latin typeface="Arial CE" panose="020B0604020202020204" pitchFamily="34" charset="0"/>
              </a:rPr>
              <a:t>určit pozemky a stavby, které mohou mít za stavu ohrožení státu nebo za válečného stavu strategický význam;</a:t>
            </a:r>
          </a:p>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16</a:t>
            </a:fld>
            <a:endParaRPr lang="cs-CZ"/>
          </a:p>
        </p:txBody>
      </p:sp>
    </p:spTree>
    <p:extLst>
      <p:ext uri="{BB962C8B-B14F-4D97-AF65-F5344CB8AC3E}">
        <p14:creationId xmlns:p14="http://schemas.microsoft.com/office/powerpoint/2010/main" val="449490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17</a:t>
            </a:fld>
            <a:endParaRPr lang="cs-CZ"/>
          </a:p>
        </p:txBody>
      </p:sp>
    </p:spTree>
    <p:extLst>
      <p:ext uri="{BB962C8B-B14F-4D97-AF65-F5344CB8AC3E}">
        <p14:creationId xmlns:p14="http://schemas.microsoft.com/office/powerpoint/2010/main" val="1387422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18</a:t>
            </a:fld>
            <a:endParaRPr lang="cs-CZ"/>
          </a:p>
        </p:txBody>
      </p:sp>
    </p:spTree>
    <p:extLst>
      <p:ext uri="{BB962C8B-B14F-4D97-AF65-F5344CB8AC3E}">
        <p14:creationId xmlns:p14="http://schemas.microsoft.com/office/powerpoint/2010/main" val="1559550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dirty="0">
                <a:effectLst/>
                <a:latin typeface="Calibri" panose="020F0502020204030204" pitchFamily="34" charset="0"/>
                <a:ea typeface="Calibri" panose="020F0502020204030204" pitchFamily="34" charset="0"/>
                <a:cs typeface="Arial" panose="020B0604020202020204" pitchFamily="34" charset="0"/>
              </a:rPr>
              <a:t>Kontrolu Armády provádí </a:t>
            </a:r>
            <a:r>
              <a:rPr lang="cs-CZ" sz="1800" b="1" dirty="0">
                <a:effectLst/>
                <a:latin typeface="Calibri" panose="020F0502020204030204" pitchFamily="34" charset="0"/>
                <a:ea typeface="Calibri" panose="020F0502020204030204" pitchFamily="34" charset="0"/>
                <a:cs typeface="Arial" panose="020B0604020202020204" pitchFamily="34" charset="0"/>
              </a:rPr>
              <a:t>Inspekce ministra obrany</a:t>
            </a:r>
            <a:r>
              <a:rPr lang="cs-CZ" sz="1800" dirty="0">
                <a:effectLst/>
                <a:latin typeface="Calibri" panose="020F0502020204030204" pitchFamily="34" charset="0"/>
                <a:ea typeface="Calibri" panose="020F0502020204030204" pitchFamily="34" charset="0"/>
                <a:cs typeface="Arial" panose="020B0604020202020204" pitchFamily="34" charset="0"/>
              </a:rPr>
              <a:t>, která je nejvyšším vnitřním kontrolním orgánem ministerstva, a je přímo podřízena ministrovi. Součástí ministerstva obrany je také </a:t>
            </a:r>
            <a:r>
              <a:rPr lang="cs-CZ" sz="1800" b="1" dirty="0">
                <a:effectLst/>
                <a:latin typeface="Calibri" panose="020F0502020204030204" pitchFamily="34" charset="0"/>
                <a:ea typeface="Calibri" panose="020F0502020204030204" pitchFamily="34" charset="0"/>
                <a:cs typeface="Arial" panose="020B0604020202020204" pitchFamily="34" charset="0"/>
              </a:rPr>
              <a:t>Vojenské zpravodajství</a:t>
            </a:r>
            <a:r>
              <a:rPr lang="cs-CZ" sz="1800" dirty="0">
                <a:effectLst/>
                <a:latin typeface="Calibri" panose="020F0502020204030204" pitchFamily="34" charset="0"/>
                <a:ea typeface="Calibri" panose="020F0502020204030204" pitchFamily="34" charset="0"/>
                <a:cs typeface="Arial" panose="020B0604020202020204" pitchFamily="34" charset="0"/>
              </a:rPr>
              <a:t>, v jeho čele stojí ředitel.</a:t>
            </a:r>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19</a:t>
            </a:fld>
            <a:endParaRPr lang="cs-CZ"/>
          </a:p>
        </p:txBody>
      </p:sp>
    </p:spTree>
    <p:extLst>
      <p:ext uri="{BB962C8B-B14F-4D97-AF65-F5344CB8AC3E}">
        <p14:creationId xmlns:p14="http://schemas.microsoft.com/office/powerpoint/2010/main" val="3717430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20</a:t>
            </a:fld>
            <a:endParaRPr lang="cs-CZ"/>
          </a:p>
        </p:txBody>
      </p:sp>
    </p:spTree>
    <p:extLst>
      <p:ext uri="{BB962C8B-B14F-4D97-AF65-F5344CB8AC3E}">
        <p14:creationId xmlns:p14="http://schemas.microsoft.com/office/powerpoint/2010/main" val="3238371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dirty="0">
                <a:effectLst/>
                <a:latin typeface="Calibri" panose="020F0502020204030204" pitchFamily="34" charset="0"/>
                <a:ea typeface="Calibri" panose="020F0502020204030204" pitchFamily="34" charset="0"/>
                <a:cs typeface="Arial" panose="020B0604020202020204" pitchFamily="34" charset="0"/>
              </a:rPr>
              <a:t>Jejich služebně-právní vztahy se řídí zvláštními právními předpisy, jimiž jsou zákon o vojácích z povolání a zákon o průběhu základní nebo náhradní služby a vojenských cvičení a o některých právních poměrech vojáků v záloze. </a:t>
            </a:r>
          </a:p>
          <a:p>
            <a:endParaRPr lang="cs-CZ" dirty="0"/>
          </a:p>
          <a:p>
            <a:r>
              <a:rPr lang="cs-CZ" dirty="0"/>
              <a:t>Vojenské újezdy: vymezené části území státu určené k zajišťování obrany státu a k výcviku ozbrojených sil </a:t>
            </a:r>
          </a:p>
          <a:p>
            <a:r>
              <a:rPr lang="cs-CZ" dirty="0"/>
              <a:t>Státní správu ve vojenských újezdech vykonávají újezdní úřady -&gt; v jejichž čele je přednosta (voják z povolání).</a:t>
            </a:r>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21</a:t>
            </a:fld>
            <a:endParaRPr lang="cs-CZ"/>
          </a:p>
        </p:txBody>
      </p:sp>
    </p:spTree>
    <p:extLst>
      <p:ext uri="{BB962C8B-B14F-4D97-AF65-F5344CB8AC3E}">
        <p14:creationId xmlns:p14="http://schemas.microsoft.com/office/powerpoint/2010/main" val="3903319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effectLst/>
                <a:latin typeface="Calibri" panose="020F0502020204030204" pitchFamily="34" charset="0"/>
                <a:ea typeface="Calibri" panose="020F0502020204030204" pitchFamily="34" charset="0"/>
                <a:cs typeface="Arial" panose="020B0604020202020204" pitchFamily="34" charset="0"/>
              </a:rPr>
              <a:t>Plní základní úkoly svěřené ozbrojeným silám a v rámci mezinárodní spolupráce a dále ji lze použít např. ke střežení objektů důležitých pro obranu státu, k plnění vymezených úkolů Policie ČR, k záchranným pracím při pohromách nebo jiných závažných situacích, k letecké přepravě ústavních činitelů či k zajištění letecké služby pátrání a záchrany.</a:t>
            </a:r>
          </a:p>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22</a:t>
            </a:fld>
            <a:endParaRPr lang="cs-CZ"/>
          </a:p>
        </p:txBody>
      </p:sp>
    </p:spTree>
    <p:extLst>
      <p:ext uri="{BB962C8B-B14F-4D97-AF65-F5344CB8AC3E}">
        <p14:creationId xmlns:p14="http://schemas.microsoft.com/office/powerpoint/2010/main" val="3371648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23</a:t>
            </a:fld>
            <a:endParaRPr lang="cs-CZ"/>
          </a:p>
        </p:txBody>
      </p:sp>
    </p:spTree>
    <p:extLst>
      <p:ext uri="{BB962C8B-B14F-4D97-AF65-F5344CB8AC3E}">
        <p14:creationId xmlns:p14="http://schemas.microsoft.com/office/powerpoint/2010/main" val="2762298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solidFill>
                  <a:schemeClr val="tx1">
                    <a:alpha val="80000"/>
                  </a:schemeClr>
                </a:solidFill>
              </a:rPr>
              <a:t>Bezpečnostními sbory se rozumí Policie ČR, Hasičský záchranný sbor ČR, Celní správa ČR, Vězeňská služby ČR, Bezpečnostní informační služba ČR a Úřad pro zahraniční styky a informace.</a:t>
            </a:r>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24</a:t>
            </a:fld>
            <a:endParaRPr lang="cs-CZ"/>
          </a:p>
        </p:txBody>
      </p:sp>
    </p:spTree>
    <p:extLst>
      <p:ext uri="{BB962C8B-B14F-4D97-AF65-F5344CB8AC3E}">
        <p14:creationId xmlns:p14="http://schemas.microsoft.com/office/powerpoint/2010/main" val="4146618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Za stavu ohrožení státu vláda, ministerstva, ústřední správní úřady, Česká národní banka, krajské úřady a obecní úřady přijímají krizová nebo mimořádná opatření, která jsou upravena zvláštními zákony, například zákonem o krizovém řízení (krizový zákon), zákonem o zajišťování obrany ČR, nebo zákonem o hospodářských opatřeních pro krizové stavy.</a:t>
            </a:r>
          </a:p>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7</a:t>
            </a:fld>
            <a:endParaRPr lang="cs-CZ"/>
          </a:p>
        </p:txBody>
      </p:sp>
    </p:spTree>
    <p:extLst>
      <p:ext uri="{BB962C8B-B14F-4D97-AF65-F5344CB8AC3E}">
        <p14:creationId xmlns:p14="http://schemas.microsoft.com/office/powerpoint/2010/main" val="18944347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solidFill>
                  <a:schemeClr val="tx1">
                    <a:alpha val="80000"/>
                  </a:schemeClr>
                </a:solidFill>
              </a:rPr>
              <a:t>V rámci branné povinnosti mohou vznikat občanům konkrétní právní povinnosti, které jsou obsahem již konkrétních právních vztahů, založených příslušnými správními akty. Doplňování ozbrojených sil se nyní realizuje na základě dobrovolného vstupu do armády za účelem výkonu služebního poměru vojáka z povolání a na základě zálohy ozbrojených sil. </a:t>
            </a:r>
          </a:p>
          <a:p>
            <a:endParaRPr lang="cs-CZ" sz="1200" dirty="0">
              <a:solidFill>
                <a:schemeClr val="tx1">
                  <a:alpha val="80000"/>
                </a:schemeClr>
              </a:solidFill>
            </a:endParaRPr>
          </a:p>
          <a:p>
            <a:r>
              <a:rPr lang="cs-CZ" sz="1200" dirty="0">
                <a:solidFill>
                  <a:schemeClr val="tx1">
                    <a:alpha val="80000"/>
                  </a:schemeClr>
                </a:solidFill>
              </a:rPr>
              <a:t>Aktivní záloha a povinná záloha. </a:t>
            </a:r>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25</a:t>
            </a:fld>
            <a:endParaRPr lang="cs-CZ"/>
          </a:p>
        </p:txBody>
      </p:sp>
    </p:spTree>
    <p:extLst>
      <p:ext uri="{BB962C8B-B14F-4D97-AF65-F5344CB8AC3E}">
        <p14:creationId xmlns:p14="http://schemas.microsoft.com/office/powerpoint/2010/main" val="27920584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26</a:t>
            </a:fld>
            <a:endParaRPr lang="cs-CZ"/>
          </a:p>
        </p:txBody>
      </p:sp>
    </p:spTree>
    <p:extLst>
      <p:ext uri="{BB962C8B-B14F-4D97-AF65-F5344CB8AC3E}">
        <p14:creationId xmlns:p14="http://schemas.microsoft.com/office/powerpoint/2010/main" val="4225344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16. prosince roku 1941 prezident Edvard Beneš spolu s předsedou exilové vlády vyhlásili, že Československá republika se nachází ve válečném stavu s Německem a Maďarskem a to od doby, kdy se tyto státy dopustily násilnických činů proti suverenitě Československa.</a:t>
            </a:r>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8</a:t>
            </a:fld>
            <a:endParaRPr lang="cs-CZ"/>
          </a:p>
        </p:txBody>
      </p:sp>
    </p:spTree>
    <p:extLst>
      <p:ext uri="{BB962C8B-B14F-4D97-AF65-F5344CB8AC3E}">
        <p14:creationId xmlns:p14="http://schemas.microsoft.com/office/powerpoint/2010/main" val="4027194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dirty="0">
                <a:effectLst/>
                <a:latin typeface="Calibri" panose="020F0502020204030204" pitchFamily="34" charset="0"/>
                <a:ea typeface="Calibri" panose="020F0502020204030204" pitchFamily="34" charset="0"/>
                <a:cs typeface="Arial" panose="020B0604020202020204" pitchFamily="34" charset="0"/>
              </a:rPr>
              <a:t>NS se může vyhlásit jen s uvedením důvodů na určitou dobu (max. 30 dnů, prodloužit lze jen po předchozím souhlasu PS) a pro určité území. S vyhlášením NS musí vláda vymezit, která práva a v jakém rozsahu se v souladu s LZPS omezují, a které povinnosti a v jakém rozsahu se ukládají.</a:t>
            </a:r>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9</a:t>
            </a:fld>
            <a:endParaRPr lang="cs-CZ"/>
          </a:p>
        </p:txBody>
      </p:sp>
    </p:spTree>
    <p:extLst>
      <p:ext uri="{BB962C8B-B14F-4D97-AF65-F5344CB8AC3E}">
        <p14:creationId xmlns:p14="http://schemas.microsoft.com/office/powerpoint/2010/main" val="3158115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10</a:t>
            </a:fld>
            <a:endParaRPr lang="cs-CZ"/>
          </a:p>
        </p:txBody>
      </p:sp>
    </p:spTree>
    <p:extLst>
      <p:ext uri="{BB962C8B-B14F-4D97-AF65-F5344CB8AC3E}">
        <p14:creationId xmlns:p14="http://schemas.microsoft.com/office/powerpoint/2010/main" val="26280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4F4F4F"/>
                </a:solidFill>
                <a:effectLst/>
                <a:latin typeface="Arial CE" panose="020B0604020202020204" pitchFamily="34" charset="0"/>
              </a:rPr>
              <a:t>Prezident má možnost účastnit se zasedání vlády, vyžádat si od ní a od jejích členů informace a projednávat s vládou nebo s jejími členy záležitosti, které patří do jejich působnosti. Totéž platí pro jednání parlamentu. Podle ústavního zákona o bezpečnosti má prezident právo účasti na schůzích BRS, právo vyžadovat od BRS a jejích členů zprávy a projednávat s BRS nebo s jejími členy otázky spadající do jejich působnosti.</a:t>
            </a:r>
          </a:p>
          <a:p>
            <a:endParaRPr lang="cs-CZ" b="0" i="0" dirty="0">
              <a:solidFill>
                <a:srgbClr val="4F4F4F"/>
              </a:solidFill>
              <a:effectLst/>
              <a:latin typeface="Arial CE" panose="020B0604020202020204" pitchFamily="34" charset="0"/>
            </a:endParaRPr>
          </a:p>
          <a:p>
            <a:r>
              <a:rPr lang="cs-CZ" b="0" i="0" dirty="0">
                <a:solidFill>
                  <a:srgbClr val="4F4F4F"/>
                </a:solidFill>
                <a:effectLst/>
                <a:latin typeface="Arial CE" panose="020B0604020202020204" pitchFamily="34" charset="0"/>
              </a:rPr>
              <a:t>Prezident je za válečného stavu povinen vyhovět návrhu vlády a nařídit mobilizaci, demobilizaci nebo nařídit mimořádné odvody (§ 44, 46 branného zákona)</a:t>
            </a:r>
          </a:p>
          <a:p>
            <a:pPr algn="just">
              <a:buFont typeface="Arial" panose="020B0604020202020204" pitchFamily="34" charset="0"/>
              <a:buChar char="•"/>
            </a:pPr>
            <a:endParaRPr lang="cs-CZ" b="0" i="0" dirty="0">
              <a:solidFill>
                <a:srgbClr val="4F4F4F"/>
              </a:solidFill>
              <a:effectLst/>
              <a:latin typeface="Arial CE" panose="020B0604020202020204" pitchFamily="34" charset="0"/>
            </a:endParaRPr>
          </a:p>
          <a:p>
            <a:pPr algn="just">
              <a:buFont typeface="Arial" panose="020B0604020202020204" pitchFamily="34" charset="0"/>
              <a:buNone/>
            </a:pPr>
            <a:r>
              <a:rPr lang="cs-CZ" b="0" i="0" dirty="0">
                <a:solidFill>
                  <a:srgbClr val="4F4F4F"/>
                </a:solidFill>
                <a:effectLst/>
                <a:latin typeface="Arial CE" panose="020B0604020202020204" pitchFamily="34" charset="0"/>
              </a:rPr>
              <a:t>Cizím státním příslušníkům může prezident udělit povolení ke vstupu do ozbrojených sil ČR i za stavu ohrožení státu nebo za válečného stavu.</a:t>
            </a:r>
          </a:p>
          <a:p>
            <a:pPr algn="just">
              <a:buFont typeface="Arial" panose="020B0604020202020204" pitchFamily="34" charset="0"/>
              <a:buNone/>
            </a:pPr>
            <a:r>
              <a:rPr lang="cs-CZ" b="0" i="0" dirty="0">
                <a:solidFill>
                  <a:srgbClr val="4F4F4F"/>
                </a:solidFill>
                <a:effectLst/>
                <a:latin typeface="Arial CE" panose="020B0604020202020204" pitchFamily="34" charset="0"/>
              </a:rPr>
              <a:t>Prezident neodpovídá za přípravu a zajišťování obrany státu; odpovědnost nese vláda. Prezident je pouze informován a konzultován ve věcech přípravy a zajišťování obrany státu nebo při realizaci opatření, jež mají prověřit systém zabezpečení obrany státu.</a:t>
            </a:r>
          </a:p>
          <a:p>
            <a:pPr algn="just">
              <a:buFont typeface="Arial" panose="020B0604020202020204" pitchFamily="34" charset="0"/>
              <a:buNone/>
            </a:pPr>
            <a:r>
              <a:rPr lang="cs-CZ" b="0" i="0" dirty="0">
                <a:solidFill>
                  <a:srgbClr val="4F4F4F"/>
                </a:solidFill>
                <a:effectLst/>
                <a:latin typeface="Arial CE" panose="020B0604020202020204" pitchFamily="34" charset="0"/>
              </a:rPr>
              <a:t>Úloha prezidenta v rámci přípravy strategických plánů obrany a bezpečnosti ČR má pouze konzultativní povahu.</a:t>
            </a:r>
          </a:p>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11</a:t>
            </a:fld>
            <a:endParaRPr lang="cs-CZ"/>
          </a:p>
        </p:txBody>
      </p:sp>
    </p:spTree>
    <p:extLst>
      <p:ext uri="{BB962C8B-B14F-4D97-AF65-F5344CB8AC3E}">
        <p14:creationId xmlns:p14="http://schemas.microsoft.com/office/powerpoint/2010/main" val="1544301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12</a:t>
            </a:fld>
            <a:endParaRPr lang="cs-CZ"/>
          </a:p>
        </p:txBody>
      </p:sp>
    </p:spTree>
    <p:extLst>
      <p:ext uri="{BB962C8B-B14F-4D97-AF65-F5344CB8AC3E}">
        <p14:creationId xmlns:p14="http://schemas.microsoft.com/office/powerpoint/2010/main" val="3049005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13</a:t>
            </a:fld>
            <a:endParaRPr lang="cs-CZ"/>
          </a:p>
        </p:txBody>
      </p:sp>
    </p:spTree>
    <p:extLst>
      <p:ext uri="{BB962C8B-B14F-4D97-AF65-F5344CB8AC3E}">
        <p14:creationId xmlns:p14="http://schemas.microsoft.com/office/powerpoint/2010/main" val="3404400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159B54-1721-4984-BF3C-AC0279D187FD}" type="slidenum">
              <a:rPr lang="cs-CZ" smtClean="0"/>
              <a:t>14</a:t>
            </a:fld>
            <a:endParaRPr lang="cs-CZ"/>
          </a:p>
        </p:txBody>
      </p:sp>
    </p:spTree>
    <p:extLst>
      <p:ext uri="{BB962C8B-B14F-4D97-AF65-F5344CB8AC3E}">
        <p14:creationId xmlns:p14="http://schemas.microsoft.com/office/powerpoint/2010/main" val="3488828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A8C1BA52-D70B-476F-9D63-419B8672238D}" type="datetimeFigureOut">
              <a:rPr lang="cs-CZ" smtClean="0"/>
              <a:t>29.11.2023</a:t>
            </a:fld>
            <a:endParaRPr lang="cs-CZ"/>
          </a:p>
        </p:txBody>
      </p:sp>
      <p:sp>
        <p:nvSpPr>
          <p:cNvPr id="5" name="Footer Placeholder 4"/>
          <p:cNvSpPr>
            <a:spLocks noGrp="1"/>
          </p:cNvSpPr>
          <p:nvPr>
            <p:ph type="ftr" sz="quarter" idx="11"/>
          </p:nvPr>
        </p:nvSpPr>
        <p:spPr>
          <a:xfrm>
            <a:off x="2416500" y="329307"/>
            <a:ext cx="4973915" cy="309201"/>
          </a:xfrm>
        </p:spPr>
        <p:txBody>
          <a:bodyPr/>
          <a:lstStyle/>
          <a:p>
            <a:endParaRPr lang="cs-CZ"/>
          </a:p>
        </p:txBody>
      </p:sp>
      <p:sp>
        <p:nvSpPr>
          <p:cNvPr id="6" name="Slide Number Placeholder 5"/>
          <p:cNvSpPr>
            <a:spLocks noGrp="1"/>
          </p:cNvSpPr>
          <p:nvPr>
            <p:ph type="sldNum" sz="quarter" idx="12"/>
          </p:nvPr>
        </p:nvSpPr>
        <p:spPr>
          <a:xfrm>
            <a:off x="1437664" y="798973"/>
            <a:ext cx="811019" cy="503578"/>
          </a:xfrm>
        </p:spPr>
        <p:txBody>
          <a:bodyPr/>
          <a:lstStyle/>
          <a:p>
            <a:fld id="{7EECCFC5-5ABB-4043-99F6-ED49353A19A6}" type="slidenum">
              <a:rPr lang="cs-CZ" smtClean="0"/>
              <a:t>‹#›</a:t>
            </a:fld>
            <a:endParaRPr lang="cs-CZ"/>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3113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8C1BA52-D70B-476F-9D63-419B8672238D}" type="datetimeFigureOut">
              <a:rPr lang="cs-CZ" smtClean="0"/>
              <a:t>29.11.2023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ECCFC5-5ABB-4043-99F6-ED49353A19A6}" type="slidenum">
              <a:rPr lang="cs-CZ" smtClean="0"/>
              <a:t>‹#›</a:t>
            </a:fld>
            <a:endParaRPr lang="cs-CZ"/>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954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8C1BA52-D70B-476F-9D63-419B8672238D}" type="datetimeFigureOut">
              <a:rPr lang="cs-CZ" smtClean="0"/>
              <a:t>29.11.2023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ECCFC5-5ABB-4043-99F6-ED49353A19A6}" type="slidenum">
              <a:rPr lang="cs-CZ" smtClean="0"/>
              <a:t>‹#›</a:t>
            </a:fld>
            <a:endParaRPr lang="cs-CZ"/>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833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8C1BA52-D70B-476F-9D63-419B8672238D}" type="datetimeFigureOut">
              <a:rPr lang="cs-CZ" smtClean="0"/>
              <a:t>29.11.2023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ECCFC5-5ABB-4043-99F6-ED49353A19A6}" type="slidenum">
              <a:rPr lang="cs-CZ" smtClean="0"/>
              <a:t>‹#›</a:t>
            </a:fld>
            <a:endParaRPr lang="cs-CZ"/>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365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8C1BA52-D70B-476F-9D63-419B8672238D}" type="datetimeFigureOut">
              <a:rPr lang="cs-CZ" smtClean="0"/>
              <a:t>29.11.2023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EECCFC5-5ABB-4043-99F6-ED49353A19A6}" type="slidenum">
              <a:rPr lang="cs-CZ" smtClean="0"/>
              <a:t>‹#›</a:t>
            </a:fld>
            <a:endParaRPr lang="cs-CZ"/>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494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8C1BA52-D70B-476F-9D63-419B8672238D}" type="datetimeFigureOut">
              <a:rPr lang="cs-CZ" smtClean="0"/>
              <a:t>29.11.2023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EECCFC5-5ABB-4043-99F6-ED49353A19A6}" type="slidenum">
              <a:rPr lang="cs-CZ" smtClean="0"/>
              <a:t>‹#›</a:t>
            </a:fld>
            <a:endParaRPr lang="cs-CZ"/>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4338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8C1BA52-D70B-476F-9D63-419B8672238D}" type="datetimeFigureOut">
              <a:rPr lang="cs-CZ" smtClean="0"/>
              <a:t>29.11.2023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EECCFC5-5ABB-4043-99F6-ED49353A19A6}" type="slidenum">
              <a:rPr lang="cs-CZ" smtClean="0"/>
              <a:t>‹#›</a:t>
            </a:fld>
            <a:endParaRPr lang="cs-CZ"/>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9902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8C1BA52-D70B-476F-9D63-419B8672238D}" type="datetimeFigureOut">
              <a:rPr lang="cs-CZ" smtClean="0"/>
              <a:t>29.11.2023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EECCFC5-5ABB-4043-99F6-ED49353A19A6}" type="slidenum">
              <a:rPr lang="cs-CZ" smtClean="0"/>
              <a:t>‹#›</a:t>
            </a:fld>
            <a:endParaRPr lang="cs-CZ"/>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72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1BA52-D70B-476F-9D63-419B8672238D}" type="datetimeFigureOut">
              <a:rPr lang="cs-CZ" smtClean="0"/>
              <a:t>29.11.2023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EECCFC5-5ABB-4043-99F6-ED49353A19A6}" type="slidenum">
              <a:rPr lang="cs-CZ" smtClean="0"/>
              <a:t>‹#›</a:t>
            </a:fld>
            <a:endParaRPr lang="cs-CZ"/>
          </a:p>
        </p:txBody>
      </p:sp>
    </p:spTree>
    <p:extLst>
      <p:ext uri="{BB962C8B-B14F-4D97-AF65-F5344CB8AC3E}">
        <p14:creationId xmlns:p14="http://schemas.microsoft.com/office/powerpoint/2010/main" val="262850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8C1BA52-D70B-476F-9D63-419B8672238D}" type="datetimeFigureOut">
              <a:rPr lang="cs-CZ" smtClean="0"/>
              <a:t>29.11.2023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EECCFC5-5ABB-4043-99F6-ED49353A19A6}" type="slidenum">
              <a:rPr lang="cs-CZ" smtClean="0"/>
              <a:t>‹#›</a:t>
            </a:fld>
            <a:endParaRPr lang="cs-CZ"/>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625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8C1BA52-D70B-476F-9D63-419B8672238D}" type="datetimeFigureOut">
              <a:rPr lang="cs-CZ" smtClean="0"/>
              <a:t>29.11.2023</a:t>
            </a:fld>
            <a:endParaRPr lang="cs-CZ"/>
          </a:p>
        </p:txBody>
      </p:sp>
      <p:sp>
        <p:nvSpPr>
          <p:cNvPr id="6" name="Footer Placeholder 5"/>
          <p:cNvSpPr>
            <a:spLocks noGrp="1"/>
          </p:cNvSpPr>
          <p:nvPr>
            <p:ph type="ftr" sz="quarter" idx="11"/>
          </p:nvPr>
        </p:nvSpPr>
        <p:spPr>
          <a:xfrm>
            <a:off x="1447382" y="318640"/>
            <a:ext cx="5541004" cy="320931"/>
          </a:xfrm>
        </p:spPr>
        <p:txBody>
          <a:bodyPr/>
          <a:lstStyle/>
          <a:p>
            <a:endParaRPr lang="cs-CZ"/>
          </a:p>
        </p:txBody>
      </p:sp>
      <p:sp>
        <p:nvSpPr>
          <p:cNvPr id="7" name="Slide Number Placeholder 6"/>
          <p:cNvSpPr>
            <a:spLocks noGrp="1"/>
          </p:cNvSpPr>
          <p:nvPr>
            <p:ph type="sldNum" sz="quarter" idx="12"/>
          </p:nvPr>
        </p:nvSpPr>
        <p:spPr/>
        <p:txBody>
          <a:bodyPr/>
          <a:lstStyle/>
          <a:p>
            <a:fld id="{7EECCFC5-5ABB-4043-99F6-ED49353A19A6}" type="slidenum">
              <a:rPr lang="cs-CZ" smtClean="0"/>
              <a:t>‹#›</a:t>
            </a:fld>
            <a:endParaRPr lang="cs-CZ"/>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019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8C1BA52-D70B-476F-9D63-419B8672238D}" type="datetimeFigureOut">
              <a:rPr lang="cs-CZ" smtClean="0"/>
              <a:t>29.11.2023</a:t>
            </a:fld>
            <a:endParaRPr lang="cs-CZ"/>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EECCFC5-5ABB-4043-99F6-ED49353A19A6}" type="slidenum">
              <a:rPr lang="cs-CZ" smtClean="0"/>
              <a:t>‹#›</a:t>
            </a:fld>
            <a:endParaRPr lang="cs-CZ"/>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74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97AC2-56DE-C8A5-C008-14E91FCE27A4}"/>
              </a:ext>
            </a:extLst>
          </p:cNvPr>
          <p:cNvSpPr>
            <a:spLocks noGrp="1"/>
          </p:cNvSpPr>
          <p:nvPr>
            <p:ph type="title"/>
          </p:nvPr>
        </p:nvSpPr>
        <p:spPr>
          <a:xfrm>
            <a:off x="1288574" y="555220"/>
            <a:ext cx="9274793" cy="2308324"/>
          </a:xfrm>
        </p:spPr>
        <p:txBody>
          <a:bodyPr vert="horz" lIns="91440" tIns="45720" rIns="91440" bIns="45720" rtlCol="0" anchor="b">
            <a:normAutofit/>
          </a:bodyPr>
          <a:lstStyle/>
          <a:p>
            <a:pPr algn="ctr"/>
            <a:r>
              <a:rPr lang="cs-CZ" sz="7200" b="1" dirty="0">
                <a:latin typeface="+mn-lt"/>
              </a:rPr>
              <a:t>Správa na úseku obrany státu</a:t>
            </a:r>
            <a:endParaRPr lang="en-US" sz="7200" kern="1200" dirty="0">
              <a:latin typeface="+mj-lt"/>
              <a:ea typeface="+mj-ea"/>
              <a:cs typeface="+mj-cs"/>
            </a:endParaRPr>
          </a:p>
        </p:txBody>
      </p:sp>
    </p:spTree>
    <p:extLst>
      <p:ext uri="{BB962C8B-B14F-4D97-AF65-F5344CB8AC3E}">
        <p14:creationId xmlns:p14="http://schemas.microsoft.com/office/powerpoint/2010/main" val="153519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Organizace obrany státu</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39468" y="2006402"/>
            <a:ext cx="7866061" cy="3680270"/>
          </a:xfrm>
        </p:spPr>
        <p:txBody>
          <a:bodyPr>
            <a:normAutofit fontScale="85000" lnSpcReduction="10000"/>
          </a:bodyPr>
          <a:lstStyle/>
          <a:p>
            <a:r>
              <a:rPr lang="cs-CZ" sz="2400" dirty="0">
                <a:solidFill>
                  <a:schemeClr val="tx1">
                    <a:alpha val="80000"/>
                  </a:schemeClr>
                </a:solidFill>
              </a:rPr>
              <a:t>Prezident republiky</a:t>
            </a:r>
          </a:p>
          <a:p>
            <a:r>
              <a:rPr lang="cs-CZ" sz="2400" dirty="0">
                <a:solidFill>
                  <a:schemeClr val="tx1">
                    <a:alpha val="80000"/>
                  </a:schemeClr>
                </a:solidFill>
              </a:rPr>
              <a:t>Vláda</a:t>
            </a:r>
          </a:p>
          <a:p>
            <a:pPr lvl="1"/>
            <a:r>
              <a:rPr lang="cs-CZ" sz="1800" dirty="0">
                <a:solidFill>
                  <a:schemeClr val="tx1">
                    <a:alpha val="80000"/>
                  </a:schemeClr>
                </a:solidFill>
              </a:rPr>
              <a:t>Bezpečnostní rada státu </a:t>
            </a:r>
          </a:p>
          <a:p>
            <a:r>
              <a:rPr lang="cs-CZ" sz="2400" dirty="0">
                <a:solidFill>
                  <a:schemeClr val="tx1">
                    <a:alpha val="80000"/>
                  </a:schemeClr>
                </a:solidFill>
              </a:rPr>
              <a:t>Ministerstvo obrany</a:t>
            </a:r>
          </a:p>
          <a:p>
            <a:r>
              <a:rPr lang="cs-CZ" sz="2400" dirty="0">
                <a:solidFill>
                  <a:schemeClr val="tx1">
                    <a:alpha val="80000"/>
                  </a:schemeClr>
                </a:solidFill>
              </a:rPr>
              <a:t>Generální štáb Armády ČR</a:t>
            </a:r>
          </a:p>
          <a:p>
            <a:r>
              <a:rPr lang="cs-CZ" sz="2400" dirty="0">
                <a:solidFill>
                  <a:schemeClr val="tx1">
                    <a:alpha val="80000"/>
                  </a:schemeClr>
                </a:solidFill>
              </a:rPr>
              <a:t>Parlament ČR </a:t>
            </a:r>
          </a:p>
          <a:p>
            <a:pPr lvl="1"/>
            <a:r>
              <a:rPr lang="cs-CZ" sz="2000" dirty="0">
                <a:solidFill>
                  <a:schemeClr val="tx1">
                    <a:alpha val="80000"/>
                  </a:schemeClr>
                </a:solidFill>
              </a:rPr>
              <a:t>(vyhlášení válečného  stavu, plnění mezinárodních závazků o společné obraně)</a:t>
            </a:r>
          </a:p>
          <a:p>
            <a:r>
              <a:rPr lang="cs-CZ" sz="2400" dirty="0">
                <a:solidFill>
                  <a:schemeClr val="tx1">
                    <a:alpha val="80000"/>
                  </a:schemeClr>
                </a:solidFill>
              </a:rPr>
              <a:t>Ozbrojené síly ČR</a:t>
            </a:r>
          </a:p>
          <a:p>
            <a:endParaRPr lang="cs-CZ" sz="2000" dirty="0">
              <a:solidFill>
                <a:schemeClr val="tx1">
                  <a:alpha val="80000"/>
                </a:schemeClr>
              </a:solidFill>
            </a:endParaRPr>
          </a:p>
        </p:txBody>
      </p:sp>
    </p:spTree>
    <p:extLst>
      <p:ext uri="{BB962C8B-B14F-4D97-AF65-F5344CB8AC3E}">
        <p14:creationId xmlns:p14="http://schemas.microsoft.com/office/powerpoint/2010/main" val="44729078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4" y="1040399"/>
            <a:ext cx="9123407" cy="986755"/>
          </a:xfrm>
        </p:spPr>
        <p:txBody>
          <a:bodyPr anchor="b">
            <a:noAutofit/>
          </a:bodyPr>
          <a:lstStyle/>
          <a:p>
            <a:pPr algn="ctr"/>
            <a:r>
              <a:rPr lang="cs-CZ" sz="4800" b="1" dirty="0">
                <a:latin typeface="+mn-lt"/>
              </a:rPr>
              <a:t>Prezident ČR – vrchní velitel ozbrojených sil</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162969" y="2179861"/>
            <a:ext cx="7866061" cy="3637740"/>
          </a:xfrm>
        </p:spPr>
        <p:txBody>
          <a:bodyPr>
            <a:normAutofit fontScale="92500" lnSpcReduction="10000"/>
          </a:bodyPr>
          <a:lstStyle/>
          <a:p>
            <a:r>
              <a:rPr lang="cs-CZ" sz="2000" dirty="0">
                <a:solidFill>
                  <a:schemeClr val="tx1">
                    <a:alpha val="80000"/>
                  </a:schemeClr>
                </a:solidFill>
              </a:rPr>
              <a:t>Vrchní velitel ozbrojených sil</a:t>
            </a:r>
          </a:p>
          <a:p>
            <a:r>
              <a:rPr lang="cs-CZ" sz="2000" dirty="0">
                <a:solidFill>
                  <a:schemeClr val="tx1">
                    <a:alpha val="80000"/>
                  </a:schemeClr>
                </a:solidFill>
              </a:rPr>
              <a:t>Upraveno Ústavou ČR</a:t>
            </a:r>
          </a:p>
          <a:p>
            <a:r>
              <a:rPr lang="cs-CZ" sz="2000" dirty="0">
                <a:solidFill>
                  <a:schemeClr val="tx1">
                    <a:alpha val="80000"/>
                  </a:schemeClr>
                </a:solidFill>
              </a:rPr>
              <a:t>K platnému rozhodnutí prezidenta je však třeba kontrasignace předsedy vlády</a:t>
            </a:r>
          </a:p>
          <a:p>
            <a:r>
              <a:rPr lang="cs-CZ" sz="2000" dirty="0">
                <a:solidFill>
                  <a:schemeClr val="tx1">
                    <a:alpha val="80000"/>
                  </a:schemeClr>
                </a:solidFill>
              </a:rPr>
              <a:t>Jako vrchní velitel ozbrojených sil ČR prezident: </a:t>
            </a:r>
          </a:p>
          <a:p>
            <a:pPr lvl="1"/>
            <a:r>
              <a:rPr lang="cs-CZ" sz="1600" dirty="0">
                <a:solidFill>
                  <a:schemeClr val="tx1">
                    <a:alpha val="80000"/>
                  </a:schemeClr>
                </a:solidFill>
              </a:rPr>
              <a:t>schvaluje základní vojenské řády</a:t>
            </a:r>
          </a:p>
          <a:p>
            <a:pPr lvl="1"/>
            <a:r>
              <a:rPr lang="cs-CZ" sz="1600" dirty="0">
                <a:solidFill>
                  <a:schemeClr val="tx1">
                    <a:alpha val="80000"/>
                  </a:schemeClr>
                </a:solidFill>
              </a:rPr>
              <a:t>jmenuje a odvolává náčelníka Vojenské kanceláře prezidenta; </a:t>
            </a:r>
          </a:p>
          <a:p>
            <a:pPr lvl="1"/>
            <a:r>
              <a:rPr lang="cs-CZ" sz="1600" dirty="0">
                <a:solidFill>
                  <a:schemeClr val="tx1">
                    <a:alpha val="80000"/>
                  </a:schemeClr>
                </a:solidFill>
              </a:rPr>
              <a:t>propůjčuje čestné nebo historické názvy vojenským útvarům, propůjčuje bojové zástavy</a:t>
            </a:r>
          </a:p>
          <a:p>
            <a:pPr lvl="1"/>
            <a:r>
              <a:rPr lang="cs-CZ" sz="1600" dirty="0">
                <a:solidFill>
                  <a:schemeClr val="tx1">
                    <a:alpha val="80000"/>
                  </a:schemeClr>
                </a:solidFill>
              </a:rPr>
              <a:t>stanoví průběh základní nebo náhradní služby a vojenských cvičení</a:t>
            </a:r>
          </a:p>
          <a:p>
            <a:pPr lvl="1"/>
            <a:r>
              <a:rPr lang="cs-CZ" sz="1600" dirty="0">
                <a:solidFill>
                  <a:schemeClr val="tx1">
                    <a:alpha val="80000"/>
                  </a:schemeClr>
                </a:solidFill>
              </a:rPr>
              <a:t>stanoví způsob propouštění vojáků ze základní nebo náhradní služby a z vojenského cvičení</a:t>
            </a:r>
          </a:p>
        </p:txBody>
      </p:sp>
    </p:spTree>
    <p:extLst>
      <p:ext uri="{BB962C8B-B14F-4D97-AF65-F5344CB8AC3E}">
        <p14:creationId xmlns:p14="http://schemas.microsoft.com/office/powerpoint/2010/main" val="95525501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4" y="1040400"/>
            <a:ext cx="8919643" cy="707886"/>
          </a:xfrm>
        </p:spPr>
        <p:txBody>
          <a:bodyPr anchor="b">
            <a:noAutofit/>
          </a:bodyPr>
          <a:lstStyle/>
          <a:p>
            <a:pPr algn="ctr"/>
            <a:r>
              <a:rPr lang="cs-CZ" sz="4800" b="1" dirty="0">
                <a:latin typeface="+mn-lt"/>
              </a:rPr>
              <a:t>Prezident ČR – zákonná úprava</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53115" y="2006403"/>
            <a:ext cx="7866061" cy="3680270"/>
          </a:xfrm>
        </p:spPr>
        <p:txBody>
          <a:bodyPr>
            <a:normAutofit lnSpcReduction="10000"/>
          </a:bodyPr>
          <a:lstStyle/>
          <a:p>
            <a:pPr algn="just"/>
            <a:r>
              <a:rPr lang="cs-CZ" b="1" i="0" dirty="0">
                <a:effectLst/>
              </a:rPr>
              <a:t>Postavení prezidenta republiky a jeho místo v bezpečnostním systému ČR vymezuje zejména:</a:t>
            </a:r>
          </a:p>
          <a:p>
            <a:pPr lvl="1" algn="just"/>
            <a:r>
              <a:rPr lang="cs-CZ" sz="2000" b="1" i="0" dirty="0">
                <a:effectLst/>
              </a:rPr>
              <a:t>ústavní zákon č. 1/1993 Sb., Ústava ČR</a:t>
            </a:r>
          </a:p>
          <a:p>
            <a:pPr lvl="1" algn="just"/>
            <a:r>
              <a:rPr lang="cs-CZ" sz="2000" b="1" i="0" dirty="0">
                <a:effectLst/>
              </a:rPr>
              <a:t>ústavní zákon č. 110/1998 Sb., o bezpečnosti ČR</a:t>
            </a:r>
          </a:p>
          <a:p>
            <a:pPr lvl="1" algn="just"/>
            <a:r>
              <a:rPr lang="cs-CZ" sz="2000" b="1" i="0" dirty="0">
                <a:effectLst/>
              </a:rPr>
              <a:t>zákon č. 218/1995 Sb., o rozsahu branné povinnosti a vojenských správních úřadech</a:t>
            </a:r>
          </a:p>
          <a:p>
            <a:pPr lvl="1" algn="just"/>
            <a:r>
              <a:rPr lang="cs-CZ" sz="2000" b="1" i="0" dirty="0">
                <a:effectLst/>
              </a:rPr>
              <a:t>zákon č. 219/1999 Sb., o ozbrojených silách ČR</a:t>
            </a:r>
          </a:p>
          <a:p>
            <a:pPr lvl="1" algn="just"/>
            <a:r>
              <a:rPr lang="cs-CZ" sz="2000" b="1" i="0" dirty="0">
                <a:effectLst/>
              </a:rPr>
              <a:t>zákon č. 221/1999 Sb., o vojácích z povolání</a:t>
            </a:r>
          </a:p>
          <a:p>
            <a:pPr lvl="1" algn="just"/>
            <a:r>
              <a:rPr lang="cs-CZ" sz="2000" b="1" i="0" dirty="0">
                <a:effectLst/>
              </a:rPr>
              <a:t>zákon č. 222/1999 Sb., o zajišťování obrany ČR</a:t>
            </a:r>
          </a:p>
          <a:p>
            <a:endParaRPr lang="cs-CZ" sz="2000" dirty="0">
              <a:solidFill>
                <a:schemeClr val="tx1">
                  <a:alpha val="80000"/>
                </a:schemeClr>
              </a:solidFill>
            </a:endParaRPr>
          </a:p>
        </p:txBody>
      </p:sp>
    </p:spTree>
    <p:extLst>
      <p:ext uri="{BB962C8B-B14F-4D97-AF65-F5344CB8AC3E}">
        <p14:creationId xmlns:p14="http://schemas.microsoft.com/office/powerpoint/2010/main" val="82418415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8290894" cy="707886"/>
          </a:xfrm>
        </p:spPr>
        <p:txBody>
          <a:bodyPr anchor="b">
            <a:noAutofit/>
          </a:bodyPr>
          <a:lstStyle/>
          <a:p>
            <a:pPr algn="ctr"/>
            <a:r>
              <a:rPr lang="cs-CZ" sz="4800" b="1" dirty="0">
                <a:latin typeface="+mn-lt"/>
              </a:rPr>
              <a:t>Vojenská kancelář prezidenta republiky</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39468" y="2234376"/>
            <a:ext cx="7866061" cy="3583224"/>
          </a:xfrm>
        </p:spPr>
        <p:txBody>
          <a:bodyPr>
            <a:normAutofit fontScale="92500" lnSpcReduction="10000"/>
          </a:bodyPr>
          <a:lstStyle/>
          <a:p>
            <a:r>
              <a:rPr lang="cs-CZ" sz="2000" dirty="0"/>
              <a:t>V čele stojí náčelník, které je přímo podřízený prezidentovi  </a:t>
            </a:r>
          </a:p>
          <a:p>
            <a:endParaRPr lang="cs-CZ" sz="2000" dirty="0"/>
          </a:p>
          <a:p>
            <a:r>
              <a:rPr lang="cs-CZ" sz="2000" dirty="0">
                <a:effectLst/>
                <a:ea typeface="Calibri" panose="020F0502020204030204" pitchFamily="34" charset="0"/>
                <a:cs typeface="Arial" panose="020B0604020202020204" pitchFamily="34" charset="0"/>
              </a:rPr>
              <a:t>Vojenská kancelář plní úkoly spojené s výkonem pravomocí prezidenta jako vrchního velitele ozbrojených sil a s řízením Hradní stráže</a:t>
            </a:r>
          </a:p>
          <a:p>
            <a:endParaRPr lang="cs-CZ" sz="2000" dirty="0">
              <a:effectLst/>
              <a:ea typeface="Calibri" panose="020F0502020204030204" pitchFamily="34" charset="0"/>
              <a:cs typeface="Arial" panose="020B0604020202020204" pitchFamily="34" charset="0"/>
            </a:endParaRPr>
          </a:p>
          <a:p>
            <a:r>
              <a:rPr lang="cs-CZ" sz="2000" b="1" dirty="0">
                <a:effectLst/>
                <a:ea typeface="Calibri" panose="020F0502020204030204" pitchFamily="34" charset="0"/>
                <a:cs typeface="Arial" panose="020B0604020202020204" pitchFamily="34" charset="0"/>
              </a:rPr>
              <a:t>Hradní stráž</a:t>
            </a:r>
            <a:r>
              <a:rPr lang="cs-CZ" sz="2000" dirty="0">
                <a:effectLst/>
                <a:ea typeface="Calibri" panose="020F0502020204030204" pitchFamily="34" charset="0"/>
                <a:cs typeface="Arial" panose="020B0604020202020204" pitchFamily="34" charset="0"/>
              </a:rPr>
              <a:t> provádí vnější ostrahu areálu Pražského hradu, zabezpečuje jeho obranu stejně jako těch objektů, které jsou dočasným sídlem prezidenta (př. zámek Lány) a jeho hostů, přičemž plní i další související úkoly a organizuje a zajišťuje vojenské pocty</a:t>
            </a:r>
          </a:p>
          <a:p>
            <a:endParaRPr lang="cs-CZ" sz="2000" dirty="0">
              <a:solidFill>
                <a:schemeClr val="tx1">
                  <a:alpha val="80000"/>
                </a:schemeClr>
              </a:solidFill>
            </a:endParaRPr>
          </a:p>
        </p:txBody>
      </p:sp>
    </p:spTree>
    <p:extLst>
      <p:ext uri="{BB962C8B-B14F-4D97-AF65-F5344CB8AC3E}">
        <p14:creationId xmlns:p14="http://schemas.microsoft.com/office/powerpoint/2010/main" val="2468847933"/>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Parlament ČR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53115" y="2234376"/>
            <a:ext cx="7866061" cy="3583224"/>
          </a:xfrm>
        </p:spPr>
        <p:txBody>
          <a:bodyPr>
            <a:normAutofit fontScale="85000" lnSpcReduction="10000"/>
          </a:bodyPr>
          <a:lstStyle/>
          <a:p>
            <a:r>
              <a:rPr lang="cs-CZ" sz="2000" dirty="0">
                <a:solidFill>
                  <a:schemeClr val="tx1">
                    <a:alpha val="80000"/>
                  </a:schemeClr>
                </a:solidFill>
              </a:rPr>
              <a:t>vyhlašuje stav ohrožení státu nebo válečný stav (Poslanecká sněmovna a Senát; Senát v době rozpuštění Poslanecké sněmovny)</a:t>
            </a:r>
          </a:p>
          <a:p>
            <a:r>
              <a:rPr lang="cs-CZ" sz="2000" dirty="0">
                <a:solidFill>
                  <a:schemeClr val="tx1">
                    <a:alpha val="80000"/>
                  </a:schemeClr>
                </a:solidFill>
              </a:rPr>
              <a:t>může zrušit vyhlášení nouzového stavu (Poslanecká sněmovna, Senát pouze v případě jejího rozpuštění)</a:t>
            </a:r>
          </a:p>
          <a:p>
            <a:r>
              <a:rPr lang="cs-CZ" sz="2000" dirty="0">
                <a:solidFill>
                  <a:schemeClr val="tx1">
                    <a:alpha val="80000"/>
                  </a:schemeClr>
                </a:solidFill>
              </a:rPr>
              <a:t>rozhoduje o vyslání ozbrojených sil ČR a udílí souhlas s pobytem ozbrojených sil cizích států na dobu delší 60 dnů nebo v závažných případech</a:t>
            </a:r>
          </a:p>
          <a:p>
            <a:r>
              <a:rPr lang="cs-CZ" sz="2000" dirty="0">
                <a:solidFill>
                  <a:schemeClr val="tx1">
                    <a:alpha val="80000"/>
                  </a:schemeClr>
                </a:solidFill>
              </a:rPr>
              <a:t>rozhoduje o účasti ČR v organizacích kolektivní obrany a o účasti ČR v obranných systémech mezinárodní organizace, jíž je ČR členem (Poslanecká sněmovna a Senát)</a:t>
            </a:r>
          </a:p>
          <a:p>
            <a:r>
              <a:rPr lang="cs-CZ" sz="2000" dirty="0">
                <a:solidFill>
                  <a:schemeClr val="tx1">
                    <a:alpha val="80000"/>
                  </a:schemeClr>
                </a:solidFill>
              </a:rPr>
              <a:t>dává souhlas k ratifikaci vojenských mezinárodních smluv (Poslanecká sněmovna a Senát)</a:t>
            </a:r>
          </a:p>
        </p:txBody>
      </p:sp>
    </p:spTree>
    <p:extLst>
      <p:ext uri="{BB962C8B-B14F-4D97-AF65-F5344CB8AC3E}">
        <p14:creationId xmlns:p14="http://schemas.microsoft.com/office/powerpoint/2010/main" val="38724100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4" y="1040400"/>
            <a:ext cx="8395361" cy="707886"/>
          </a:xfrm>
        </p:spPr>
        <p:txBody>
          <a:bodyPr anchor="b">
            <a:noAutofit/>
          </a:bodyPr>
          <a:lstStyle/>
          <a:p>
            <a:pPr algn="ctr"/>
            <a:r>
              <a:rPr lang="cs-CZ" sz="4800" b="1" dirty="0">
                <a:latin typeface="+mn-lt"/>
              </a:rPr>
              <a:t>Parlament ČR – zákonná úprava</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12172" y="2784325"/>
            <a:ext cx="7866061" cy="3397927"/>
          </a:xfrm>
        </p:spPr>
        <p:txBody>
          <a:bodyPr>
            <a:normAutofit/>
          </a:bodyPr>
          <a:lstStyle/>
          <a:p>
            <a:r>
              <a:rPr lang="cs-CZ" dirty="0">
                <a:solidFill>
                  <a:schemeClr val="tx1">
                    <a:alpha val="80000"/>
                  </a:schemeClr>
                </a:solidFill>
              </a:rPr>
              <a:t>Postavení parlamentu a jeho místo v bezpečnostním systému ČR vymezuje zejména: </a:t>
            </a:r>
          </a:p>
          <a:p>
            <a:pPr lvl="1"/>
            <a:r>
              <a:rPr lang="cs-CZ" dirty="0">
                <a:solidFill>
                  <a:schemeClr val="tx1">
                    <a:alpha val="80000"/>
                  </a:schemeClr>
                </a:solidFill>
              </a:rPr>
              <a:t>ústavní zákon č. 1/1993 Sb., Ústava ČR </a:t>
            </a:r>
          </a:p>
          <a:p>
            <a:pPr lvl="1"/>
            <a:r>
              <a:rPr lang="cs-CZ" dirty="0">
                <a:solidFill>
                  <a:schemeClr val="tx1">
                    <a:alpha val="80000"/>
                  </a:schemeClr>
                </a:solidFill>
              </a:rPr>
              <a:t>ústavní zákon č. 110/1998 Sb., o bezpečnosti ČR</a:t>
            </a:r>
          </a:p>
          <a:p>
            <a:pPr lvl="1"/>
            <a:r>
              <a:rPr lang="cs-CZ" dirty="0">
                <a:solidFill>
                  <a:schemeClr val="tx1">
                    <a:alpha val="80000"/>
                  </a:schemeClr>
                </a:solidFill>
              </a:rPr>
              <a:t>zákon č. 90/1995 Sb., o jednacím řádu Poslanecké sněmovny </a:t>
            </a:r>
          </a:p>
          <a:p>
            <a:pPr lvl="1"/>
            <a:r>
              <a:rPr lang="cs-CZ" dirty="0">
                <a:solidFill>
                  <a:schemeClr val="tx1">
                    <a:alpha val="80000"/>
                  </a:schemeClr>
                </a:solidFill>
              </a:rPr>
              <a:t>zákon č. 107/1999 Sb., o jednacím řádu Senátu</a:t>
            </a:r>
          </a:p>
          <a:p>
            <a:pPr marL="457200" lvl="1" indent="0">
              <a:buNone/>
            </a:pPr>
            <a:endParaRPr lang="cs-CZ" sz="2000" dirty="0">
              <a:solidFill>
                <a:schemeClr val="tx1">
                  <a:alpha val="80000"/>
                </a:schemeClr>
              </a:solidFill>
            </a:endParaRPr>
          </a:p>
        </p:txBody>
      </p:sp>
    </p:spTree>
    <p:extLst>
      <p:ext uri="{BB962C8B-B14F-4D97-AF65-F5344CB8AC3E}">
        <p14:creationId xmlns:p14="http://schemas.microsoft.com/office/powerpoint/2010/main" val="178560468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Vláda ČR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25820" y="2170176"/>
            <a:ext cx="7866061" cy="3397927"/>
          </a:xfrm>
        </p:spPr>
        <p:txBody>
          <a:bodyPr>
            <a:normAutofit fontScale="92500"/>
          </a:bodyPr>
          <a:lstStyle/>
          <a:p>
            <a:r>
              <a:rPr lang="cs-CZ" sz="2000" dirty="0">
                <a:solidFill>
                  <a:schemeClr val="tx1">
                    <a:alpha val="80000"/>
                  </a:schemeClr>
                </a:solidFill>
              </a:rPr>
              <a:t>Vláda je jako vrcholný orgán výkonné moci odpovědná za zajišťování bezpečnosti státu a za řízení a funkčnost celého bezpečnostního systému ČR. </a:t>
            </a:r>
          </a:p>
          <a:p>
            <a:r>
              <a:rPr lang="cs-CZ" sz="2000" dirty="0">
                <a:solidFill>
                  <a:schemeClr val="tx1">
                    <a:alpha val="80000"/>
                  </a:schemeClr>
                </a:solidFill>
              </a:rPr>
              <a:t>Vláda je ze své činnosti odpovědná Poslanecké sněmovně. </a:t>
            </a:r>
          </a:p>
          <a:p>
            <a:r>
              <a:rPr lang="cs-CZ" sz="2000" dirty="0">
                <a:solidFill>
                  <a:schemeClr val="tx1">
                    <a:alpha val="80000"/>
                  </a:schemeClr>
                </a:solidFill>
              </a:rPr>
              <a:t>Vláda: </a:t>
            </a:r>
          </a:p>
          <a:p>
            <a:pPr lvl="1"/>
            <a:r>
              <a:rPr lang="cs-CZ" sz="1600" dirty="0">
                <a:solidFill>
                  <a:schemeClr val="tx1">
                    <a:alpha val="80000"/>
                  </a:schemeClr>
                </a:solidFill>
              </a:rPr>
              <a:t>je oprávněna vyhlásit nouzový stav</a:t>
            </a:r>
          </a:p>
          <a:p>
            <a:pPr lvl="1"/>
            <a:r>
              <a:rPr lang="cs-CZ" sz="1600" dirty="0">
                <a:solidFill>
                  <a:schemeClr val="tx1">
                    <a:alpha val="80000"/>
                  </a:schemeClr>
                </a:solidFill>
              </a:rPr>
              <a:t>Nouzový stav může vyhlásit jen s uvedením důvodů na určitou dobu a pro určité území;</a:t>
            </a:r>
          </a:p>
          <a:p>
            <a:pPr lvl="1"/>
            <a:r>
              <a:rPr lang="cs-CZ" sz="1600" dirty="0">
                <a:solidFill>
                  <a:schemeClr val="tx1">
                    <a:alpha val="80000"/>
                  </a:schemeClr>
                </a:solidFill>
              </a:rPr>
              <a:t>navrhuje Parlamentu vyhlášení stavu ohrožení státu, je-li bezprostředně ohrožena svrchovanost státu nebo územní celistvost státu anebo jeho demokratické základy.</a:t>
            </a:r>
          </a:p>
        </p:txBody>
      </p:sp>
    </p:spTree>
    <p:extLst>
      <p:ext uri="{BB962C8B-B14F-4D97-AF65-F5344CB8AC3E}">
        <p14:creationId xmlns:p14="http://schemas.microsoft.com/office/powerpoint/2010/main" val="173477050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Vláda ČR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25820" y="1924334"/>
            <a:ext cx="9656664" cy="4708478"/>
          </a:xfrm>
        </p:spPr>
        <p:txBody>
          <a:bodyPr>
            <a:normAutofit fontScale="70000" lnSpcReduction="20000"/>
          </a:bodyPr>
          <a:lstStyle/>
          <a:p>
            <a:pPr algn="just"/>
            <a:r>
              <a:rPr lang="cs-CZ" b="0" i="0" dirty="0">
                <a:solidFill>
                  <a:srgbClr val="4F4F4F"/>
                </a:solidFill>
                <a:effectLst/>
                <a:latin typeface="Arial CE" panose="020B0604020202020204" pitchFamily="34" charset="0"/>
              </a:rPr>
              <a:t>Vláda je dále oprávněna:</a:t>
            </a:r>
          </a:p>
          <a:p>
            <a:pPr algn="just">
              <a:buFont typeface="Arial" panose="020B0604020202020204" pitchFamily="34" charset="0"/>
              <a:buChar char="•"/>
            </a:pPr>
            <a:r>
              <a:rPr lang="cs-CZ" b="0" i="0" dirty="0">
                <a:solidFill>
                  <a:srgbClr val="4F4F4F"/>
                </a:solidFill>
                <a:effectLst/>
                <a:latin typeface="Arial CE" panose="020B0604020202020204" pitchFamily="34" charset="0"/>
              </a:rPr>
              <a:t>stanovit nařízením pozastavení pravidelné odvodní povinnosti podle potřeb doplňování ozbrojených sil;</a:t>
            </a:r>
          </a:p>
          <a:p>
            <a:pPr algn="just">
              <a:buFont typeface="Arial" panose="020B0604020202020204" pitchFamily="34" charset="0"/>
              <a:buChar char="•"/>
            </a:pPr>
            <a:r>
              <a:rPr lang="cs-CZ" b="0" i="0" dirty="0">
                <a:solidFill>
                  <a:srgbClr val="4F4F4F"/>
                </a:solidFill>
                <a:effectLst/>
                <a:latin typeface="Arial CE" panose="020B0604020202020204" pitchFamily="34" charset="0"/>
              </a:rPr>
              <a:t>zkrátit nařízením délku civilní služby;</a:t>
            </a:r>
          </a:p>
          <a:p>
            <a:pPr algn="just">
              <a:buFont typeface="Arial" panose="020B0604020202020204" pitchFamily="34" charset="0"/>
              <a:buChar char="•"/>
            </a:pPr>
            <a:r>
              <a:rPr lang="cs-CZ" b="0" i="0" dirty="0">
                <a:solidFill>
                  <a:srgbClr val="4F4F4F"/>
                </a:solidFill>
                <a:effectLst/>
                <a:latin typeface="Arial CE" panose="020B0604020202020204" pitchFamily="34" charset="0"/>
              </a:rPr>
              <a:t>navrhovat prezidentovi republiky povolání vojáků v záloze k mimořádné službě;</a:t>
            </a:r>
          </a:p>
          <a:p>
            <a:pPr algn="just">
              <a:buFont typeface="Arial" panose="020B0604020202020204" pitchFamily="34" charset="0"/>
              <a:buChar char="•"/>
            </a:pPr>
            <a:r>
              <a:rPr lang="cs-CZ" b="0" i="0" dirty="0">
                <a:solidFill>
                  <a:srgbClr val="4F4F4F"/>
                </a:solidFill>
                <a:effectLst/>
                <a:latin typeface="Arial CE" panose="020B0604020202020204" pitchFamily="34" charset="0"/>
              </a:rPr>
              <a:t>navrhovat prezidentovi republiky zrušení mimořádných opatření, nařídit mobilizaci, demobilizaci a mimořádné odvody;</a:t>
            </a:r>
          </a:p>
          <a:p>
            <a:pPr algn="just">
              <a:buFont typeface="Arial" panose="020B0604020202020204" pitchFamily="34" charset="0"/>
              <a:buChar char="•"/>
            </a:pPr>
            <a:r>
              <a:rPr lang="cs-CZ" b="0" i="0" dirty="0">
                <a:solidFill>
                  <a:srgbClr val="4F4F4F"/>
                </a:solidFill>
                <a:effectLst/>
                <a:latin typeface="Arial CE" panose="020B0604020202020204" pitchFamily="34" charset="0"/>
              </a:rPr>
              <a:t>schvalovat strukturu armády, koncepci její výstavby a celkové počty vojáků;</a:t>
            </a:r>
          </a:p>
          <a:p>
            <a:pPr algn="just">
              <a:buFont typeface="Arial" panose="020B0604020202020204" pitchFamily="34" charset="0"/>
              <a:buChar char="•"/>
            </a:pPr>
            <a:r>
              <a:rPr lang="cs-CZ" b="0" i="0" dirty="0">
                <a:solidFill>
                  <a:srgbClr val="4F4F4F"/>
                </a:solidFill>
                <a:effectLst/>
                <a:latin typeface="Arial CE" panose="020B0604020202020204" pitchFamily="34" charset="0"/>
              </a:rPr>
              <a:t>nařízením určit objekty důležité pro obranu státu a úseky státních hranic střežené vojáky Armády ČR;</a:t>
            </a:r>
          </a:p>
          <a:p>
            <a:pPr algn="just">
              <a:buFont typeface="Arial" panose="020B0604020202020204" pitchFamily="34" charset="0"/>
              <a:buChar char="•"/>
            </a:pPr>
            <a:r>
              <a:rPr lang="cs-CZ" b="0" i="0" dirty="0">
                <a:solidFill>
                  <a:srgbClr val="4F4F4F"/>
                </a:solidFill>
                <a:effectLst/>
                <a:latin typeface="Arial CE" panose="020B0604020202020204" pitchFamily="34" charset="0"/>
              </a:rPr>
              <a:t>rozhodnout na návrh ministra vnitra o použití Armády ČR k záchranným pracím, k zabezpečení letecké přepravy humanitární a zdravotnické pomoci atp.;</a:t>
            </a:r>
          </a:p>
          <a:p>
            <a:pPr algn="just">
              <a:buFont typeface="Arial" panose="020B0604020202020204" pitchFamily="34" charset="0"/>
              <a:buChar char="•"/>
            </a:pPr>
            <a:r>
              <a:rPr lang="cs-CZ" b="0" i="0" dirty="0">
                <a:solidFill>
                  <a:srgbClr val="4F4F4F"/>
                </a:solidFill>
                <a:effectLst/>
                <a:latin typeface="Arial CE" panose="020B0604020202020204" pitchFamily="34" charset="0"/>
              </a:rPr>
              <a:t>stanovit nařízením ty orgány státní správy, v nichž vojáci plní služební úkoly obranného charakteru a počet vojáků v nich;</a:t>
            </a:r>
          </a:p>
          <a:p>
            <a:pPr algn="just">
              <a:buFont typeface="Arial" panose="020B0604020202020204" pitchFamily="34" charset="0"/>
              <a:buChar char="•"/>
            </a:pPr>
            <a:r>
              <a:rPr lang="cs-CZ" b="0" i="0" dirty="0">
                <a:solidFill>
                  <a:srgbClr val="4F4F4F"/>
                </a:solidFill>
                <a:effectLst/>
                <a:latin typeface="Arial CE" panose="020B0604020202020204" pitchFamily="34" charset="0"/>
              </a:rPr>
              <a:t>určit pozemky a stavby, které mohou mít za stavu ohrožení státu nebo za válečného stavu strategický význam;</a:t>
            </a:r>
          </a:p>
          <a:p>
            <a:endParaRPr lang="cs-CZ" dirty="0"/>
          </a:p>
        </p:txBody>
      </p:sp>
    </p:spTree>
    <p:extLst>
      <p:ext uri="{BB962C8B-B14F-4D97-AF65-F5344CB8AC3E}">
        <p14:creationId xmlns:p14="http://schemas.microsoft.com/office/powerpoint/2010/main" val="4245111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Vláda ČR – zákonná úprava</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998524" y="2197471"/>
            <a:ext cx="7866061" cy="3397927"/>
          </a:xfrm>
        </p:spPr>
        <p:txBody>
          <a:bodyPr>
            <a:normAutofit fontScale="92500" lnSpcReduction="10000"/>
          </a:bodyPr>
          <a:lstStyle/>
          <a:p>
            <a:r>
              <a:rPr lang="cs-CZ" sz="2400" b="1" dirty="0">
                <a:solidFill>
                  <a:schemeClr val="tx1">
                    <a:alpha val="80000"/>
                  </a:schemeClr>
                </a:solidFill>
              </a:rPr>
              <a:t>Postavení vlády a její místo v bezpečnostním systému ČR vymezuje zejména: </a:t>
            </a:r>
          </a:p>
          <a:p>
            <a:pPr lvl="1"/>
            <a:r>
              <a:rPr lang="cs-CZ" sz="2000" dirty="0">
                <a:solidFill>
                  <a:schemeClr val="tx1">
                    <a:alpha val="80000"/>
                  </a:schemeClr>
                </a:solidFill>
              </a:rPr>
              <a:t>Ústava ČR; ústavní zákon č. 110/1998 Sb., o bezpečnosti ČR</a:t>
            </a:r>
          </a:p>
          <a:p>
            <a:pPr lvl="1"/>
            <a:r>
              <a:rPr lang="cs-CZ" sz="2000" dirty="0">
                <a:solidFill>
                  <a:schemeClr val="tx1">
                    <a:alpha val="80000"/>
                  </a:schemeClr>
                </a:solidFill>
              </a:rPr>
              <a:t>zákon č. 218/1999 Sb., o rozsahu branné povinnosti a o vojenských správních úřadech</a:t>
            </a:r>
          </a:p>
          <a:p>
            <a:pPr lvl="1"/>
            <a:r>
              <a:rPr lang="cs-CZ" sz="2000" dirty="0">
                <a:solidFill>
                  <a:schemeClr val="tx1">
                    <a:alpha val="80000"/>
                  </a:schemeClr>
                </a:solidFill>
              </a:rPr>
              <a:t>zákon č. 219/1999 Sb., o ozbrojených silách ČR</a:t>
            </a:r>
          </a:p>
          <a:p>
            <a:pPr lvl="1"/>
            <a:r>
              <a:rPr lang="cs-CZ" sz="2000" dirty="0">
                <a:solidFill>
                  <a:schemeClr val="tx1">
                    <a:alpha val="80000"/>
                  </a:schemeClr>
                </a:solidFill>
              </a:rPr>
              <a:t>zákon č. 222/1999 Sb., o zajišťování obrany ČR</a:t>
            </a:r>
          </a:p>
          <a:p>
            <a:pPr lvl="1"/>
            <a:r>
              <a:rPr lang="cs-CZ" sz="2000" dirty="0">
                <a:solidFill>
                  <a:schemeClr val="tx1">
                    <a:alpha val="80000"/>
                  </a:schemeClr>
                </a:solidFill>
              </a:rPr>
              <a:t>zákon č. 240/2000 Sb., o krizovém řízení a o změně některých zákonů (krizový zákon</a:t>
            </a:r>
          </a:p>
        </p:txBody>
      </p:sp>
    </p:spTree>
    <p:extLst>
      <p:ext uri="{BB962C8B-B14F-4D97-AF65-F5344CB8AC3E}">
        <p14:creationId xmlns:p14="http://schemas.microsoft.com/office/powerpoint/2010/main" val="3164135981"/>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358072" y="931217"/>
            <a:ext cx="9928625" cy="986755"/>
          </a:xfrm>
        </p:spPr>
        <p:txBody>
          <a:bodyPr anchor="b">
            <a:noAutofit/>
          </a:bodyPr>
          <a:lstStyle/>
          <a:p>
            <a:pPr algn="ctr"/>
            <a:r>
              <a:rPr lang="cs-CZ" sz="4800" b="1" dirty="0">
                <a:latin typeface="+mn-lt"/>
              </a:rPr>
              <a:t>Bezpečnostní rada státu a Ministerstvo obrany</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66763" y="2361244"/>
            <a:ext cx="7866061" cy="3397927"/>
          </a:xfrm>
        </p:spPr>
        <p:txBody>
          <a:bodyPr>
            <a:normAutofit fontScale="92500" lnSpcReduction="20000"/>
          </a:bodyPr>
          <a:lstStyle/>
          <a:p>
            <a:r>
              <a:rPr lang="cs-CZ" b="1" dirty="0">
                <a:solidFill>
                  <a:schemeClr val="tx1">
                    <a:alpha val="80000"/>
                  </a:schemeClr>
                </a:solidFill>
              </a:rPr>
              <a:t>Bezpečnostní rada státu</a:t>
            </a:r>
          </a:p>
          <a:p>
            <a:pPr lvl="1"/>
            <a:r>
              <a:rPr lang="cs-CZ" sz="2000" dirty="0">
                <a:solidFill>
                  <a:schemeClr val="tx1">
                    <a:alpha val="80000"/>
                  </a:schemeClr>
                </a:solidFill>
              </a:rPr>
              <a:t>Je tvořena předsedou vlády a dalšími členy vlády </a:t>
            </a:r>
          </a:p>
          <a:p>
            <a:pPr lvl="1"/>
            <a:r>
              <a:rPr lang="cs-CZ" sz="2000" dirty="0">
                <a:solidFill>
                  <a:schemeClr val="tx1">
                    <a:alpha val="80000"/>
                  </a:schemeClr>
                </a:solidFill>
              </a:rPr>
              <a:t>Připravuje vládě návrhy opatření k zajišťování bezpečnosti ČR</a:t>
            </a:r>
          </a:p>
          <a:p>
            <a:r>
              <a:rPr lang="cs-CZ" b="1" dirty="0">
                <a:solidFill>
                  <a:schemeClr val="tx1">
                    <a:alpha val="80000"/>
                  </a:schemeClr>
                </a:solidFill>
              </a:rPr>
              <a:t>Ministerstvo obrany </a:t>
            </a:r>
          </a:p>
          <a:p>
            <a:pPr lvl="1"/>
            <a:r>
              <a:rPr lang="cs-CZ" sz="2000" dirty="0">
                <a:solidFill>
                  <a:schemeClr val="tx1">
                    <a:alpha val="80000"/>
                  </a:schemeClr>
                </a:solidFill>
              </a:rPr>
              <a:t>Je ústředním správním úřadem pro zabezpečování obrany státu </a:t>
            </a:r>
            <a:r>
              <a:rPr lang="cs-CZ" sz="2000" dirty="0">
                <a:effectLst/>
                <a:ea typeface="Calibri" panose="020F0502020204030204" pitchFamily="34" charset="0"/>
                <a:cs typeface="Arial" panose="020B0604020202020204" pitchFamily="34" charset="0"/>
              </a:rPr>
              <a:t>a zároveň státním orgánem pro řízení a velení Armády ČR. </a:t>
            </a:r>
          </a:p>
          <a:p>
            <a:pPr lvl="1"/>
            <a:r>
              <a:rPr lang="cs-CZ" sz="2000" dirty="0">
                <a:effectLst/>
                <a:ea typeface="Calibri" panose="020F0502020204030204" pitchFamily="34" charset="0"/>
                <a:cs typeface="Arial" panose="020B0604020202020204" pitchFamily="34" charset="0"/>
              </a:rPr>
              <a:t>Vystupuje především ve vztahu k podřízeným vojákům. </a:t>
            </a:r>
          </a:p>
          <a:p>
            <a:pPr lvl="1"/>
            <a:r>
              <a:rPr lang="cs-CZ" sz="2000" dirty="0">
                <a:effectLst/>
                <a:ea typeface="Calibri" panose="020F0502020204030204" pitchFamily="34" charset="0"/>
                <a:cs typeface="Arial" panose="020B0604020202020204" pitchFamily="34" charset="0"/>
              </a:rPr>
              <a:t>Ministr vydává rozkazy, které jsou závazné pro všechny vojáky v činné službě. </a:t>
            </a:r>
            <a:endParaRPr lang="cs-CZ" sz="2000" dirty="0">
              <a:solidFill>
                <a:schemeClr val="tx1">
                  <a:alpha val="80000"/>
                </a:schemeClr>
              </a:solidFill>
            </a:endParaRPr>
          </a:p>
          <a:p>
            <a:endParaRPr lang="cs-CZ" sz="2000" dirty="0">
              <a:solidFill>
                <a:schemeClr val="tx1">
                  <a:alpha val="80000"/>
                </a:schemeClr>
              </a:solidFill>
            </a:endParaRPr>
          </a:p>
        </p:txBody>
      </p:sp>
    </p:spTree>
    <p:extLst>
      <p:ext uri="{BB962C8B-B14F-4D97-AF65-F5344CB8AC3E}">
        <p14:creationId xmlns:p14="http://schemas.microsoft.com/office/powerpoint/2010/main" val="113647469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Prameny právní úpravy </a:t>
            </a:r>
            <a:endParaRPr lang="cs-CZ" sz="4800" dirty="0"/>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822096" y="2130956"/>
            <a:ext cx="7866061" cy="3397927"/>
          </a:xfrm>
        </p:spPr>
        <p:txBody>
          <a:bodyPr>
            <a:normAutofit fontScale="92500" lnSpcReduction="10000"/>
          </a:bodyPr>
          <a:lstStyle/>
          <a:p>
            <a:r>
              <a:rPr lang="cs-CZ" sz="2400" dirty="0"/>
              <a:t>Základním pramenem je ústavní zákon o bezpečnosti ČR</a:t>
            </a:r>
          </a:p>
          <a:p>
            <a:r>
              <a:rPr lang="cs-CZ" sz="2400" dirty="0"/>
              <a:t>Dále pak:</a:t>
            </a:r>
          </a:p>
          <a:p>
            <a:pPr lvl="1"/>
            <a:r>
              <a:rPr lang="cs-CZ" sz="1600" dirty="0"/>
              <a:t>Zákon o zajišťování obrany ČR</a:t>
            </a:r>
          </a:p>
          <a:p>
            <a:pPr lvl="1"/>
            <a:r>
              <a:rPr lang="cs-CZ" sz="1600" dirty="0"/>
              <a:t>Zákon o ozbrojených silách ČR</a:t>
            </a:r>
          </a:p>
          <a:p>
            <a:pPr lvl="1"/>
            <a:r>
              <a:rPr lang="cs-CZ" sz="1600" dirty="0"/>
              <a:t>Zákon o Armádě ČR </a:t>
            </a:r>
          </a:p>
          <a:p>
            <a:pPr lvl="1"/>
            <a:r>
              <a:rPr lang="cs-CZ" sz="1600" dirty="0"/>
              <a:t>Zákon o branné povinnosti a jejím zajišťováním </a:t>
            </a:r>
          </a:p>
          <a:p>
            <a:r>
              <a:rPr lang="cs-CZ" sz="2200" dirty="0">
                <a:effectLst/>
                <a:ea typeface="Calibri" panose="020F0502020204030204" pitchFamily="34" charset="0"/>
                <a:cs typeface="Arial" panose="020B0604020202020204" pitchFamily="34" charset="0"/>
              </a:rPr>
              <a:t>Významným mezinárodněprávním aktem, který ovlivňuje správu obrany našeho státu je přístup ČR k </a:t>
            </a:r>
            <a:r>
              <a:rPr lang="cs-CZ" sz="2200" b="1" dirty="0">
                <a:effectLst/>
                <a:ea typeface="Calibri" panose="020F0502020204030204" pitchFamily="34" charset="0"/>
                <a:cs typeface="Arial" panose="020B0604020202020204" pitchFamily="34" charset="0"/>
              </a:rPr>
              <a:t>Severoatlantické smlouvě – NATO</a:t>
            </a:r>
            <a:r>
              <a:rPr lang="cs-CZ" sz="2200" dirty="0">
                <a:effectLst/>
                <a:ea typeface="Calibri" panose="020F0502020204030204" pitchFamily="34" charset="0"/>
                <a:cs typeface="Arial" panose="020B0604020202020204" pitchFamily="34" charset="0"/>
              </a:rPr>
              <a:t>. Rovněž je zde zákon o pobytu ozbrojených sil jiných států na území ČR.</a:t>
            </a:r>
            <a:endParaRPr lang="cs-CZ" sz="2000" dirty="0"/>
          </a:p>
        </p:txBody>
      </p:sp>
    </p:spTree>
    <p:extLst>
      <p:ext uri="{BB962C8B-B14F-4D97-AF65-F5344CB8AC3E}">
        <p14:creationId xmlns:p14="http://schemas.microsoft.com/office/powerpoint/2010/main" val="396346642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Generální štáb Armády ČR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998525" y="2419673"/>
            <a:ext cx="7866061" cy="3397927"/>
          </a:xfrm>
        </p:spPr>
        <p:txBody>
          <a:bodyPr>
            <a:normAutofit fontScale="92500"/>
          </a:bodyPr>
          <a:lstStyle/>
          <a:p>
            <a:r>
              <a:rPr lang="cs-CZ" sz="2000" dirty="0">
                <a:solidFill>
                  <a:schemeClr val="tx1">
                    <a:alpha val="80000"/>
                  </a:schemeClr>
                </a:solidFill>
              </a:rPr>
              <a:t>Je součástí ministerstva obrany a orgánem pro velení armádě</a:t>
            </a:r>
          </a:p>
          <a:p>
            <a:endParaRPr lang="cs-CZ" sz="2000" dirty="0">
              <a:solidFill>
                <a:schemeClr val="tx1">
                  <a:alpha val="80000"/>
                </a:schemeClr>
              </a:solidFill>
            </a:endParaRPr>
          </a:p>
          <a:p>
            <a:r>
              <a:rPr lang="cs-CZ" sz="2000" dirty="0">
                <a:solidFill>
                  <a:schemeClr val="tx1">
                    <a:alpha val="80000"/>
                  </a:schemeClr>
                </a:solidFill>
              </a:rPr>
              <a:t>V jeho čele stojí náčelník Generálního štábu, kterého jmenuje prezident na návrh vlády a po projednání v příslušném výboru PS. Je podřízen ministrovi. </a:t>
            </a:r>
          </a:p>
          <a:p>
            <a:endParaRPr lang="cs-CZ" sz="2000" dirty="0">
              <a:solidFill>
                <a:schemeClr val="tx1">
                  <a:alpha val="80000"/>
                </a:schemeClr>
              </a:solidFill>
            </a:endParaRPr>
          </a:p>
          <a:p>
            <a:r>
              <a:rPr lang="cs-CZ" sz="2000" dirty="0">
                <a:effectLst/>
                <a:ea typeface="Calibri" panose="020F0502020204030204" pitchFamily="34" charset="0"/>
                <a:cs typeface="Arial" panose="020B0604020202020204" pitchFamily="34" charset="0"/>
              </a:rPr>
              <a:t>Generální štáb se podílí na zpracování návrhů vojenské obranné politiky státu, rozpracovává a navrhuje koncepci rozvoje a výstavby Armády ČR, zabezpečuje nedotknutelnost vzdušného prostoru republiky.</a:t>
            </a:r>
            <a:endParaRPr lang="cs-CZ" sz="2000" dirty="0">
              <a:solidFill>
                <a:schemeClr val="tx1">
                  <a:alpha val="80000"/>
                </a:schemeClr>
              </a:solidFill>
            </a:endParaRPr>
          </a:p>
        </p:txBody>
      </p:sp>
    </p:spTree>
    <p:extLst>
      <p:ext uri="{BB962C8B-B14F-4D97-AF65-F5344CB8AC3E}">
        <p14:creationId xmlns:p14="http://schemas.microsoft.com/office/powerpoint/2010/main" val="3253915039"/>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Ozbrojené síly ČR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25820" y="2117998"/>
            <a:ext cx="7866061" cy="3699602"/>
          </a:xfrm>
        </p:spPr>
        <p:txBody>
          <a:bodyPr>
            <a:normAutofit fontScale="85000" lnSpcReduction="20000"/>
          </a:bodyPr>
          <a:lstStyle/>
          <a:p>
            <a:r>
              <a:rPr lang="cs-CZ" sz="2000" dirty="0">
                <a:effectLst/>
                <a:latin typeface="Calibri" panose="020F0502020204030204" pitchFamily="34" charset="0"/>
                <a:ea typeface="Calibri" panose="020F0502020204030204" pitchFamily="34" charset="0"/>
                <a:cs typeface="Arial" panose="020B0604020202020204" pitchFamily="34" charset="0"/>
              </a:rPr>
              <a:t>Stát vytváří k zajišťování své bezpečnosti </a:t>
            </a:r>
            <a:r>
              <a:rPr lang="cs-CZ" sz="2000" b="1" dirty="0">
                <a:effectLst/>
                <a:latin typeface="Calibri" panose="020F0502020204030204" pitchFamily="34" charset="0"/>
                <a:ea typeface="Calibri" panose="020F0502020204030204" pitchFamily="34" charset="0"/>
                <a:cs typeface="Arial" panose="020B0604020202020204" pitchFamily="34" charset="0"/>
              </a:rPr>
              <a:t>ozbrojené síly</a:t>
            </a:r>
            <a:r>
              <a:rPr lang="cs-CZ" sz="2000" dirty="0">
                <a:effectLst/>
                <a:latin typeface="Calibri" panose="020F0502020204030204" pitchFamily="34" charset="0"/>
                <a:ea typeface="Calibri" panose="020F0502020204030204" pitchFamily="34" charset="0"/>
                <a:cs typeface="Arial" panose="020B0604020202020204" pitchFamily="34" charset="0"/>
              </a:rPr>
              <a:t>, které se člení na Armádu ČR, Vojenskou kancelář prezidenta republiky a Hradní stáž. </a:t>
            </a:r>
          </a:p>
          <a:p>
            <a:endParaRPr lang="cs-CZ" sz="2000" dirty="0">
              <a:effectLst/>
              <a:latin typeface="Calibri" panose="020F0502020204030204" pitchFamily="34" charset="0"/>
              <a:ea typeface="Calibri" panose="020F0502020204030204" pitchFamily="34" charset="0"/>
              <a:cs typeface="Arial" panose="020B0604020202020204" pitchFamily="34" charset="0"/>
            </a:endParaRPr>
          </a:p>
          <a:p>
            <a:r>
              <a:rPr lang="cs-CZ" sz="2000" dirty="0">
                <a:effectLst/>
                <a:latin typeface="Calibri" panose="020F0502020204030204" pitchFamily="34" charset="0"/>
                <a:ea typeface="Calibri" panose="020F0502020204030204" pitchFamily="34" charset="0"/>
                <a:cs typeface="Arial" panose="020B0604020202020204" pitchFamily="34" charset="0"/>
              </a:rPr>
              <a:t>Ozbrojené síly tvoří </a:t>
            </a:r>
            <a:r>
              <a:rPr lang="cs-CZ" sz="2000" b="1" dirty="0">
                <a:effectLst/>
                <a:latin typeface="Calibri" panose="020F0502020204030204" pitchFamily="34" charset="0"/>
                <a:ea typeface="Calibri" panose="020F0502020204030204" pitchFamily="34" charset="0"/>
                <a:cs typeface="Arial" panose="020B0604020202020204" pitchFamily="34" charset="0"/>
              </a:rPr>
              <a:t>vojáci</a:t>
            </a:r>
            <a:r>
              <a:rPr lang="cs-CZ" sz="2000" dirty="0">
                <a:effectLst/>
                <a:latin typeface="Calibri" panose="020F0502020204030204" pitchFamily="34" charset="0"/>
                <a:ea typeface="Calibri" panose="020F0502020204030204" pitchFamily="34" charset="0"/>
                <a:cs typeface="Arial" panose="020B0604020202020204" pitchFamily="34" charset="0"/>
              </a:rPr>
              <a:t> v činné službě.</a:t>
            </a:r>
          </a:p>
          <a:p>
            <a:pPr marL="0" indent="0">
              <a:buNone/>
            </a:pPr>
            <a:endParaRPr lang="cs-CZ" sz="2000" dirty="0">
              <a:effectLst/>
              <a:latin typeface="Calibri" panose="020F0502020204030204" pitchFamily="34" charset="0"/>
              <a:ea typeface="Calibri" panose="020F0502020204030204" pitchFamily="34" charset="0"/>
              <a:cs typeface="Arial" panose="020B0604020202020204" pitchFamily="34" charset="0"/>
            </a:endParaRPr>
          </a:p>
          <a:p>
            <a:r>
              <a:rPr lang="cs-CZ" sz="2000" dirty="0">
                <a:effectLst/>
                <a:latin typeface="Calibri" panose="020F0502020204030204" pitchFamily="34" charset="0"/>
                <a:ea typeface="Calibri" panose="020F0502020204030204" pitchFamily="34" charset="0"/>
                <a:cs typeface="Arial" panose="020B0604020202020204" pitchFamily="34" charset="0"/>
              </a:rPr>
              <a:t>Charakteristické pro ozbrojené síly je, že se v nich uplatňují vztahy </a:t>
            </a:r>
            <a:r>
              <a:rPr lang="cs-CZ" sz="2000" b="1" dirty="0">
                <a:effectLst/>
                <a:latin typeface="Calibri" panose="020F0502020204030204" pitchFamily="34" charset="0"/>
                <a:ea typeface="Calibri" panose="020F0502020204030204" pitchFamily="34" charset="0"/>
                <a:cs typeface="Arial" panose="020B0604020202020204" pitchFamily="34" charset="0"/>
              </a:rPr>
              <a:t>nadřízenosti a podřízenosti</a:t>
            </a:r>
            <a:r>
              <a:rPr lang="cs-CZ" sz="2000" dirty="0">
                <a:effectLst/>
                <a:latin typeface="Calibri" panose="020F0502020204030204" pitchFamily="34" charset="0"/>
                <a:ea typeface="Calibri" panose="020F0502020204030204" pitchFamily="34" charset="0"/>
                <a:cs typeface="Arial" panose="020B0604020202020204" pitchFamily="34" charset="0"/>
              </a:rPr>
              <a:t>.</a:t>
            </a:r>
          </a:p>
          <a:p>
            <a:endParaRPr lang="cs-CZ" sz="2000" dirty="0">
              <a:solidFill>
                <a:schemeClr val="tx1">
                  <a:alpha val="80000"/>
                </a:schemeClr>
              </a:solidFill>
              <a:latin typeface="Calibri" panose="020F0502020204030204" pitchFamily="34" charset="0"/>
              <a:cs typeface="Arial" panose="020B0604020202020204" pitchFamily="34" charset="0"/>
            </a:endParaRPr>
          </a:p>
          <a:p>
            <a:r>
              <a:rPr lang="cs-CZ" sz="1800" dirty="0">
                <a:effectLst/>
                <a:latin typeface="Calibri" panose="020F0502020204030204" pitchFamily="34" charset="0"/>
                <a:ea typeface="Calibri" panose="020F0502020204030204" pitchFamily="34" charset="0"/>
                <a:cs typeface="Arial" panose="020B0604020202020204" pitchFamily="34" charset="0"/>
              </a:rPr>
              <a:t>Základním úkolem ozbrojených sil je připravovat se k obraně ČR a bránit ji proti vnějšímu napadení. Ozbrojené síly </a:t>
            </a:r>
            <a:r>
              <a:rPr lang="cs-CZ" sz="1800" b="1" dirty="0">
                <a:effectLst/>
                <a:latin typeface="Calibri" panose="020F0502020204030204" pitchFamily="34" charset="0"/>
                <a:ea typeface="Calibri" panose="020F0502020204030204" pitchFamily="34" charset="0"/>
                <a:cs typeface="Arial" panose="020B0604020202020204" pitchFamily="34" charset="0"/>
              </a:rPr>
              <a:t>spolupracují</a:t>
            </a:r>
            <a:r>
              <a:rPr lang="cs-CZ" sz="1800" dirty="0">
                <a:effectLst/>
                <a:latin typeface="Calibri" panose="020F0502020204030204" pitchFamily="34" charset="0"/>
                <a:ea typeface="Calibri" panose="020F0502020204030204" pitchFamily="34" charset="0"/>
                <a:cs typeface="Arial" panose="020B0604020202020204" pitchFamily="34" charset="0"/>
              </a:rPr>
              <a:t> s cizími ozbrojenými silami na základě mezinárodních smluv.</a:t>
            </a:r>
            <a:endParaRPr lang="cs-CZ" sz="2000" dirty="0">
              <a:solidFill>
                <a:schemeClr val="tx1">
                  <a:alpha val="80000"/>
                </a:schemeClr>
              </a:solidFill>
              <a:latin typeface="Calibri" panose="020F0502020204030204" pitchFamily="34" charset="0"/>
              <a:cs typeface="Arial" panose="020B0604020202020204" pitchFamily="34" charset="0"/>
            </a:endParaRPr>
          </a:p>
          <a:p>
            <a:endParaRPr lang="cs-CZ" sz="2400" dirty="0">
              <a:solidFill>
                <a:schemeClr val="tx1">
                  <a:alpha val="80000"/>
                </a:schemeClr>
              </a:solidFill>
            </a:endParaRPr>
          </a:p>
        </p:txBody>
      </p:sp>
    </p:spTree>
    <p:extLst>
      <p:ext uri="{BB962C8B-B14F-4D97-AF65-F5344CB8AC3E}">
        <p14:creationId xmlns:p14="http://schemas.microsoft.com/office/powerpoint/2010/main" val="712403851"/>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Ozbrojené síly – Armáda ČR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39468" y="2156528"/>
            <a:ext cx="7866061" cy="3397927"/>
          </a:xfrm>
        </p:spPr>
        <p:txBody>
          <a:bodyPr>
            <a:normAutofit/>
          </a:bodyPr>
          <a:lstStyle/>
          <a:p>
            <a:pPr algn="just">
              <a:lnSpc>
                <a:spcPct val="107000"/>
              </a:lnSpc>
              <a:spcAft>
                <a:spcPts val="800"/>
              </a:spcAft>
            </a:pPr>
            <a:r>
              <a:rPr lang="cs-CZ" sz="2000" b="1" dirty="0">
                <a:effectLst/>
                <a:latin typeface="Calibri" panose="020F0502020204030204" pitchFamily="34" charset="0"/>
                <a:ea typeface="Calibri" panose="020F0502020204030204" pitchFamily="34" charset="0"/>
                <a:cs typeface="Arial" panose="020B0604020202020204" pitchFamily="34" charset="0"/>
              </a:rPr>
              <a:t>Armáda ČR</a:t>
            </a:r>
            <a:r>
              <a:rPr lang="cs-CZ" sz="2000" dirty="0">
                <a:effectLst/>
                <a:latin typeface="Calibri" panose="020F0502020204030204" pitchFamily="34" charset="0"/>
                <a:ea typeface="Calibri" panose="020F0502020204030204" pitchFamily="34" charset="0"/>
                <a:cs typeface="Arial" panose="020B0604020202020204" pitchFamily="34" charset="0"/>
              </a:rPr>
              <a:t> je základem ozbrojených sil. Je zapojena do integrované vojenské struktury NATO, do systému obranného, operačního a civilního nouzového plánování</a:t>
            </a:r>
          </a:p>
          <a:p>
            <a:pPr algn="just">
              <a:lnSpc>
                <a:spcPct val="107000"/>
              </a:lnSpc>
              <a:spcAft>
                <a:spcPts val="800"/>
              </a:spcAft>
            </a:pPr>
            <a:r>
              <a:rPr lang="cs-CZ" sz="2000" dirty="0">
                <a:effectLst/>
                <a:latin typeface="Calibri" panose="020F0502020204030204" pitchFamily="34" charset="0"/>
                <a:ea typeface="Calibri" panose="020F0502020204030204" pitchFamily="34" charset="0"/>
                <a:cs typeface="Arial" panose="020B0604020202020204" pitchFamily="34" charset="0"/>
              </a:rPr>
              <a:t>Organizačně se člení na:</a:t>
            </a:r>
          </a:p>
          <a:p>
            <a:pPr marL="800100" lvl="1" indent="-342900" algn="just">
              <a:lnSpc>
                <a:spcPct val="107000"/>
              </a:lnSpc>
              <a:buFont typeface="Symbol" panose="05050102010706020507" pitchFamily="18" charset="2"/>
              <a:buChar char=""/>
            </a:pPr>
            <a:r>
              <a:rPr lang="cs-CZ" sz="2000" dirty="0">
                <a:effectLst/>
                <a:latin typeface="Calibri" panose="020F0502020204030204" pitchFamily="34" charset="0"/>
                <a:ea typeface="Calibri" panose="020F0502020204030204" pitchFamily="34" charset="0"/>
                <a:cs typeface="Arial" panose="020B0604020202020204" pitchFamily="34" charset="0"/>
              </a:rPr>
              <a:t>vojenské útvary, </a:t>
            </a:r>
          </a:p>
          <a:p>
            <a:pPr marL="800100" lvl="1" indent="-342900" algn="just">
              <a:lnSpc>
                <a:spcPct val="107000"/>
              </a:lnSpc>
              <a:buFont typeface="Symbol" panose="05050102010706020507" pitchFamily="18" charset="2"/>
              <a:buChar char=""/>
            </a:pPr>
            <a:r>
              <a:rPr lang="cs-CZ" sz="2000" dirty="0">
                <a:effectLst/>
                <a:latin typeface="Calibri" panose="020F0502020204030204" pitchFamily="34" charset="0"/>
                <a:ea typeface="Calibri" panose="020F0502020204030204" pitchFamily="34" charset="0"/>
                <a:cs typeface="Arial" panose="020B0604020202020204" pitchFamily="34" charset="0"/>
              </a:rPr>
              <a:t>vojenská zařízení</a:t>
            </a:r>
          </a:p>
          <a:p>
            <a:pPr marL="800100" lvl="1" indent="-342900" algn="just">
              <a:lnSpc>
                <a:spcPct val="107000"/>
              </a:lnSpc>
              <a:spcAft>
                <a:spcPts val="800"/>
              </a:spcAft>
              <a:buFont typeface="Symbol" panose="05050102010706020507" pitchFamily="18" charset="2"/>
              <a:buChar char=""/>
            </a:pPr>
            <a:r>
              <a:rPr lang="cs-CZ" sz="2000" dirty="0">
                <a:effectLst/>
                <a:latin typeface="Calibri" panose="020F0502020204030204" pitchFamily="34" charset="0"/>
                <a:ea typeface="Calibri" panose="020F0502020204030204" pitchFamily="34" charset="0"/>
                <a:cs typeface="Arial" panose="020B0604020202020204" pitchFamily="34" charset="0"/>
              </a:rPr>
              <a:t>vojenské záchranné útvary</a:t>
            </a:r>
          </a:p>
          <a:p>
            <a:endParaRPr lang="cs-CZ" sz="2000" dirty="0">
              <a:solidFill>
                <a:schemeClr val="tx1">
                  <a:alpha val="80000"/>
                </a:schemeClr>
              </a:solidFill>
            </a:endParaRPr>
          </a:p>
        </p:txBody>
      </p:sp>
    </p:spTree>
    <p:extLst>
      <p:ext uri="{BB962C8B-B14F-4D97-AF65-F5344CB8AC3E}">
        <p14:creationId xmlns:p14="http://schemas.microsoft.com/office/powerpoint/2010/main" val="2557197564"/>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071202" y="1048740"/>
            <a:ext cx="10049595" cy="707886"/>
          </a:xfrm>
        </p:spPr>
        <p:txBody>
          <a:bodyPr anchor="b">
            <a:noAutofit/>
          </a:bodyPr>
          <a:lstStyle/>
          <a:p>
            <a:pPr algn="ctr"/>
            <a:r>
              <a:rPr lang="cs-CZ" sz="4800" b="1" dirty="0">
                <a:latin typeface="+mn-lt"/>
              </a:rPr>
              <a:t>Vztahy uvnitř vojenské organizace</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25820" y="2411333"/>
            <a:ext cx="7866061" cy="3397927"/>
          </a:xfrm>
        </p:spPr>
        <p:txBody>
          <a:bodyPr>
            <a:normAutofit fontScale="85000" lnSpcReduction="20000"/>
          </a:bodyPr>
          <a:lstStyle/>
          <a:p>
            <a:r>
              <a:rPr lang="cs-CZ" sz="2400" dirty="0">
                <a:solidFill>
                  <a:schemeClr val="tx1">
                    <a:alpha val="80000"/>
                  </a:schemeClr>
                </a:solidFill>
              </a:rPr>
              <a:t>V ozbrojených silách se uplatňují vztahy nadřízenosti a podřízenosti. </a:t>
            </a:r>
          </a:p>
          <a:p>
            <a:r>
              <a:rPr lang="cs-CZ" sz="2400" dirty="0">
                <a:solidFill>
                  <a:schemeClr val="tx1">
                    <a:alpha val="80000"/>
                  </a:schemeClr>
                </a:solidFill>
              </a:rPr>
              <a:t>Vyjádřením uvedené specifičnosti jsou zejména:	</a:t>
            </a:r>
          </a:p>
          <a:p>
            <a:pPr lvl="1"/>
            <a:r>
              <a:rPr lang="cs-CZ" sz="1800" dirty="0">
                <a:solidFill>
                  <a:schemeClr val="tx1">
                    <a:alpha val="80000"/>
                  </a:schemeClr>
                </a:solidFill>
              </a:rPr>
              <a:t>princip centralizace a vertikálního řízení (jednotná, ústředně řízená organizace s převahou vertikálních vztahů)</a:t>
            </a:r>
          </a:p>
          <a:p>
            <a:pPr lvl="1"/>
            <a:r>
              <a:rPr lang="cs-CZ" sz="1800" dirty="0">
                <a:solidFill>
                  <a:schemeClr val="tx1">
                    <a:alpha val="80000"/>
                  </a:schemeClr>
                </a:solidFill>
              </a:rPr>
              <a:t>uplatnění institutu státní služby (služební poměr)	</a:t>
            </a:r>
          </a:p>
          <a:p>
            <a:pPr lvl="1"/>
            <a:r>
              <a:rPr lang="cs-CZ" sz="1800" dirty="0">
                <a:solidFill>
                  <a:schemeClr val="tx1">
                    <a:alpha val="80000"/>
                  </a:schemeClr>
                </a:solidFill>
              </a:rPr>
              <a:t>uplatnění nedílné velitelské pravomoci a odpovědnosti (nadřízený má všechny řídící a kontrolní funkce)	</a:t>
            </a:r>
          </a:p>
          <a:p>
            <a:pPr lvl="1"/>
            <a:r>
              <a:rPr lang="cs-CZ" sz="1800" dirty="0">
                <a:solidFill>
                  <a:schemeClr val="tx1">
                    <a:alpha val="80000"/>
                  </a:schemeClr>
                </a:solidFill>
              </a:rPr>
              <a:t>uplatnění přímé vojenské kázně a kázeňské odpovědnosti</a:t>
            </a:r>
          </a:p>
          <a:p>
            <a:pPr lvl="1"/>
            <a:endParaRPr lang="cs-CZ" sz="1800" dirty="0">
              <a:solidFill>
                <a:schemeClr val="tx1">
                  <a:alpha val="80000"/>
                </a:schemeClr>
              </a:solidFill>
            </a:endParaRPr>
          </a:p>
          <a:p>
            <a:r>
              <a:rPr lang="cs-CZ" sz="2400" dirty="0">
                <a:solidFill>
                  <a:schemeClr val="tx1">
                    <a:alpha val="80000"/>
                  </a:schemeClr>
                </a:solidFill>
              </a:rPr>
              <a:t>Kázeň a pořádek pak zajištuje zejména Vojenská police</a:t>
            </a:r>
          </a:p>
        </p:txBody>
      </p:sp>
    </p:spTree>
    <p:extLst>
      <p:ext uri="{BB962C8B-B14F-4D97-AF65-F5344CB8AC3E}">
        <p14:creationId xmlns:p14="http://schemas.microsoft.com/office/powerpoint/2010/main" val="191334905"/>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Služební poměr</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66763" y="2060994"/>
            <a:ext cx="7866061" cy="3554130"/>
          </a:xfrm>
        </p:spPr>
        <p:txBody>
          <a:bodyPr>
            <a:normAutofit fontScale="92500" lnSpcReduction="20000"/>
          </a:bodyPr>
          <a:lstStyle/>
          <a:p>
            <a:r>
              <a:rPr lang="cs-CZ" sz="2400" dirty="0">
                <a:solidFill>
                  <a:schemeClr val="tx1">
                    <a:alpha val="80000"/>
                  </a:schemeClr>
                </a:solidFill>
              </a:rPr>
              <a:t>Specifický státně zaměstnanecký poměr tzv. příslušníků, kteří vykonávají službu v bezpečnostním sboru</a:t>
            </a:r>
          </a:p>
          <a:p>
            <a:r>
              <a:rPr lang="cs-CZ" sz="2400" dirty="0">
                <a:solidFill>
                  <a:schemeClr val="tx1">
                    <a:alpha val="80000"/>
                  </a:schemeClr>
                </a:solidFill>
              </a:rPr>
              <a:t>Při svém vzniku, změně a zániku je charakterizován aplikací formy jednostranného správního aktu</a:t>
            </a:r>
          </a:p>
          <a:p>
            <a:r>
              <a:rPr lang="cs-CZ" sz="2400" dirty="0">
                <a:solidFill>
                  <a:schemeClr val="tx1">
                    <a:alpha val="80000"/>
                  </a:schemeClr>
                </a:solidFill>
              </a:rPr>
              <a:t>Soudní přezkoumání rozhodnutí ve věcech služebního poměru se pro veřejnoprávní charakter služebního poměru odehrává ve správním soudnictví.</a:t>
            </a:r>
          </a:p>
          <a:p>
            <a:r>
              <a:rPr lang="cs-CZ" sz="2400" dirty="0">
                <a:solidFill>
                  <a:schemeClr val="tx1">
                    <a:alpha val="80000"/>
                  </a:schemeClr>
                </a:solidFill>
              </a:rPr>
              <a:t> V plné míře se uplatňuje </a:t>
            </a:r>
            <a:r>
              <a:rPr lang="cs-CZ" sz="2400" dirty="0" err="1">
                <a:solidFill>
                  <a:schemeClr val="tx1">
                    <a:alpha val="80000"/>
                  </a:schemeClr>
                </a:solidFill>
              </a:rPr>
              <a:t>správněprávní</a:t>
            </a:r>
            <a:r>
              <a:rPr lang="cs-CZ" sz="2400" dirty="0">
                <a:solidFill>
                  <a:schemeClr val="tx1">
                    <a:alpha val="80000"/>
                  </a:schemeClr>
                </a:solidFill>
              </a:rPr>
              <a:t> odpovědnost disciplinární.</a:t>
            </a:r>
          </a:p>
        </p:txBody>
      </p:sp>
    </p:spTree>
    <p:extLst>
      <p:ext uri="{BB962C8B-B14F-4D97-AF65-F5344CB8AC3E}">
        <p14:creationId xmlns:p14="http://schemas.microsoft.com/office/powerpoint/2010/main" val="1367789299"/>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Branná povinnost</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53115" y="2101937"/>
            <a:ext cx="7866061" cy="3397927"/>
          </a:xfrm>
        </p:spPr>
        <p:txBody>
          <a:bodyPr>
            <a:normAutofit fontScale="85000" lnSpcReduction="10000"/>
          </a:bodyPr>
          <a:lstStyle/>
          <a:p>
            <a:r>
              <a:rPr lang="cs-CZ" sz="2000" dirty="0">
                <a:solidFill>
                  <a:schemeClr val="tx1">
                    <a:alpha val="80000"/>
                  </a:schemeClr>
                </a:solidFill>
              </a:rPr>
              <a:t>Branná povinnost představuje povinnost státního občana ČR plnit úkoly ozbrojených sil.</a:t>
            </a:r>
          </a:p>
          <a:p>
            <a:r>
              <a:rPr lang="cs-CZ" sz="2000" dirty="0">
                <a:solidFill>
                  <a:schemeClr val="tx1">
                    <a:alpha val="80000"/>
                  </a:schemeClr>
                </a:solidFill>
              </a:rPr>
              <a:t>Jde o právní vztah absolutní, směřující </a:t>
            </a:r>
            <a:r>
              <a:rPr lang="cs-CZ" sz="2000" dirty="0" err="1">
                <a:solidFill>
                  <a:schemeClr val="tx1">
                    <a:alpha val="80000"/>
                  </a:schemeClr>
                </a:solidFill>
              </a:rPr>
              <a:t>erga</a:t>
            </a:r>
            <a:r>
              <a:rPr lang="cs-CZ" sz="2000" dirty="0">
                <a:solidFill>
                  <a:schemeClr val="tx1">
                    <a:alpha val="80000"/>
                  </a:schemeClr>
                </a:solidFill>
              </a:rPr>
              <a:t> </a:t>
            </a:r>
            <a:r>
              <a:rPr lang="cs-CZ" sz="2000" dirty="0" err="1">
                <a:solidFill>
                  <a:schemeClr val="tx1">
                    <a:alpha val="80000"/>
                  </a:schemeClr>
                </a:solidFill>
              </a:rPr>
              <a:t>omnes</a:t>
            </a:r>
            <a:r>
              <a:rPr lang="cs-CZ" sz="2000" dirty="0">
                <a:solidFill>
                  <a:schemeClr val="tx1">
                    <a:alpha val="80000"/>
                  </a:schemeClr>
                </a:solidFill>
              </a:rPr>
              <a:t>. </a:t>
            </a:r>
          </a:p>
          <a:p>
            <a:r>
              <a:rPr lang="cs-CZ" sz="2000" dirty="0">
                <a:solidFill>
                  <a:schemeClr val="tx1">
                    <a:alpha val="80000"/>
                  </a:schemeClr>
                </a:solidFill>
              </a:rPr>
              <a:t>Branná povinnost zahrnuje povinnost: </a:t>
            </a:r>
          </a:p>
          <a:p>
            <a:pPr lvl="1"/>
            <a:r>
              <a:rPr lang="cs-CZ" sz="1600" dirty="0">
                <a:solidFill>
                  <a:schemeClr val="tx1">
                    <a:alpha val="80000"/>
                  </a:schemeClr>
                </a:solidFill>
              </a:rPr>
              <a:t>podrobit se odvodnímu řízení</a:t>
            </a:r>
          </a:p>
          <a:p>
            <a:pPr lvl="1"/>
            <a:r>
              <a:rPr lang="cs-CZ" sz="1600" dirty="0">
                <a:solidFill>
                  <a:schemeClr val="tx1">
                    <a:alpha val="80000"/>
                  </a:schemeClr>
                </a:solidFill>
              </a:rPr>
              <a:t>vykonávat vojenskou činnou službu	</a:t>
            </a:r>
          </a:p>
          <a:p>
            <a:pPr lvl="1"/>
            <a:r>
              <a:rPr lang="cs-CZ" sz="1600" dirty="0">
                <a:solidFill>
                  <a:schemeClr val="tx1">
                    <a:alpha val="80000"/>
                  </a:schemeClr>
                </a:solidFill>
              </a:rPr>
              <a:t>další povinnosti stanovené branným zákonem</a:t>
            </a:r>
          </a:p>
          <a:p>
            <a:r>
              <a:rPr lang="cs-CZ" sz="2000" dirty="0">
                <a:solidFill>
                  <a:schemeClr val="tx1">
                    <a:alpha val="80000"/>
                  </a:schemeClr>
                </a:solidFill>
              </a:rPr>
              <a:t>Branná povinnost vzniká dnem následujícím po dni, v němž občan dosáhne věku 18 let a zaniká dosažením věku 60 let, pokud nezanikne jiným způsobem. </a:t>
            </a:r>
            <a:r>
              <a:rPr lang="cs-CZ" sz="2000" b="1" dirty="0">
                <a:solidFill>
                  <a:schemeClr val="tx1">
                    <a:alpha val="80000"/>
                  </a:schemeClr>
                </a:solidFill>
              </a:rPr>
              <a:t>Branná povinnost je plněna za stavu ohrožení státu nebo za válečného stavu.</a:t>
            </a:r>
          </a:p>
        </p:txBody>
      </p:sp>
    </p:spTree>
    <p:extLst>
      <p:ext uri="{BB962C8B-B14F-4D97-AF65-F5344CB8AC3E}">
        <p14:creationId xmlns:p14="http://schemas.microsoft.com/office/powerpoint/2010/main" val="561536834"/>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2395AB-9C86-02AC-8D6C-DE4760451EFC}"/>
              </a:ext>
            </a:extLst>
          </p:cNvPr>
          <p:cNvSpPr>
            <a:spLocks noGrp="1"/>
          </p:cNvSpPr>
          <p:nvPr>
            <p:ph type="ctrTitle"/>
          </p:nvPr>
        </p:nvSpPr>
        <p:spPr/>
        <p:txBody>
          <a:bodyPr/>
          <a:lstStyle/>
          <a:p>
            <a:endParaRPr lang="cs-CZ" b="1" dirty="0">
              <a:latin typeface="+mn-lt"/>
            </a:endParaRPr>
          </a:p>
        </p:txBody>
      </p:sp>
      <p:sp>
        <p:nvSpPr>
          <p:cNvPr id="5" name="Podnadpis 4">
            <a:extLst>
              <a:ext uri="{FF2B5EF4-FFF2-40B4-BE49-F238E27FC236}">
                <a16:creationId xmlns:a16="http://schemas.microsoft.com/office/drawing/2014/main" id="{31571E6A-11D0-741A-3C1E-B69979ED5A07}"/>
              </a:ext>
            </a:extLst>
          </p:cNvPr>
          <p:cNvSpPr>
            <a:spLocks noGrp="1"/>
          </p:cNvSpPr>
          <p:nvPr>
            <p:ph type="subTitle" idx="1"/>
          </p:nvPr>
        </p:nvSpPr>
        <p:spPr/>
        <p:txBody>
          <a:bodyPr/>
          <a:lstStyle/>
          <a:p>
            <a:r>
              <a:rPr lang="cs-CZ" dirty="0"/>
              <a:t>Děkuji za pozornost</a:t>
            </a:r>
          </a:p>
        </p:txBody>
      </p:sp>
    </p:spTree>
    <p:extLst>
      <p:ext uri="{BB962C8B-B14F-4D97-AF65-F5344CB8AC3E}">
        <p14:creationId xmlns:p14="http://schemas.microsoft.com/office/powerpoint/2010/main" val="389580224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901533"/>
            <a:ext cx="7866060" cy="707886"/>
          </a:xfrm>
        </p:spPr>
        <p:txBody>
          <a:bodyPr anchor="b">
            <a:noAutofit/>
          </a:bodyPr>
          <a:lstStyle/>
          <a:p>
            <a:r>
              <a:rPr lang="cs-CZ" sz="4800" b="1" dirty="0">
                <a:latin typeface="+mn-lt"/>
              </a:rPr>
              <a:t>Správa na úseku obrany státu</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712915" y="2088080"/>
            <a:ext cx="7866061" cy="3712219"/>
          </a:xfrm>
        </p:spPr>
        <p:txBody>
          <a:bodyPr>
            <a:normAutofit fontScale="55000" lnSpcReduction="20000"/>
          </a:bodyPr>
          <a:lstStyle/>
          <a:p>
            <a:r>
              <a:rPr lang="cs-CZ" sz="3400" dirty="0">
                <a:effectLst/>
                <a:latin typeface="Calibri" panose="020F0502020204030204" pitchFamily="34" charset="0"/>
                <a:ea typeface="Calibri" panose="020F0502020204030204" pitchFamily="34" charset="0"/>
                <a:cs typeface="Arial" panose="020B0604020202020204" pitchFamily="34" charset="0"/>
              </a:rPr>
              <a:t>Správa obrany státu patří k tradičním větvím veřejné správy. Dle právní úpravy je kladen důraz na účinnou obranu státu, spolupůsobení při ochraně ústavního zřízení a plnění vojenských úkolů vyplývajících ze spojeneckých závazků ČR.</a:t>
            </a:r>
          </a:p>
          <a:p>
            <a:endParaRPr lang="cs-CZ" sz="3400" dirty="0">
              <a:latin typeface="Calibri" panose="020F0502020204030204" pitchFamily="34" charset="0"/>
              <a:ea typeface="Calibri" panose="020F0502020204030204" pitchFamily="34" charset="0"/>
              <a:cs typeface="Arial" panose="020B0604020202020204" pitchFamily="34" charset="0"/>
            </a:endParaRPr>
          </a:p>
          <a:p>
            <a:r>
              <a:rPr lang="cs-CZ" sz="3400" b="1" dirty="0">
                <a:effectLst/>
                <a:latin typeface="Calibri" panose="020F0502020204030204" pitchFamily="34" charset="0"/>
                <a:ea typeface="Calibri" panose="020F0502020204030204" pitchFamily="34" charset="0"/>
                <a:cs typeface="Arial" panose="020B0604020202020204" pitchFamily="34" charset="0"/>
              </a:rPr>
              <a:t>Obrana státu</a:t>
            </a:r>
            <a:r>
              <a:rPr lang="cs-CZ" sz="3400" dirty="0">
                <a:effectLst/>
                <a:latin typeface="Calibri" panose="020F0502020204030204" pitchFamily="34" charset="0"/>
                <a:ea typeface="Calibri" panose="020F0502020204030204" pitchFamily="34" charset="0"/>
                <a:cs typeface="Arial" panose="020B0604020202020204" pitchFamily="34" charset="0"/>
              </a:rPr>
              <a:t> ve smyslu zákona o zajišťování obrany je souhrn opatření k zajištění svrchovanosti, územní celistvosti, principů demokracie a právního státu, ochrany života obyvatel a jejich majetku před vnějším napadením. Zahrnuje výstavbu účinného systému obrany státu, přípravu a použití odpovídajících sil a prostředků a účast v kolektivním obranném systému. </a:t>
            </a:r>
          </a:p>
          <a:p>
            <a:endParaRPr lang="cs-CZ" sz="1800" dirty="0">
              <a:effectLst/>
              <a:latin typeface="Calibri" panose="020F0502020204030204" pitchFamily="34" charset="0"/>
              <a:ea typeface="Calibri" panose="020F0502020204030204" pitchFamily="34" charset="0"/>
              <a:cs typeface="Arial" panose="020B0604020202020204" pitchFamily="34" charset="0"/>
            </a:endParaRPr>
          </a:p>
          <a:p>
            <a:endParaRPr lang="cs-CZ" sz="1800" dirty="0">
              <a:solidFill>
                <a:schemeClr val="tx1">
                  <a:alpha val="80000"/>
                </a:schemeClr>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694129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Správa na úseku obrany státu</a:t>
            </a:r>
            <a:endParaRPr lang="cs-CZ" sz="4800" dirty="0"/>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712915" y="2185548"/>
            <a:ext cx="7866061" cy="4037831"/>
          </a:xfrm>
        </p:spPr>
        <p:txBody>
          <a:bodyPr>
            <a:normAutofit/>
          </a:bodyPr>
          <a:lstStyle/>
          <a:p>
            <a:r>
              <a:rPr lang="cs-CZ" sz="1800" b="1" dirty="0">
                <a:effectLst/>
                <a:latin typeface="Calibri" panose="020F0502020204030204" pitchFamily="34" charset="0"/>
                <a:ea typeface="Calibri" panose="020F0502020204030204" pitchFamily="34" charset="0"/>
                <a:cs typeface="Arial" panose="020B0604020202020204" pitchFamily="34" charset="0"/>
              </a:rPr>
              <a:t>Správa na úseku obrany státu</a:t>
            </a:r>
            <a:r>
              <a:rPr lang="cs-CZ" sz="1800" dirty="0">
                <a:effectLst/>
                <a:latin typeface="Calibri" panose="020F0502020204030204" pitchFamily="34" charset="0"/>
                <a:ea typeface="Calibri" panose="020F0502020204030204" pitchFamily="34" charset="0"/>
                <a:cs typeface="Arial" panose="020B0604020202020204" pitchFamily="34" charset="0"/>
              </a:rPr>
              <a:t> představuje řídící a organizátorskou činnost orgánů veřejné správy, která podle zákona zahrnuje výstavbu, přípravu a řízení ozbrojených sil, operační přípravu státního území, obranné plánovaní a opatření v národním hospodářství a na všech úsecích veřejného života v zájmu zajišťování obrany státu. </a:t>
            </a:r>
          </a:p>
          <a:p>
            <a:endParaRPr lang="cs-CZ" sz="1800" dirty="0">
              <a:solidFill>
                <a:schemeClr val="tx1">
                  <a:alpha val="80000"/>
                </a:schemeClr>
              </a:solidFill>
              <a:latin typeface="Calibri" panose="020F0502020204030204" pitchFamily="34" charset="0"/>
              <a:cs typeface="Arial" panose="020B0604020202020204" pitchFamily="34" charset="0"/>
            </a:endParaRPr>
          </a:p>
          <a:p>
            <a:r>
              <a:rPr lang="cs-CZ" sz="1800" dirty="0">
                <a:effectLst/>
                <a:latin typeface="Calibri" panose="020F0502020204030204" pitchFamily="34" charset="0"/>
                <a:ea typeface="Calibri" panose="020F0502020204030204" pitchFamily="34" charset="0"/>
                <a:cs typeface="Arial" panose="020B0604020202020204" pitchFamily="34" charset="0"/>
              </a:rPr>
              <a:t>Za přípravu a zajišťování obrany státu odpovídá </a:t>
            </a:r>
            <a:r>
              <a:rPr lang="cs-CZ" sz="1800" b="1" dirty="0">
                <a:effectLst/>
                <a:latin typeface="Calibri" panose="020F0502020204030204" pitchFamily="34" charset="0"/>
                <a:ea typeface="Calibri" panose="020F0502020204030204" pitchFamily="34" charset="0"/>
                <a:cs typeface="Arial" panose="020B0604020202020204" pitchFamily="34" charset="0"/>
              </a:rPr>
              <a:t>vláda</a:t>
            </a:r>
            <a:r>
              <a:rPr lang="cs-CZ" sz="1800" dirty="0">
                <a:effectLst/>
                <a:latin typeface="Calibri" panose="020F0502020204030204" pitchFamily="34" charset="0"/>
                <a:ea typeface="Calibri" panose="020F0502020204030204" pitchFamily="34" charset="0"/>
                <a:cs typeface="Arial" panose="020B0604020202020204" pitchFamily="34" charset="0"/>
              </a:rPr>
              <a:t>. </a:t>
            </a:r>
          </a:p>
          <a:p>
            <a:pPr lvl="1"/>
            <a:r>
              <a:rPr lang="cs-CZ" sz="1400" dirty="0">
                <a:effectLst/>
                <a:latin typeface="Calibri" panose="020F0502020204030204" pitchFamily="34" charset="0"/>
                <a:ea typeface="Calibri" panose="020F0502020204030204" pitchFamily="34" charset="0"/>
                <a:cs typeface="Arial" panose="020B0604020202020204" pitchFamily="34" charset="0"/>
              </a:rPr>
              <a:t>Ústavní zákon o bezpečnosti ČR stanoví, že zajištění svrchovanosti a územní celistvosti ČR, ochrana jejich demokratických základů a ochrana životů, zdraví a majetkových hodnost je základní povinností státu</a:t>
            </a:r>
            <a:endParaRPr lang="cs-CZ" sz="1600" dirty="0">
              <a:solidFill>
                <a:schemeClr val="tx1">
                  <a:alpha val="80000"/>
                </a:schemeClr>
              </a:solidFill>
            </a:endParaRPr>
          </a:p>
        </p:txBody>
      </p:sp>
    </p:spTree>
    <p:extLst>
      <p:ext uri="{BB962C8B-B14F-4D97-AF65-F5344CB8AC3E}">
        <p14:creationId xmlns:p14="http://schemas.microsoft.com/office/powerpoint/2010/main" val="300316515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Zajišťování obrany státu</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917631" y="2158252"/>
            <a:ext cx="7866061" cy="3397927"/>
          </a:xfrm>
        </p:spPr>
        <p:txBody>
          <a:bodyPr>
            <a:normAutofit fontScale="92500"/>
          </a:bodyPr>
          <a:lstStyle/>
          <a:p>
            <a:pPr algn="just">
              <a:lnSpc>
                <a:spcPct val="107000"/>
              </a:lnSpc>
              <a:spcAft>
                <a:spcPts val="800"/>
              </a:spcAft>
            </a:pPr>
            <a:r>
              <a:rPr lang="cs-CZ" sz="2000" dirty="0">
                <a:effectLst/>
                <a:latin typeface="Calibri" panose="020F0502020204030204" pitchFamily="34" charset="0"/>
                <a:ea typeface="Calibri" panose="020F0502020204030204" pitchFamily="34" charset="0"/>
                <a:cs typeface="Arial" panose="020B0604020202020204" pitchFamily="34" charset="0"/>
              </a:rPr>
              <a:t>Účel zákona o zajišťování obrany ČR je stanovení povinností státních orgánů, územních samosprávných celků a PO i FO k zajišťování obrany ČR před vnějším napadením, a odpovědnosti za porušení těchto povinností</a:t>
            </a:r>
          </a:p>
          <a:p>
            <a:pPr algn="just">
              <a:lnSpc>
                <a:spcPct val="107000"/>
              </a:lnSpc>
              <a:spcAft>
                <a:spcPts val="800"/>
              </a:spcAft>
            </a:pPr>
            <a:r>
              <a:rPr lang="cs-CZ" sz="2000" dirty="0">
                <a:effectLst/>
                <a:latin typeface="Calibri" panose="020F0502020204030204" pitchFamily="34" charset="0"/>
                <a:ea typeface="Calibri" panose="020F0502020204030204" pitchFamily="34" charset="0"/>
                <a:cs typeface="Arial" panose="020B0604020202020204" pitchFamily="34" charset="0"/>
              </a:rPr>
              <a:t>Správa obrany státu se uskutečňuje, resp. může uskutečňovat:</a:t>
            </a:r>
          </a:p>
          <a:p>
            <a:pPr marL="800100" lvl="1" indent="-342900" algn="just">
              <a:lnSpc>
                <a:spcPct val="107000"/>
              </a:lnSpc>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Arial" panose="020B0604020202020204" pitchFamily="34" charset="0"/>
              </a:rPr>
              <a:t>v době míru</a:t>
            </a:r>
          </a:p>
          <a:p>
            <a:pPr marL="800100" lvl="1" indent="-342900" algn="just">
              <a:lnSpc>
                <a:spcPct val="107000"/>
              </a:lnSpc>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Arial" panose="020B0604020202020204" pitchFamily="34" charset="0"/>
              </a:rPr>
              <a:t>za stavu ohrožení státu</a:t>
            </a:r>
          </a:p>
          <a:p>
            <a:pPr marL="800100" lvl="1" indent="-342900" algn="just">
              <a:lnSpc>
                <a:spcPct val="107000"/>
              </a:lnSpc>
              <a:spcAft>
                <a:spcPts val="800"/>
              </a:spcAft>
              <a:buFont typeface="Symbol" panose="05050102010706020507" pitchFamily="18" charset="2"/>
              <a:buChar char=""/>
            </a:pPr>
            <a:r>
              <a:rPr lang="cs-CZ" sz="1600" dirty="0">
                <a:effectLst/>
                <a:latin typeface="Calibri" panose="020F0502020204030204" pitchFamily="34" charset="0"/>
                <a:ea typeface="Calibri" panose="020F0502020204030204" pitchFamily="34" charset="0"/>
                <a:cs typeface="Arial" panose="020B0604020202020204" pitchFamily="34" charset="0"/>
              </a:rPr>
              <a:t>za válečného stavu</a:t>
            </a:r>
          </a:p>
          <a:p>
            <a:pPr marL="342900" indent="-342900" algn="just">
              <a:lnSpc>
                <a:spcPct val="107000"/>
              </a:lnSpc>
              <a:spcAft>
                <a:spcPts val="800"/>
              </a:spcAft>
              <a:buFont typeface="Symbol" panose="05050102010706020507" pitchFamily="18" charset="2"/>
              <a:buChar char=""/>
            </a:pPr>
            <a:r>
              <a:rPr lang="cs-CZ" sz="2000" dirty="0">
                <a:latin typeface="Calibri" panose="020F0502020204030204" pitchFamily="34" charset="0"/>
                <a:ea typeface="Calibri" panose="020F0502020204030204" pitchFamily="34" charset="0"/>
                <a:cs typeface="Arial" panose="020B0604020202020204" pitchFamily="34" charset="0"/>
              </a:rPr>
              <a:t>Občané se připravují k obraně státu dobrovolně</a:t>
            </a:r>
            <a:endParaRPr lang="cs-CZ" sz="2000" dirty="0">
              <a:effectLst/>
              <a:latin typeface="Calibri" panose="020F0502020204030204" pitchFamily="34" charset="0"/>
              <a:ea typeface="Calibri" panose="020F0502020204030204" pitchFamily="34" charset="0"/>
              <a:cs typeface="Arial" panose="020B0604020202020204" pitchFamily="34" charset="0"/>
            </a:endParaRPr>
          </a:p>
          <a:p>
            <a:endParaRPr lang="cs-CZ" sz="2000" dirty="0">
              <a:solidFill>
                <a:schemeClr val="tx1">
                  <a:alpha val="80000"/>
                </a:schemeClr>
              </a:solidFill>
            </a:endParaRPr>
          </a:p>
        </p:txBody>
      </p:sp>
    </p:spTree>
    <p:extLst>
      <p:ext uri="{BB962C8B-B14F-4D97-AF65-F5344CB8AC3E}">
        <p14:creationId xmlns:p14="http://schemas.microsoft.com/office/powerpoint/2010/main" val="194439348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Zajišťování obrany státu</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2025819" y="2088289"/>
            <a:ext cx="7866061" cy="3397927"/>
          </a:xfrm>
        </p:spPr>
        <p:txBody>
          <a:bodyPr>
            <a:normAutofit fontScale="92500" lnSpcReduction="10000"/>
          </a:bodyPr>
          <a:lstStyle/>
          <a:p>
            <a:r>
              <a:rPr lang="cs-CZ" sz="2000" dirty="0">
                <a:solidFill>
                  <a:schemeClr val="tx1">
                    <a:alpha val="80000"/>
                  </a:schemeClr>
                </a:solidFill>
              </a:rPr>
              <a:t>Zákon o zajišťování obrany může omezit některé základní práva a svobody a to zejména za stavu ohrožení státu nebo za válečné stavu</a:t>
            </a:r>
          </a:p>
          <a:p>
            <a:endParaRPr lang="cs-CZ" sz="2000" dirty="0">
              <a:solidFill>
                <a:schemeClr val="tx1">
                  <a:alpha val="80000"/>
                </a:schemeClr>
              </a:solidFill>
            </a:endParaRPr>
          </a:p>
          <a:p>
            <a:r>
              <a:rPr lang="cs-CZ" sz="2000" dirty="0">
                <a:solidFill>
                  <a:schemeClr val="tx1">
                    <a:alpha val="80000"/>
                  </a:schemeClr>
                </a:solidFill>
              </a:rPr>
              <a:t>Dochází například k omezení svobody pohybu a pobytu nebo právo se shromažďovat</a:t>
            </a:r>
          </a:p>
          <a:p>
            <a:endParaRPr lang="cs-CZ" sz="2000" dirty="0">
              <a:solidFill>
                <a:schemeClr val="tx1">
                  <a:alpha val="80000"/>
                </a:schemeClr>
              </a:solidFill>
            </a:endParaRPr>
          </a:p>
          <a:p>
            <a:r>
              <a:rPr lang="cs-CZ" sz="2000" dirty="0">
                <a:solidFill>
                  <a:schemeClr val="tx1">
                    <a:alpha val="80000"/>
                  </a:schemeClr>
                </a:solidFill>
              </a:rPr>
              <a:t>Pracovní povinnost FO </a:t>
            </a:r>
          </a:p>
          <a:p>
            <a:r>
              <a:rPr lang="cs-CZ" sz="2000" dirty="0">
                <a:solidFill>
                  <a:schemeClr val="tx1">
                    <a:alpha val="80000"/>
                  </a:schemeClr>
                </a:solidFill>
              </a:rPr>
              <a:t>Věcné prostředky pro potřeby obrany státu</a:t>
            </a:r>
          </a:p>
          <a:p>
            <a:endParaRPr lang="cs-CZ" sz="2000" dirty="0">
              <a:solidFill>
                <a:schemeClr val="tx1">
                  <a:alpha val="80000"/>
                </a:schemeClr>
              </a:solidFill>
            </a:endParaRPr>
          </a:p>
        </p:txBody>
      </p:sp>
    </p:spTree>
    <p:extLst>
      <p:ext uri="{BB962C8B-B14F-4D97-AF65-F5344CB8AC3E}">
        <p14:creationId xmlns:p14="http://schemas.microsoft.com/office/powerpoint/2010/main" val="359326182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Stav ohrožení státu</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712914" y="2212843"/>
            <a:ext cx="7866061" cy="3397927"/>
          </a:xfrm>
        </p:spPr>
        <p:txBody>
          <a:bodyPr>
            <a:normAutofit fontScale="92500" lnSpcReduction="20000"/>
          </a:bodyPr>
          <a:lstStyle/>
          <a:p>
            <a:r>
              <a:rPr lang="cs-CZ" sz="2000" dirty="0">
                <a:solidFill>
                  <a:schemeClr val="tx1">
                    <a:alpha val="80000"/>
                  </a:schemeClr>
                </a:solidFill>
              </a:rPr>
              <a:t>Stav ohrožení státu vyhlašuje Parlament ČR</a:t>
            </a:r>
          </a:p>
          <a:p>
            <a:endParaRPr lang="cs-CZ" sz="2000" dirty="0">
              <a:solidFill>
                <a:schemeClr val="tx1">
                  <a:alpha val="80000"/>
                </a:schemeClr>
              </a:solidFill>
            </a:endParaRPr>
          </a:p>
          <a:p>
            <a:r>
              <a:rPr lang="cs-CZ" sz="2000" dirty="0">
                <a:solidFill>
                  <a:schemeClr val="tx1">
                    <a:alpha val="80000"/>
                  </a:schemeClr>
                </a:solidFill>
              </a:rPr>
              <a:t>K vyhlášení je třeba souhlas většiny všech poslanců a senátorů</a:t>
            </a:r>
          </a:p>
          <a:p>
            <a:endParaRPr lang="cs-CZ" sz="2000" dirty="0">
              <a:solidFill>
                <a:schemeClr val="tx1">
                  <a:alpha val="80000"/>
                </a:schemeClr>
              </a:solidFill>
            </a:endParaRPr>
          </a:p>
          <a:p>
            <a:r>
              <a:rPr lang="cs-CZ" sz="2000" dirty="0">
                <a:solidFill>
                  <a:schemeClr val="tx1">
                    <a:alpha val="80000"/>
                  </a:schemeClr>
                </a:solidFill>
              </a:rPr>
              <a:t>Pouze v případě, je-li ohrožena svrchovanost státu nebo územní celistvost České republiky nebo jeho demokratické základy</a:t>
            </a:r>
          </a:p>
          <a:p>
            <a:endParaRPr lang="cs-CZ" sz="2000" dirty="0">
              <a:solidFill>
                <a:schemeClr val="tx1">
                  <a:alpha val="80000"/>
                </a:schemeClr>
              </a:solidFill>
            </a:endParaRPr>
          </a:p>
          <a:p>
            <a:r>
              <a:rPr lang="cs-CZ" sz="2000" dirty="0">
                <a:solidFill>
                  <a:schemeClr val="tx1">
                    <a:alpha val="80000"/>
                  </a:schemeClr>
                </a:solidFill>
              </a:rPr>
              <a:t>Tento stav zatím nebyl na území České republiky nikdy vyhlášen.</a:t>
            </a:r>
          </a:p>
          <a:p>
            <a:endParaRPr lang="cs-CZ" sz="2000" dirty="0">
              <a:solidFill>
                <a:schemeClr val="tx1">
                  <a:alpha val="80000"/>
                </a:schemeClr>
              </a:solidFill>
            </a:endParaRPr>
          </a:p>
        </p:txBody>
      </p:sp>
    </p:spTree>
    <p:extLst>
      <p:ext uri="{BB962C8B-B14F-4D97-AF65-F5344CB8AC3E}">
        <p14:creationId xmlns:p14="http://schemas.microsoft.com/office/powerpoint/2010/main" val="1353125397"/>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Válečný stav</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822096" y="2130956"/>
            <a:ext cx="7866061" cy="3397927"/>
          </a:xfrm>
        </p:spPr>
        <p:txBody>
          <a:bodyPr>
            <a:normAutofit fontScale="85000" lnSpcReduction="10000"/>
          </a:bodyPr>
          <a:lstStyle/>
          <a:p>
            <a:r>
              <a:rPr lang="cs-CZ" sz="2400" dirty="0"/>
              <a:t>Válečný stav se vyhlašuje pro celé území České republiky. </a:t>
            </a:r>
            <a:r>
              <a:rPr lang="pt-BR" sz="2400" dirty="0"/>
              <a:t>Jedná se o nejzávažnější stav.</a:t>
            </a:r>
            <a:endParaRPr lang="cs-CZ" sz="2400" dirty="0"/>
          </a:p>
          <a:p>
            <a:endParaRPr lang="cs-CZ" sz="2400" dirty="0"/>
          </a:p>
          <a:p>
            <a:r>
              <a:rPr lang="cs-CZ" sz="2400" dirty="0"/>
              <a:t>Jedná se o institut válečného stavu, který je samostatně upraven v </a:t>
            </a:r>
            <a:r>
              <a:rPr lang="cs-CZ" sz="2400" b="1" dirty="0"/>
              <a:t>Ústavě ČR </a:t>
            </a:r>
            <a:r>
              <a:rPr lang="cs-CZ" sz="2400" dirty="0"/>
              <a:t>(na rozdíl od stavu ohrožení státu)</a:t>
            </a:r>
          </a:p>
          <a:p>
            <a:endParaRPr lang="cs-CZ" sz="2400" dirty="0"/>
          </a:p>
          <a:p>
            <a:r>
              <a:rPr lang="cs-CZ" sz="2000" dirty="0">
                <a:effectLst/>
                <a:ea typeface="Calibri" panose="020F0502020204030204" pitchFamily="34" charset="0"/>
                <a:cs typeface="Arial" panose="020B0604020202020204" pitchFamily="34" charset="0"/>
              </a:rPr>
              <a:t>O vyhlášení válečného stavu může rozhodnout Parlament, je-li ČR napadena nebo je-li třeba plnit mezinárodní smluvní závazky o společné obraně proti napadení.</a:t>
            </a:r>
          </a:p>
          <a:p>
            <a:endParaRPr lang="cs-CZ" sz="2000" dirty="0">
              <a:solidFill>
                <a:schemeClr val="tx1">
                  <a:alpha val="80000"/>
                </a:schemeClr>
              </a:solidFill>
            </a:endParaRPr>
          </a:p>
        </p:txBody>
      </p:sp>
    </p:spTree>
    <p:extLst>
      <p:ext uri="{BB962C8B-B14F-4D97-AF65-F5344CB8AC3E}">
        <p14:creationId xmlns:p14="http://schemas.microsoft.com/office/powerpoint/2010/main" val="304943432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95349F7-BDA1-C8E8-ACB7-55E4118D42CE}"/>
              </a:ext>
            </a:extLst>
          </p:cNvPr>
          <p:cNvSpPr>
            <a:spLocks noGrp="1"/>
          </p:cNvSpPr>
          <p:nvPr>
            <p:ph type="title"/>
          </p:nvPr>
        </p:nvSpPr>
        <p:spPr>
          <a:xfrm>
            <a:off x="1712915" y="1040400"/>
            <a:ext cx="7866060" cy="707886"/>
          </a:xfrm>
        </p:spPr>
        <p:txBody>
          <a:bodyPr anchor="b">
            <a:noAutofit/>
          </a:bodyPr>
          <a:lstStyle/>
          <a:p>
            <a:pPr algn="ctr"/>
            <a:r>
              <a:rPr lang="cs-CZ" sz="4800" b="1" dirty="0">
                <a:latin typeface="+mn-lt"/>
              </a:rPr>
              <a:t>Nouzový stav </a:t>
            </a:r>
          </a:p>
        </p:txBody>
      </p:sp>
      <p:sp>
        <p:nvSpPr>
          <p:cNvPr id="4" name="Zástupný obsah 3">
            <a:extLst>
              <a:ext uri="{FF2B5EF4-FFF2-40B4-BE49-F238E27FC236}">
                <a16:creationId xmlns:a16="http://schemas.microsoft.com/office/drawing/2014/main" id="{E97E04ED-5CFB-6984-218A-500B3CA3D8A7}"/>
              </a:ext>
            </a:extLst>
          </p:cNvPr>
          <p:cNvSpPr>
            <a:spLocks noGrp="1"/>
          </p:cNvSpPr>
          <p:nvPr>
            <p:ph idx="1"/>
          </p:nvPr>
        </p:nvSpPr>
        <p:spPr>
          <a:xfrm>
            <a:off x="1712915" y="2212843"/>
            <a:ext cx="7866061" cy="3397927"/>
          </a:xfrm>
        </p:spPr>
        <p:txBody>
          <a:bodyPr>
            <a:normAutofit fontScale="85000" lnSpcReduction="10000"/>
          </a:bodyPr>
          <a:lstStyle/>
          <a:p>
            <a:r>
              <a:rPr lang="cs-CZ" sz="2000" dirty="0">
                <a:solidFill>
                  <a:schemeClr val="tx1">
                    <a:alpha val="80000"/>
                  </a:schemeClr>
                </a:solidFill>
              </a:rPr>
              <a:t>Vedle stavu ohrožení státu a válečného stavu, existuje ještě institut nouzového stavu</a:t>
            </a:r>
          </a:p>
          <a:p>
            <a:endParaRPr lang="cs-CZ" sz="2000" dirty="0">
              <a:solidFill>
                <a:schemeClr val="tx1">
                  <a:alpha val="80000"/>
                </a:schemeClr>
              </a:solidFill>
            </a:endParaRPr>
          </a:p>
          <a:p>
            <a:r>
              <a:rPr lang="cs-CZ" sz="2000" dirty="0">
                <a:solidFill>
                  <a:schemeClr val="tx1">
                    <a:alpha val="80000"/>
                  </a:schemeClr>
                </a:solidFill>
              </a:rPr>
              <a:t>Většinou není spojen s obranou státu před vojenským nebezpečím. Vláda může vyhlásit NS v případě živelných pohrom (tornádo na jižní Moravě), nebezpečí ohrožující zdraví či vnitřní pořádek a bezpečnost (pandemie COVID). </a:t>
            </a:r>
          </a:p>
          <a:p>
            <a:endParaRPr lang="cs-CZ" sz="2000" dirty="0">
              <a:solidFill>
                <a:schemeClr val="tx1">
                  <a:alpha val="80000"/>
                </a:schemeClr>
              </a:solidFill>
            </a:endParaRPr>
          </a:p>
          <a:p>
            <a:r>
              <a:rPr lang="cs-CZ" sz="2000" dirty="0">
                <a:solidFill>
                  <a:schemeClr val="tx1">
                    <a:alpha val="80000"/>
                  </a:schemeClr>
                </a:solidFill>
              </a:rPr>
              <a:t>Vláda při vyhlášením NS informuje poslaneckou sněmovnu, ta pak může NS zrušit. </a:t>
            </a:r>
          </a:p>
        </p:txBody>
      </p:sp>
    </p:spTree>
    <p:extLst>
      <p:ext uri="{BB962C8B-B14F-4D97-AF65-F5344CB8AC3E}">
        <p14:creationId xmlns:p14="http://schemas.microsoft.com/office/powerpoint/2010/main" val="311865520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194</TotalTime>
  <Words>2611</Words>
  <Application>Microsoft Macintosh PowerPoint</Application>
  <PresentationFormat>Širokoúhlá obrazovka</PresentationFormat>
  <Paragraphs>227</Paragraphs>
  <Slides>26</Slides>
  <Notes>21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Arial CE</vt:lpstr>
      <vt:lpstr>Calibri</vt:lpstr>
      <vt:lpstr>Gill Sans MT</vt:lpstr>
      <vt:lpstr>Symbol</vt:lpstr>
      <vt:lpstr>Galerie</vt:lpstr>
      <vt:lpstr>Správa na úseku obrany státu</vt:lpstr>
      <vt:lpstr>Prameny právní úpravy </vt:lpstr>
      <vt:lpstr>Správa na úseku obrany státu</vt:lpstr>
      <vt:lpstr>Správa na úseku obrany státu</vt:lpstr>
      <vt:lpstr>Zajišťování obrany státu</vt:lpstr>
      <vt:lpstr>Zajišťování obrany státu</vt:lpstr>
      <vt:lpstr>Stav ohrožení státu</vt:lpstr>
      <vt:lpstr>Válečný stav</vt:lpstr>
      <vt:lpstr>Nouzový stav </vt:lpstr>
      <vt:lpstr>Organizace obrany státu</vt:lpstr>
      <vt:lpstr>Prezident ČR – vrchní velitel ozbrojených sil</vt:lpstr>
      <vt:lpstr>Prezident ČR – zákonná úprava</vt:lpstr>
      <vt:lpstr>Vojenská kancelář prezidenta republiky</vt:lpstr>
      <vt:lpstr>Parlament ČR</vt:lpstr>
      <vt:lpstr>Parlament ČR – zákonná úprava</vt:lpstr>
      <vt:lpstr>Vláda ČR</vt:lpstr>
      <vt:lpstr>Vláda ČR</vt:lpstr>
      <vt:lpstr>Vláda ČR – zákonná úprava</vt:lpstr>
      <vt:lpstr>Bezpečnostní rada státu a Ministerstvo obrany</vt:lpstr>
      <vt:lpstr>Generální štáb Armády ČR</vt:lpstr>
      <vt:lpstr>Ozbrojené síly ČR</vt:lpstr>
      <vt:lpstr>Ozbrojené síly – Armáda ČR</vt:lpstr>
      <vt:lpstr>Vztahy uvnitř vojenské organizace</vt:lpstr>
      <vt:lpstr>Služební poměr</vt:lpstr>
      <vt:lpstr>Branná povinnost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Bezpečnostní správa státu a správa na úseku obrany státu</dc:title>
  <dc:creator>Michalis Joannidis</dc:creator>
  <cp:lastModifiedBy>Kamil Jelínek</cp:lastModifiedBy>
  <cp:revision>7</cp:revision>
  <dcterms:created xsi:type="dcterms:W3CDTF">2022-09-14T18:53:07Z</dcterms:created>
  <dcterms:modified xsi:type="dcterms:W3CDTF">2023-11-29T13:39:12Z</dcterms:modified>
</cp:coreProperties>
</file>