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59" r:id="rId5"/>
    <p:sldMasterId id="2147483660" r:id="rId6"/>
  </p:sldMasterIdLst>
  <p:notesMasterIdLst>
    <p:notesMasterId r:id="rId75"/>
  </p:notesMasterIdLst>
  <p:handoutMasterIdLst>
    <p:handoutMasterId r:id="rId76"/>
  </p:handoutMasterIdLst>
  <p:sldIdLst>
    <p:sldId id="256" r:id="rId7"/>
    <p:sldId id="335" r:id="rId8"/>
    <p:sldId id="258" r:id="rId9"/>
    <p:sldId id="272" r:id="rId10"/>
    <p:sldId id="257" r:id="rId11"/>
    <p:sldId id="259" r:id="rId12"/>
    <p:sldId id="260" r:id="rId13"/>
    <p:sldId id="261" r:id="rId14"/>
    <p:sldId id="263" r:id="rId15"/>
    <p:sldId id="264" r:id="rId16"/>
    <p:sldId id="265" r:id="rId17"/>
    <p:sldId id="266" r:id="rId18"/>
    <p:sldId id="268" r:id="rId19"/>
    <p:sldId id="270" r:id="rId20"/>
    <p:sldId id="269" r:id="rId21"/>
    <p:sldId id="271" r:id="rId22"/>
    <p:sldId id="274" r:id="rId23"/>
    <p:sldId id="275" r:id="rId24"/>
    <p:sldId id="276" r:id="rId25"/>
    <p:sldId id="278" r:id="rId26"/>
    <p:sldId id="279" r:id="rId27"/>
    <p:sldId id="281" r:id="rId28"/>
    <p:sldId id="282" r:id="rId29"/>
    <p:sldId id="283" r:id="rId30"/>
    <p:sldId id="285" r:id="rId31"/>
    <p:sldId id="284" r:id="rId32"/>
    <p:sldId id="286" r:id="rId33"/>
    <p:sldId id="287" r:id="rId34"/>
    <p:sldId id="288" r:id="rId35"/>
    <p:sldId id="289" r:id="rId36"/>
    <p:sldId id="290" r:id="rId37"/>
    <p:sldId id="293" r:id="rId38"/>
    <p:sldId id="291" r:id="rId39"/>
    <p:sldId id="294" r:id="rId40"/>
    <p:sldId id="295" r:id="rId41"/>
    <p:sldId id="296" r:id="rId42"/>
    <p:sldId id="298" r:id="rId43"/>
    <p:sldId id="297" r:id="rId44"/>
    <p:sldId id="305" r:id="rId45"/>
    <p:sldId id="299" r:id="rId46"/>
    <p:sldId id="303" r:id="rId47"/>
    <p:sldId id="301" r:id="rId48"/>
    <p:sldId id="300" r:id="rId49"/>
    <p:sldId id="304" r:id="rId50"/>
    <p:sldId id="302" r:id="rId51"/>
    <p:sldId id="306" r:id="rId52"/>
    <p:sldId id="308" r:id="rId53"/>
    <p:sldId id="309" r:id="rId54"/>
    <p:sldId id="330" r:id="rId55"/>
    <p:sldId id="331" r:id="rId56"/>
    <p:sldId id="310" r:id="rId57"/>
    <p:sldId id="311" r:id="rId58"/>
    <p:sldId id="307" r:id="rId59"/>
    <p:sldId id="313" r:id="rId60"/>
    <p:sldId id="314" r:id="rId61"/>
    <p:sldId id="315" r:id="rId62"/>
    <p:sldId id="312" r:id="rId63"/>
    <p:sldId id="316" r:id="rId64"/>
    <p:sldId id="318" r:id="rId65"/>
    <p:sldId id="319" r:id="rId66"/>
    <p:sldId id="320" r:id="rId67"/>
    <p:sldId id="321" r:id="rId68"/>
    <p:sldId id="323" r:id="rId69"/>
    <p:sldId id="324" r:id="rId70"/>
    <p:sldId id="326" r:id="rId71"/>
    <p:sldId id="332" r:id="rId72"/>
    <p:sldId id="333" r:id="rId73"/>
    <p:sldId id="334" r:id="rId74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11" autoAdjust="0"/>
  </p:normalViewPr>
  <p:slideViewPr>
    <p:cSldViewPr snapToGrid="0">
      <p:cViewPr varScale="1">
        <p:scale>
          <a:sx n="154" d="100"/>
          <a:sy n="154" d="100"/>
        </p:scale>
        <p:origin x="214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9C393D87-1E9F-483F-9812-67DBB18C46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D113FC3F-CCE3-4BA8-86B7-29A8727DC9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B4B68315-C8C8-4C97-8D78-984A37D5D73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92259EF4-5367-40D0-A08E-3770948D81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CB099F-2A7C-4460-AD15-0A3AFE61513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C0191F0C-B549-4462-A7CB-F701F736059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BD611D17-BCC3-4A87-BA43-21492C5707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64C964A2-CB69-49AD-8E23-1227417CB7B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5F6BEEA0-A6A7-4BCA-A835-92ADD51323A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06" name="Rectangle 6">
            <a:extLst>
              <a:ext uri="{FF2B5EF4-FFF2-40B4-BE49-F238E27FC236}">
                <a16:creationId xmlns:a16="http://schemas.microsoft.com/office/drawing/2014/main" id="{5B6E819D-FF70-4D48-A1B0-CFB04AAAF49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7" name="Rectangle 7">
            <a:extLst>
              <a:ext uri="{FF2B5EF4-FFF2-40B4-BE49-F238E27FC236}">
                <a16:creationId xmlns:a16="http://schemas.microsoft.com/office/drawing/2014/main" id="{EE1707FA-3049-44B5-B660-C005A352B8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1613C4C-76C0-4C5F-B9B5-89AE077C1FC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7628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13C4C-76C0-4C5F-B9B5-89AE077C1FCA}" type="slidenum">
              <a:rPr lang="cs-CZ" altLang="cs-CZ" smtClean="0"/>
              <a:pPr/>
              <a:t>65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25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>
            <a:extLst>
              <a:ext uri="{FF2B5EF4-FFF2-40B4-BE49-F238E27FC236}">
                <a16:creationId xmlns:a16="http://schemas.microsoft.com/office/drawing/2014/main" id="{0B9932AA-8B46-4CE9-B196-694F11CE7DE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E2C5C0DE-0ABC-4563-B3E7-11579641D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5" name="Rectangle 21">
              <a:extLst>
                <a:ext uri="{FF2B5EF4-FFF2-40B4-BE49-F238E27FC236}">
                  <a16:creationId xmlns:a16="http://schemas.microsoft.com/office/drawing/2014/main" id="{4665668F-5401-4C44-8063-29219097B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1477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>
                <a:latin typeface="Arial" charset="0"/>
              </a:endParaRPr>
            </a:p>
          </p:txBody>
        </p:sp>
        <p:pic>
          <p:nvPicPr>
            <p:cNvPr id="6" name="Picture 22" descr="titl CZ">
              <a:extLst>
                <a:ext uri="{FF2B5EF4-FFF2-40B4-BE49-F238E27FC236}">
                  <a16:creationId xmlns:a16="http://schemas.microsoft.com/office/drawing/2014/main" id="{ECBCDD13-A996-473E-AB79-52B3E3A8A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06663" y="2565400"/>
            <a:ext cx="5688012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E01F3780-8FDB-4897-9315-26ACF49D191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D702888B-9897-4147-8F2B-5D2E50EA96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58EF2D-A0EB-43F6-9CDF-1120F395D7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891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DED5658-1318-4D1D-8034-E201A29476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FA9ABA7D-9E45-4C3A-9CAE-88549C8AC8D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A9718-C91C-416B-BA57-D9DD5A32B7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373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321D51AE-BB67-45FB-889F-58BAA4F87B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63785F7F-C1F7-4A7D-8148-03E1BF8D1D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89B241-82C4-4EA9-93B1-30204D4891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903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3E552BC-5C28-452B-BBCE-3B0C6F470FC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0A700DC-D50C-4A01-89AB-1DFB826AB0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714B0-58A1-4EBA-8DDD-EDE5F3F231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4047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D179385-B0D4-4E40-9A46-162B8BF2FA1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33F740C-CFC1-410C-8E26-D00F7313DB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72C73-0BE3-41F4-9A72-5CFAFA0543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960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53BF5D2-0F7D-471C-89D2-9E3605E9B99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4BDA46-48C0-40D3-9703-E07280FFD4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FA766-D5F4-445C-9537-8B099AE1E7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6005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FDE6A10-99CC-40E9-88AC-C9C905F01E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89232B6-1B02-4DCD-ABAA-E13C80C77F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BB90F-FA75-4A2E-8DE2-E34ADC9153D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217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F301C85-0EA3-4111-9070-FE07E19C9F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09FC09F-58FA-4B2E-87E1-476AC63E00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D3043-1AE2-47FE-ABB8-6B0BA8F4EB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0907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8CC4416-7054-4822-9C2D-E088B4EB6D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DB3BFE7-14AE-44EF-93BC-198286650D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36FA2-1628-44F2-8015-4787E18B14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8276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64EF3EFD-4D12-4C16-AE51-D42C3DCA372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3AD0352-A98B-4B5C-8A26-959F82D43AC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1B794-8574-41ED-9449-9119F63B9F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3187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824561D-4C47-47B1-9F8B-DD96A9621D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08399B6-A1FC-42F9-A17E-F53025070A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BB885-D63F-4295-AC68-80F503F0D8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980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100E182C-C0E9-4458-9E54-0615D094BA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3AB2BE1E-0CE4-4690-AC69-B7FB4DD4A5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B73C6-01B1-4A9A-B850-69E4687F678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7293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C0119B-073D-4182-A91F-05312DB3E05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D065BCF-7F7C-4278-8755-4CC5C758D4F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1C5FC0-4DC4-400C-A777-EC1CA4D8BC3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341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10E9E6E-6C2E-43E2-B6B0-07205FE02D7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EF9B962-3DF2-4703-A942-8BF9DC052E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583C9-429B-4FFF-B4FE-6B9154542A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9079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F2953F8-6F68-4C92-B0A5-43916B83BF4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3592FE5-5433-42B0-ACEE-45977CD85D5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31C35-2251-4350-9536-66034FBBB8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4589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22C71D7-0206-479E-A8A8-ACE5BEA88D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ECE0581-1AB1-487A-94C3-DAA6397552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36E0-F58D-493F-A727-2743392DD8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9870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096A40D-CC9B-4132-AD21-CBD9224356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BABF5B5-DC4A-48E4-8777-FB5EE4DF91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C09F2-3EEB-4FAA-B57C-E6347D2904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1639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ECEA095-8A8D-466F-BFC0-E411B74DCD5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F099705-E877-4E7C-AA09-C5A76C4E7ED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376FB-C1CE-40FC-9B0D-589206DB19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7660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7EB72BD-6630-49D6-B55F-C5B69D7BBE5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7DDDC71-4DF7-41D4-A7E8-E89B457E47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BD7F1-5F6D-45EC-94E0-61A1571168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3931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D45B3F3-BA61-4E30-8B7A-213D2BE42A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C7A111C-21D0-4D73-88A9-3FD5656E8E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09CA9-52D4-471F-AE2F-E5874192DC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4686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F9752F4-6A81-4DFB-AB45-80AFE9FC43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DC5770B-5E6B-4C4C-A2EF-AD9D5447A5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E5F50-37A6-4DA7-9302-74A4785B97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287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E1D8D9C9-F489-464A-80A4-D37D1DEC880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FA8CCE0-0507-4AED-AA53-74065B2B8EA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24376-3878-44ED-97F5-6269EA7429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443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6743937-B084-40A2-AA60-03C6CFFD68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81850C23-0EB6-4B65-B313-02776E0A85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29F77-22B0-46FC-A817-1124D7A659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6518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219A697-63F3-455F-A2DF-9E487754CD9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4CECEDC-25F9-4B24-BBEC-A2F0A128F0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4C8286-9AE8-4C6B-AE05-372A21F929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6366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8768E84-6E9C-4A5A-ABBA-44FC6DA29A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3B34535-AE32-40CB-B3F7-01B87C4CCE5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547C6C-8921-4A47-BFED-FD6CF2D009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7478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F14EE5B-D905-4F09-8C16-E47A74DE55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8A9A67B-0608-4DC8-A5E5-84BB66CA2DE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01F4E-1EEE-4A9E-ADB9-C8E9BE3126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3850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4525B9B-72C5-4330-891C-B08259CCC6E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7E1A675-2064-43A9-8F9F-C50FAF2B5F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DC9DB-3AF2-4237-9039-4D777CC7D7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402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D45380CB-F0FC-4866-BD7E-78414DACAB8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1228A24A-F634-4BFC-9B78-05A2EDC737D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7F6C2-2A17-49AE-9756-275D4074FB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101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5E8CACD3-E9E3-4A08-A872-C11AE229F4B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C2BEA5C-A813-436B-B398-7C92604355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EB1C2-3995-4FC6-BE52-F97679E055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341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D5A63A2-7081-442D-A6B1-EDB633E2A3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C7F589B5-353A-42BD-8CA0-35F6B826FF4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8B54F-8232-4928-9196-30F8C90731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11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0F7A3E0F-E15E-4191-951B-7468F837C9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ABF4869D-84DA-4353-98AD-6ABC97274CF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D28F-BEDA-49BE-BBBB-DD1631283D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605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05B2DFB5-57F4-408E-9A8F-E35FBA023D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D4CF95E5-8741-4DE2-90EC-CAA71BA65E6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2D3D6-C0B6-46E4-815C-09BCEF04C66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524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8D2F500-4920-4A5F-9FE7-9E85B375D3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1CFA7692-5A89-48B8-9BF4-EB84410320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03546-63F3-4B2F-9313-7FEA28ADC3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16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>
            <a:extLst>
              <a:ext uri="{FF2B5EF4-FFF2-40B4-BE49-F238E27FC236}">
                <a16:creationId xmlns:a16="http://schemas.microsoft.com/office/drawing/2014/main" id="{27704CE1-E6E9-4052-9381-2D9F10A2FFD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4532" name="Rectangle 20">
              <a:extLst>
                <a:ext uri="{FF2B5EF4-FFF2-40B4-BE49-F238E27FC236}">
                  <a16:creationId xmlns:a16="http://schemas.microsoft.com/office/drawing/2014/main" id="{134C6E52-68C9-482F-B76C-B433A42FA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32" name="Rectangle 19">
              <a:extLst>
                <a:ext uri="{FF2B5EF4-FFF2-40B4-BE49-F238E27FC236}">
                  <a16:creationId xmlns:a16="http://schemas.microsoft.com/office/drawing/2014/main" id="{6642FCA2-9F0D-4CBA-AEE9-B4DC48BBD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1033" name="Picture 21" descr="zahlavi CZ">
              <a:extLst>
                <a:ext uri="{FF2B5EF4-FFF2-40B4-BE49-F238E27FC236}">
                  <a16:creationId xmlns:a16="http://schemas.microsoft.com/office/drawing/2014/main" id="{3DCC4CDC-A18F-4DF9-9FA5-632C6D7D2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9">
            <a:extLst>
              <a:ext uri="{FF2B5EF4-FFF2-40B4-BE49-F238E27FC236}">
                <a16:creationId xmlns:a16="http://schemas.microsoft.com/office/drawing/2014/main" id="{CEEF3FA6-7082-4452-BA0B-84F4E41AB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421FCE70-D9C6-4FDD-8179-4A07A60EE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4529" name="Rectangle 17">
            <a:extLst>
              <a:ext uri="{FF2B5EF4-FFF2-40B4-BE49-F238E27FC236}">
                <a16:creationId xmlns:a16="http://schemas.microsoft.com/office/drawing/2014/main" id="{FEEDAA25-0304-49E6-A70B-E511D4F680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4530" name="Rectangle 18">
            <a:extLst>
              <a:ext uri="{FF2B5EF4-FFF2-40B4-BE49-F238E27FC236}">
                <a16:creationId xmlns:a16="http://schemas.microsoft.com/office/drawing/2014/main" id="{C178076B-A745-4ED7-9F44-7CD5D96A4B0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85138C59-A5D5-47E4-B464-36649C2E2BD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1B936C2B-1B56-4732-9F35-522E8F33E62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8547" name="Rectangle 3">
              <a:extLst>
                <a:ext uri="{FF2B5EF4-FFF2-40B4-BE49-F238E27FC236}">
                  <a16:creationId xmlns:a16="http://schemas.microsoft.com/office/drawing/2014/main" id="{A6E29517-AC09-4B89-99BB-244CFE987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055" name="Rectangle 4">
              <a:extLst>
                <a:ext uri="{FF2B5EF4-FFF2-40B4-BE49-F238E27FC236}">
                  <a16:creationId xmlns:a16="http://schemas.microsoft.com/office/drawing/2014/main" id="{E0C2ECA3-54D2-4EEB-B6FA-364052F72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2056" name="Picture 5" descr="zahlavi CZ">
              <a:extLst>
                <a:ext uri="{FF2B5EF4-FFF2-40B4-BE49-F238E27FC236}">
                  <a16:creationId xmlns:a16="http://schemas.microsoft.com/office/drawing/2014/main" id="{51AC9DB2-6D7E-45C1-A858-AD71D9B34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7">
            <a:extLst>
              <a:ext uri="{FF2B5EF4-FFF2-40B4-BE49-F238E27FC236}">
                <a16:creationId xmlns:a16="http://schemas.microsoft.com/office/drawing/2014/main" id="{7BD462A5-C14C-4510-9696-356DE257F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>
            <a:extLst>
              <a:ext uri="{FF2B5EF4-FFF2-40B4-BE49-F238E27FC236}">
                <a16:creationId xmlns:a16="http://schemas.microsoft.com/office/drawing/2014/main" id="{9B77CCFF-CA09-48C0-B5C7-34D2A4545D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08553" name="Rectangle 9">
            <a:extLst>
              <a:ext uri="{FF2B5EF4-FFF2-40B4-BE49-F238E27FC236}">
                <a16:creationId xmlns:a16="http://schemas.microsoft.com/office/drawing/2014/main" id="{8B768B1D-83E3-479D-ABF6-77A425E053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3140216B-72B2-44D9-B3D1-4843903ED10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2B7EDDD6-21C1-4F20-9691-E90C43D434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>
              <a:extLst>
                <a:ext uri="{FF2B5EF4-FFF2-40B4-BE49-F238E27FC236}">
                  <a16:creationId xmlns:a16="http://schemas.microsoft.com/office/drawing/2014/main" id="{CC8D2D8D-E0FA-4B2F-94D1-D3B38A54B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079" name="Rectangle 4">
              <a:extLst>
                <a:ext uri="{FF2B5EF4-FFF2-40B4-BE49-F238E27FC236}">
                  <a16:creationId xmlns:a16="http://schemas.microsoft.com/office/drawing/2014/main" id="{93DE1407-98CB-4B48-AFBE-721C09C85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3080" name="Picture 5" descr="zahlavi CZ">
              <a:extLst>
                <a:ext uri="{FF2B5EF4-FFF2-40B4-BE49-F238E27FC236}">
                  <a16:creationId xmlns:a16="http://schemas.microsoft.com/office/drawing/2014/main" id="{570A6891-8407-4A4B-8384-918EC4EA8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6">
            <a:extLst>
              <a:ext uri="{FF2B5EF4-FFF2-40B4-BE49-F238E27FC236}">
                <a16:creationId xmlns:a16="http://schemas.microsoft.com/office/drawing/2014/main" id="{3903A14C-98A6-436B-88C9-97380378B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44CA7F48-1A36-44E6-9CCD-69A4E13466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10600" name="Rectangle 8">
            <a:extLst>
              <a:ext uri="{FF2B5EF4-FFF2-40B4-BE49-F238E27FC236}">
                <a16:creationId xmlns:a16="http://schemas.microsoft.com/office/drawing/2014/main" id="{9E80EE8A-F0B1-4350-BD6B-1F224FB460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B6BA1101-29BC-4536-9265-E59451548C0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2.xml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4" Type="http://schemas.openxmlformats.org/officeDocument/2006/relationships/audio" Target="../media/media18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6">
            <a:extLst>
              <a:ext uri="{FF2B5EF4-FFF2-40B4-BE49-F238E27FC236}">
                <a16:creationId xmlns:a16="http://schemas.microsoft.com/office/drawing/2014/main" id="{7A3EAF8B-BD9E-42F7-A342-4E233A3F7A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5299B7-8FCF-40BE-9013-E912C433EF6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</a:t>
            </a:fld>
            <a:endParaRPr lang="cs-CZ" altLang="cs-CZ" sz="1200" dirty="0">
              <a:solidFill>
                <a:srgbClr val="969696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89F6A13-89D7-4B57-874F-2529A1FC81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6663" y="4001632"/>
            <a:ext cx="5688012" cy="1227593"/>
          </a:xfrm>
        </p:spPr>
        <p:txBody>
          <a:bodyPr/>
          <a:lstStyle/>
          <a:p>
            <a:pPr algn="ctr" eaLnBrk="1" hangingPunct="1"/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Správa na úseku </a:t>
            </a: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katastru nemovitostí</a:t>
            </a: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200" dirty="0">
                <a:solidFill>
                  <a:schemeClr val="tx1"/>
                </a:solidFill>
              </a:rPr>
              <a:t>BM507Zk Vybrané otázky správního práva a veřejné správy II</a:t>
            </a:r>
            <a:br>
              <a:rPr lang="cs-CZ" sz="2200" dirty="0">
                <a:solidFill>
                  <a:schemeClr val="tx1"/>
                </a:solidFill>
              </a:rPr>
            </a:b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000" dirty="0">
                <a:solidFill>
                  <a:schemeClr val="tx1"/>
                </a:solidFill>
              </a:rPr>
              <a:t> 2. </a:t>
            </a:r>
            <a:r>
              <a:rPr lang="cs-CZ" altLang="cs-CZ" sz="2000">
                <a:solidFill>
                  <a:schemeClr val="tx1"/>
                </a:solidFill>
              </a:rPr>
              <a:t>přednáška 22</a:t>
            </a:r>
            <a:r>
              <a:rPr lang="cs-CZ" altLang="cs-CZ" sz="2000" dirty="0">
                <a:solidFill>
                  <a:schemeClr val="tx1"/>
                </a:solidFill>
              </a:rPr>
              <a:t>. 9. 2023</a:t>
            </a: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b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</a:rPr>
            </a:br>
            <a:r>
              <a:rPr lang="cs-CZ" alt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</a:rPr>
              <a:t>Petr </a:t>
            </a:r>
            <a:r>
              <a:rPr lang="cs-CZ" altLang="cs-CZ" sz="1800" b="0" dirty="0" err="1">
                <a:solidFill>
                  <a:schemeClr val="tx1"/>
                </a:solidFill>
              </a:rPr>
              <a:t>Havlan</a:t>
            </a:r>
            <a:br>
              <a:rPr lang="cs-CZ" altLang="cs-CZ" sz="1800" dirty="0">
                <a:solidFill>
                  <a:schemeClr val="tx1"/>
                </a:solidFill>
              </a:rPr>
            </a:br>
            <a:br>
              <a:rPr lang="cs-CZ" altLang="cs-CZ" sz="2800" dirty="0">
                <a:solidFill>
                  <a:schemeClr val="tx1"/>
                </a:solidFill>
              </a:rPr>
            </a:br>
            <a:endParaRPr lang="cs-CZ" alt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FCEC0408-0A90-4E53-A9E5-15F4DEC8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Pozemkový katastr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5B4CD8CA-B368-47BA-807F-D9158F0A6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zákon č. 177/1927 S. z. a n., o pozemkovém katastru a jeho vedení (katastrální zákon)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potřeba jednotné úpravy katastrální služby pro celé území Československa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správa prostřednictvím finančních úřadů a výkonných úřadů katastrálních</a:t>
            </a:r>
          </a:p>
          <a:p>
            <a:pPr lvl="1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obsah zejména měřičský a písemný operát a sbírka listin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agenda pozemkových knih nesloučena a vedena souběžně – pouze funkční propojení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9B4DA6-DA35-4E99-9201-B2B236615B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62143F-3857-48D1-929C-7348B0444C90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4DE041-13FE-4911-A3F6-936D1BCFA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9029" y="1399332"/>
            <a:ext cx="609600" cy="489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D2A7E943-6392-4181-B2CC-C0CFE9FE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Vývoj po roce 1945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819AB39C-D53A-476C-99E0-777936799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prolomení intabulačního principu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nejprve v důsledku válečných událostí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rozsáhlé majetkové přesuny vlivem znárodňování či revize první pozemkové reformy</a:t>
            </a:r>
          </a:p>
          <a:p>
            <a:pPr lvl="2" eaLnBrk="1" hangingPunct="1"/>
            <a:endParaRPr lang="cs-CZ" altLang="cs-CZ" sz="2000" dirty="0"/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později celkové opuštění intabulačního principu tzv. středním občanským zákoníkem (z. č. 151/1950 Sb.)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opuštění doktríny „dvoufázovosti“ ve prospěch konsensuálního principu nabývání (k převodu postačuje smlouva – konsensus)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A5110F-E576-49A8-8EB4-420B811EAD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1A4479-0CF5-4A67-90A7-BF6F9603B605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9F09A1-F16E-4D77-B95C-0837196C8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656" y="1974170"/>
            <a:ext cx="609600" cy="493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54D8D8C5-1D8A-41EF-9728-9D95F5BA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Vývoj po roce 1945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C802614A-18B0-40D9-8C13-6C1DDFD9C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zápis v pozemkové knize již nikoli konstitutivní účinky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pozemkové knihy slouží nadále jen pro evidenční účely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zápisy prováděny následně a značně neúplně, soulad se skutečným stavem tak postupně klesá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opuštěny principy intabulace a materiální publicity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politicky motivovaná snaha o oslabení dosavadních právních jistot týkajících se vlastnictví nemovitostí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současně také středním občanským zákoníkem opuštěna zásada </a:t>
            </a:r>
            <a:r>
              <a:rPr lang="cs-CZ" altLang="cs-CZ" sz="1800" i="1" dirty="0" err="1"/>
              <a:t>supeficies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solo</a:t>
            </a:r>
            <a:r>
              <a:rPr lang="cs-CZ" altLang="cs-CZ" sz="1800" i="1" dirty="0"/>
              <a:t> cedit </a:t>
            </a: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75A036-82EA-47B5-8CB8-DDC339BE8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27367B-D504-44FE-B5B6-83923C8C377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12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5E4D1197-BB79-4601-861C-917A8FA7A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Vývoj po roce 1945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FC398A7E-38E9-43A3-9EEF-E846C538B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podle tehdejší ideologie byly za důležitější než vlastnické považovány </a:t>
            </a:r>
            <a:r>
              <a:rPr lang="cs-CZ" altLang="cs-CZ" sz="2000" b="1" dirty="0"/>
              <a:t>vztahy užívací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vedle pozemkových knih a katastru tak byla za tímto účelem zřízena tzv. </a:t>
            </a:r>
            <a:r>
              <a:rPr lang="cs-CZ" altLang="cs-CZ" sz="2000" i="1" dirty="0"/>
              <a:t>jednotná evidence půdy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založena a vedena orgány geodézie</a:t>
            </a:r>
          </a:p>
          <a:p>
            <a:pPr marL="457200" lvl="1" indent="0" eaLnBrk="1" hangingPunct="1">
              <a:buNone/>
            </a:pPr>
            <a:endParaRPr lang="cs-CZ" altLang="cs-CZ" sz="2000" dirty="0"/>
          </a:p>
          <a:p>
            <a:pPr marL="342900" lvl="2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</a:pPr>
            <a:r>
              <a:rPr lang="cs-CZ" altLang="cs-CZ" sz="2000" u="sng" dirty="0"/>
              <a:t>růst nejistoty v právních vztazích </a:t>
            </a:r>
          </a:p>
          <a:p>
            <a:pPr marL="800100" lvl="3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</a:pPr>
            <a:r>
              <a:rPr lang="cs-CZ" altLang="cs-CZ" sz="1800" dirty="0"/>
              <a:t>pozemkové knihy ztrácí na významu a důvěryhodnosti</a:t>
            </a:r>
          </a:p>
          <a:p>
            <a:pPr marL="800100" lvl="3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</a:pPr>
            <a:r>
              <a:rPr lang="cs-CZ" altLang="cs-CZ" sz="1800" dirty="0"/>
              <a:t>pozemkový katastr přestává být fakticky veden</a:t>
            </a:r>
          </a:p>
          <a:p>
            <a:pPr marL="800100" lvl="3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</a:pPr>
            <a:r>
              <a:rPr lang="cs-CZ" altLang="cs-CZ" sz="1800" dirty="0"/>
              <a:t>náležitosti převodů nemovitostí nejsou nijak ověřovány</a:t>
            </a:r>
          </a:p>
          <a:p>
            <a:pPr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A60A99-8ABB-4FBC-AD26-1F0172F8B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7FF599-14FD-4768-B098-CCE048A0F515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660B80-9D7D-4555-96A4-8E8268BBC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2396" y="2989455"/>
            <a:ext cx="609600" cy="43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AE82B73A-EEAA-4535-9C44-6D6B6524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Evidence nemovitostí (1964)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BF9575B1-63A9-4648-B64D-70311447F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 reakci na existující stav došlo k zavedení </a:t>
            </a:r>
            <a:r>
              <a:rPr lang="cs-CZ" altLang="cs-CZ" sz="2000" b="1" dirty="0"/>
              <a:t>evidence nemovitostí</a:t>
            </a:r>
            <a:r>
              <a:rPr lang="cs-CZ" altLang="cs-CZ" sz="2000" dirty="0"/>
              <a:t>, a to na základě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občanského zákoníku z roku 1964 (z. č. 40/1964 Sb.)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a zákona č. 22/1964 Sb., o evidenci nemovitostí</a:t>
            </a:r>
          </a:p>
          <a:p>
            <a:pPr lvl="1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jejím účelem: spíše než ochrana vlastnického práva podklad pro plánování v národním hospodářství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údaje o vlastnictví nezávazné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pouze evidenční charakter bez konstitutivních účinků</a:t>
            </a:r>
          </a:p>
          <a:p>
            <a:pPr lvl="1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správu evidence zajišťovala střediska geodézie</a:t>
            </a:r>
          </a:p>
          <a:p>
            <a:pPr lvl="1"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4E0A79-D1F9-4C73-8F21-7116128BD0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2FC1DF-BC5F-4E3E-A2FE-1551974CB539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C36910-597D-4836-ADC4-A74480778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8303" y="4050977"/>
            <a:ext cx="609600" cy="447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DBDD540C-5557-40BE-8D7C-B51C23F2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Evidence nemovitostí (1964)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1083E50D-E934-4A12-A064-27A267267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vlastnické právo se do osobního a soukromého vlastnictví nabývalo </a:t>
            </a:r>
            <a:r>
              <a:rPr lang="cs-CZ" altLang="cs-CZ" sz="2000" b="1" dirty="0"/>
              <a:t>registrací státním notářstvím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určitá „kontrola platnosti“ převodní smlouvy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pokud byla smlouva registrována, byla zaslána středisku geodézie k zápisu do evidence</a:t>
            </a:r>
          </a:p>
          <a:p>
            <a:pPr lvl="1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registrace však nebyla garancí platnosti smlouvy a nezajišťovala ochranu dobré víry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smlouva mohla být stále prohlášena za neplatnou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např. v případě nabytí od nevlastníka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925AD8-3262-401A-B868-920BB6589B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01E6CC-6CD2-4AE3-842E-B11445BB8520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FB0C31-5D76-443C-8B52-E28E6438E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3879" y="2332653"/>
            <a:ext cx="609600" cy="402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9C571379-9E1A-4D76-80E3-9677DF26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SOUČASNOST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266541BE-0AE9-4848-8264-90C884FD2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lvl="1" algn="ctr" eaLnBrk="1" hangingPunct="1">
              <a:buFont typeface="Wingdings" panose="05000000000000000000" pitchFamily="2" charset="2"/>
              <a:buNone/>
            </a:pPr>
            <a:r>
              <a:rPr lang="cs-CZ" altLang="cs-CZ" sz="3200" b="1" dirty="0">
                <a:solidFill>
                  <a:srgbClr val="C00000"/>
                </a:solidFill>
              </a:rPr>
              <a:t>KATASTR NEMOVITOSTÍ</a:t>
            </a:r>
          </a:p>
          <a:p>
            <a:pPr lvl="1" algn="ctr" eaLnBrk="1" hangingPunct="1">
              <a:buFont typeface="Wingdings" panose="05000000000000000000" pitchFamily="2" charset="2"/>
              <a:buNone/>
            </a:pPr>
            <a:r>
              <a:rPr lang="cs-CZ" altLang="cs-CZ" sz="3200" b="1" dirty="0">
                <a:solidFill>
                  <a:srgbClr val="C00000"/>
                </a:solidFill>
              </a:rPr>
              <a:t>ORGANIZACE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BE3217-EE77-4494-9E58-70DDE680DA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53858A-9345-4F6F-86B6-55CE897CB842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16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3559AA64-3CFB-44B0-AD29-1F447703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Obecná východiska katastru nemovitostí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D6E6931F-5D27-4F67-9EF1-5225E9A61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 polistopadových změnách potřeba nové úpravy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znovuobnovena doktrína dvoufázovosti </a:t>
            </a:r>
            <a:r>
              <a:rPr lang="cs-CZ" altLang="cs-CZ" sz="2000" dirty="0"/>
              <a:t>nabývání vlastnického práva k nemovitostem</a:t>
            </a:r>
          </a:p>
          <a:p>
            <a:pPr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postupně </a:t>
            </a:r>
            <a:r>
              <a:rPr lang="cs-CZ" altLang="cs-CZ" sz="2000" b="1" dirty="0"/>
              <a:t>obnoven také princip intabulace a materiální publicity</a:t>
            </a:r>
            <a:r>
              <a:rPr lang="cs-CZ" altLang="cs-CZ" sz="2000" dirty="0"/>
              <a:t> (zcela od roku 2014, resp. 2015)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správa katastru nemovitostí svěřena soustavě nově zřízených orgánů, zejména katastrálním úřadům</a:t>
            </a:r>
          </a:p>
          <a:p>
            <a:pPr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integruje se funkce </a:t>
            </a:r>
            <a:r>
              <a:rPr lang="cs-CZ" altLang="cs-CZ" sz="2000" dirty="0"/>
              <a:t>bývalé pozemkové knihy a pozemkového katastru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katastrální operát vychází z operátu evidence nemovitostí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9F491C-F5B5-4881-A1B6-782715AECB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9137CF-92EA-4E1F-AD5F-6BEDBA85EB6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17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7337757B-53B7-4743-B189-C9FE979A9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Právní úprava katastru nemovitostí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9B27926A-4874-4689-96C8-48DAECE3B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nejprve prostřednictvím zákonů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č. 344/1992 Sb., o katastru nemovitostí České republiky, upravujícího vedení a správu katastru  a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č. 265/1992 Sb., o zápisech vlastnických a jiných věcných práv k nemovitostem</a:t>
            </a:r>
          </a:p>
          <a:p>
            <a:pPr lvl="1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společně s účinností nového občanského zákoníku (z. č. 89/2012 Sb.) byly výše uvedené předpisy nahrazeny novým zákonem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č. 256/2013 Sb., </a:t>
            </a:r>
            <a:r>
              <a:rPr lang="pt-BR" altLang="cs-CZ" sz="2000" b="1" dirty="0"/>
              <a:t>o katastru nemovitostí (katastrální zákon)</a:t>
            </a:r>
            <a:endParaRPr lang="cs-CZ" altLang="cs-CZ" sz="2000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8C62B8-783D-44C8-A205-881F03BC9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421DC7-EB5C-4724-9081-F9E7FBA7181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18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1EC55B9C-C373-4BDD-82AD-49AB9D05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Právní úprava katastru nemovitostí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F2EEAFDD-C36E-454C-8417-27EC57E25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katastrální zákon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zejména zohledňuje změny v souvislosti s novým občanským zákoníkem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odstraňuje dřívější dvojkolejnost úpravy katastru (problematika zápisů již není upravena zvlášť)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 „</a:t>
            </a:r>
            <a:r>
              <a:rPr lang="cs-CZ" altLang="cs-CZ" sz="2000" dirty="0" err="1"/>
              <a:t>technicko-organizační</a:t>
            </a:r>
            <a:r>
              <a:rPr lang="cs-CZ" altLang="cs-CZ" sz="2000" dirty="0"/>
              <a:t>“ části v zásadě vychází z předchozí osvědčené úpravy </a:t>
            </a:r>
            <a:r>
              <a:rPr lang="cs-CZ" altLang="cs-CZ" sz="1800" dirty="0"/>
              <a:t>(až na změny v terminologii)</a:t>
            </a:r>
          </a:p>
          <a:p>
            <a:pPr marL="0" indent="0" eaLnBrk="1" hangingPunct="1"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právní úprava je dále obsažena v zákoně č. 359/1992 Sb., o zeměměřických a katastrálních orgánech, a vyhláškách, např.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č. 357/2013 Sb., o katastru nemovitostí (katastrální vyhláška)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č. 358/2013 Sb., o poskytování údajů z katastru nemovitostí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0F5977-8A2C-4D9C-B3B6-2B7ED80BF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09E772-E801-4DAA-B4FC-700B92E9A95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19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2060"/>
                </a:solidFill>
                <a:cs typeface="Arial" panose="020B0604020202020204" pitchFamily="34" charset="0"/>
              </a:rPr>
              <a:t>Osnova přednášky a její cíl</a:t>
            </a: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solidFill>
                  <a:srgbClr val="7030A0"/>
                </a:solidFill>
                <a:cs typeface="Arial" panose="020B0604020202020204" pitchFamily="34" charset="0"/>
              </a:rPr>
              <a:t>správa na úseku katastru nemovitostí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solidFill>
                  <a:srgbClr val="7030A0"/>
                </a:solidFill>
                <a:cs typeface="Arial" panose="020B0604020202020204" pitchFamily="34" charset="0"/>
              </a:rPr>
              <a:t>historický exkurz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solidFill>
                  <a:srgbClr val="7030A0"/>
                </a:solidFill>
                <a:cs typeface="Arial" panose="020B0604020202020204" pitchFamily="34" charset="0"/>
              </a:rPr>
              <a:t>katastr nemovitostí – organizace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solidFill>
                  <a:srgbClr val="7030A0"/>
                </a:solidFill>
                <a:cs typeface="Arial" panose="020B0604020202020204" pitchFamily="34" charset="0"/>
              </a:rPr>
              <a:t>katastr nemovitostí - činnost</a:t>
            </a:r>
          </a:p>
          <a:p>
            <a:pPr marL="457200" lvl="1" indent="0" eaLnBrk="1" hangingPunct="1">
              <a:buNone/>
            </a:pPr>
            <a:endParaRPr lang="cs-CZ" altLang="cs-CZ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sz="20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b="1" dirty="0">
                <a:cs typeface="Arial" panose="020B0604020202020204" pitchFamily="34" charset="0"/>
              </a:rPr>
              <a:t>Cíl: </a:t>
            </a:r>
            <a:r>
              <a:rPr lang="cs-CZ" sz="2000" dirty="0">
                <a:cs typeface="Arial" panose="020B0604020202020204" pitchFamily="34" charset="0"/>
              </a:rPr>
              <a:t>cílem této přednášky je, aby studenti byli s to vymezit a v tom podstatném přiblížit správu na úseku katastru nemovitostí, potažmo blíže představit pojmy a instituty s ní spjaté.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CB73C6-01B1-4A9A-B850-69E4687F6784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3024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68CFBFDF-0DFD-4176-AAFE-49524102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Katastr nemovitostí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DF3363-FD88-4C34-9132-1A81789BF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je </a:t>
            </a:r>
            <a:r>
              <a:rPr lang="cs-CZ" sz="2000" b="1" dirty="0"/>
              <a:t>veřejný seznam</a:t>
            </a:r>
            <a:r>
              <a:rPr lang="cs-CZ" sz="2000" dirty="0"/>
              <a:t>, který obsahuje soubor údajů o nemovitých věcech vymezených katastrálním zákonem a zahrnující jejich 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soupis, 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popis, 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jejich geometrické a polohové určení a 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zápis práv k těmto nemovitostem (zejména práva vlastnického)</a:t>
            </a:r>
          </a:p>
          <a:p>
            <a:pPr lvl="2" eaLnBrk="1" hangingPunct="1">
              <a:defRPr/>
            </a:pPr>
            <a:endParaRPr lang="cs-CZ" sz="2000" dirty="0"/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solidFill>
                  <a:srgbClr val="000000"/>
                </a:solidFill>
              </a:rPr>
              <a:t>plní tři </a:t>
            </a:r>
            <a:r>
              <a:rPr lang="cs-CZ" sz="2000" b="1" dirty="0">
                <a:solidFill>
                  <a:srgbClr val="000000"/>
                </a:solidFill>
              </a:rPr>
              <a:t>základní funkce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cs-CZ" sz="2000" i="1" dirty="0">
                <a:solidFill>
                  <a:srgbClr val="000000"/>
                </a:solidFill>
                <a:ea typeface="+mn-ea"/>
                <a:cs typeface="+mn-cs"/>
              </a:rPr>
              <a:t>evidenční</a:t>
            </a:r>
            <a:r>
              <a:rPr lang="cs-CZ" sz="2000" dirty="0">
                <a:solidFill>
                  <a:srgbClr val="000000"/>
                </a:solidFill>
                <a:ea typeface="+mn-ea"/>
                <a:cs typeface="+mn-cs"/>
              </a:rPr>
              <a:t>  (předpoklad pro plnění dalších funkcí)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cs-CZ" sz="2000" i="1" dirty="0">
                <a:solidFill>
                  <a:srgbClr val="000000"/>
                </a:solidFill>
                <a:ea typeface="+mn-ea"/>
                <a:cs typeface="+mn-cs"/>
              </a:rPr>
              <a:t>informační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cs-CZ" sz="2000" i="1" dirty="0">
                <a:solidFill>
                  <a:srgbClr val="000000"/>
                </a:solidFill>
                <a:ea typeface="+mn-ea"/>
                <a:cs typeface="+mn-cs"/>
              </a:rPr>
              <a:t>ochrannou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DBEFF7-47FA-4CCE-A1CA-0F2406A6E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F0DF12-ADF4-4E50-A94D-A624EC2BB8C9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20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98F452C-AFAD-45FC-BFC3-D3B3AE25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Katastr nemovitostí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7CC3E8-3C66-4CD2-A5B4-5436EE6E1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266" y="2206626"/>
            <a:ext cx="8234363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je </a:t>
            </a:r>
            <a:r>
              <a:rPr lang="cs-CZ" sz="2000" b="1" dirty="0"/>
              <a:t>zdrojem informací</a:t>
            </a:r>
            <a:r>
              <a:rPr lang="cs-CZ" sz="2000" dirty="0"/>
              <a:t>, které slouží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k ochraně práv k nemovitostem 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pro účely daní, poplatků a jiných obdobných peněžitých plnění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k ochraně životního prostředí, k ochraně nerostného bohatství </a:t>
            </a:r>
          </a:p>
          <a:p>
            <a:pPr marL="457200" lvl="1" indent="0" eaLnBrk="1" hangingPunct="1">
              <a:buNone/>
              <a:defRPr/>
            </a:pPr>
            <a:r>
              <a:rPr lang="cs-CZ" sz="2000" dirty="0">
                <a:ea typeface="+mn-ea"/>
                <a:cs typeface="+mn-cs"/>
              </a:rPr>
              <a:t>    a k ochraně zájmů státní památkové péče 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pro rozvoj území, k oceňování nemovitostí, pro účely vědecké, hospodářské a statistické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pro tvorbu dalších informačních systémů sloužících k účelům uvedeným výše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D7DA9D-E060-45F7-A713-44069754D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082AAE-4021-4BF6-9A25-E75E79330ED2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21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F9F22D74-414B-4FA6-938F-3DD3A3D7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Katastr nemovitostí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93314170-9FB1-4DE6-BB96-646059EDB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jako </a:t>
            </a:r>
            <a:r>
              <a:rPr lang="cs-CZ" altLang="cs-CZ" sz="2000" b="1" dirty="0"/>
              <a:t>informační systém (ISKN)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ucelený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průběžně aktualizovaný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počítačově ovládaný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jeden ze základních informačních systémů veřejné správy v ČR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umožňuje nahlížení a dálkový přístup</a:t>
            </a:r>
          </a:p>
          <a:p>
            <a:pPr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propojován s jinými informačními systémy (např. s centrální evidencí exekucí nebo insolvenčním rejstříkem)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A42F6C-8DA2-4633-945F-280DB130B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C24C34-4994-47D6-83C2-605ADB8E0AD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22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CB2D635D-DF4E-40F8-84E9-6DD723A5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Obsah katastru nemovitostí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AEAD2D7D-76C1-46C8-BD40-DD629A565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a) geometrické určení a polohové určení </a:t>
            </a:r>
            <a:r>
              <a:rPr lang="cs-CZ" altLang="cs-CZ" sz="2000" dirty="0"/>
              <a:t>nemovitostí a katastrálních území </a:t>
            </a:r>
          </a:p>
          <a:p>
            <a:pPr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b) druhy pozemků, čísla a výměry parcel, údaje o budovách</a:t>
            </a:r>
          </a:p>
          <a:p>
            <a:pPr eaLnBrk="1" hangingPunct="1"/>
            <a:endParaRPr lang="cs-CZ" altLang="cs-CZ" sz="2000" b="1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c) </a:t>
            </a:r>
            <a:r>
              <a:rPr lang="cs-CZ" altLang="cs-CZ" sz="2000" dirty="0"/>
              <a:t>cenové údaje, údaje pro daňové účely a údaje umožňující propojení s jinými informačními systémy, které mají vztah k obsahu katastru</a:t>
            </a:r>
          </a:p>
          <a:p>
            <a:pPr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d) </a:t>
            </a:r>
            <a:r>
              <a:rPr lang="cs-CZ" altLang="cs-CZ" sz="2000" dirty="0"/>
              <a:t>u evidovaných budov údaj o tom, zda se jedná o dočasnou stavbu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B03EA64-4F1C-4EC7-9D23-B76DABF1F1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FF31BF-5523-470D-83E0-8387AC0DDF41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998D44-9CBA-41EC-BFA5-465C3147E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97623" y="2332652"/>
            <a:ext cx="609600" cy="44997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DC7FCC-112F-4140-93DA-5C50215116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21196" y="3360895"/>
            <a:ext cx="609600" cy="44997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26BE3B-9B9C-4644-AC73-88A7C63D1D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98290" y="3370730"/>
            <a:ext cx="609600" cy="461682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C9A00E-EE16-4920-8D4B-C336FE9DB6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76964" y="3341410"/>
            <a:ext cx="609600" cy="435155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174858-D245-49A2-BF14-775BE0E8AF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25041" y="3341410"/>
            <a:ext cx="609600" cy="461682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2B4124-B4FC-496B-9894-933421DE30C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6367" y="3368305"/>
            <a:ext cx="609600" cy="43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2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5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8FC8327C-F421-45B2-A9CB-56423E4CF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Obsah katastru nemovitostí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A863A50E-103B-4110-AC2F-FF2238285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e) </a:t>
            </a:r>
            <a:r>
              <a:rPr lang="cs-CZ" altLang="cs-CZ" sz="2000" dirty="0"/>
              <a:t>údaje </a:t>
            </a:r>
            <a:r>
              <a:rPr lang="cs-CZ" altLang="cs-CZ" sz="2000" b="1" dirty="0"/>
              <a:t>o právech </a:t>
            </a:r>
            <a:r>
              <a:rPr lang="cs-CZ" altLang="cs-CZ" sz="2000" dirty="0"/>
              <a:t>včetně údajů o vlastnících a údaje o oprávněných z jiného práva, které se zapisuje do katastru</a:t>
            </a:r>
            <a:endParaRPr lang="cs-CZ" altLang="cs-CZ" sz="2000" b="1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f)</a:t>
            </a:r>
            <a:r>
              <a:rPr lang="cs-CZ" altLang="cs-CZ" sz="2000" dirty="0"/>
              <a:t> upozornění týkající se nemovitosti, pokud jiný právní předpis stanoví povinnost vyznačit je v KN nebo jsou potřebná pro správu daného katastru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g)</a:t>
            </a:r>
            <a:r>
              <a:rPr lang="cs-CZ" altLang="cs-CZ" sz="2000" dirty="0"/>
              <a:t> prohlášení vlastníka domu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h)</a:t>
            </a:r>
            <a:r>
              <a:rPr lang="cs-CZ" altLang="cs-CZ" sz="2000" dirty="0"/>
              <a:t> dohody spoluvlastníků o správě nemovitosti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i)</a:t>
            </a:r>
            <a:r>
              <a:rPr lang="cs-CZ" altLang="cs-CZ" sz="2000" dirty="0"/>
              <a:t> údaje o bodech podrobných polohových bodových polí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j)</a:t>
            </a:r>
            <a:r>
              <a:rPr lang="cs-CZ" altLang="cs-CZ" sz="2000" dirty="0"/>
              <a:t> místní a pomístní názvosloví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F82E73-DBE0-452E-9559-09D5FE9FB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77077D-F73D-4539-8DF2-6EA18E2F9DB1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24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307DCC7F-3411-43DC-8752-C6FEC561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Katastrální operát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49B489-ED54-4ED9-95C0-B69249F78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obsah katastru je uspořádán v katastrálních operátech podle katastrálních území</a:t>
            </a:r>
          </a:p>
          <a:p>
            <a:pPr lvl="1" eaLnBrk="1" hangingPunct="1">
              <a:defRPr/>
            </a:pPr>
            <a:r>
              <a:rPr lang="cs-CZ" sz="2000" dirty="0">
                <a:ea typeface="+mn-ea"/>
                <a:cs typeface="+mn-cs"/>
              </a:rPr>
              <a:t>podrobnosti upravuje katastrální vyhláška</a:t>
            </a:r>
          </a:p>
          <a:p>
            <a:pPr lvl="1" eaLnBrk="1" hangingPunct="1">
              <a:defRPr/>
            </a:pPr>
            <a:endParaRPr lang="cs-CZ" sz="2000" dirty="0"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katastrální operát tvoří 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i="1" dirty="0">
                <a:ea typeface="+mn-ea"/>
                <a:cs typeface="+mn-cs"/>
              </a:rPr>
              <a:t>a)</a:t>
            </a:r>
            <a:r>
              <a:rPr lang="cs-CZ" sz="2000" i="1" dirty="0">
                <a:ea typeface="+mn-ea"/>
                <a:cs typeface="+mn-cs"/>
              </a:rPr>
              <a:t> soubor geodetických informací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katastrální mapa jako státní mapové dílo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geometrické a polohové určení (jako číselné vyjádření katastrální mapy)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7B673D-A691-4521-B016-9729F4A47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ACE8A1-193F-4EB7-8E2D-239552B5D865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25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2864B590-1157-4069-92C1-406C9722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Katastrální operát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297CBD-54CF-401C-AFD1-19EBF8C3C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i="1" dirty="0">
                <a:ea typeface="+mn-ea"/>
                <a:cs typeface="+mn-cs"/>
              </a:rPr>
              <a:t>b)</a:t>
            </a:r>
            <a:r>
              <a:rPr lang="cs-CZ" sz="2000" i="1" dirty="0">
                <a:ea typeface="+mn-ea"/>
                <a:cs typeface="+mn-cs"/>
              </a:rPr>
              <a:t> soubor popisných informací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údaje o katastrálních územích a nemovitostech 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pl-PL" sz="2000" dirty="0"/>
              <a:t>údaje o právech a upozorněních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list vlastnictví</a:t>
            </a:r>
          </a:p>
          <a:p>
            <a:pPr lvl="3" eaLnBrk="1" hangingPunct="1"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evidenční jednotka, která se zakládá v rámci katastrálního území pro skupinu nemovitostí, ke kterým jsou evidovány shodné údaje o vlastnictví</a:t>
            </a:r>
          </a:p>
          <a:p>
            <a:pPr lvl="3" eaLnBrk="1" hangingPunct="1">
              <a:buFont typeface="Wingdings" panose="05000000000000000000" pitchFamily="2" charset="2"/>
              <a:buChar char="q"/>
              <a:defRPr/>
            </a:pPr>
            <a:r>
              <a:rPr lang="pt-BR" sz="1800" dirty="0"/>
              <a:t>člení na části A, B, B1, C, D, E a F</a:t>
            </a:r>
            <a:endParaRPr lang="cs-CZ" sz="1800" dirty="0"/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cenové údaje a údaje pro daňové účely</a:t>
            </a:r>
          </a:p>
          <a:p>
            <a:pPr lvl="2" eaLnBrk="1" hangingPunct="1">
              <a:defRPr/>
            </a:pPr>
            <a:endParaRPr lang="pt-BR" dirty="0"/>
          </a:p>
          <a:p>
            <a:pPr lvl="2" eaLnBrk="1" hangingPunct="1">
              <a:defRPr/>
            </a:pPr>
            <a:endParaRPr lang="cs-CZ" i="1" dirty="0">
              <a:ea typeface="+mn-ea"/>
              <a:cs typeface="+mn-cs"/>
            </a:endParaRP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84DBECF-328D-4262-88D6-663939BE48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EFF41C-E2C6-4CC3-8C20-60EA4AF3126F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2C3029-71F2-42B8-B207-AE78647B2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900" y="2388635"/>
            <a:ext cx="609600" cy="385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DC1BC1A-15C4-453D-8743-9688641D1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Katastrální operát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A49B3F-7335-4846-A8E5-8B966217D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i="1" dirty="0">
                <a:ea typeface="+mn-ea"/>
                <a:cs typeface="+mn-cs"/>
              </a:rPr>
              <a:t>c)</a:t>
            </a:r>
            <a:r>
              <a:rPr lang="cs-CZ" sz="2000" i="1" dirty="0">
                <a:ea typeface="+mn-ea"/>
                <a:cs typeface="+mn-cs"/>
              </a:rPr>
              <a:t> dokumentace výsledků šetření a měření pro vedení a obnovu souboru geodetických informací, včetně místního a pomístního názvosloví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i="1" dirty="0">
                <a:ea typeface="+mn-ea"/>
                <a:cs typeface="+mn-cs"/>
              </a:rPr>
              <a:t>d)</a:t>
            </a:r>
            <a:r>
              <a:rPr lang="cs-CZ" sz="2000" i="1" dirty="0">
                <a:ea typeface="+mn-ea"/>
                <a:cs typeface="+mn-cs"/>
              </a:rPr>
              <a:t> sbírka listin, která obsahuje zejména rozhodnutí orgánů veřejné moci, smlouvy a jiné listiny, na jejichž podkladě byl proveden zápis do KN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i="1" dirty="0">
                <a:ea typeface="+mn-ea"/>
                <a:cs typeface="+mn-cs"/>
              </a:rPr>
              <a:t>e)</a:t>
            </a:r>
            <a:r>
              <a:rPr lang="cs-CZ" sz="2000" i="1" dirty="0">
                <a:ea typeface="+mn-ea"/>
                <a:cs typeface="+mn-cs"/>
              </a:rPr>
              <a:t> protokoly o vkladech, záznamech, poznámkách a dalších zápisech do KN, opravách chyb atd.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7ABB40-06C2-4664-AFAA-0C656FFD17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90C437-4F7C-4D2F-BAFE-E79B441B47CF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27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5A6BC5A4-EB7B-4CFB-9393-31F4E08A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cs-CZ" dirty="0"/>
              <a:t>Organizace správy na úseku katastru nemovitostí</a:t>
            </a:r>
            <a:endParaRPr lang="cs-CZ" altLang="cs-CZ" dirty="0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1BEAD492-144B-4331-BE9A-17620CDC4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příslušné orgány jsou vymezeny zákonem č. 359/1992 Sb., o zeměměřických a katastrálních orgánech</a:t>
            </a:r>
          </a:p>
          <a:p>
            <a:pPr lvl="1" eaLnBrk="1" hangingPunct="1"/>
            <a:r>
              <a:rPr lang="cs-CZ" altLang="cs-CZ" sz="2000" dirty="0"/>
              <a:t>s novým katastrálním zákonem </a:t>
            </a:r>
            <a:r>
              <a:rPr lang="cs-CZ" altLang="cs-CZ" sz="2000" i="1" dirty="0"/>
              <a:t>nedošlo</a:t>
            </a:r>
            <a:r>
              <a:rPr lang="cs-CZ" altLang="cs-CZ" sz="2000" dirty="0"/>
              <a:t> ke změně</a:t>
            </a:r>
          </a:p>
          <a:p>
            <a:pPr lvl="1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soustava orgánů státní správy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Český úřad zeměměřický a katastrální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Zeměměřický úřad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zeměměřičské a katastrální inspektoráty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katastrální úřady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41488D-B672-4E49-8C91-8D28BB8E0F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53143D-92C2-4A6F-9347-95DA9CECEEA5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28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F59FFDF6-C0F7-4B13-9BCE-2F73D2F8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cs-CZ" dirty="0"/>
              <a:t>Organizace správy na úseku katastru nemovitostí</a:t>
            </a:r>
            <a:endParaRPr lang="cs-CZ" altLang="cs-CZ" dirty="0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EA59482E-8A68-40D2-AC98-5895E8FDB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Český úřad zeměměřický a katastrální (ČÚZK)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ústředním orgánem státní správy na úseku zeměměřičství a katastru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 čele předseda jmenovaný a odvolávaný Vládou</a:t>
            </a:r>
          </a:p>
          <a:p>
            <a:pPr lvl="1" eaLnBrk="1" hangingPunct="1"/>
            <a:endParaRPr lang="cs-CZ" altLang="cs-CZ" sz="2000" dirty="0"/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činnost zejména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řídí orgány státní správy na daném úseku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koordinuje výzkum v zeměměřičství a katastru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zajišťuje a koordinuje mezinárodní spolupráci ČR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vykonává centrální správu databáze katastru a také jiné řídící a organizační úkoly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CAD35D-2F8F-45BB-A455-3AAB5BB180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DD68C7F-D583-48D1-AA16-E38415B846B2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29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>
            <a:extLst>
              <a:ext uri="{FF2B5EF4-FFF2-40B4-BE49-F238E27FC236}">
                <a16:creationId xmlns:a16="http://schemas.microsoft.com/office/drawing/2014/main" id="{FB2BDEF0-B7F2-42A9-8A11-318D42368F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BA60438-5329-466F-951A-76A25E0C182A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8A2245F-DB2B-49C9-8E46-9E3C4C52AC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HISTORICKÝ EXKURZ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C835AE9-95BD-4CC8-9552-007B72D1B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7" y="1954073"/>
            <a:ext cx="8234363" cy="4114800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sz="3200" b="1" dirty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sz="3200" b="1" dirty="0"/>
          </a:p>
          <a:p>
            <a:pPr marL="457200" lvl="1" indent="0" eaLnBrk="1" hangingPunct="1"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54EEC71D-FBFE-4346-8CA9-D68FD9B5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cs-CZ" dirty="0"/>
              <a:t>Organizace správy na úseku katastru nemovitostí</a:t>
            </a:r>
            <a:endParaRPr lang="cs-CZ" altLang="cs-CZ" dirty="0"/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30CD9E85-50E5-46D6-9051-6F735783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Zeměměřický úřad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jako jiný správní úřad s celorepublikovou působností vykonává mimo jiné správu geodetických základů ČR, správu základních státních mapových děl, vykonává správu základní báze geografických dat ČR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vede Ústřední archiv zeměměřičství a katastru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provádí zeměměřičské práce na státních hranicích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projednává porušení pořádku na úseku zeměměřičství podle zvláštního zákona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plní úkoly na základě pověření ČÚZK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DBB1EC-987C-425B-8BDA-8553EDA963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1360814-8A72-40D1-897C-D3F301605395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1ABA31-055D-45B7-B08A-5FFA25A85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3298370"/>
            <a:ext cx="609600" cy="36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E79E2796-D292-40DF-BED0-972591C0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cs-CZ" dirty="0"/>
              <a:t>Organizace správy na úseku katastru nemovitostí</a:t>
            </a:r>
            <a:endParaRPr lang="cs-CZ" altLang="cs-CZ" dirty="0"/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F6853950-519B-48CF-BBE9-A6DB20232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zeměměřičské a katastrální inspektoráty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jako jiné správní úřady s územní působností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7 inspektorátů v území stanovených krajů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plní zejména kontrolní, dohlížecí funkci nad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výkonem správy katastrálními úřady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zeměměřičskými činnostmi vykonávanými pro potřebu katastru nemovitostí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projednávají porušení pořádku na úseku zeměměřičství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plní úkoly na základě pověření ČÚZK</a:t>
            </a:r>
            <a:endParaRPr lang="cs-CZ" altLang="cs-CZ" sz="2000" b="1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FF84DB-8002-4B8D-A6B6-24CA52951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5438B4-B850-45B7-9CB2-7C60CBDACE11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DACC22-A346-46F5-8E77-ADFB1CCB7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22022" y="2017713"/>
            <a:ext cx="609600" cy="40371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14A50D-3DD6-4DF6-997E-3D30CB2630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4918" y="2754070"/>
            <a:ext cx="609600" cy="40371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6F9A65-C2DE-4B5D-B76F-0CC785A2F7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4443" y="4155232"/>
            <a:ext cx="609600" cy="413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2D1C3F05-5432-46A3-AB28-64D547F7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cs-CZ" dirty="0"/>
              <a:t>Organizace správy na úseku katastru nemovitostí</a:t>
            </a:r>
            <a:endParaRPr lang="cs-CZ" altLang="cs-CZ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C057BA4D-D77D-4EE4-BA48-A3B989DAE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katastrální úřady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jako jiné správní orgány s územní působností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původně na úrovni jednotlivých okresů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od roku 2004 14 kat. úřadů pro jednotlivé kraje </a:t>
            </a:r>
          </a:p>
          <a:p>
            <a:pPr lvl="2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představují těžiště výkonu státní správy na tomto úseku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 rámci své činnosti zejména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provádějí zápisy do KN (vklady vlastnického a jiných věcných práv) a změny jiných údajů k nemovitostem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DD6396-1BB4-4D19-8128-4E646BCC53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841D90-2EAE-4896-B77C-E36B80DCC606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EECF65-39D5-4A41-BAE6-B65C7E30D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9320" y="2017713"/>
            <a:ext cx="609600" cy="400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80D686EF-C90A-4C29-9E4C-EA0D8F1B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cs-CZ" dirty="0"/>
              <a:t>Organizace správy na úseku katastru nemovitostí</a:t>
            </a:r>
            <a:endParaRPr lang="cs-CZ" altLang="cs-CZ" dirty="0"/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4D5A0B15-E00C-4183-8566-77197EEFA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umožňují nahlížení do KN a poskytují výpisy z KN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revidují soulad katastru nemovitostí se skutečným stavem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projednávají porušení pořádku na tomto úseku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jejich činnost je řízena Jednacím řádem (vydává ČÚZK)</a:t>
            </a:r>
          </a:p>
          <a:p>
            <a:pPr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katastrální úřady vykonávají svou činnost prostřednictvím jednotlivých </a:t>
            </a:r>
            <a:r>
              <a:rPr lang="cs-CZ" altLang="cs-CZ" sz="2000" b="1" dirty="0"/>
              <a:t>katastrálních pracovišť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vnitřní organizační jednotky katastrálních úřadů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seznam uveřejňován formou sdělení ČÚZK ve Sbírce zákonů </a:t>
            </a:r>
          </a:p>
          <a:p>
            <a:pPr marL="457200" lvl="1" indent="0" eaLnBrk="1" hangingPunct="1">
              <a:buNone/>
            </a:pPr>
            <a:r>
              <a:rPr lang="cs-CZ" altLang="cs-CZ" sz="2000" dirty="0"/>
              <a:t>    </a:t>
            </a:r>
            <a:r>
              <a:rPr lang="cs-CZ" altLang="cs-CZ" sz="1800" dirty="0"/>
              <a:t>(k 1. 1. 2014 pak pod č. 384/2015 Sb.)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6E9012-9DBD-46E4-A4B0-93883575B6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4A69D1-DDFB-4C53-8FCC-D6CD3EEF90B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33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8C4C6746-EBD2-436D-BB88-EA0A8FED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SOUČASNOST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F6CBE708-FBA2-452F-8A59-9951697F5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lvl="1" algn="ctr" eaLnBrk="1" hangingPunct="1">
              <a:buFont typeface="Wingdings" panose="05000000000000000000" pitchFamily="2" charset="2"/>
              <a:buNone/>
            </a:pPr>
            <a:r>
              <a:rPr lang="cs-CZ" altLang="cs-CZ" sz="3200" b="1" dirty="0">
                <a:solidFill>
                  <a:srgbClr val="C00000"/>
                </a:solidFill>
              </a:rPr>
              <a:t>KATASTR NEMOVITOSTÍ</a:t>
            </a:r>
          </a:p>
          <a:p>
            <a:pPr lvl="1" algn="ctr" eaLnBrk="1" hangingPunct="1">
              <a:buFont typeface="Wingdings" panose="05000000000000000000" pitchFamily="2" charset="2"/>
              <a:buNone/>
            </a:pPr>
            <a:r>
              <a:rPr lang="cs-CZ" altLang="cs-CZ" sz="3200" b="1" dirty="0">
                <a:solidFill>
                  <a:srgbClr val="C00000"/>
                </a:solidFill>
              </a:rPr>
              <a:t>ČINNOST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1D098A-9987-41C7-B6C3-CE95D4FF9D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7085A1-D9BB-4D46-8A2E-E7CDAD006BF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34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D58130CB-00D4-45C2-A979-22F06283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Okruhy činnosti katastru nemovitostí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45DA339A-FDA4-4CE4-BAC7-AE805FF0E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vedení evidence a poskytování údajů o N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zápisy práv k N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jiné činnosti související se správou katastru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zápisy jiných údajů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revize údajů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oprava chyb v katastrálním operátu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obnova katastrálního operátu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zeměměřické činnosti a geometrické plány</a:t>
            </a:r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503413-1A21-4763-8F55-82342D335F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902F90-837C-4F91-A647-72809AD034D1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35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D6FB92D3-9A8D-4C74-A77B-6CA78DCA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Vedení evidence a poskytování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B5BA45-C03A-4A3D-B1A4-AEDAEFF83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předmět evidence </a:t>
            </a:r>
            <a:r>
              <a:rPr lang="cs-CZ" sz="2000" dirty="0"/>
              <a:t>v katastru nemovitostí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změny pod vlivem vymezení nemovitosti v § 498 </a:t>
            </a:r>
            <a:r>
              <a:rPr lang="cs-CZ" sz="2000" dirty="0" err="1"/>
              <a:t>ObčZ</a:t>
            </a:r>
            <a:endParaRPr lang="cs-CZ" sz="2000" dirty="0"/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obnovení zásady </a:t>
            </a:r>
            <a:r>
              <a:rPr lang="cs-CZ" sz="2000" i="1" dirty="0" err="1">
                <a:ea typeface="+mn-ea"/>
                <a:cs typeface="+mn-cs"/>
              </a:rPr>
              <a:t>superficies</a:t>
            </a:r>
            <a:r>
              <a:rPr lang="cs-CZ" sz="2000" i="1" dirty="0">
                <a:ea typeface="+mn-ea"/>
                <a:cs typeface="+mn-cs"/>
              </a:rPr>
              <a:t> </a:t>
            </a:r>
            <a:r>
              <a:rPr lang="cs-CZ" sz="2000" i="1" dirty="0" err="1">
                <a:ea typeface="+mn-ea"/>
                <a:cs typeface="+mn-cs"/>
              </a:rPr>
              <a:t>solo</a:t>
            </a:r>
            <a:r>
              <a:rPr lang="cs-CZ" sz="2000" i="1" dirty="0">
                <a:ea typeface="+mn-ea"/>
                <a:cs typeface="+mn-cs"/>
              </a:rPr>
              <a:t> cedit</a:t>
            </a:r>
            <a:r>
              <a:rPr lang="cs-CZ" sz="2000" dirty="0">
                <a:ea typeface="+mn-ea"/>
                <a:cs typeface="+mn-cs"/>
              </a:rPr>
              <a:t>,</a:t>
            </a:r>
            <a:r>
              <a:rPr lang="cs-CZ" sz="2000" i="1" dirty="0">
                <a:ea typeface="+mn-ea"/>
                <a:cs typeface="+mn-cs"/>
              </a:rPr>
              <a:t> </a:t>
            </a:r>
            <a:r>
              <a:rPr lang="cs-CZ" sz="2000" dirty="0">
                <a:ea typeface="+mn-ea"/>
                <a:cs typeface="+mn-cs"/>
              </a:rPr>
              <a:t>stavby tak postupně přestávají být samostatnými věcmi </a:t>
            </a:r>
            <a:endParaRPr lang="cs-CZ" sz="2000" i="1" dirty="0">
              <a:ea typeface="+mn-ea"/>
              <a:cs typeface="+mn-cs"/>
            </a:endParaRPr>
          </a:p>
          <a:p>
            <a:pPr lvl="3" eaLnBrk="1" hangingPunct="1">
              <a:buFont typeface="Wingdings" panose="05000000000000000000" pitchFamily="2" charset="2"/>
              <a:buChar char="q"/>
              <a:defRPr/>
            </a:pPr>
            <a:r>
              <a:rPr lang="cs-CZ" sz="1800" dirty="0">
                <a:ea typeface="+mn-ea"/>
                <a:cs typeface="+mn-cs"/>
              </a:rPr>
              <a:t>není k nim proto možné samostatně zapisovat práva</a:t>
            </a:r>
          </a:p>
          <a:p>
            <a:pPr lvl="3" eaLnBrk="1" hangingPunct="1">
              <a:buFont typeface="Wingdings" panose="05000000000000000000" pitchFamily="2" charset="2"/>
              <a:buChar char="q"/>
              <a:defRPr/>
            </a:pPr>
            <a:r>
              <a:rPr lang="cs-CZ" sz="1800" dirty="0">
                <a:ea typeface="+mn-ea"/>
                <a:cs typeface="+mn-cs"/>
              </a:rPr>
              <a:t>stavby </a:t>
            </a:r>
            <a:r>
              <a:rPr lang="cs-CZ" sz="1700" dirty="0">
                <a:ea typeface="+mn-ea"/>
                <a:cs typeface="+mn-cs"/>
              </a:rPr>
              <a:t>(resp. stavby budov v terminologii katastrálního zákona)</a:t>
            </a:r>
            <a:r>
              <a:rPr lang="cs-CZ" sz="1800" dirty="0">
                <a:ea typeface="+mn-ea"/>
                <a:cs typeface="+mn-cs"/>
              </a:rPr>
              <a:t> </a:t>
            </a:r>
            <a:br>
              <a:rPr lang="cs-CZ" sz="1800" dirty="0">
                <a:ea typeface="+mn-ea"/>
                <a:cs typeface="+mn-cs"/>
              </a:rPr>
            </a:br>
            <a:r>
              <a:rPr lang="cs-CZ" sz="1800" dirty="0">
                <a:ea typeface="+mn-ea"/>
                <a:cs typeface="+mn-cs"/>
              </a:rPr>
              <a:t>a jejich popis však nadále budou vedeny jako informace o pozemku, na kterém stojí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podle současného občanského zákoníku je za nemovitost považováno také </a:t>
            </a:r>
            <a:r>
              <a:rPr lang="cs-CZ" sz="2000" i="1" dirty="0">
                <a:ea typeface="+mn-ea"/>
                <a:cs typeface="+mn-cs"/>
              </a:rPr>
              <a:t>právo stavby </a:t>
            </a:r>
            <a:r>
              <a:rPr lang="cs-CZ" sz="2000" dirty="0">
                <a:ea typeface="+mn-ea"/>
                <a:cs typeface="+mn-cs"/>
              </a:rPr>
              <a:t>(viz §</a:t>
            </a:r>
            <a:r>
              <a:rPr lang="cs-CZ" sz="2000" dirty="0"/>
              <a:t> 1240 </a:t>
            </a:r>
            <a:r>
              <a:rPr lang="cs-CZ" sz="2000" dirty="0" err="1"/>
              <a:t>an</a:t>
            </a:r>
            <a:r>
              <a:rPr lang="cs-CZ" sz="2000" dirty="0"/>
              <a:t>. </a:t>
            </a:r>
            <a:r>
              <a:rPr lang="cs-CZ" sz="2000" dirty="0" err="1"/>
              <a:t>ObčZ</a:t>
            </a:r>
            <a:r>
              <a:rPr lang="cs-CZ" sz="2000" dirty="0"/>
              <a:t>) </a:t>
            </a:r>
          </a:p>
          <a:p>
            <a:pPr lvl="3" eaLnBrk="1" hangingPunct="1">
              <a:buFont typeface="Wingdings" panose="05000000000000000000" pitchFamily="2" charset="2"/>
              <a:buChar char="q"/>
              <a:defRPr/>
            </a:pPr>
            <a:r>
              <a:rPr lang="cs-CZ" sz="1800" dirty="0"/>
              <a:t>stavba vyhovující právu stavby je jeho součástí</a:t>
            </a:r>
            <a:endParaRPr lang="cs-CZ" sz="1800" dirty="0"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lvl="1" eaLnBrk="1" hangingPunct="1"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BE82A0-A313-427B-9F63-FB7A6ECB24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79CF96-8271-47FA-9739-DCE369EC5135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7EC7F4-ED33-4DBC-8182-69995481D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9580" y="2357533"/>
            <a:ext cx="609600" cy="414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A3E9BECD-6DF8-4709-880E-0FD7BB69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Vedení evidence a poskytování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0A2B19-8501-41CD-AC3B-C79BB8E80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v katastru se evidují </a:t>
            </a:r>
          </a:p>
          <a:p>
            <a:pPr lvl="1" eaLnBrk="1" hangingPunct="1">
              <a:defRPr/>
            </a:pPr>
            <a:endParaRPr lang="cs-CZ" sz="2000" b="1" dirty="0"/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1) </a:t>
            </a:r>
            <a:r>
              <a:rPr lang="cs-CZ" sz="2000" i="1" dirty="0"/>
              <a:t>pozemky v podobě parcel 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budovy jsou jejich součástí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2) </a:t>
            </a:r>
            <a:r>
              <a:rPr lang="cs-CZ" sz="2000" dirty="0"/>
              <a:t>budovy, pokud nejsou součástí pozemku nebo práva stavby 		  </a:t>
            </a:r>
            <a:r>
              <a:rPr lang="cs-CZ" sz="2000" i="1" dirty="0"/>
              <a:t>(budovy jako samostatné nemovitosti)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kterým se přiděluje číslo popisné nebo evidenční 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nebo kterým se číslo nepřiděluje a které jsou hlavní stavbou na pozemku a nejde o drobné stavby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součástí pozemku se nestává např. stavba dočasná</a:t>
            </a:r>
          </a:p>
          <a:p>
            <a:pPr lvl="3" eaLnBrk="1" hangingPunct="1">
              <a:defRPr/>
            </a:pPr>
            <a:endParaRPr lang="cs-CZ" dirty="0"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lvl="1" eaLnBrk="1" hangingPunct="1"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07A35F-2B15-4B83-90BD-A6081FF1C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D22AD2-15AB-4900-8122-E5528979E71A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37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06601176-87F5-446A-BA48-DFD8C02E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Vedení evidence a poskytování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1E2AAF-F0EB-4161-BC25-7AFB61C8F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3)</a:t>
            </a:r>
            <a:r>
              <a:rPr lang="cs-CZ" sz="2000" dirty="0">
                <a:ea typeface="+mn-ea"/>
                <a:cs typeface="+mn-cs"/>
              </a:rPr>
              <a:t> </a:t>
            </a:r>
            <a:r>
              <a:rPr lang="cs-CZ" sz="2000" i="1" dirty="0">
                <a:ea typeface="+mn-ea"/>
                <a:cs typeface="+mn-cs"/>
              </a:rPr>
              <a:t>jednotky vymezené podle občanského zákoníku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bytové spoluvlastnictví podle § 1158 </a:t>
            </a:r>
            <a:r>
              <a:rPr lang="cs-CZ" sz="2000" dirty="0" err="1">
                <a:ea typeface="+mn-ea"/>
                <a:cs typeface="+mn-cs"/>
              </a:rPr>
              <a:t>ObčZ</a:t>
            </a:r>
            <a:r>
              <a:rPr lang="cs-CZ" sz="2000" dirty="0">
                <a:ea typeface="+mn-ea"/>
                <a:cs typeface="+mn-cs"/>
              </a:rPr>
              <a:t> 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4)</a:t>
            </a:r>
            <a:r>
              <a:rPr lang="cs-CZ" sz="2000" dirty="0">
                <a:ea typeface="+mn-ea"/>
                <a:cs typeface="+mn-cs"/>
              </a:rPr>
              <a:t> </a:t>
            </a:r>
            <a:r>
              <a:rPr lang="cs-CZ" sz="2000" i="1" dirty="0">
                <a:ea typeface="+mn-ea"/>
                <a:cs typeface="+mn-cs"/>
              </a:rPr>
              <a:t>jednotky vymezené podle zákona č. 72/1994 Sb., o vlastnictví 	 	  bytů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bytové jednotky podle zákona o vlastnictví bytů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5)</a:t>
            </a:r>
            <a:r>
              <a:rPr lang="cs-CZ" sz="2000" dirty="0">
                <a:ea typeface="+mn-ea"/>
                <a:cs typeface="+mn-cs"/>
              </a:rPr>
              <a:t> </a:t>
            </a:r>
            <a:r>
              <a:rPr lang="cs-CZ" sz="2000" i="1" dirty="0">
                <a:ea typeface="+mn-ea"/>
                <a:cs typeface="+mn-cs"/>
              </a:rPr>
              <a:t>právo stavby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6)</a:t>
            </a:r>
            <a:r>
              <a:rPr lang="cs-CZ" sz="2000" dirty="0">
                <a:ea typeface="+mn-ea"/>
                <a:cs typeface="+mn-cs"/>
              </a:rPr>
              <a:t> </a:t>
            </a:r>
            <a:r>
              <a:rPr lang="cs-CZ" sz="2000" i="1" dirty="0">
                <a:ea typeface="+mn-ea"/>
                <a:cs typeface="+mn-cs"/>
              </a:rPr>
              <a:t>nemovitosti, o nichž to stanoví jiný právní předpis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 např. některé nemovitosti podle vodního zákona (z. </a:t>
            </a:r>
            <a:br>
              <a:rPr lang="cs-CZ" sz="2000" dirty="0">
                <a:ea typeface="+mn-ea"/>
                <a:cs typeface="+mn-cs"/>
              </a:rPr>
            </a:br>
            <a:r>
              <a:rPr lang="cs-CZ" sz="2000" dirty="0">
                <a:ea typeface="+mn-ea"/>
                <a:cs typeface="+mn-cs"/>
              </a:rPr>
              <a:t> č. 254/2001 Sb.) - p</a:t>
            </a:r>
            <a:r>
              <a:rPr lang="cs-CZ" sz="2000" dirty="0"/>
              <a:t>řehrady, hráze, jezy, stavby k plavebním</a:t>
            </a:r>
            <a:br>
              <a:rPr lang="cs-CZ" sz="2000" dirty="0"/>
            </a:br>
            <a:r>
              <a:rPr lang="cs-CZ" sz="2000" dirty="0"/>
              <a:t> účelům či k využití vodní energie...)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83499EF-3011-4610-9E9B-72A5FF56B0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DCD90B-CEA2-47AB-B983-B2BF35F8772C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95CD1F-5BAD-4746-9CCB-C714ACF52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3280" y="2351313"/>
            <a:ext cx="609600" cy="418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E9E1E2D9-B613-4871-AEB0-F4CD18C86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Vedení evidence a poskytování údajů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9CADA3CA-1003-4ACD-AA06-E135E9810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nemovitosti se evidují podle katastrálních území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pozemky </a:t>
            </a:r>
            <a:r>
              <a:rPr lang="cs-CZ" altLang="cs-CZ" sz="2000" dirty="0"/>
              <a:t>se člení podle druhů na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ornou půdu, chmelnice, vinice, zahrady, ovocné sady, trvalé travní porosty, lesní pozemky, vodní plochy, zastavěné plochy a nádvoří a ostatní plochy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orná půda, chmelnice, vinice, zahrady, ovocné sady a trvalé travní porosty jsou zemědělskými pozemky</a:t>
            </a:r>
          </a:p>
          <a:p>
            <a:pPr lvl="2" eaLnBrk="1" hangingPunct="1"/>
            <a:endParaRPr lang="cs-CZ" altLang="cs-CZ" sz="2000" dirty="0"/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zvláštní režim mají nemovitosti důležité pro obranu a bezpečnost státu</a:t>
            </a:r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ECFDD99-B224-4F72-9E99-5F6717CD43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60209C-18AA-48E3-B80C-1AFD9019A896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39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>
            <a:extLst>
              <a:ext uri="{FF2B5EF4-FFF2-40B4-BE49-F238E27FC236}">
                <a16:creationId xmlns:a16="http://schemas.microsoft.com/office/drawing/2014/main" id="{E59EA83A-2443-4D1E-A7CC-7772C75B6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A52F78-275C-46BB-A721-5D88FD70FFEC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C134841B-3515-4BAC-9E52-C7CDE032C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Pojem katastr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6E33F8DA-5FBA-4F30-B48F-3E431E77F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význam slova = soupis, rejstřík, seznam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původ slova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 latinského </a:t>
            </a:r>
            <a:r>
              <a:rPr lang="cs-CZ" altLang="cs-CZ" sz="2000" i="1" dirty="0" err="1"/>
              <a:t>capitastrum</a:t>
            </a:r>
            <a:r>
              <a:rPr lang="cs-CZ" altLang="cs-CZ" sz="2000" dirty="0"/>
              <a:t> = soupis podle hlav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 řeckého </a:t>
            </a:r>
            <a:r>
              <a:rPr lang="cs-CZ" altLang="cs-CZ" sz="2000" i="1" dirty="0" err="1"/>
              <a:t>katastichon</a:t>
            </a:r>
            <a:r>
              <a:rPr lang="cs-CZ" altLang="cs-CZ" sz="2000" dirty="0"/>
              <a:t> = řádek po řádce, rejstřík, seznam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historicky </a:t>
            </a:r>
            <a:r>
              <a:rPr lang="cs-CZ" altLang="cs-CZ" sz="2000" b="1" dirty="0"/>
              <a:t>zejména soupis pozemků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původně k účelům daňovým (daň z půdy…)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později (nyní) zejména k účelům evidence práv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cs-CZ" altLang="cs-CZ" sz="2000" dirty="0"/>
              <a:t>	(pro účely trhu s nemovitostmi)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A12B0A1A-7634-463F-A438-CD1DA2CA3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Vedení evidence a poskytování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EC2508-3E09-44B1-9962-A08F000E3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poskytování údajů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katastr nemovitostí je </a:t>
            </a:r>
            <a:r>
              <a:rPr lang="cs-CZ" sz="2000" i="1" dirty="0">
                <a:ea typeface="+mn-ea"/>
                <a:cs typeface="+mn-cs"/>
              </a:rPr>
              <a:t>veřejný seznam </a:t>
            </a:r>
            <a:endParaRPr lang="cs-CZ" sz="2000" dirty="0">
              <a:ea typeface="+mn-ea"/>
              <a:cs typeface="+mn-cs"/>
            </a:endParaRP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tradiční uplatnění zásady formální publicity (veřejnosti)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pro získávání údajů není třeba prokazovat právní zájem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prokazovat „oprávněný zájem“ bylo naopak nutné v případě evidence nemovitostí v letech 1964 – 1992</a:t>
            </a:r>
          </a:p>
          <a:p>
            <a:pPr lvl="2" eaLnBrk="1" hangingPunct="1">
              <a:defRPr/>
            </a:pPr>
            <a:endParaRPr lang="cs-CZ" sz="2000" dirty="0"/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problematiku poskytování údajů (a způsobů poskytování) podrobně upravuje </a:t>
            </a:r>
            <a:r>
              <a:rPr lang="cs-CZ" sz="2000" dirty="0"/>
              <a:t>vyhláška č. 358/2013 Sb., o poskytování údajů z katastru nemovitostí</a:t>
            </a:r>
          </a:p>
          <a:p>
            <a:pPr lvl="2" eaLnBrk="1" hangingPunct="1">
              <a:defRPr/>
            </a:pPr>
            <a:endParaRPr lang="cs-CZ" dirty="0"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C639EE-527C-4536-9E5D-F2359AB833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4BBE4F-8086-42D9-BFB8-2F98EADFE9A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DD2F19-0828-4333-9244-0253E99BC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0110" y="2382414"/>
            <a:ext cx="609600" cy="413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935AD5F2-66D0-45EA-83A2-44D226FE4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Vedení evidence a poskytování údajů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30332537-7A58-494D-A8F7-56C33FE74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každý má právo do katastru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nahlížet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osobně 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nebo dnes zejména prostřednictvím internetu na stránkách ČÚZK (nahlizenidokn.cuzk.cz)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pořizovat si z něj pro svou potřebu opisy, výpisy nebo náčrty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získávat z něj údaje (pokud nestanoví katastrální zákon jinak)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128F05-B664-442D-9636-EF435DD339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0181A16-0A50-475C-9D6B-2D52F3C6D5BB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41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587B8E2B-D2DC-40F2-93B7-A55BA5C1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Vedení evidence a poskytování údajů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106391CD-3AC2-47E7-A0DE-F43215512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omezení nahlížení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získávat údaje z katastru formou nahlížení nelze z přehledu vlastnictví z území České republiky, ze sbírky listin a o dosažených cenách nemovitostí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tyto údaje však lze získat mimo nahlížení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v řadě situací jsou pro to legitimní důvody (dědické řízení, zjištění obsahu věcných práv či nájmu a pachtu apod.)</a:t>
            </a:r>
          </a:p>
          <a:p>
            <a:pPr lvl="3" eaLnBrk="1" hangingPunct="1"/>
            <a:endParaRPr lang="cs-CZ" altLang="cs-CZ" sz="1800" dirty="0"/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za účelem kontroly nad tím, kdo získává údaje,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se pro poskytnutí těchto údajů vyžaduje identifikace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daná osoba pak případně odpovídá za zneužití údajů (zejména údajů osobních)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E2BF50-6474-491F-B9A8-E5E61939E0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9E845C-370E-4FA1-AB19-F26C040A642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42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E1637749-2D7B-43D4-8893-D43FABC2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Vedení evidence a poskytování údajů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13278528-FD07-4E15-A989-0076453E9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dálkový přístup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umožňuje přístup k údajům katastru vedeným v elektronické podobě pomocí počítačové sítě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vyžaduje registraci a je zpoplatněn (to se netýká některých orgánů veřejné správy)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údaje takto poskytované jsou plnohodnotné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vyšší množství výstupů než u nahlížení přes internet a zřejmě také spolehlivější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nelze použít pouze u poskytování údajů ze sbírky listin</a:t>
            </a:r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550B2E-80FA-4F84-A321-47BB58C69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0254B9-3E62-4A2B-B698-A81FE3F8A6EB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43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EDACE8FE-D093-4C69-B289-AA445503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Vedení evidence a poskytování údajů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1E065A20-D75F-4E2A-B673-2754F283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služba sledování změn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nově, mimo poskytování údajů, existuje také služba sledování změn v údajích v katastru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umožňuje osobám s právem k evidované nemovitosti, aby byly informovány o změně 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prostřednictvím elektronických prostředků (e-mail, datová schránka, SMS,…)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zpoplatněno, avšak zanedbatelná cena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v rozsahu 0-20 sledovaných nemovitostí poplatek 200 Kč bez časového omezení </a:t>
            </a:r>
            <a:r>
              <a:rPr lang="cs-CZ" altLang="cs-CZ" sz="1600" dirty="0"/>
              <a:t>(viz vyhláška </a:t>
            </a:r>
            <a:r>
              <a:rPr lang="cs-CZ" altLang="cs-CZ" sz="1600" dirty="0">
                <a:solidFill>
                  <a:srgbClr val="000000"/>
                </a:solidFill>
              </a:rPr>
              <a:t>o poskytování údajů z KN</a:t>
            </a:r>
            <a:r>
              <a:rPr lang="cs-CZ" altLang="cs-CZ" sz="1600" dirty="0"/>
              <a:t>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ACF129-3A46-421D-A5C1-50C0BA136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534E1C-BBD0-4FCA-B0B4-376C7374C90F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44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CB539332-21B3-4FB8-9545-0DD87EC0A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Zápisy práv - obecně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435C8F-2C8F-4D90-8A55-CA2FA3BB8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k evidovaným nemovitostem se zapisují práva a další skutečnosti, o kterých to stanoví právní předpis</a:t>
            </a:r>
          </a:p>
          <a:p>
            <a:pPr eaLnBrk="1" hangingPunct="1">
              <a:defRPr/>
            </a:pPr>
            <a:endParaRPr lang="cs-CZ" sz="2000" dirty="0"/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zápisy týkající se práv se provádějí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vkladem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záznamem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poznámkou</a:t>
            </a:r>
          </a:p>
          <a:p>
            <a:pPr marL="342900" lvl="1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zápisy se provádějí na základě písemností</a:t>
            </a:r>
          </a:p>
          <a:p>
            <a:pPr marL="742950" lvl="2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  <a:defRPr/>
            </a:pPr>
            <a:endParaRPr lang="cs-CZ" sz="2000" dirty="0"/>
          </a:p>
          <a:p>
            <a:pPr marL="742950" lvl="2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s novým KZ došlo k „zrovnoprávnění“ písemností v listinné a elektronické podobě; jde o projev elektronizace katastru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56CEE5-BBAB-4595-9A3B-A92C31D613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A631BC-4F4A-4248-84FE-5FA1834AD3CC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45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8FA671B6-8054-4A45-B51C-06C9F462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Zápisy práv - obecně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0E6AB969-83FA-4B18-8EA5-CF3F9346F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 případě elektronické písemnosti je vyžadováno kvalifikované časové razítko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 zjištění času vytvoření písemnosti (o kterém nevypovídá elektronický podpis)</a:t>
            </a:r>
          </a:p>
          <a:p>
            <a:pPr marL="457200" lvl="1" indent="0" eaLnBrk="1" hangingPunct="1">
              <a:buNone/>
            </a:pP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pořadí zápisů se řídí okamžikem, ve kterém byl návrh na jeho provedení doručen - uplatnění </a:t>
            </a:r>
            <a:r>
              <a:rPr lang="cs-CZ" altLang="cs-CZ" sz="2000" i="1" dirty="0"/>
              <a:t>zásady pořadí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současně dochází u dotčených nemovitostí k vyznačení,  a to nejpozději následující pracovní den, že práva jsou dotčena změnou (tzv. plomba)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04A4C9-B679-4578-B073-D2DADBE34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0E97CA-B41B-4217-AEA3-F4BB9E9FB12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4F21BD-0508-4FF7-8F63-2DA540F81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1558" y="2357533"/>
            <a:ext cx="609600" cy="331967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B1C2D5-4662-46CD-A3BB-232C39999E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6154" y="3041780"/>
            <a:ext cx="609600" cy="330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9667A0A2-6D91-412B-A452-678A6CCDD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Zápisy práv - obecně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F7BAD0ED-95DE-49B0-B62C-1BB9FA64D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právní účinky </a:t>
            </a:r>
            <a:r>
              <a:rPr lang="cs-CZ" altLang="cs-CZ" sz="2000" dirty="0"/>
              <a:t>zápisu nastávají k okamžiku, kdy návrh na zápis došel příslušnému katastrálnímu úřadu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výsledek bez vazby na rychlost postupu katastrálního úřadu</a:t>
            </a:r>
          </a:p>
          <a:p>
            <a:pPr lvl="1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podle nového KZ mají právní účinky všechny formy zápisu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předchozí „zákon o zápisech“ připisoval právní účinky pouze vkladu práva.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záznamy a poznámky měly pouze evidenční charakter </a:t>
            </a:r>
            <a:r>
              <a:rPr lang="cs-CZ" altLang="cs-CZ" sz="1800" dirty="0"/>
              <a:t>(význam jim však byl připisován praxí)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tyto účinky (mimo účinků konstitutivních) jsou především navázány na princip </a:t>
            </a:r>
            <a:r>
              <a:rPr lang="cs-CZ" altLang="cs-CZ" sz="2000" i="1" dirty="0"/>
              <a:t>materiální publicity</a:t>
            </a:r>
          </a:p>
          <a:p>
            <a:pPr marL="457200" lvl="1" indent="0" eaLnBrk="1" hangingPunct="1">
              <a:buNone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18EAE4-7B6F-428F-9AAD-D599865F4F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9504AA-700F-4F97-83FE-5A3B03C5DD96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47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3D20F166-4C53-42F5-8B32-FA7141BF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Zápisy práv - obecně</a:t>
            </a:r>
          </a:p>
        </p:txBody>
      </p:sp>
      <p:sp>
        <p:nvSpPr>
          <p:cNvPr id="52227" name="Zástupný symbol pro obsah 2">
            <a:extLst>
              <a:ext uri="{FF2B5EF4-FFF2-40B4-BE49-F238E27FC236}">
                <a16:creationId xmlns:a16="http://schemas.microsoft.com/office/drawing/2014/main" id="{02BAE253-BB6F-4394-A3BF-75ACA24B3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princip materiální publicity </a:t>
            </a:r>
            <a:r>
              <a:rPr lang="cs-CZ" altLang="cs-CZ" sz="2000" dirty="0"/>
              <a:t>katastru nemovitostí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podle občanského zákoníku je v případě veřejných seznamů </a:t>
            </a:r>
            <a:r>
              <a:rPr lang="cs-CZ" altLang="cs-CZ" sz="2000" b="1" dirty="0"/>
              <a:t>preferován </a:t>
            </a:r>
            <a:r>
              <a:rPr lang="cs-CZ" altLang="cs-CZ" sz="2000" b="1" u="sng" dirty="0"/>
              <a:t>stav zapsaný </a:t>
            </a:r>
            <a:r>
              <a:rPr lang="cs-CZ" altLang="cs-CZ" sz="2000" b="1" dirty="0"/>
              <a:t>(publikovaný) před stavem skutečným</a:t>
            </a:r>
            <a:r>
              <a:rPr lang="cs-CZ" altLang="cs-CZ" sz="2000" dirty="0"/>
              <a:t>, včetně ochrany věcných práv osob jednajících v dobré víře ve stav zapsaný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1800" i="1" dirty="0"/>
              <a:t>Je-li do veřejného seznamu zapsáno právo k věci, </a:t>
            </a:r>
            <a:r>
              <a:rPr lang="cs-CZ" altLang="cs-CZ" sz="1800" b="1" i="1" dirty="0"/>
              <a:t>neomlouvá nikoho neznalost zapsaného údaje. </a:t>
            </a:r>
            <a:r>
              <a:rPr lang="cs-CZ" altLang="cs-CZ" sz="1800" i="1" dirty="0"/>
              <a:t>(§ 980/1 </a:t>
            </a:r>
            <a:r>
              <a:rPr lang="cs-CZ" altLang="cs-CZ" sz="1800" i="1" dirty="0" err="1"/>
              <a:t>ObčZ</a:t>
            </a:r>
            <a:r>
              <a:rPr lang="cs-CZ" altLang="cs-CZ" sz="1800" i="1" dirty="0"/>
              <a:t>)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1800" i="1" dirty="0"/>
              <a:t>Je-li právo k věci zapsáno do veřejného seznamu, </a:t>
            </a:r>
            <a:r>
              <a:rPr lang="cs-CZ" altLang="cs-CZ" sz="1800" b="1" i="1" dirty="0"/>
              <a:t>má se za to, že bylo zapsáno v souladu se skutečným právním stavem. </a:t>
            </a:r>
            <a:r>
              <a:rPr lang="cs-CZ" altLang="cs-CZ" sz="1800" i="1" dirty="0"/>
              <a:t>Bylo-li právo k věci z veřejného seznamu vymazáno, má se za to, že neexistuje. (§ 980/2 </a:t>
            </a:r>
            <a:r>
              <a:rPr lang="cs-CZ" altLang="cs-CZ" sz="1800" i="1" dirty="0" err="1"/>
              <a:t>ObčZ</a:t>
            </a:r>
            <a:r>
              <a:rPr lang="cs-CZ" altLang="cs-CZ" sz="1800" i="1" dirty="0"/>
              <a:t>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A089FF-10B0-44C4-B2C2-7559057802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AA7F38-6316-4204-B2A9-E6BFAF8C7A5A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48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2058D650-2A23-4682-A23D-B6B644AA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Zápisy práv - obecně</a:t>
            </a:r>
          </a:p>
        </p:txBody>
      </p:sp>
      <p:sp>
        <p:nvSpPr>
          <p:cNvPr id="53251" name="Zástupný symbol pro obsah 2">
            <a:extLst>
              <a:ext uri="{FF2B5EF4-FFF2-40B4-BE49-F238E27FC236}">
                <a16:creationId xmlns:a16="http://schemas.microsoft.com/office/drawing/2014/main" id="{0DC9738B-320F-47F1-A560-81868897C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1800" i="1" dirty="0"/>
              <a:t>Není-li stav zapsaný ve veřejném seznamu v souladu se skutečným právním stavem, </a:t>
            </a:r>
            <a:r>
              <a:rPr lang="cs-CZ" altLang="cs-CZ" sz="1800" b="1" i="1" dirty="0"/>
              <a:t>svědčí zapsaný stav ve prospěch osoby, která nabyla věcné právo za úplatu v dobré víře</a:t>
            </a:r>
            <a:r>
              <a:rPr lang="cs-CZ" altLang="cs-CZ" sz="1800" i="1" dirty="0"/>
              <a:t> od osoby k tomu oprávněné podle zapsaného stavu. (§ 984/1 </a:t>
            </a:r>
            <a:r>
              <a:rPr lang="cs-CZ" altLang="cs-CZ" sz="1800" i="1" dirty="0" err="1"/>
              <a:t>ObčZ</a:t>
            </a:r>
            <a:r>
              <a:rPr lang="cs-CZ" altLang="cs-CZ" sz="1800" i="1" dirty="0"/>
              <a:t>)</a:t>
            </a:r>
          </a:p>
          <a:p>
            <a:pPr lvl="2" eaLnBrk="1" hangingPunct="1"/>
            <a:endParaRPr lang="cs-CZ" altLang="cs-CZ" sz="1800" i="1" dirty="0"/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1800" i="1" dirty="0"/>
              <a:t>Není-li stav zapsaný ve veřejném seznamu v souladu se skutečným právním stavem, může se osoba, jejíž věcné právo je dotčeno, domáhat odstranění nesouladu; prokáže-li, že své právo uplatnila, zapíše se to na její žádost do veřejného seznamu. Rozhodnutí vydané o jejím věcném právu působí vůči každému, jehož právo bylo zapsáno do veřejného seznamu poté, co dotčená osoba o zápis požádala. </a:t>
            </a:r>
          </a:p>
          <a:p>
            <a:pPr marL="914400" lvl="2" indent="0" eaLnBrk="1" hangingPunct="1">
              <a:buNone/>
            </a:pPr>
            <a:r>
              <a:rPr lang="cs-CZ" altLang="cs-CZ" sz="1800" i="1" dirty="0"/>
              <a:t>    (§ 985 </a:t>
            </a:r>
            <a:r>
              <a:rPr lang="cs-CZ" altLang="cs-CZ" sz="1800" i="1" dirty="0" err="1"/>
              <a:t>ObčZ</a:t>
            </a:r>
            <a:r>
              <a:rPr lang="cs-CZ" altLang="cs-CZ" sz="1800" i="1" dirty="0"/>
              <a:t>)</a:t>
            </a:r>
          </a:p>
          <a:p>
            <a:pPr lvl="1"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3C36E9-B7FF-4C52-983B-E4E95D053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507E11-C437-4FBD-82E7-63DFB35E7E00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49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>
            <a:extLst>
              <a:ext uri="{FF2B5EF4-FFF2-40B4-BE49-F238E27FC236}">
                <a16:creationId xmlns:a16="http://schemas.microsoft.com/office/drawing/2014/main" id="{68919DCD-EAFD-4A7C-9F33-BFF0C1059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AF249B-6359-42A4-83BB-7FDF0CC5E5C2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9184CE8-3019-45E7-AD3F-8806D68DC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Historie pozemkové evidence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5D95FAA-C2EE-4A1E-9B04-7BB361855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zemské desky a urbáře (zhruba od 13. st.)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rustikální katastr (1656)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tereziánský katastr (1749)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josefský katastr (1785)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tereziánsko-josefský katastr (1792)</a:t>
            </a:r>
          </a:p>
          <a:p>
            <a:pPr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stabilní katastr a pozemkové knihy (1817, 1871)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pozemkový katastr (1927)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evidence nemovitostí (1964)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katastr nemovitostí (1993)</a:t>
            </a:r>
            <a:endParaRPr lang="cs-CZ" alt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FA1C8AB2-269D-4834-9A40-4279E18C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Zápisy práv - obecně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B8B8349A-A485-445E-91A8-DEBA7D770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o účincích principu materiální publicity </a:t>
            </a:r>
            <a:r>
              <a:rPr lang="cs-CZ" altLang="cs-CZ" sz="2000" dirty="0"/>
              <a:t>pro katastr nemovitostí dle občanského zákoníku lze hovořit až od</a:t>
            </a:r>
            <a:r>
              <a:rPr lang="cs-CZ" altLang="cs-CZ" sz="2000" b="1" dirty="0"/>
              <a:t> </a:t>
            </a:r>
            <a:r>
              <a:rPr lang="cs-CZ" altLang="cs-CZ" sz="2000" u="sng" dirty="0"/>
              <a:t>1. 1. 2015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Ohledně práv zapsaných do katastru nemovitostí přede dnem nabytí účinnosti tohoto zákona a ohledně práv zapsaných do katastru nemovitostí v době jednoho roku ode dne nabytí účinnosti tohoto zákona </a:t>
            </a:r>
            <a:r>
              <a:rPr lang="cs-CZ" altLang="cs-CZ" sz="2000" b="1" i="1" dirty="0"/>
              <a:t>nastanou účinky podle § 980 až 986 uplynutím jednoho roku ode dne nabytí účinnosti tohoto zákona. </a:t>
            </a:r>
            <a:r>
              <a:rPr lang="cs-CZ" altLang="cs-CZ" sz="2000" i="1" dirty="0"/>
              <a:t>(§ 3064 </a:t>
            </a:r>
            <a:r>
              <a:rPr lang="cs-CZ" altLang="cs-CZ" sz="2000" i="1" dirty="0" err="1"/>
              <a:t>ObčZ</a:t>
            </a:r>
            <a:r>
              <a:rPr lang="cs-CZ" altLang="cs-CZ" sz="2000" i="1" dirty="0"/>
              <a:t>)</a:t>
            </a:r>
          </a:p>
          <a:p>
            <a:pPr lvl="2" eaLnBrk="1" hangingPunct="1"/>
            <a:endParaRPr lang="cs-CZ" altLang="cs-CZ" sz="2000" i="1" dirty="0"/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do 1. 1. 2015 „přechodné období“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664293-8F35-4F17-A4CD-A6EF7989F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E76BBA-7106-4F77-99BA-567C4F93588B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50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3320AE63-A9D2-4FAA-A9D3-AF23DCBE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Zápisy práv - obecně</a:t>
            </a:r>
          </a:p>
        </p:txBody>
      </p:sp>
      <p:sp>
        <p:nvSpPr>
          <p:cNvPr id="55299" name="Zástupný symbol pro obsah 2">
            <a:extLst>
              <a:ext uri="{FF2B5EF4-FFF2-40B4-BE49-F238E27FC236}">
                <a16:creationId xmlns:a16="http://schemas.microsoft.com/office/drawing/2014/main" id="{66B2C6C2-D6BF-46BB-8258-7B46526AE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dirty="0"/>
              <a:t>před účinností současného KZ uvedené neplatilo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dirty="0"/>
              <a:t>zákon o zápisech pouze uváděl, že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i="1" dirty="0"/>
              <a:t>Ten, kdo vychází ze zápisu v katastru učiněného po 1. 1. 1993, je v dobré víře, že stav katastru odpovídá skutečnému stavu věci, ledaže musel vědět, že stav zápisů v katastru neodpovídá skutečnosti. (§ 11)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dirty="0"/>
              <a:t>osobě jednající v důvěře v zapsaný stav tak nesvědčilo právo, ale pouze dobrá víra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6FB504-29EF-4AE3-906D-697DF10B29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A59168-2C6D-4E69-8E39-989074DB02B7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51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D98D449C-DE44-4DBB-9DA6-7A601E65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Zápisy práv - obecně</a:t>
            </a:r>
          </a:p>
        </p:txBody>
      </p:sp>
      <p:sp>
        <p:nvSpPr>
          <p:cNvPr id="56323" name="Zástupný symbol pro obsah 2">
            <a:extLst>
              <a:ext uri="{FF2B5EF4-FFF2-40B4-BE49-F238E27FC236}">
                <a16:creationId xmlns:a16="http://schemas.microsoft.com/office/drawing/2014/main" id="{A692AB1F-93CB-4548-B015-73B312D0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dobrá víra je předpokladem vydržení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nepředstavuje však dostatečnou obranu proti skutečnému vlastníkovi (ochrana absolutního práva je silnější než dobré víry)</a:t>
            </a:r>
          </a:p>
          <a:p>
            <a:pPr lvl="2" eaLnBrk="1" hangingPunct="1"/>
            <a:endParaRPr lang="cs-CZ" altLang="cs-CZ" sz="2000" dirty="0"/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před účinností současného občanského zákoníku a KZ tedy měla převahu skutečnost nad zapsaným stavem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nebylo tak možné jednat s plnou důvěrou v pravdivost a úplnost zápisů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nedůsledně se uplatňovala zásada materiální publicity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objevila se kritika ze strany Ústavního soudu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54640A0-FAB3-4CFE-8100-614F761B73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154C5D-C913-4BED-A415-C7E18A893CE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52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1AA4B488-6D8E-4E8B-AAC6-18D77D838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Vklad práva</a:t>
            </a:r>
          </a:p>
        </p:txBody>
      </p:sp>
      <p:sp>
        <p:nvSpPr>
          <p:cNvPr id="57347" name="Zástupný symbol pro obsah 2">
            <a:extLst>
              <a:ext uri="{FF2B5EF4-FFF2-40B4-BE49-F238E27FC236}">
                <a16:creationId xmlns:a16="http://schemas.microsoft.com/office/drawing/2014/main" id="{6259E9C0-FEB3-40DA-9CBB-6CFED21E3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vkladem se do katastru nemovitostí zapisuje vznik, změna, zánik, promlčení a uznání existence nebo neexistence taxativně vymezených práv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a)</a:t>
            </a:r>
            <a:r>
              <a:rPr lang="cs-CZ" altLang="cs-CZ" sz="2000" dirty="0"/>
              <a:t> vlastnické právo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b)</a:t>
            </a:r>
            <a:r>
              <a:rPr lang="cs-CZ" altLang="cs-CZ" sz="2000" dirty="0"/>
              <a:t> právo stavby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c)</a:t>
            </a:r>
            <a:r>
              <a:rPr lang="cs-CZ" altLang="cs-CZ" sz="2000" dirty="0"/>
              <a:t> věcné břemeno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d)</a:t>
            </a:r>
            <a:r>
              <a:rPr lang="cs-CZ" altLang="cs-CZ" sz="2000" dirty="0"/>
              <a:t> zástavní právo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e)</a:t>
            </a:r>
            <a:r>
              <a:rPr lang="cs-CZ" altLang="cs-CZ" sz="2000" dirty="0"/>
              <a:t> budoucí zástavní právo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f)</a:t>
            </a:r>
            <a:r>
              <a:rPr lang="cs-CZ" altLang="cs-CZ" sz="2000" dirty="0"/>
              <a:t> podzástavní právo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g)</a:t>
            </a:r>
            <a:r>
              <a:rPr lang="cs-CZ" altLang="cs-CZ" sz="2000" dirty="0"/>
              <a:t> předkupní právo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CC07E5-98C2-4103-BA52-9964ED4BF0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1D67CAD-E8F9-4052-A84C-8CD4B4883474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53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1802B7D6-6FA5-4D65-94CF-B22E046C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Vklad práva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7B80BC-AB10-4E13-B2F7-72913E98A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h)</a:t>
            </a:r>
            <a:r>
              <a:rPr lang="cs-CZ" sz="2000" dirty="0">
                <a:ea typeface="+mn-ea"/>
                <a:cs typeface="+mn-cs"/>
              </a:rPr>
              <a:t> budoucí výměnek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i)</a:t>
            </a:r>
            <a:r>
              <a:rPr lang="cs-CZ" sz="2000" dirty="0">
                <a:ea typeface="+mn-ea"/>
                <a:cs typeface="+mn-cs"/>
              </a:rPr>
              <a:t> přídatné spoluvlastnictví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j)</a:t>
            </a:r>
            <a:r>
              <a:rPr lang="cs-CZ" sz="2000" dirty="0">
                <a:ea typeface="+mn-ea"/>
                <a:cs typeface="+mn-cs"/>
              </a:rPr>
              <a:t> správa </a:t>
            </a:r>
            <a:r>
              <a:rPr lang="cs-CZ" sz="2000" dirty="0" err="1">
                <a:ea typeface="+mn-ea"/>
                <a:cs typeface="+mn-cs"/>
              </a:rPr>
              <a:t>svěřenského</a:t>
            </a:r>
            <a:r>
              <a:rPr lang="cs-CZ" sz="2000" dirty="0">
                <a:ea typeface="+mn-ea"/>
                <a:cs typeface="+mn-cs"/>
              </a:rPr>
              <a:t> fondu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k)</a:t>
            </a:r>
            <a:r>
              <a:rPr lang="cs-CZ" sz="2000" dirty="0">
                <a:ea typeface="+mn-ea"/>
                <a:cs typeface="+mn-cs"/>
              </a:rPr>
              <a:t> výhrada vlastnického práva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l)</a:t>
            </a:r>
            <a:r>
              <a:rPr lang="cs-CZ" sz="2000" dirty="0">
                <a:ea typeface="+mn-ea"/>
                <a:cs typeface="+mn-cs"/>
              </a:rPr>
              <a:t> výhrada práva zpětné koupě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m)</a:t>
            </a:r>
            <a:r>
              <a:rPr lang="cs-CZ" sz="2000" dirty="0">
                <a:ea typeface="+mn-ea"/>
                <a:cs typeface="+mn-cs"/>
              </a:rPr>
              <a:t> výhrada práva zpětného prodeje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n)</a:t>
            </a:r>
            <a:r>
              <a:rPr lang="cs-CZ" sz="2000" dirty="0">
                <a:ea typeface="+mn-ea"/>
                <a:cs typeface="+mn-cs"/>
              </a:rPr>
              <a:t> zákaz zcizení nebo zatížení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o)</a:t>
            </a:r>
            <a:r>
              <a:rPr lang="cs-CZ" sz="2000" dirty="0">
                <a:ea typeface="+mn-ea"/>
                <a:cs typeface="+mn-cs"/>
              </a:rPr>
              <a:t> výhrada práva lepšího kupce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>
                <a:ea typeface="+mn-ea"/>
                <a:cs typeface="+mn-cs"/>
              </a:rPr>
              <a:t>p)</a:t>
            </a:r>
            <a:r>
              <a:rPr lang="cs-CZ" sz="2000" dirty="0">
                <a:ea typeface="+mn-ea"/>
                <a:cs typeface="+mn-cs"/>
              </a:rPr>
              <a:t> ujednání o koupi na zkoušku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E5B7D6-5038-4F4A-8BEE-16233321C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C3F94D-E23F-4B2B-8B67-B05DB9CCBD4B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54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D590FC64-5C1F-4EC0-9FAA-2AE2CD03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Vklad práva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5E2A3-8EA0-47C5-82BC-E8A31EA71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q)</a:t>
            </a:r>
            <a:r>
              <a:rPr lang="cs-CZ" sz="2000" dirty="0"/>
              <a:t> nájem, požádá-li o to vlastník nebo nájemce se souhlasem vlastníka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r)</a:t>
            </a:r>
            <a:r>
              <a:rPr lang="cs-CZ" sz="2000" dirty="0"/>
              <a:t> pacht, požádá-li o to vlastník nebo </a:t>
            </a:r>
            <a:r>
              <a:rPr lang="cs-CZ" sz="2000" dirty="0" err="1"/>
              <a:t>pachtýř</a:t>
            </a:r>
            <a:r>
              <a:rPr lang="cs-CZ" sz="2000" dirty="0"/>
              <a:t> se souhlasem vlastníka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s)</a:t>
            </a:r>
            <a:r>
              <a:rPr lang="cs-CZ" sz="2000" dirty="0"/>
              <a:t> vzdání se práva na náhradu škody na pozemku</a:t>
            </a:r>
          </a:p>
          <a:p>
            <a:pPr marL="457200" lvl="1" indent="0" eaLnBrk="1" hangingPunct="1">
              <a:buNone/>
              <a:defRPr/>
            </a:pPr>
            <a:endParaRPr lang="cs-CZ" sz="2000" dirty="0"/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k podstatnému rozšíření práv (o 15) došlo v souvislosti s přijetím současného občanského zákoníku 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dříve pouze vlastnické právo, zástavní právo, právo odpovídající věcnému břemeni a předkupní právo s účinky věcného práva</a:t>
            </a:r>
          </a:p>
          <a:p>
            <a:pPr lvl="1" eaLnBrk="1" hangingPunct="1">
              <a:defRPr/>
            </a:pPr>
            <a:endParaRPr lang="cs-CZ" dirty="0"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D4FC0A9-DF4A-4DB4-9318-21D26BFC9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C9C1AD-F96B-41BF-B4D2-91D008806C43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55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4394AB4C-0700-496F-A1F5-8F2BB113B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Vklad práva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B8065074-8C0B-48D7-BF34-421A4AD7A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nově jsou však tato práva zapisována </a:t>
            </a:r>
            <a:r>
              <a:rPr lang="cs-CZ" altLang="cs-CZ" sz="2000" b="1" dirty="0"/>
              <a:t>vždy pouze vkladem</a:t>
            </a:r>
          </a:p>
          <a:p>
            <a:pPr marL="742950" lvl="2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</a:pPr>
            <a:r>
              <a:rPr lang="cs-CZ" altLang="cs-CZ" sz="2000" dirty="0"/>
              <a:t>před přijetím současného KZ byla věcná práva k nemovitostem (jinak zapisovaná vkladem) zapisována také záznamem</a:t>
            </a:r>
          </a:p>
          <a:p>
            <a:pPr marL="1200150" lvl="3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</a:pPr>
            <a:r>
              <a:rPr lang="cs-CZ" altLang="cs-CZ" sz="1800" dirty="0"/>
              <a:t>pokud vznikla, změnila se nebo zanikla ze zákona, rozhodnutím státního orgánu, příklepem licitátora na veřejné dražbě, vydržením, přírůstkem a zpracováním</a:t>
            </a:r>
          </a:p>
          <a:p>
            <a:pPr marL="1200150" lvl="3" indent="-342900" eaLnBrk="1" hangingPunct="1">
              <a:buClr>
                <a:srgbClr val="969696"/>
              </a:buClr>
            </a:pPr>
            <a:endParaRPr lang="cs-CZ" altLang="cs-CZ" sz="1800" dirty="0"/>
          </a:p>
          <a:p>
            <a:pPr marL="742950" lvl="2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</a:pPr>
            <a:r>
              <a:rPr lang="cs-CZ" altLang="cs-CZ" sz="2000" dirty="0"/>
              <a:t>problematické</a:t>
            </a:r>
          </a:p>
          <a:p>
            <a:pPr marL="1200150" lvl="3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</a:pPr>
            <a:r>
              <a:rPr lang="cs-CZ" altLang="cs-CZ" sz="1800" dirty="0"/>
              <a:t>hrozilo riziko duplicitních zápisů (vkladem + souběžně záznamem)</a:t>
            </a:r>
          </a:p>
          <a:p>
            <a:pPr marL="857250" lvl="3" indent="0" eaLnBrk="1" hangingPunct="1">
              <a:buClr>
                <a:srgbClr val="969696"/>
              </a:buClr>
              <a:buNone/>
            </a:pPr>
            <a:endParaRPr lang="cs-CZ" altLang="cs-CZ" sz="1800" dirty="0"/>
          </a:p>
          <a:p>
            <a:pPr marL="742950" lvl="2" indent="-342900" eaLnBrk="1" hangingPunct="1">
              <a:buClr>
                <a:srgbClr val="969696"/>
              </a:buClr>
              <a:buFont typeface="Wingdings" panose="05000000000000000000" pitchFamily="2" charset="2"/>
              <a:buChar char="q"/>
            </a:pPr>
            <a:r>
              <a:rPr lang="cs-CZ" altLang="cs-CZ" sz="2000" dirty="0"/>
              <a:t>shodně se současnou úpravou, tj. vždy vkladem, se práva zapisovala také do pozemkových knih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BE8F0E-2B61-48A2-BCB3-815DE636DC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7BFBC5-DCC1-4659-BD9A-7D3F38E09E1C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56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730FEF14-61A5-4B4D-99C3-AB282BE2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Vklad práva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CBFFC2-0A26-4FD4-84B7-6EFF6524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vkladové řízení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vklad lze provést na základě pravomocného rozhodnutí katastrálního úřadu o jeho povolení</a:t>
            </a:r>
            <a:endParaRPr lang="cs-CZ" sz="2000" dirty="0"/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místně příslušný je zpravidla KÚ, v obvodu jehož územní působnosti se nachází nemovitost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účastníkem je ten, jehož právo vzniká, mění se nebo se rozšiřuje, a ten, jehož právo zaniká, mění se nebo se omezuje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cs-CZ" altLang="cs-CZ" sz="2000" dirty="0">
                <a:solidFill>
                  <a:srgbClr val="000000"/>
                </a:solidFill>
              </a:rPr>
              <a:t>návrh na zahájení vkladového řízení se podle KZ podává na stanoveném formuláři</a:t>
            </a:r>
          </a:p>
          <a:p>
            <a:pPr lvl="2" eaLnBrk="1" hangingPunct="1">
              <a:buClr>
                <a:srgbClr val="3333CC"/>
              </a:buClr>
              <a:buFont typeface="Wingdings" panose="05000000000000000000" pitchFamily="2" charset="2"/>
              <a:buChar char="q"/>
              <a:defRPr/>
            </a:pPr>
            <a:r>
              <a:rPr lang="cs-CZ" altLang="cs-CZ" sz="2000" dirty="0">
                <a:solidFill>
                  <a:srgbClr val="000000"/>
                </a:solidFill>
              </a:rPr>
              <a:t>přílohou je zejm. vkladová listina, na jejímž základě má být zápis proveden</a:t>
            </a:r>
            <a:endParaRPr lang="cs-CZ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F3F908-7589-4E91-BB22-28ED338E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F8F430-3599-4386-827F-986ABF7FE3C0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57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72B67CC8-560C-4841-A7F4-E3D443080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Vklad práva</a:t>
            </a:r>
          </a:p>
        </p:txBody>
      </p:sp>
      <p:sp>
        <p:nvSpPr>
          <p:cNvPr id="62467" name="Zástupný symbol pro obsah 2">
            <a:extLst>
              <a:ext uri="{FF2B5EF4-FFF2-40B4-BE49-F238E27FC236}">
                <a16:creationId xmlns:a16="http://schemas.microsoft.com/office/drawing/2014/main" id="{FBE57565-BCB1-4488-A5B8-98D242D42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 rámci projednávání současného KZ byla zákonodárcem „přidána“            také </a:t>
            </a:r>
            <a:r>
              <a:rPr lang="cs-CZ" altLang="cs-CZ" sz="2000" b="1" dirty="0"/>
              <a:t>informace o zahájení vkladového řízení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 obavy před podvodnými převody nemovitostí ve spojitosti s prioritou zapsaného stavu</a:t>
            </a:r>
          </a:p>
          <a:p>
            <a:pPr lvl="2" eaLnBrk="1" hangingPunct="1">
              <a:buClr>
                <a:srgbClr val="3333CC"/>
              </a:buClr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KÚ informuje, nejpozději den poté, o vyznačení, že právní poměry jsou dotčeny změnou (tzv. plomba)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KÚ zkoumá u vkladové listiny zejména, zda</a:t>
            </a:r>
          </a:p>
          <a:p>
            <a:pPr lvl="2" eaLnBrk="1" hangingPunct="1">
              <a:buClr>
                <a:srgbClr val="3333CC"/>
              </a:buClr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splňuje náležitosti listiny pro zápis do katastru</a:t>
            </a:r>
          </a:p>
          <a:p>
            <a:pPr lvl="2" eaLnBrk="1" hangingPunct="1">
              <a:buClr>
                <a:srgbClr val="3333CC"/>
              </a:buClr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její obsah odůvodňuje navrhovaný vklad</a:t>
            </a:r>
          </a:p>
          <a:p>
            <a:pPr lvl="2" eaLnBrk="1" hangingPunct="1">
              <a:buClr>
                <a:srgbClr val="3333CC"/>
              </a:buClr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(a „nově“ zda) navrhovaný vklad navazuje na dosavadní zápisy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142ABA-F946-4EF0-9AAA-06C3CBAD8E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EF9660-5A90-4DB9-B82F-0999FFFAFE4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58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E7DC3BE3-11E2-471C-8055-3E7543FA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Vklad práva</a:t>
            </a:r>
          </a:p>
        </p:txBody>
      </p:sp>
      <p:sp>
        <p:nvSpPr>
          <p:cNvPr id="63491" name="Zástupný symbol pro obsah 2">
            <a:extLst>
              <a:ext uri="{FF2B5EF4-FFF2-40B4-BE49-F238E27FC236}">
                <a16:creationId xmlns:a16="http://schemas.microsoft.com/office/drawing/2014/main" id="{DB1F55D2-36A5-4B29-BE2D-FF51D888B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jsou-li podmínky pro povolení vkladu splněny, KÚ vklad povolí, nejdříve však po uplynutí lhůty 20 dnů ode dne odeslání informace o zahájení vkladového řízení</a:t>
            </a:r>
          </a:p>
          <a:p>
            <a:pPr lvl="1" eaLnBrk="1" hangingPunct="1"/>
            <a:endParaRPr lang="cs-CZ" altLang="cs-CZ" sz="2000" dirty="0"/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proti rozhodnutí, kterým se vklad povoluje, </a:t>
            </a:r>
            <a:r>
              <a:rPr lang="cs-CZ" altLang="cs-CZ" sz="2000" i="1" dirty="0"/>
              <a:t>není přípustný  opravný prostředek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závazné je totiž jen pro KÚ k provedení vkladu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obrana možná až proti provedenému vkladu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zápisem poznámky spornosti v KN a následně</a:t>
            </a:r>
          </a:p>
          <a:p>
            <a:pPr lvl="3" eaLnBrk="1" hangingPunct="1">
              <a:buFont typeface="Wingdings" panose="05000000000000000000" pitchFamily="2" charset="2"/>
              <a:buChar char="q"/>
            </a:pPr>
            <a:r>
              <a:rPr lang="cs-CZ" altLang="cs-CZ" sz="1800" dirty="0"/>
              <a:t>soukromoprávní žalobou (</a:t>
            </a:r>
            <a:r>
              <a:rPr lang="cs-CZ" altLang="cs-CZ" sz="1600" dirty="0"/>
              <a:t>patrně</a:t>
            </a:r>
            <a:r>
              <a:rPr lang="cs-CZ" altLang="cs-CZ" sz="1800" dirty="0"/>
              <a:t> žalobou na určení)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CFD8256-6362-4FFA-9FD5-A72704F9E7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52F7BF-D05C-4BA7-A4C4-9FAAEB656476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59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038994A7-CA14-4CED-819B-2D6E049A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Stabilní katastr a pozemkové knihy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C461E784-E2A9-4F79-9E39-48EEF7EE3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dirty="0"/>
              <a:t>v návaznosti na obecný zákoník občanský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	(</a:t>
            </a:r>
            <a:r>
              <a:rPr lang="cs-CZ" altLang="cs-CZ" sz="2000" dirty="0" err="1"/>
              <a:t>z.č</a:t>
            </a:r>
            <a:r>
              <a:rPr lang="cs-CZ" altLang="cs-CZ" sz="2000" dirty="0"/>
              <a:t>. 946/1811 ř. z.)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dirty="0"/>
              <a:t>zavádí </a:t>
            </a:r>
            <a:r>
              <a:rPr lang="cs-CZ" altLang="cs-CZ" sz="2000" i="1" dirty="0" err="1"/>
              <a:t>superficies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solo</a:t>
            </a:r>
            <a:r>
              <a:rPr lang="cs-CZ" altLang="cs-CZ" sz="2000" i="1" dirty="0"/>
              <a:t> cedit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b="1" dirty="0"/>
              <a:t>„dvoufázovost“ odvozeného nabývání vlastnictví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dirty="0"/>
              <a:t>§ 431: </a:t>
            </a:r>
            <a:r>
              <a:rPr lang="cs-CZ" altLang="cs-CZ" sz="2000" i="1" dirty="0"/>
              <a:t>Ku převodu vlastnictví nemovitých věcí musí býti nabývací jednání zapsáno do veřejných knih k tomu určených. Toto zapsání nazývá se vklad (intabulace).</a:t>
            </a:r>
          </a:p>
          <a:p>
            <a:pPr lvl="3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1800" dirty="0"/>
              <a:t>převodem se rozumí i přechod vlastnictví</a:t>
            </a:r>
          </a:p>
          <a:p>
            <a:pPr marL="1371600" lvl="3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dirty="0"/>
              <a:t>fáze: smlouva (</a:t>
            </a:r>
            <a:r>
              <a:rPr lang="cs-CZ" altLang="cs-CZ" sz="2000" dirty="0" err="1"/>
              <a:t>titulus</a:t>
            </a:r>
            <a:r>
              <a:rPr lang="cs-CZ" altLang="cs-CZ" sz="2000" dirty="0"/>
              <a:t>) + vklad práva (modus)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BB6B5F-C427-4C86-9497-62E90FA13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DD7B1D-C3F6-4E23-A44C-F94576A41C5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A01891-3CFF-4659-8D12-C6B429DE1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7906" y="2724539"/>
            <a:ext cx="609600" cy="475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0388DD53-5C6D-4E11-AF4C-38F7E7BA6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Vklad práva</a:t>
            </a:r>
          </a:p>
        </p:txBody>
      </p:sp>
      <p:sp>
        <p:nvSpPr>
          <p:cNvPr id="64515" name="Zástupný symbol pro obsah 2">
            <a:extLst>
              <a:ext uri="{FF2B5EF4-FFF2-40B4-BE49-F238E27FC236}">
                <a16:creationId xmlns:a16="http://schemas.microsoft.com/office/drawing/2014/main" id="{7CBF9A72-8CAF-478D-827E-0BF446C18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Kdo tvrdí, že je ve svém právu dotčen zápisem provedeným do veřejného seznamu bez právního důvodu ve prospěch jiného, může se domáhat výmazu takového zápisu a žádat, aby to bylo ve veřejném seznamu poznamenáno. (§ 986/1 </a:t>
            </a:r>
            <a:r>
              <a:rPr lang="cs-CZ" altLang="cs-CZ" sz="2000" i="1" dirty="0" err="1"/>
              <a:t>ObčZ</a:t>
            </a:r>
            <a:r>
              <a:rPr lang="cs-CZ" altLang="cs-CZ" sz="2000" i="1" dirty="0"/>
              <a:t>)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uplyne-li marně dvouměsíční lhůta k podání žaloby, je poznámka spornosti odstraněna</a:t>
            </a:r>
          </a:p>
          <a:p>
            <a:pPr lvl="2" eaLnBrk="1" hangingPunct="1"/>
            <a:endParaRPr lang="cs-CZ" altLang="cs-CZ" sz="2000" dirty="0"/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proti rozhodnutí o zamítnutí vkladu je přípustná žaloba podle občanského soudního řádu, a to v řízení ve věcech, o nichž bylo rozhodnuto jiným orgánem (viz část V. OSŘ)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798C90-C81D-481E-BDC4-AD9169A73B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9E8E1F7-93E6-48EC-AE2D-D2998DF3C12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60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66AE26-52C9-4061-A807-A049C6C0B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200" y="4939004"/>
            <a:ext cx="609600" cy="360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561A9AD6-EC7D-4127-B0B8-DEC9FC234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Záznam práva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635CAD-5124-4BF0-A7DF-7B84871FC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záznam je zápis do katastru nemovitostí, kterým se zapisují práva </a:t>
            </a:r>
            <a:r>
              <a:rPr lang="cs-CZ" sz="2000" i="1" dirty="0"/>
              <a:t>odvozená</a:t>
            </a:r>
            <a:r>
              <a:rPr lang="cs-CZ" sz="2000" dirty="0"/>
              <a:t> od vlastnického práva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přesněji pak práva veřejnoprávní povahy odvozená od vlastnického práva specifických subjektů veřejného práva</a:t>
            </a:r>
          </a:p>
          <a:p>
            <a:pPr lvl="1" eaLnBrk="1" hangingPunct="1">
              <a:defRPr/>
            </a:pPr>
            <a:endParaRPr lang="cs-CZ" sz="2000" dirty="0"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záznamem se zapisuje 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a)</a:t>
            </a:r>
            <a:r>
              <a:rPr lang="cs-CZ" sz="2000" dirty="0"/>
              <a:t> příslušnost organizačních složek státu a státních organizací</a:t>
            </a:r>
            <a:br>
              <a:rPr lang="cs-CZ" sz="2000" dirty="0"/>
            </a:br>
            <a:r>
              <a:rPr lang="cs-CZ" sz="2000" dirty="0"/>
              <a:t>    hospodařit s majetkem státu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b)</a:t>
            </a:r>
            <a:r>
              <a:rPr lang="cs-CZ" sz="2000" dirty="0"/>
              <a:t> právo hospodařit s majetkem státu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c)</a:t>
            </a:r>
            <a:r>
              <a:rPr lang="cs-CZ" sz="2000" dirty="0"/>
              <a:t> správa nemovitostí ve vlastnictví státu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6E6665-6CE4-4EC3-BD9D-E985DA390C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837B0F-0AED-4FDC-A8A6-4C6B42C8BEC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61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235184-ACF0-4BD1-934B-BD9980C8E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746" y="3713583"/>
            <a:ext cx="534589" cy="423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E6C9E5C3-A20F-4CBC-A29A-A9BAA2F0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Záznam práva</a:t>
            </a:r>
          </a:p>
        </p:txBody>
      </p:sp>
      <p:sp>
        <p:nvSpPr>
          <p:cNvPr id="66563" name="Zástupný symbol pro obsah 2">
            <a:extLst>
              <a:ext uri="{FF2B5EF4-FFF2-40B4-BE49-F238E27FC236}">
                <a16:creationId xmlns:a16="http://schemas.microsoft.com/office/drawing/2014/main" id="{0B10583A-8F58-4254-8996-1C0E461ED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d)</a:t>
            </a:r>
            <a:r>
              <a:rPr lang="cs-CZ" altLang="cs-CZ" sz="2000" dirty="0"/>
              <a:t> majetek hlavního města Prahy svěřený městským částem hlavního města Prahy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e)</a:t>
            </a:r>
            <a:r>
              <a:rPr lang="cs-CZ" altLang="cs-CZ" sz="2000" dirty="0"/>
              <a:t> majetek statutárního města svěřený městským obvodům nebo městským částem statutárních měst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f)</a:t>
            </a:r>
            <a:r>
              <a:rPr lang="cs-CZ" altLang="cs-CZ" sz="2000" dirty="0"/>
              <a:t> majetek ve vlastnictví územního samosprávného celku předaný organizační složce do správy k jejímu vlastnímu hospodářskému využití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g)</a:t>
            </a:r>
            <a:r>
              <a:rPr lang="cs-CZ" altLang="cs-CZ" sz="2000" dirty="0"/>
              <a:t> majetek ve vlastnictví územního samosprávného celku předaný příspěvkové organizaci k hospodaření</a:t>
            </a:r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58273C-86FF-41C0-BAAE-3F75913077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02E1DA-ADC6-4484-B215-B0536CBDD800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62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05AFB03E-6897-4DEF-A673-41252C45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Poznámka</a:t>
            </a:r>
          </a:p>
        </p:txBody>
      </p:sp>
      <p:sp>
        <p:nvSpPr>
          <p:cNvPr id="67587" name="Zástupný symbol pro obsah 2">
            <a:extLst>
              <a:ext uri="{FF2B5EF4-FFF2-40B4-BE49-F238E27FC236}">
                <a16:creationId xmlns:a16="http://schemas.microsoft.com/office/drawing/2014/main" id="{A2DEDB62-0F95-4646-9A8F-5EA69796B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poznámka je zápis, kterým se zapisují významné informace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týkající se evidovaných nemovitostí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nebo v KN zapsaných vlastníků a jiných oprávněných</a:t>
            </a:r>
          </a:p>
          <a:p>
            <a:pPr lvl="1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pl-PL" altLang="cs-CZ" sz="2000" dirty="0"/>
              <a:t>poznámka se zapisuje zejména v souvislosti s</a:t>
            </a:r>
          </a:p>
          <a:p>
            <a:pPr lvl="1" eaLnBrk="1" hangingPunct="1"/>
            <a:r>
              <a:rPr lang="pl-PL" altLang="cs-CZ" sz="2000" dirty="0"/>
              <a:t>exekucí</a:t>
            </a:r>
          </a:p>
          <a:p>
            <a:pPr lvl="1" eaLnBrk="1" hangingPunct="1"/>
            <a:r>
              <a:rPr lang="pl-PL" altLang="cs-CZ" sz="2000" dirty="0"/>
              <a:t>zástavním právem</a:t>
            </a:r>
          </a:p>
          <a:p>
            <a:pPr lvl="1" eaLnBrk="1" hangingPunct="1"/>
            <a:r>
              <a:rPr lang="pl-PL" altLang="cs-CZ" sz="2000" dirty="0"/>
              <a:t>spory o vlastnictví evidované nemovitosti</a:t>
            </a:r>
            <a:endParaRPr lang="cs-CZ" altLang="cs-CZ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8893FC-E8FE-4F7C-B632-DCAA8B25F3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DF0EAD-DBCE-4EAD-A6E3-6F61F6B02986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63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901A6F51-F8DD-4951-952A-54D634EC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Jiné činnosti související se správou katastru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A0BDB9-D954-4347-B1D3-6EE5F678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zápisy jiných údajů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např. zápis údajů o nové budově či změně hranice katastrálního území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přiměřeně se zde použijí ustanovení o zápisu záznamem</a:t>
            </a:r>
          </a:p>
          <a:p>
            <a:pPr lvl="1" eaLnBrk="1" hangingPunct="1"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b="1" dirty="0"/>
              <a:t>revize údajů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KÚ reviduje soulad údajů katastru se skutečným stavem v terénu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a to za účasti vlastníků a jiných oprávněných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zjistí-li KÚ nesoulad v údajích katastru, projedná způsob jeho odstranění</a:t>
            </a:r>
            <a:endParaRPr lang="cs-CZ" sz="2000" b="1" dirty="0"/>
          </a:p>
          <a:p>
            <a:pPr lvl="1" eaLnBrk="1" hangingPunct="1"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772512-42CC-4D74-9E69-816F83A984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C12A6C5-F127-481D-B7A9-3C1F952DA980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64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>
            <a:extLst>
              <a:ext uri="{FF2B5EF4-FFF2-40B4-BE49-F238E27FC236}">
                <a16:creationId xmlns:a16="http://schemas.microsoft.com/office/drawing/2014/main" id="{B8CFD147-A3EE-4879-AF1E-63537770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Jiné činnosti související se správou katastru</a:t>
            </a:r>
          </a:p>
        </p:txBody>
      </p:sp>
      <p:sp>
        <p:nvSpPr>
          <p:cNvPr id="70659" name="Zástupný symbol pro obsah 2">
            <a:extLst>
              <a:ext uri="{FF2B5EF4-FFF2-40B4-BE49-F238E27FC236}">
                <a16:creationId xmlns:a16="http://schemas.microsoft.com/office/drawing/2014/main" id="{09E9E785-08EC-4D9A-8E2B-A8F86E2D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oprava chyby v katastrálním operátu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KÚ opraví chybné údaje katastru, které vznikly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zřejmým omylem při vedení a obnově katastru  </a:t>
            </a:r>
            <a:r>
              <a:rPr lang="cs-CZ" altLang="cs-CZ" sz="1800" dirty="0"/>
              <a:t>nebo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nepřesností</a:t>
            </a:r>
          </a:p>
          <a:p>
            <a:pPr lvl="2" eaLnBrk="1" hangingPunct="1"/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obnova katastrálního operátu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vyhotovení nového souboru geodetických a popisných informací v elektronické podobě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zpravidla v rozsahu katastrálního území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0000"/>
                </a:solidFill>
              </a:rPr>
              <a:t>možnost vlastníků podat námitky proti obsahu obnoveného katastrálního operátu</a:t>
            </a:r>
          </a:p>
          <a:p>
            <a:pPr marL="914400" lvl="2" indent="0" eaLnBrk="1" hangingPunct="1">
              <a:buNone/>
            </a:pPr>
            <a:endParaRPr lang="cs-CZ" altLang="cs-CZ" sz="2000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0D0D9D-30A9-4607-8EF3-7B636CD9A2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8F58CF-2E5B-427C-B8A7-1718B87B875B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65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1906D-61E5-48D9-81BE-BF62F19E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Přestupky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AA24C3-DA1C-4393-9FE5-A1955BD49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2017712"/>
            <a:ext cx="8243981" cy="4230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  <a:tabLst>
                <a:tab pos="114300" algn="l"/>
              </a:tabLst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Fyzická</a:t>
            </a:r>
            <a:r>
              <a:rPr lang="cs-CZ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právnická </a:t>
            </a:r>
            <a:r>
              <a:rPr lang="cs-CZ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</a:t>
            </a:r>
            <a:r>
              <a:rPr lang="cs-CZ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podnikající fyzická</a:t>
            </a: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osoba</a:t>
            </a:r>
            <a:r>
              <a:rPr lang="cs-CZ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 </a:t>
            </a: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dopustí</a:t>
            </a:r>
            <a:b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přestupku </a:t>
            </a:r>
            <a:r>
              <a:rPr lang="cs-CZ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tím, že</a:t>
            </a:r>
          </a:p>
          <a:p>
            <a:pPr marL="0" indent="0">
              <a:buNone/>
              <a:tabLst>
                <a:tab pos="114300" algn="l"/>
              </a:tabLst>
            </a:pP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užije údaje katastru v rozporu s KZ</a:t>
            </a:r>
          </a:p>
          <a:p>
            <a:pPr marL="0" indent="0">
              <a:buNone/>
              <a:tabLst>
                <a:tab pos="114300" algn="l"/>
              </a:tabLst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v rozporu s KZ šíří údaje katastru bez souhlasu ČÚZK</a:t>
            </a:r>
          </a:p>
          <a:p>
            <a:pPr>
              <a:buFont typeface="Wingdings" panose="05000000000000000000" pitchFamily="2" charset="2"/>
              <a:buChar char="q"/>
              <a:tabLst>
                <a:tab pos="114300" algn="l"/>
              </a:tabLst>
            </a:pP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Fyzická osoba</a:t>
            </a:r>
            <a:r>
              <a:rPr lang="cs-CZ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cs-CZ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právnická </a:t>
            </a:r>
            <a:r>
              <a:rPr lang="cs-CZ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</a:t>
            </a:r>
            <a:r>
              <a:rPr lang="cs-CZ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podnikající fyzická osoba</a:t>
            </a: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jako</a:t>
            </a:r>
            <a:br>
              <a:rPr lang="cs-CZ" sz="18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8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vlastník nebo jiný oprávněný</a:t>
            </a:r>
            <a:r>
              <a:rPr lang="cs-CZ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dopustí přestupku </a:t>
            </a:r>
            <a:r>
              <a:rPr lang="cs-CZ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tím, že</a:t>
            </a:r>
          </a:p>
          <a:p>
            <a:pPr marL="0" indent="0">
              <a:buNone/>
              <a:tabLst>
                <a:tab pos="114300" algn="l"/>
              </a:tabLst>
            </a:pP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v rozporu s KZ se na výzvu KÚ nezúčastní jednání nebo na toto jednání</a:t>
            </a:r>
            <a:b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nevyšle svého zástupce</a:t>
            </a:r>
          </a:p>
          <a:p>
            <a:pPr marL="0" indent="0">
              <a:buNone/>
              <a:tabLst>
                <a:tab pos="114300" algn="l"/>
              </a:tabLst>
            </a:pP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b) neoznačí ve stanovené lhůtě trvalým způsobem a na vlastní náklad nesporné</a:t>
            </a:r>
            <a:b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hranice svého pozemku podle KZ</a:t>
            </a:r>
          </a:p>
          <a:p>
            <a:pPr marL="0" indent="0">
              <a:buNone/>
              <a:tabLst>
                <a:tab pos="114300" algn="l"/>
              </a:tabLst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v rozporu s KZ nedoplní ve stanovené lhůtě od doručení výzvy chybějící údaje</a:t>
            </a:r>
            <a:b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nebo neodstraní chyby ve vyhotovených listinách, které předkládá k zápisu do</a:t>
            </a:r>
            <a:b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katastru</a:t>
            </a:r>
          </a:p>
          <a:p>
            <a:pPr marL="0" indent="0">
              <a:buNone/>
              <a:tabLst>
                <a:tab pos="114300" algn="l"/>
              </a:tabLst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neohlásí KÚ ve stanovené lhůtě změny údajů katastru týkající se jeho</a:t>
            </a:r>
            <a:b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nemovitosti podle KZ</a:t>
            </a:r>
          </a:p>
          <a:p>
            <a:pPr>
              <a:tabLst>
                <a:tab pos="114300" algn="l"/>
              </a:tabLst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14300" algn="l"/>
              </a:tabLst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E6730A6-7B05-4750-9683-8036EE2913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CB73C6-01B1-4A9A-B850-69E4687F6784}" type="slidenum">
              <a:rPr lang="cs-CZ" altLang="cs-CZ" smtClean="0"/>
              <a:pPr/>
              <a:t>66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4183A0-5AB5-43B5-AB5F-177AA5465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6700" y="1370663"/>
            <a:ext cx="609600" cy="4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7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BE88E9-6543-4AFC-B698-61005ECCF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Přestupky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EFBF86-F846-4B35-90A2-EE83EC37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  <a:tabLst>
                <a:tab pos="114300" algn="l"/>
              </a:tabLst>
            </a:pP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Fyzické osobě</a:t>
            </a: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lze za přestupek uložit pokutu </a:t>
            </a:r>
            <a:r>
              <a:rPr lang="cs-CZ" sz="1800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50 tisíc Kč</a:t>
            </a:r>
            <a:endParaRPr lang="cs-CZ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  <a:tabLst>
                <a:tab pos="114300" algn="l"/>
              </a:tabLst>
            </a:pPr>
            <a:r>
              <a:rPr lang="cs-CZ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rávnické osobě </a:t>
            </a:r>
            <a:r>
              <a:rPr lang="cs-CZ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</a:t>
            </a:r>
            <a:r>
              <a:rPr lang="cs-CZ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podnikající fyzické osobě </a:t>
            </a:r>
            <a:r>
              <a:rPr lang="cs-CZ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lze za přestupek uložit pokutu </a:t>
            </a:r>
            <a:r>
              <a:rPr lang="cs-CZ" sz="18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100 tisíc </a:t>
            </a:r>
            <a:r>
              <a:rPr lang="cs-CZ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Kč</a:t>
            </a:r>
            <a:endParaRPr lang="cs-CZ" sz="1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tabLst>
                <a:tab pos="114300" algn="l"/>
              </a:tabLst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2F584A-6B6E-4D92-8C95-1CC378B1D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CB73C6-01B1-4A9A-B850-69E4687F6784}" type="slidenum">
              <a:rPr lang="cs-CZ" altLang="cs-CZ" smtClean="0"/>
              <a:pPr/>
              <a:t>67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42649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Prameny ke studiu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základní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err="1"/>
              <a:t>Jurníková</a:t>
            </a:r>
            <a:r>
              <a:rPr lang="cs-CZ" sz="2000" dirty="0"/>
              <a:t>, J. a kol. Správní právo. Zvláštní část. Studijní text pro bakaláře. 1. vydání.  Brno: Masarykova univerzita, 2013, s. 218</a:t>
            </a:r>
            <a:br>
              <a:rPr lang="cs-CZ" sz="2000" dirty="0"/>
            </a:br>
            <a:r>
              <a:rPr lang="cs-CZ" sz="2000" dirty="0"/>
              <a:t>a násl.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doporučené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err="1"/>
              <a:t>Jurníková</a:t>
            </a:r>
            <a:r>
              <a:rPr lang="cs-CZ" sz="2000" dirty="0"/>
              <a:t>, J. a kol. Správní právo: zvláštní část. 6. vydání. Brno: Masarykova univerzita, 2010, s. 331 a násl.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CB73C6-01B1-4A9A-B850-69E4687F6784}" type="slidenum">
              <a:rPr lang="cs-CZ" altLang="cs-CZ" smtClean="0"/>
              <a:pPr/>
              <a:t>68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98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8B445951-170F-4FD8-9173-7B30A732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Stabilní katastr a pozemkové knihy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EE799D86-1D8F-4E42-8F5B-C888B1A26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stabilní katastr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vznikl na základě císařského patentu o dani pozemkové a vyměření půdy (1817)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altLang="cs-CZ" sz="2000" dirty="0"/>
              <a:t>měřičský </a:t>
            </a:r>
            <a:r>
              <a:rPr lang="cs-CZ" altLang="cs-CZ" sz="1600" dirty="0"/>
              <a:t>(</a:t>
            </a:r>
            <a:r>
              <a:rPr lang="cs-CZ" sz="1600" dirty="0"/>
              <a:t>výstup geometrického zaměření a zobrazení všech pozemků)</a:t>
            </a:r>
            <a:r>
              <a:rPr lang="cs-CZ" altLang="cs-CZ" sz="2000" dirty="0"/>
              <a:t>, písemný </a:t>
            </a:r>
            <a:r>
              <a:rPr lang="cs-CZ" altLang="cs-CZ" sz="1600" dirty="0"/>
              <a:t>(</a:t>
            </a:r>
            <a:r>
              <a:rPr lang="cs-CZ" sz="1600" dirty="0"/>
              <a:t>soupis všech pozemků a jejich vlastníků)</a:t>
            </a:r>
            <a:r>
              <a:rPr lang="cs-CZ" sz="2000" dirty="0"/>
              <a:t>,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vceňovací</a:t>
            </a:r>
            <a:r>
              <a:rPr lang="cs-CZ" altLang="cs-CZ" sz="2000" dirty="0"/>
              <a:t> </a:t>
            </a:r>
            <a:r>
              <a:rPr lang="cs-CZ" altLang="cs-CZ" sz="1600" dirty="0"/>
              <a:t>(</a:t>
            </a:r>
            <a:r>
              <a:rPr lang="cs-CZ" sz="1600" dirty="0"/>
              <a:t>druhové a bonitní rozdělení pozemků) </a:t>
            </a:r>
            <a:r>
              <a:rPr lang="cs-CZ" altLang="cs-CZ" sz="2000" dirty="0"/>
              <a:t>operát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měřičský operát základ dnešního katastru nemovitostí</a:t>
            </a:r>
          </a:p>
          <a:p>
            <a:pPr lvl="2" eaLnBrk="1" hangingPunct="1"/>
            <a:r>
              <a:rPr lang="cs-CZ" altLang="cs-CZ" sz="1900" dirty="0"/>
              <a:t>zaměření a číslování pozemků jako parcel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původně bez systematických aktualizací </a:t>
            </a:r>
            <a:r>
              <a:rPr lang="cs-CZ" altLang="cs-CZ" sz="1800" dirty="0"/>
              <a:t>(v praxi neudržitelné)</a:t>
            </a:r>
          </a:p>
          <a:p>
            <a:pPr marL="914400" lvl="2" indent="0" eaLnBrk="1" hangingPunct="1">
              <a:buNone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B1CFDF-E943-40EF-A753-BD1FB26CE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26AE6D-0FE4-43B2-B7B2-F21A9F4535AB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362FEC-8F37-4CD0-B92B-A10D03FBC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4973" y="1955508"/>
            <a:ext cx="609600" cy="516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0C8A46E5-7B7E-4E64-8091-49D899280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Stabilní katastr a pozemkové knihy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20124D-4DB0-4857-BC46-120B6F565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pozemkové knihy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zákon č. 95/1871 ř. z., o zavedení obecného zákona o pozemkových knihách (obecný knihovní zákon)</a:t>
            </a:r>
            <a:endParaRPr lang="cs-CZ" sz="2000" i="1" dirty="0"/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operát </a:t>
            </a:r>
            <a:r>
              <a:rPr lang="cs-CZ" sz="2000" b="1" dirty="0">
                <a:ea typeface="+mn-ea"/>
                <a:cs typeface="+mn-cs"/>
              </a:rPr>
              <a:t>evidence vlastnických vztahů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uplatněny zejména principy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i="1" dirty="0">
                <a:ea typeface="+mn-ea"/>
                <a:cs typeface="+mn-cs"/>
              </a:rPr>
              <a:t>intabulační (konstitutivní účinky vkladu práva)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i="1" dirty="0">
                <a:ea typeface="+mn-ea"/>
                <a:cs typeface="+mn-cs"/>
              </a:rPr>
              <a:t>formální publicity (veřejnost)</a:t>
            </a:r>
          </a:p>
          <a:p>
            <a:pPr lvl="2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i="1" dirty="0">
                <a:ea typeface="+mn-ea"/>
                <a:cs typeface="+mn-cs"/>
              </a:rPr>
              <a:t>materiální publicity (ochrana nabyvatelů jednajících v dobré víře v zápisy – stav zapsaný je považován za stav skutečný)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527EE55-63A3-41F8-8357-CEAD34F082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DD756C-E1D3-49DA-8715-BC3C18EB43DC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388BE2-B2CD-4C52-A489-BA9949964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510" y="1974169"/>
            <a:ext cx="609600" cy="493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3B72F5AB-6C75-48FE-AA36-F863DCA5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Stabilní katastr a pozemkové knihy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4457E76F-735E-4FAC-A12D-9324D984D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možnost naturálního vlastníka odpírat neplatnému vkladu žalobou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i="1" dirty="0"/>
              <a:t>poznámka spornosti </a:t>
            </a:r>
            <a:r>
              <a:rPr lang="cs-CZ" altLang="cs-CZ" sz="2000" dirty="0"/>
              <a:t>– po jejím vyznačení není chráněna dobrá víra nabyvatelů od knihovního vlastníka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soulad skutečného a právního stavu, důvěryhodnost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mimoknihovní nabytí vlastnického práva jen výjimečné (vyvlastnění, exekuce, dědictví,…)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přísné nároky na formu právního jednání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vedeny knihovními soudy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DE64D8-6AC0-444C-939D-A6E31924A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87FB04-A4C7-404C-9086-A95B0E7C6FC7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9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5651468A3D4B90D1EC95A79DCF21" ma:contentTypeVersion="8" ma:contentTypeDescription="Vytvoří nový dokument" ma:contentTypeScope="" ma:versionID="078a4411c600e6aea0efaf418810ee58">
  <xsd:schema xmlns:xsd="http://www.w3.org/2001/XMLSchema" xmlns:xs="http://www.w3.org/2001/XMLSchema" xmlns:p="http://schemas.microsoft.com/office/2006/metadata/properties" xmlns:ns3="567f2e8e-f82b-4e20-adde-3167ac8dcb2e" targetNamespace="http://schemas.microsoft.com/office/2006/metadata/properties" ma:root="true" ma:fieldsID="22ecaa7ab0ed6baa232a2d7db481d6a9" ns3:_="">
    <xsd:import namespace="567f2e8e-f82b-4e20-adde-3167ac8dcb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f2e8e-f82b-4e20-adde-3167ac8d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50539D-8E1A-4AB0-A16E-C152ABCBB3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410C37-38C7-4F55-AA2A-049CE998E0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5F70E-2BA8-4D52-AF1B-F450614415C6}">
  <ds:schemaRefs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567f2e8e-f82b-4e20-adde-3167ac8dcb2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35</TotalTime>
  <Words>4483</Words>
  <Application>Microsoft Office PowerPoint</Application>
  <PresentationFormat>Předvádění na obrazovce (4:3)</PresentationFormat>
  <Paragraphs>596</Paragraphs>
  <Slides>68</Slides>
  <Notes>1</Notes>
  <HiddenSlides>0</HiddenSlides>
  <MMClips>28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68</vt:i4>
      </vt:variant>
    </vt:vector>
  </HeadingPairs>
  <TitlesOfParts>
    <vt:vector size="76" baseType="lpstr">
      <vt:lpstr>Arial</vt:lpstr>
      <vt:lpstr>Garamond</vt:lpstr>
      <vt:lpstr>Tahoma</vt:lpstr>
      <vt:lpstr>Times New Roman</vt:lpstr>
      <vt:lpstr>Wingdings</vt:lpstr>
      <vt:lpstr>Prezentace_MU_CZ</vt:lpstr>
      <vt:lpstr>1_Směsi</vt:lpstr>
      <vt:lpstr>2_Směsi</vt:lpstr>
      <vt:lpstr>Správa na úseku  katastru nemovitostí  BM507Zk Vybrané otázky správního práva a veřejné správy II   2. přednáška 22. 9. 2023    Petr Havlan  </vt:lpstr>
      <vt:lpstr>Osnova přednášky a její cíl</vt:lpstr>
      <vt:lpstr>HISTORICKÝ EXKURZ</vt:lpstr>
      <vt:lpstr>Pojem katastr</vt:lpstr>
      <vt:lpstr>Historie pozemkové evidence</vt:lpstr>
      <vt:lpstr>Stabilní katastr a pozemkové knihy</vt:lpstr>
      <vt:lpstr>Stabilní katastr a pozemkové knihy</vt:lpstr>
      <vt:lpstr>Stabilní katastr a pozemkové knihy</vt:lpstr>
      <vt:lpstr>Stabilní katastr a pozemkové knihy</vt:lpstr>
      <vt:lpstr>Pozemkový katastr</vt:lpstr>
      <vt:lpstr>Vývoj po roce 1945</vt:lpstr>
      <vt:lpstr>Vývoj po roce 1945</vt:lpstr>
      <vt:lpstr>Vývoj po roce 1945</vt:lpstr>
      <vt:lpstr>Evidence nemovitostí (1964)</vt:lpstr>
      <vt:lpstr>Evidence nemovitostí (1964)</vt:lpstr>
      <vt:lpstr>SOUČASNOST</vt:lpstr>
      <vt:lpstr>Obecná východiska katastru nemovitostí</vt:lpstr>
      <vt:lpstr>Právní úprava katastru nemovitostí</vt:lpstr>
      <vt:lpstr>Právní úprava katastru nemovitostí</vt:lpstr>
      <vt:lpstr>Katastr nemovitostí</vt:lpstr>
      <vt:lpstr>Katastr nemovitostí</vt:lpstr>
      <vt:lpstr>Katastr nemovitostí</vt:lpstr>
      <vt:lpstr>Obsah katastru nemovitostí</vt:lpstr>
      <vt:lpstr>Obsah katastru nemovitostí</vt:lpstr>
      <vt:lpstr>Katastrální operát</vt:lpstr>
      <vt:lpstr>Katastrální operát</vt:lpstr>
      <vt:lpstr>Katastrální operát</vt:lpstr>
      <vt:lpstr>Organizace správy na úseku katastru nemovitostí</vt:lpstr>
      <vt:lpstr>Organizace správy na úseku katastru nemovitostí</vt:lpstr>
      <vt:lpstr>Organizace správy na úseku katastru nemovitostí</vt:lpstr>
      <vt:lpstr>Organizace správy na úseku katastru nemovitostí</vt:lpstr>
      <vt:lpstr>Organizace správy na úseku katastru nemovitostí</vt:lpstr>
      <vt:lpstr>Organizace správy na úseku katastru nemovitostí</vt:lpstr>
      <vt:lpstr>SOUČASNOST</vt:lpstr>
      <vt:lpstr>Okruhy činnosti katastru nemovitostí</vt:lpstr>
      <vt:lpstr>Vedení evidence a poskytování údajů</vt:lpstr>
      <vt:lpstr>Vedení evidence a poskytování údajů</vt:lpstr>
      <vt:lpstr>Vedení evidence a poskytování údajů</vt:lpstr>
      <vt:lpstr>Vedení evidence a poskytování údajů</vt:lpstr>
      <vt:lpstr>Vedení evidence a poskytování údajů</vt:lpstr>
      <vt:lpstr>Vedení evidence a poskytování údajů</vt:lpstr>
      <vt:lpstr>Vedení evidence a poskytování údajů</vt:lpstr>
      <vt:lpstr>Vedení evidence a poskytování údajů</vt:lpstr>
      <vt:lpstr>Vedení evidence a poskytování údajů</vt:lpstr>
      <vt:lpstr>Zápisy práv - obecně</vt:lpstr>
      <vt:lpstr>Zápisy práv - obecně</vt:lpstr>
      <vt:lpstr>Zápisy práv - obecně</vt:lpstr>
      <vt:lpstr>Zápisy práv - obecně</vt:lpstr>
      <vt:lpstr>Zápisy práv - obecně</vt:lpstr>
      <vt:lpstr>Zápisy práv - obecně</vt:lpstr>
      <vt:lpstr>Zápisy práv - obecně</vt:lpstr>
      <vt:lpstr>Zápisy práv - obecně</vt:lpstr>
      <vt:lpstr>Vklad práva</vt:lpstr>
      <vt:lpstr>Vklad práva</vt:lpstr>
      <vt:lpstr>Vklad práva</vt:lpstr>
      <vt:lpstr>Vklad práva</vt:lpstr>
      <vt:lpstr>Vklad práva</vt:lpstr>
      <vt:lpstr>Vklad práva</vt:lpstr>
      <vt:lpstr>Vklad práva</vt:lpstr>
      <vt:lpstr>Vklad práva</vt:lpstr>
      <vt:lpstr>Záznam práva</vt:lpstr>
      <vt:lpstr>Záznam práva</vt:lpstr>
      <vt:lpstr>Poznámka</vt:lpstr>
      <vt:lpstr>Jiné činnosti související se správou katastru</vt:lpstr>
      <vt:lpstr>Jiné činnosti související se správou katastru</vt:lpstr>
      <vt:lpstr>Přestupky</vt:lpstr>
      <vt:lpstr>Přestupky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Karbanová</dc:creator>
  <cp:lastModifiedBy>Rtep</cp:lastModifiedBy>
  <cp:revision>458</cp:revision>
  <cp:lastPrinted>1601-01-01T00:00:00Z</cp:lastPrinted>
  <dcterms:created xsi:type="dcterms:W3CDTF">2013-10-07T13:49:29Z</dcterms:created>
  <dcterms:modified xsi:type="dcterms:W3CDTF">2023-09-23T13:14:53Z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0x01010008FE5651468A3D4B90D1EC95A79DCF21</vt:lpwstr>
  </property>
</Properties>
</file>