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67" r:id="rId5"/>
    <p:sldId id="258" r:id="rId6"/>
    <p:sldId id="259" r:id="rId7"/>
    <p:sldId id="266" r:id="rId8"/>
    <p:sldId id="262" r:id="rId9"/>
    <p:sldId id="260" r:id="rId10"/>
    <p:sldId id="261" r:id="rId11"/>
    <p:sldId id="264" r:id="rId12"/>
    <p:sldId id="268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1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08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517C98-1475-45C0-9D5F-84AC770554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EF485D1-8A80-4644-A9C4-FB550084A0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63F5DA9-A0E9-4F7B-BA08-AA568091E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46721-5977-4C15-9DEF-67BDA94E45DC}" type="datetimeFigureOut">
              <a:rPr lang="cs-CZ" smtClean="0"/>
              <a:t>21.10.2022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B6C926F-7EB4-419D-B3EA-5E8ECF9AED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6ABA7DB-1C9F-457E-AA8F-4966626B4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2656C-DE90-46F0-8A38-9261623F7B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7736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6DA731-4915-4F1A-B404-8580F244BC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56AC8DE-BD5A-4F7C-864C-1732A06E4B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4AD7135-0E65-4BE9-9F73-B8B6B9CC5F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46721-5977-4C15-9DEF-67BDA94E45DC}" type="datetimeFigureOut">
              <a:rPr lang="cs-CZ" smtClean="0"/>
              <a:t>21.10.2022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D59746E-200F-4D82-B782-F2A0C47DE5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6B4CDAC-1EA3-4002-AEA0-F3FFA5398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2656C-DE90-46F0-8A38-9261623F7B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0783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26661D0-2EAB-4F73-B1D0-2A979FDBA1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812B94D-093A-432C-981A-024914A79C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65A824E-AD79-4DBC-B499-A621E5C6D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46721-5977-4C15-9DEF-67BDA94E45DC}" type="datetimeFigureOut">
              <a:rPr lang="cs-CZ" smtClean="0"/>
              <a:t>21.10.2022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F8B12A6-81FC-4E36-915C-3975EAB6C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0A45A97-FE43-4297-B599-97F908163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2656C-DE90-46F0-8A38-9261623F7B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4431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9E8EC2-ABFE-4C66-81C5-15F98254F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66EB31A-FE23-4C47-A9F1-1428415104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6A398E4-44A2-4768-9991-2DE1852DF4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46721-5977-4C15-9DEF-67BDA94E45DC}" type="datetimeFigureOut">
              <a:rPr lang="cs-CZ" smtClean="0"/>
              <a:t>21.10.2022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F4526F5-5626-48A8-8EAA-7BD07FAB8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930EBBD-047F-4DDC-816E-7877E160F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2656C-DE90-46F0-8A38-9261623F7B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9193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CC435A-A18C-4170-B074-4327118B1A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89D4AE85-6912-4393-9761-00A12DEBA9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B5013D2-E7A4-40DD-9705-94219068F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46721-5977-4C15-9DEF-67BDA94E45DC}" type="datetimeFigureOut">
              <a:rPr lang="cs-CZ" smtClean="0"/>
              <a:t>21.10.2022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AFC2DB8-62E3-4311-9F44-A1CA10FD8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8BC6E86-F5DD-480F-9938-CB8ED138F4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2656C-DE90-46F0-8A38-9261623F7B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3081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055166-44BD-4AA1-8805-F537978DA2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4C40F7D-4E93-4DB7-8E75-5E1A6DD65D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7AF50B66-1E7B-4D5C-966C-C66CC089B2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CA51AC3-B0D2-4274-B4CB-D7849C8B32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46721-5977-4C15-9DEF-67BDA94E45DC}" type="datetimeFigureOut">
              <a:rPr lang="cs-CZ" smtClean="0"/>
              <a:t>21.10.2022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53F3F65-2AE3-4243-B14F-3B3F14A28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919C991-7374-4C75-B831-FF8A0A610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2656C-DE90-46F0-8A38-9261623F7B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4621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1362F5-2072-4ABC-958B-AF7FD861D4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0306AD3-115B-40E0-BC36-45E7F85696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A8A33AC3-14CC-415F-BC77-8195939076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82865049-EBE6-47F7-9FED-BD2705532D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FEE41DEC-565B-4368-9BF6-9411594FF6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740D31D8-86CE-4E37-AEFF-468E1F577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46721-5977-4C15-9DEF-67BDA94E45DC}" type="datetimeFigureOut">
              <a:rPr lang="cs-CZ" smtClean="0"/>
              <a:t>21.10.2022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2A347DE-C90A-4BB2-B61C-FE66472FD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648C2BF-5B1C-4631-BD8D-18A532C113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2656C-DE90-46F0-8A38-9261623F7B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576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125DF1-C4DA-48A5-A0B5-204E4554C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08EE3FB-FEF0-44CF-BF8C-CC3936E47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46721-5977-4C15-9DEF-67BDA94E45DC}" type="datetimeFigureOut">
              <a:rPr lang="cs-CZ" smtClean="0"/>
              <a:t>21.10.2022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7FFD607-E426-42D9-81FE-E8D133BB5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95837BC-B483-4AC6-A429-3BE1DB599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2656C-DE90-46F0-8A38-9261623F7B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7183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BFF70C5-421D-4C92-984B-5073E304A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46721-5977-4C15-9DEF-67BDA94E45DC}" type="datetimeFigureOut">
              <a:rPr lang="cs-CZ" smtClean="0"/>
              <a:t>21.10.2022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5713D789-ABF7-43AF-9031-21F01BDDCB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3B9DBB5-87EE-4146-AF7C-7855CC9E9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2656C-DE90-46F0-8A38-9261623F7B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3533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AA02F6-6770-4C84-8C11-DA0B24959B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985BC2D-A295-44DF-9A4C-B89EC06CC6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726D86FF-6CBF-4DF1-AB14-C65641FE8C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132F33C-A330-41BE-95C5-E47F1DE071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46721-5977-4C15-9DEF-67BDA94E45DC}" type="datetimeFigureOut">
              <a:rPr lang="cs-CZ" smtClean="0"/>
              <a:t>21.10.2022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D25006A-B21E-47C8-8CD2-03DC71DC8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E3D5CA5-CD84-49C5-AF9C-1F2F3F808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2656C-DE90-46F0-8A38-9261623F7B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0154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F3D3C9-1AF1-491B-889D-C75DABCFC8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144999A-7BF3-44B0-AA12-81967B913C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D7F744DF-139C-48A9-B4D2-5901BFEEEB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2BA4A1A-6122-4186-8025-4DA036190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46721-5977-4C15-9DEF-67BDA94E45DC}" type="datetimeFigureOut">
              <a:rPr lang="cs-CZ" smtClean="0"/>
              <a:t>21.10.2022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522B321-6D48-4DD6-A6F0-E8E6953C5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22B76AB-BD67-4F4E-9AA3-CD43099A1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2656C-DE90-46F0-8A38-9261623F7B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5662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3112D442-E1EF-40E1-93C4-BEAA2463E7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93C26BB-A7D5-490B-ADAF-DC03AB7F0D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AB652F8-89A8-4854-BB9B-52E7F2F4F6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646721-5977-4C15-9DEF-67BDA94E45DC}" type="datetimeFigureOut">
              <a:rPr lang="cs-CZ" smtClean="0"/>
              <a:t>21.10.2022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14CE3CC-F042-429F-B76E-A0C6A0D43A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8B15D20-42AC-471E-9639-B441AD9010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2656C-DE90-46F0-8A38-9261623F7B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921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272897-EB35-4951-9FBA-5CAB2767105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Rozpočet EU a daňové souvislosti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BDA9B2D-7370-49AC-AB32-D9B57E0D3F8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Prezentace 5. přednáška </a:t>
            </a:r>
          </a:p>
          <a:p>
            <a:r>
              <a:rPr lang="cs-CZ" dirty="0"/>
              <a:t>Hospodářské politiky EU </a:t>
            </a:r>
          </a:p>
          <a:p>
            <a:r>
              <a:rPr lang="cs-CZ" dirty="0"/>
              <a:t>Filip Křepelka, 2022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73162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682A3B-25D5-4D12-8D4E-19B1F06867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Srovnání rozpočtu s US </a:t>
            </a:r>
            <a:r>
              <a:rPr lang="cs-CZ" dirty="0" err="1"/>
              <a:t>federal</a:t>
            </a:r>
            <a:r>
              <a:rPr lang="cs-CZ" dirty="0"/>
              <a:t> </a:t>
            </a:r>
            <a:r>
              <a:rPr lang="cs-CZ" dirty="0" err="1"/>
              <a:t>government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4EA5ED4-91B9-45E5-871D-996897E592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USA: </a:t>
            </a:r>
            <a:r>
              <a:rPr lang="cs-CZ" dirty="0" err="1"/>
              <a:t>polosociální</a:t>
            </a:r>
            <a:r>
              <a:rPr lang="cs-CZ" dirty="0"/>
              <a:t> stát</a:t>
            </a:r>
          </a:p>
          <a:p>
            <a:r>
              <a:rPr lang="cs-CZ" dirty="0"/>
              <a:t>Cca. 35 % HDP </a:t>
            </a:r>
          </a:p>
          <a:p>
            <a:r>
              <a:rPr lang="cs-CZ" dirty="0" err="1"/>
              <a:t>Federal</a:t>
            </a:r>
            <a:r>
              <a:rPr lang="cs-CZ" dirty="0"/>
              <a:t> </a:t>
            </a:r>
            <a:r>
              <a:rPr lang="cs-CZ" dirty="0" err="1"/>
              <a:t>govt</a:t>
            </a:r>
            <a:r>
              <a:rPr lang="cs-CZ" dirty="0"/>
              <a:t>: ½ </a:t>
            </a:r>
          </a:p>
          <a:p>
            <a:r>
              <a:rPr lang="cs-CZ" dirty="0" err="1"/>
              <a:t>State</a:t>
            </a:r>
            <a:r>
              <a:rPr lang="cs-CZ" dirty="0"/>
              <a:t> </a:t>
            </a:r>
            <a:r>
              <a:rPr lang="cs-CZ" dirty="0" err="1"/>
              <a:t>govts</a:t>
            </a:r>
            <a:r>
              <a:rPr lang="cs-CZ" dirty="0"/>
              <a:t>: ¼</a:t>
            </a:r>
          </a:p>
          <a:p>
            <a:r>
              <a:rPr lang="cs-CZ" dirty="0" err="1"/>
              <a:t>Local</a:t>
            </a:r>
            <a:r>
              <a:rPr lang="cs-CZ" dirty="0"/>
              <a:t> </a:t>
            </a:r>
            <a:r>
              <a:rPr lang="cs-CZ" dirty="0" err="1"/>
              <a:t>govts</a:t>
            </a:r>
            <a:r>
              <a:rPr lang="cs-CZ" dirty="0"/>
              <a:t>: ¼</a:t>
            </a:r>
          </a:p>
          <a:p>
            <a:r>
              <a:rPr lang="cs-CZ" dirty="0"/>
              <a:t>Co financuje federace: armáda, federální administrativa, federální policie, federální sociální a zdravotní programy, příspěvky na školství. </a:t>
            </a:r>
          </a:p>
          <a:p>
            <a:r>
              <a:rPr lang="cs-CZ" dirty="0"/>
              <a:t>Financování federálními daněmi.  </a:t>
            </a:r>
          </a:p>
        </p:txBody>
      </p:sp>
    </p:spTree>
    <p:extLst>
      <p:ext uri="{BB962C8B-B14F-4D97-AF65-F5344CB8AC3E}">
        <p14:creationId xmlns:p14="http://schemas.microsoft.com/office/powerpoint/2010/main" val="36368853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E13B80-79D9-4B93-AEC3-87BC54D28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Připomenutí role EU v daních –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EF5C296-5F5F-41A4-9389-4FB57B024E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EU nemá vlastní daně: viz příjmy </a:t>
            </a:r>
          </a:p>
          <a:p>
            <a:r>
              <a:rPr lang="cs-CZ" dirty="0"/>
              <a:t>Nicméně zasahuje do daní ve </a:t>
            </a:r>
          </a:p>
          <a:p>
            <a:r>
              <a:rPr lang="cs-CZ" dirty="0"/>
              <a:t>DPH a spotřební daně – koordinace, kooperace a harmonizace ve vazbě na volný pohyb zboží a služeb. </a:t>
            </a:r>
          </a:p>
          <a:p>
            <a:r>
              <a:rPr lang="cs-CZ" dirty="0"/>
              <a:t>Daň z příjmu – kompetence členských států, ani koordinace není svěřená EU, členské státy uzavírají smlouvy o zamezení dvojího zdanění, ovšem z pohybu osob a služeb mohou vyplývat korekce.  </a:t>
            </a:r>
          </a:p>
          <a:p>
            <a:r>
              <a:rPr lang="cs-CZ" dirty="0"/>
              <a:t>Menší daně </a:t>
            </a:r>
          </a:p>
          <a:p>
            <a:r>
              <a:rPr lang="cs-CZ" dirty="0"/>
              <a:t>Odvody na sociální a zdravotní zabezpečení: příslušný stát pro sociální zabezpečení.  </a:t>
            </a:r>
          </a:p>
        </p:txBody>
      </p:sp>
    </p:spTree>
    <p:extLst>
      <p:ext uri="{BB962C8B-B14F-4D97-AF65-F5344CB8AC3E}">
        <p14:creationId xmlns:p14="http://schemas.microsoft.com/office/powerpoint/2010/main" val="19128356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93CD8E-EC0E-4BA6-BF59-76DDE32A4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Závěr: absence 	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75A4ADA-EE39-442E-B493-DD3C5C8720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Debata  o zaměření a rozsahu státu včetně sociálního angažmá – a tedy také jeho ekonomického zajištění (daně) - je politická. </a:t>
            </a:r>
          </a:p>
          <a:p>
            <a:r>
              <a:rPr lang="cs-CZ" dirty="0"/>
              <a:t>Nemožnost federalizace EU: no </a:t>
            </a:r>
            <a:r>
              <a:rPr lang="cs-CZ"/>
              <a:t>démos thesis.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658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349321-2293-42FB-B04A-946A5E995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termíny 	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A6A1BA6-9F07-4B6F-A0DE-DEDBCDAF52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Srovnání s rozpočty států, měst, obcí… </a:t>
            </a:r>
          </a:p>
          <a:p>
            <a:r>
              <a:rPr lang="cs-CZ" dirty="0"/>
              <a:t>Rozpočtový rok</a:t>
            </a:r>
          </a:p>
          <a:p>
            <a:r>
              <a:rPr lang="cs-CZ" dirty="0"/>
              <a:t>Rozpočtový výhled. </a:t>
            </a:r>
          </a:p>
          <a:p>
            <a:r>
              <a:rPr lang="cs-CZ" dirty="0"/>
              <a:t>Rozpočet: rozpočtový plán </a:t>
            </a:r>
          </a:p>
          <a:p>
            <a:r>
              <a:rPr lang="cs-CZ" dirty="0"/>
              <a:t>Rozlišení mandatorních a nemandatorních výdajů</a:t>
            </a:r>
          </a:p>
          <a:p>
            <a:r>
              <a:rPr lang="cs-CZ" dirty="0"/>
              <a:t>Naplňování: méně či více odpovídající plánu</a:t>
            </a:r>
          </a:p>
          <a:p>
            <a:r>
              <a:rPr lang="cs-CZ" dirty="0"/>
              <a:t>Závěrečný účet: vyhodnocení hospodaření.  </a:t>
            </a:r>
          </a:p>
          <a:p>
            <a:r>
              <a:rPr lang="cs-CZ" dirty="0"/>
              <a:t>Kontrola hospodaření </a:t>
            </a:r>
          </a:p>
        </p:txBody>
      </p:sp>
    </p:spTree>
    <p:extLst>
      <p:ext uri="{BB962C8B-B14F-4D97-AF65-F5344CB8AC3E}">
        <p14:creationId xmlns:p14="http://schemas.microsoft.com/office/powerpoint/2010/main" val="19097020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788CF3-C071-422C-8E9B-2646D76F2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Rozhodování o rozpočtu EU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9F217D3-E34C-4B9F-88F6-D7AFDF5157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Evropská komise </a:t>
            </a:r>
          </a:p>
          <a:p>
            <a:r>
              <a:rPr lang="cs-CZ" dirty="0"/>
              <a:t>Rada EU </a:t>
            </a:r>
          </a:p>
          <a:p>
            <a:r>
              <a:rPr lang="cs-CZ" dirty="0"/>
              <a:t>Evropský parlament </a:t>
            </a:r>
          </a:p>
          <a:p>
            <a:r>
              <a:rPr lang="cs-CZ" dirty="0"/>
              <a:t>Evropský účetní dvůr</a:t>
            </a:r>
          </a:p>
          <a:p>
            <a:endParaRPr lang="cs-CZ" dirty="0"/>
          </a:p>
          <a:p>
            <a:r>
              <a:rPr lang="cs-CZ" dirty="0"/>
              <a:t>Striktní lhůty pro jednotlivé kroky.</a:t>
            </a:r>
          </a:p>
          <a:p>
            <a:r>
              <a:rPr lang="cs-CZ" dirty="0"/>
              <a:t>Rozpočtový výhled na sedm let: nyní 2021 – 2027. 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16637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C81A27-62B5-44F6-B7D0-254D986D1B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Využívání prostředků EU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858A725-3344-4D74-98AE-13B7EE43EF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Pravidla pro nakládání s prostředky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Dotace jako veřejnoprávní plnění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Též možnost smluvních závazků a jejich proměny. 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Nutnost ochrany finančních zájmů EU. </a:t>
            </a:r>
          </a:p>
          <a:p>
            <a:pPr marL="0" indent="0">
              <a:buNone/>
            </a:pPr>
            <a:r>
              <a:rPr lang="cs-CZ" dirty="0"/>
              <a:t> Vstup do trestního práva členských států, což je jejich kompetence.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41188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97506D-F140-4996-BAFF-57EEA641A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Příjmy rozpočtu EU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326D943-2990-4C80-8135-86D3768910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3200" dirty="0"/>
              <a:t>Plán 2022 </a:t>
            </a:r>
          </a:p>
          <a:p>
            <a:r>
              <a:rPr lang="cs-CZ" sz="3200" dirty="0"/>
              <a:t>Výnos z cel z dovozu ze třetích států (EU jako celní unie): 17.6 G EUR</a:t>
            </a:r>
          </a:p>
          <a:p>
            <a:r>
              <a:rPr lang="cs-CZ" sz="3200" dirty="0"/>
              <a:t>Podíl z výnosu DPH: 17, 9 G EUR  </a:t>
            </a:r>
          </a:p>
          <a:p>
            <a:r>
              <a:rPr lang="cs-CZ" sz="3200" dirty="0"/>
              <a:t>Příspěvek podle výkonů členských států: 119 G EUR </a:t>
            </a:r>
          </a:p>
          <a:p>
            <a:r>
              <a:rPr lang="cs-CZ" sz="3200" dirty="0"/>
              <a:t>Další: 8,8 G EUR </a:t>
            </a:r>
          </a:p>
          <a:p>
            <a:r>
              <a:rPr lang="cs-CZ" sz="3200" dirty="0"/>
              <a:t>Celkem: 163 G EUR </a:t>
            </a:r>
          </a:p>
        </p:txBody>
      </p:sp>
    </p:spTree>
    <p:extLst>
      <p:ext uri="{BB962C8B-B14F-4D97-AF65-F5344CB8AC3E}">
        <p14:creationId xmlns:p14="http://schemas.microsoft.com/office/powerpoint/2010/main" val="16068608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EF231E-C425-4277-9634-719FD21DF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Výdaje rozpočtu EU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C24B073-495D-40CB-BC9D-7EBC6B4E5B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Vzletná označení položek!  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1" i="0" dirty="0">
                <a:solidFill>
                  <a:srgbClr val="3F4A52"/>
                </a:solidFill>
                <a:effectLst/>
                <a:latin typeface="Open Sans" panose="020B0606030504020204" pitchFamily="34" charset="0"/>
              </a:rPr>
              <a:t>21,8</a:t>
            </a:r>
            <a:r>
              <a:rPr lang="cs-CZ" b="0" i="0" dirty="0">
                <a:solidFill>
                  <a:srgbClr val="3F4A52"/>
                </a:solidFill>
                <a:effectLst/>
                <a:latin typeface="Open Sans" panose="020B0606030504020204" pitchFamily="34" charset="0"/>
              </a:rPr>
              <a:t> – Jednotný trh, inovace a digitální oblast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1" i="0" dirty="0">
                <a:solidFill>
                  <a:srgbClr val="3F4A52"/>
                </a:solidFill>
                <a:effectLst/>
                <a:latin typeface="Open Sans" panose="020B0606030504020204" pitchFamily="34" charset="0"/>
              </a:rPr>
              <a:t>56</a:t>
            </a:r>
            <a:r>
              <a:rPr lang="cs-CZ" b="0" i="0" dirty="0">
                <a:solidFill>
                  <a:srgbClr val="3F4A52"/>
                </a:solidFill>
                <a:effectLst/>
                <a:latin typeface="Open Sans" panose="020B0606030504020204" pitchFamily="34" charset="0"/>
              </a:rPr>
              <a:t> – Soudržnost, odolnost a hodnoty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1" i="0" dirty="0">
                <a:solidFill>
                  <a:srgbClr val="3F4A52"/>
                </a:solidFill>
                <a:effectLst/>
                <a:latin typeface="Open Sans" panose="020B0606030504020204" pitchFamily="34" charset="0"/>
              </a:rPr>
              <a:t>56,2</a:t>
            </a:r>
            <a:r>
              <a:rPr lang="cs-CZ" b="0" i="0" dirty="0">
                <a:solidFill>
                  <a:srgbClr val="3F4A52"/>
                </a:solidFill>
                <a:effectLst/>
                <a:latin typeface="Open Sans" panose="020B0606030504020204" pitchFamily="34" charset="0"/>
              </a:rPr>
              <a:t> – Přírodní zdroje a životní prostředí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1" i="0" dirty="0">
                <a:solidFill>
                  <a:srgbClr val="3F4A52"/>
                </a:solidFill>
                <a:effectLst/>
                <a:latin typeface="Open Sans" panose="020B0606030504020204" pitchFamily="34" charset="0"/>
              </a:rPr>
              <a:t>3,1</a:t>
            </a:r>
            <a:r>
              <a:rPr lang="cs-CZ" b="0" i="0" dirty="0">
                <a:solidFill>
                  <a:srgbClr val="3F4A52"/>
                </a:solidFill>
                <a:effectLst/>
                <a:latin typeface="Open Sans" panose="020B0606030504020204" pitchFamily="34" charset="0"/>
              </a:rPr>
              <a:t> – Migrace a správa hranic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1" i="0" dirty="0">
                <a:solidFill>
                  <a:srgbClr val="3F4A52"/>
                </a:solidFill>
                <a:effectLst/>
                <a:latin typeface="Open Sans" panose="020B0606030504020204" pitchFamily="34" charset="0"/>
              </a:rPr>
              <a:t>1,8</a:t>
            </a:r>
            <a:r>
              <a:rPr lang="cs-CZ" b="0" i="0" dirty="0">
                <a:solidFill>
                  <a:srgbClr val="3F4A52"/>
                </a:solidFill>
                <a:effectLst/>
                <a:latin typeface="Open Sans" panose="020B0606030504020204" pitchFamily="34" charset="0"/>
              </a:rPr>
              <a:t> – Bezpečnost a obrana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1" i="0" dirty="0">
                <a:solidFill>
                  <a:srgbClr val="3F4A52"/>
                </a:solidFill>
                <a:effectLst/>
                <a:latin typeface="Open Sans" panose="020B0606030504020204" pitchFamily="34" charset="0"/>
              </a:rPr>
              <a:t>17,2</a:t>
            </a:r>
            <a:r>
              <a:rPr lang="cs-CZ" b="0" i="0" dirty="0">
                <a:solidFill>
                  <a:srgbClr val="3F4A52"/>
                </a:solidFill>
                <a:effectLst/>
                <a:latin typeface="Open Sans" panose="020B0606030504020204" pitchFamily="34" charset="0"/>
              </a:rPr>
              <a:t> – Sousedství a svět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1" i="0" dirty="0">
                <a:solidFill>
                  <a:srgbClr val="3F4A52"/>
                </a:solidFill>
                <a:effectLst/>
                <a:latin typeface="Open Sans" panose="020B0606030504020204" pitchFamily="34" charset="0"/>
              </a:rPr>
              <a:t>10,6</a:t>
            </a:r>
            <a:r>
              <a:rPr lang="cs-CZ" b="0" i="0" dirty="0">
                <a:solidFill>
                  <a:srgbClr val="3F4A52"/>
                </a:solidFill>
                <a:effectLst/>
                <a:latin typeface="Open Sans" panose="020B0606030504020204" pitchFamily="34" charset="0"/>
              </a:rPr>
              <a:t> – Evropská veřejná správa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1" i="0" dirty="0">
                <a:solidFill>
                  <a:srgbClr val="3F4A52"/>
                </a:solidFill>
                <a:effectLst/>
                <a:latin typeface="Open Sans" panose="020B0606030504020204" pitchFamily="34" charset="0"/>
              </a:rPr>
              <a:t>2,8</a:t>
            </a:r>
            <a:r>
              <a:rPr lang="cs-CZ" b="0" i="0" dirty="0">
                <a:solidFill>
                  <a:srgbClr val="3F4A52"/>
                </a:solidFill>
                <a:effectLst/>
                <a:latin typeface="Open Sans" panose="020B0606030504020204" pitchFamily="34" charset="0"/>
              </a:rPr>
              <a:t> – Zvláštní nástroje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1" i="0" dirty="0">
                <a:solidFill>
                  <a:srgbClr val="3F4A52"/>
                </a:solidFill>
                <a:effectLst/>
                <a:latin typeface="Open Sans" panose="020B0606030504020204" pitchFamily="34" charset="0"/>
              </a:rPr>
              <a:t>169,5</a:t>
            </a:r>
            <a:r>
              <a:rPr lang="cs-CZ" b="0" i="0" dirty="0">
                <a:solidFill>
                  <a:srgbClr val="3F4A52"/>
                </a:solidFill>
                <a:effectLst/>
                <a:latin typeface="Open Sans" panose="020B0606030504020204" pitchFamily="34" charset="0"/>
              </a:rPr>
              <a:t> – Celkem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31488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88C826-7EAE-40BF-BFD2-FD65D3CA1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Rozpočet 2 a rozpočet 3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90F03DB-3302-4505-9A57-4379F2971B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Zásada vyrovnanost rozpočtu. </a:t>
            </a:r>
          </a:p>
          <a:p>
            <a:r>
              <a:rPr lang="cs-CZ" dirty="0"/>
              <a:t>Zachraňování předlužených států: Evropský stabilizační mechanismus, poskytující záchranné půjčky.  </a:t>
            </a:r>
          </a:p>
          <a:p>
            <a:r>
              <a:rPr lang="cs-CZ" dirty="0"/>
              <a:t>(problematika jednotné měny).  </a:t>
            </a:r>
          </a:p>
          <a:p>
            <a:r>
              <a:rPr lang="cs-CZ" dirty="0"/>
              <a:t>2020 </a:t>
            </a:r>
            <a:r>
              <a:rPr lang="cs-CZ" dirty="0" err="1"/>
              <a:t>Next</a:t>
            </a:r>
            <a:r>
              <a:rPr lang="cs-CZ" dirty="0"/>
              <a:t> </a:t>
            </a:r>
            <a:r>
              <a:rPr lang="cs-CZ" dirty="0" err="1"/>
              <a:t>Generation</a:t>
            </a:r>
            <a:r>
              <a:rPr lang="cs-CZ" dirty="0"/>
              <a:t> EU: společné dluhy dílem za účelem zachraňování, snazší zadlužování? </a:t>
            </a:r>
          </a:p>
          <a:p>
            <a:r>
              <a:rPr lang="cs-CZ" dirty="0"/>
              <a:t>Jaká je dlouhodobá perspektiva hospodaření EU? </a:t>
            </a:r>
          </a:p>
          <a:p>
            <a:r>
              <a:rPr lang="cs-CZ" dirty="0"/>
              <a:t>Zadlužení členských států vyžádané EU?  </a:t>
            </a:r>
          </a:p>
        </p:txBody>
      </p:sp>
    </p:spTree>
    <p:extLst>
      <p:ext uri="{BB962C8B-B14F-4D97-AF65-F5344CB8AC3E}">
        <p14:creationId xmlns:p14="http://schemas.microsoft.com/office/powerpoint/2010/main" val="22430744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30B2C1-129E-48A4-9FA9-150A82B56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Srovnání rozpočtu s běžnými mezinárodními organizacemi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2D00B46-D7BD-4CA5-8738-CD5608D705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Několik stovek mezinárodních organizací. </a:t>
            </a:r>
          </a:p>
          <a:p>
            <a:r>
              <a:rPr lang="cs-CZ" dirty="0"/>
              <a:t>Běžné mezinárodní organizace financují jenom vlastní fungování. </a:t>
            </a:r>
          </a:p>
          <a:p>
            <a:r>
              <a:rPr lang="cs-CZ" dirty="0"/>
              <a:t>Zlomek rozpočtu EU. </a:t>
            </a:r>
          </a:p>
          <a:p>
            <a:r>
              <a:rPr lang="cs-CZ" dirty="0"/>
              <a:t>EU je tímto jedinečná nadnárodní organizace.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72624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EFA894-FE7C-4FF7-BB7C-3975CCA44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Srovnání rozpočtu se státy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1CF6C5F-99AE-4108-8EFC-28EBB1A8C5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EU zlomek: 1.14 % HDP </a:t>
            </a:r>
          </a:p>
          <a:p>
            <a:r>
              <a:rPr lang="cs-CZ" dirty="0"/>
              <a:t>Státy včetně členských: třetina až polovina (33-50%) </a:t>
            </a:r>
          </a:p>
          <a:p>
            <a:r>
              <a:rPr lang="cs-CZ" dirty="0"/>
              <a:t>Co Evropská unie nefinancuje: policie, armáda, školství, zdravotnictví, sociální péče, důchody, infrastruktura (silnice), obslužnost apod., úřady členských států.   </a:t>
            </a:r>
          </a:p>
          <a:p>
            <a:r>
              <a:rPr lang="cs-CZ" dirty="0"/>
              <a:t>Ale také soudní a správní výkon vlastního práva a vlastních politik zabezpečují do značné míry členské státy.   </a:t>
            </a:r>
          </a:p>
        </p:txBody>
      </p:sp>
    </p:spTree>
    <p:extLst>
      <p:ext uri="{BB962C8B-B14F-4D97-AF65-F5344CB8AC3E}">
        <p14:creationId xmlns:p14="http://schemas.microsoft.com/office/powerpoint/2010/main" val="129227163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560</Words>
  <Application>Microsoft Office PowerPoint</Application>
  <PresentationFormat>Širokoúhlá obrazovka</PresentationFormat>
  <Paragraphs>85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Open Sans</vt:lpstr>
      <vt:lpstr>Motiv Office</vt:lpstr>
      <vt:lpstr>Rozpočet EU a daňové souvislosti </vt:lpstr>
      <vt:lpstr>Základní termíny  </vt:lpstr>
      <vt:lpstr>Rozhodování o rozpočtu EU </vt:lpstr>
      <vt:lpstr>Využívání prostředků EU </vt:lpstr>
      <vt:lpstr>Příjmy rozpočtu EU </vt:lpstr>
      <vt:lpstr>Výdaje rozpočtu EU </vt:lpstr>
      <vt:lpstr>Rozpočet 2 a rozpočet 3 </vt:lpstr>
      <vt:lpstr>Srovnání rozpočtu s běžnými mezinárodními organizacemi </vt:lpstr>
      <vt:lpstr>Srovnání rozpočtu se státy </vt:lpstr>
      <vt:lpstr>Srovnání rozpočtu s US federal government </vt:lpstr>
      <vt:lpstr>Připomenutí role EU v daních – </vt:lpstr>
      <vt:lpstr>Závěr: absence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Rozpočet EU a daňové souvislosti</dc:title>
  <dc:creator>Filip Křepelka</dc:creator>
  <cp:lastModifiedBy>Filip Křepelka</cp:lastModifiedBy>
  <cp:revision>26</cp:revision>
  <dcterms:created xsi:type="dcterms:W3CDTF">2021-01-07T13:49:46Z</dcterms:created>
  <dcterms:modified xsi:type="dcterms:W3CDTF">2022-10-21T11:07:07Z</dcterms:modified>
</cp:coreProperties>
</file>