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419" r:id="rId3"/>
    <p:sldId id="467" r:id="rId4"/>
    <p:sldId id="466" r:id="rId5"/>
    <p:sldId id="444" r:id="rId6"/>
    <p:sldId id="476" r:id="rId7"/>
    <p:sldId id="475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90" r:id="rId18"/>
    <p:sldId id="493" r:id="rId19"/>
    <p:sldId id="486" r:id="rId20"/>
    <p:sldId id="494" r:id="rId21"/>
    <p:sldId id="488" r:id="rId22"/>
    <p:sldId id="470" r:id="rId23"/>
    <p:sldId id="471" r:id="rId24"/>
    <p:sldId id="472" r:id="rId25"/>
    <p:sldId id="447" r:id="rId26"/>
    <p:sldId id="448" r:id="rId27"/>
    <p:sldId id="449" r:id="rId28"/>
    <p:sldId id="450" r:id="rId29"/>
    <p:sldId id="451" r:id="rId30"/>
    <p:sldId id="473" r:id="rId31"/>
    <p:sldId id="495" r:id="rId32"/>
    <p:sldId id="474" r:id="rId33"/>
    <p:sldId id="454" r:id="rId34"/>
    <p:sldId id="455" r:id="rId35"/>
    <p:sldId id="459" r:id="rId36"/>
    <p:sldId id="462" r:id="rId37"/>
    <p:sldId id="463" r:id="rId38"/>
    <p:sldId id="464" r:id="rId39"/>
    <p:sldId id="465" r:id="rId40"/>
    <p:sldId id="305" r:id="rId41"/>
    <p:sldId id="324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6.11.2020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Opravné řízení, 6.11.2020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Opravné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9A16905D-BD6F-4F13-BF41-24DD26BB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FCFE851-C897-4887-BF90-D0DA5EB3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odvolání  (§ 246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státní zástupce pro nesprávnost kteréhokoli výroku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obžalovaný pro nesprávnost výroku, který se ho přímo dotýká, nejde-li o výrok o vině v rozsahu, v jakém soud přijal jeho prohlášení viny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zúčastněná osoba pro nesprávnost výroku o zabrání věci nebo části majetku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poškozený, který uplatnil nárok na náhradu škody nebo nemajetkové újmy nebo na vydání bezdůvodného obohacení, pro nesprávnost výroku o náhradě škody nebo nemajetkové újmy v penězích nebo o vydání bezdůvodného obohacení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zpětvzetí odvolání, resp. zpětvzetí odvolání s výslovným souhlasem obviněného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DEDE9C-28F5-4D22-A6E2-614E6B20E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A13686-4810-4ADF-8763-3B91579EC5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3524CAE-40DB-4B6B-9A4F-6CA8301B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2BDA467-B8C4-4149-B0F3-ECA8E6BD9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 neprospěch obžalovaného jen státní zástupce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poškozený jen tehdy, pokud jde o povinnost k náhradě škody nebo nemajetkové újmy v penězích nebo k vydání bezdůvodného obohacení a jestliže řádně a včas uplatnil nárok na náhradu škody nebo nemajetkové újmy nebo na vydání bezdůvodného obohacení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ve prospěch obžalovaného sám obžalovaný, státní zástupce a příbuzní obžalovaného v pokolení přímém, jeho sourozenci, osvojitel, osvojenec, manžel, partner a druh; státní zástupce může tak učinit i proti vůli obžalovaného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je-li obžalovaný omezen na svéprávnosti, může odvolání  i proti vůli obžalovaného za něho v jeho prospěch podat též jeho zákonný zástupce a jeho obhájce</a:t>
            </a:r>
          </a:p>
          <a:p>
            <a:pPr lvl="1" algn="just">
              <a:buFont typeface="Wingdings" panose="05000000000000000000" pitchFamily="2" charset="2"/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9944E7-76F1-4174-BE39-3D83B6D96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B7B480-96F4-4448-B950-0EE75350096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C225329-5DF1-4BA2-BC4F-66558DE6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83CBCCE-1D21-48A4-922F-46BBAADC2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odpor (§ 314g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obviněný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osoby, které jsou oprávněny podat v jeho prospěch odvolání – viz odvolání 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státní zástupce </a:t>
            </a:r>
          </a:p>
          <a:p>
            <a:pPr lvl="1"/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040793-C8E7-4797-8AC8-EADBB4676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046313-5AE5-4943-B8CD-36B2F3CE7C0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B174B539-9C5E-442A-85D0-3CC5C89D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1DB7DF9-BC8F-4FDA-8A3B-6DF60039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700" dirty="0"/>
              <a:t>dovolání (§ 265d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500" dirty="0"/>
              <a:t>nejvyšší státní zástupce na návrh krajského nebo vrchního státního zástupce anebo i bez takového návrhu pro nesprávnost kteréhokoli výroku rozhodnutí soudu  - ve prospěch i v neprospěch obviněného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 algn="just"/>
            <a:r>
              <a:rPr lang="cs-CZ" altLang="cs-CZ" sz="1500" dirty="0"/>
              <a:t>příslušný orgán Úřadu evropského veřejného žalobce pro nesprávnost kteréhokoli výroku rozhodnutí soudu - ve prospěch i v neprospěch obviněného (§ 12/5 TŘ)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obviněný pro nesprávnost výroku rozhodnutí soudu, který se ho bezprostředně dotýká - obviněný jen prostřednictvím obhájce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500" dirty="0"/>
              <a:t>je-li obviněný omezen na svéprávnosti, může jej i proti vůli obviněného za něho podat jeho zákonný zástupce a jeho obhájce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500" dirty="0"/>
              <a:t>zpětvzetí dovolání – pokud vzal dovolání zpět nejvyšší státní zástupce nebo příslušný orgán Úřadu evropského veřejného žalobce  a obviněný na projednání věci trvá,  v řízení se pokračuje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37FAF3-AD83-44F2-949E-8230D1E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03ACAA-4AA6-4ACE-9B20-EB622D66891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CD67AFC-2F4C-4774-8D65-C92CDCDA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1ADE2A2-A2D9-4E3A-8A4A-188DBC4FC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návrh na povolení obnovy řízení (§ 280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v neprospěch obviněného jen státní zástupce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ve prospěch obviněného obviněný  a osoby, které by mohly podat v jeho prospěch odvolání  - viz odvolání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jestliže by odvolání mohli podat i proti vůli obviněného, mohou proti jeho vůli podat i návrh na povolení obnovy </a:t>
            </a:r>
          </a:p>
          <a:p>
            <a:pPr lvl="2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takový návrh mohou učinit i po smrti obviněného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návrh na povolení obnovy nemohou podat  poškozený a zúčastněná osoba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zpětvzetí návrhu na povolení obnovy, resp. zpětvzetí  s výslovným souhlasem  obviněného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324000" lvl="1" indent="0"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09C67E-1863-4631-B1CE-39DD8533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70EABC-C827-406A-80AF-9EB2F65BFB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72C16DB-6955-4561-B62C-FDA96B80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B4B48F2-BE3F-4BAB-A72F-ED986F87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stížnost pro porušení zákona (§ 266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ministr spravedlnosti</a:t>
            </a:r>
          </a:p>
          <a:p>
            <a:pPr lvl="1"/>
            <a:endParaRPr lang="cs-CZ" altLang="cs-CZ" sz="16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může ji podat v prospěch i v neprospěch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zpětvzetí stížnosti pro porušení zákona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AE7FC2-8F9D-4FD3-8B5E-9B2DDC8FE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F852A0-832F-4676-8C02-129A475D44B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57C35F07-6CF3-4943-A101-74D894B9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Lhůta k podání opravného prostředku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31529BF4-5458-4519-BBD4-13CE69C2C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stížnost (§ 143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stížnost se podává u orgánu, proti jehož usnesení stížnost směřuje, a to do tří dnů od oznámení usnesení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jestliže se usnesení oznamuje jak obviněnému, tak i jeho zákonnému zástupci nebo obhájci, běží lhůta od toho oznámení, které bylo provedeno nejpozději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osobám, které mohou podat stížnost ve prospěch obviněného (§ 142/2 TŘ), končí lhůta k podání stížnosti týmž dnem jako obviněnému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státnímu zástupci běží lhůta vždy samostatně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8029DC-9B08-4357-B196-8D430728B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C81695-32BB-4C5A-8223-21592E59F91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34DEF6F3-3E35-4C58-A18E-7CBF6621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83A70A92-3536-4165-85A4-55CFF230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odvolání (§ 248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odvolání se podává u soudu, proti jehož rozsudku směřuje, a to do osmi dnů od doručení opisu rozsudku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jestliže se rozsudek doručuje jak obžalovanému, tak i jeho obhájci a zákonnému zástupci, běží lhůta od toho doručení, které bylo provedeno nejpozději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jiným osobám (§ 247/2 TŘ), s výjimkou státního zástupce, končí lhůta týmž dnem jako obžalovanému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DFD8D8-3B70-4163-8A7B-106B13CB5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FDC563-F0C1-4721-B846-AE6039D2FC5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9950D77-64F3-4ACD-A5A6-EB438D12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93826B2-5BC6-454E-9E02-A8EC102E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odpor (§ 314g TŘ)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odpor se podává u soudu, který trestní příkaz vydal, a to do osmi dnů od jeho doručení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osobám, které mohou podat odvolání ve prospěch obviněného, s výjimkou státního zástupce, končí lhůta týmž dnem jako obviněnému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jestliže se trestní příkaz doručuje jak obviněnému, tak i jeho obhájci, běží lhůta od toho doručení, které bylo provedeno později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950F64-1F1F-4ADD-AD75-16975DB87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BD7737-21E4-461A-A3CF-BF504D2236D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16F4C4-5850-4C08-816A-E39AC054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41BE0E0F-BFD9-4253-9D83-C579FD74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dovolání (§ 265e TŘ)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dovolání se podává u soudu, který rozhodl ve věci v prvním stupni, do dvou měsíců od doručení rozhodnutí, proti kterému dovolání směřuje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jestliže se rozhodnutí doručuje jak obviněnému, tak i jeho obhájci a zákonnému zástupci, běží lhůta od toho doručení, které bylo provedeno nejpozději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obnova řízení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oprávněné osoby nejsou vázány žádnou lhůtou, tj. mohou ji podat kdykoliv, kdy se objeví zákonem požadované skutečnosti</a:t>
            </a:r>
          </a:p>
          <a:p>
            <a:pPr algn="just"/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2AFFD8-4299-4A9C-A076-C8866B93A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70821F-4666-4ACF-88DC-B745D4E4B7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BB5BD93-676A-4179-AEB2-778762B9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Řízení o opravných prostředcích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85952C6-A84C-4542-BC7F-36A913E7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jedná se o fakultativní stadium trestního řízení, které je výjimkou ze zásady oficiality </a:t>
            </a:r>
          </a:p>
          <a:p>
            <a:pPr marL="342900" lvl="1" indent="-342900" algn="just">
              <a:buNone/>
            </a:pPr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jeho bezprostředním účelem je náprava konkrétního nepravomocného/pravomocného rozhodnutí v zájmu procesních stran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jakékoliv rozhodnutí   OČTŘ v trestním řízení může být nesprávné 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altLang="cs-CZ" sz="16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zákonodárce nechce, aby rozhodnutí byla nesprávná, nezákonná  nebo nespravedlivá, proto konstituuje v TŘ opravné prostředky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smyslem  opravného řízení je zvýšit záruky v tom směru, aby každé rozhodnutí  bylo v souladu s požadavky zákonnosti a spravedlnosti 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6A201-95BA-45E0-B0CF-E6CC202A7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E07E45-329A-4455-9934-E72F5C8374D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B4C11B95-5E7F-43F5-92C9-367239C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DEA656C-A21D-454E-AA96-E3C2C416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stížnost pro porušení zákona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ministr spravedlnosti není pro podání stížnosti pro porušení zákona vázán žádnou lhůtou, tj. může ji podat kdykoliv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65B7AE-BA6A-45A8-9AA9-EA9619CFE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275A21-F6CF-4BAB-BCD5-EC8ECB3E98E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8AC34CE7-7B95-4B45-859A-70A90C6F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revizní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375D6D-DE83-4261-9137-22AB95B0C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jsou přezkoumávány všechny výroky napadeného rozhodnutí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je přezkoumávána správnost každého výroku z hlediska všech v úvahu přicházejících skutkových či právních vad</a:t>
            </a: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je přezkoumáváno řízení, které vydání rozhodnutí předcházelo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5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revizní princip existuje jako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500" dirty="0"/>
              <a:t>úplný</a:t>
            </a:r>
            <a:r>
              <a:rPr lang="cs-CZ" sz="1500" b="1" dirty="0"/>
              <a:t> </a:t>
            </a:r>
            <a:r>
              <a:rPr lang="cs-CZ" sz="1500" dirty="0"/>
              <a:t>- rozhodnutí je shora uvedeným způsobem přezkoumáváno ve vztahu ke všem dotčeným osobám, i když opravný prostředek byl podán je jednou z nich  </a:t>
            </a:r>
          </a:p>
          <a:p>
            <a:pPr lvl="1" algn="just">
              <a:defRPr/>
            </a:pPr>
            <a:r>
              <a:rPr lang="cs-CZ" sz="1500" dirty="0"/>
              <a:t>omezený - rozhodnutí je shora uvedeným způsobem přezkoumáváno pouze ve vztahu k osobě, která si podala opravný prostředek</a:t>
            </a:r>
            <a:r>
              <a:rPr lang="cs-CZ" sz="1500" dirty="0">
                <a:ea typeface="+mn-ea"/>
                <a:cs typeface="+mn-cs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omezený revizní princip se realizuje ve vztahu ke stížnosti (§ 147 TŘ)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to odůvodněno velmi krátkou lhůtou pro její podání (tři dny dle § 143 TŘ) a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rozmanitostí a charakterem záležitostí, o nichž se usnesením  rozhoduje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76040A-1A9F-42ED-B1A8-AF9AB5940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4DA67A-5E36-41E7-8D9F-F736A9F0EA9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B388201A-5508-4EDD-9855-67608A3E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vymezeného přezkoumání 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13A093A0-706A-4738-A1D7-C0798D36A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orgán rozhodující o opravném prostředku je vázán vymezením rozsahu napadených výroků a vytýkanými vadami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realizuje se 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odvolání  (§ 254 TŘ)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dovolání (§ 265i TŘ)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stížnosti pro porušení zákona (§ 267 TŘ)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B7A369-837B-4984-8450-4F704996A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208559-03F6-4517-9915-75DDA8D5EFD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B4D8497-0AC9-454C-9F82-866A81FA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D29D8A9-A2F9-4E52-AE4B-A4AC1189A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podáním odporu (§ 314g/2 TŘ) se trestní příkaz ruší, aniž by byl přezkoumáván, proto stanovení rozsahu přezkumné povinnosti  nepřichází v úvahu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odpor tedy nemusí být odůvodněn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při podání návrhu na povolení obnovy řízení se nepřezkoumává správnost rozhodnutí ve věci samé, ale pouze, zda jsou tu předpoklady pro nové řízení ve věci (§ 278 TŘ)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vyjdou-li najevo skutečnosti nebo důkazy soudu dříve neznámé, které by mohly samy o sobě nebo ve spojení se skutečnostmi a důkazy známými už dříve odůvodnit jiné rozhodnutí o vině nebo o přiznaném nároku poškozeného na náhradu škody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CAEB0E-174A-46E6-9703-D959C8A84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1A4672-5909-4FE9-8CAB-AB64797300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1D718ABD-F7D4-49CA-9D63-4E9786BA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053EB463-31F5-46BD-9792-EDAED808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při podání odvolání soud přezkoumá zákonnost a odůvodněnost těch výroků, proti kterým je podáno odvolání a řízení, které jim předcházelo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k vadám, které jsou odvoláním vytýkány, soud přihlíží jen tehdy, mají-li původ v napadaném výroku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mají-li vytýkané vady původ v jiném výroku, než v tom, který je napaden odvoláním, soud jej taktéž přezkoumá, pokud oprávněná osoba proti němu mohla podat odvolání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je-li napadán výrok o vině, vždy se přezkoumá výrok o trestu a další výroky, které mají ve výroku o vině svůj podklad   </a:t>
            </a:r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8DF63A-15E2-4A23-A2D0-B218DF836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038F7-0159-4D0E-B2AE-00E34B2FFAD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9B8B365-4345-4BB4-81EF-E0C65A5B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apelace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474EEE99-6913-44AA-85A0-40F4BC6C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pokud orgán konající přezkumné řízení o opravném prostředku zjistí nesprávnost napadeného rozhodnutí, uvedené rozhodnutí zruší, sám jeho vady napraví a znovu bezvadně rozhodne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je typický pro řízení o řádných opravných prostředcích, resp. dle stávající právní úpravy u nich existuje kombinace principu apelačního a kasačního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u stížnosti je umožněno orgánu vyššího stupně  rozhodnout věci při zjištění méně závažných vad rozhodnutí či řízení, které mu předcházelo, aniž by bylo nutno věc vracet prvostupňovému orgánu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odvolací soud je oprávněn po zrušení napadeného rozsudku sám rozhodnout, přičemž se může odchýlit od zjištěného skutkového stavu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1E5AB6-BAF1-4C52-983E-042083AD7A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1A66BC-AA1B-4011-91E6-37092BBDEB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29700F6A-00BA-44C1-A6A0-D5E5F199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kasace 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B24832E0-F27A-4CA6-B124-4444E4F2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pokud orgán konající přezkumné řízení o opravném prostředku zjistí nesprávnost napadeného rozhodnutí,, uvedené rozhodnutí zruší a věc vrátí k novému projednání   do první instance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 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je typický pro řízení o mimořádných opravných prostředcích (§ 265l/1, § 270/1 TŘ)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i v jejich rámci sice existuje apelační princip, ale Nejvyšší soud může rozhodnout vždy jen na základě skutkového stavu, který byl v napadeném rozhodnutí správně zjištěn, protože změna skutkového stavu nepřichází v úvahu 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 to mimo jiné i vyjádřením toho, že těžiště dokazování by měl být v řízení před soudem, resp. soudem nalézacím (prvoinstančním)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5470C-53E6-400F-929C-55FF70A13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6892E7-3E9B-4EE1-9A80-440C6ABDE7D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1CA63FB7-B809-416A-AAAF-57E0F757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devolutivní 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39D2BE8-DE82-477E-A23F-9D7A0EBE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rozhodnutí o opravném prostředku se přenáší na jiný orgán než ten, který rozhodoval v původním řízení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zpravidla se jedná o orgán nadřízený 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výjimkou je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stížnost proti rozhodnutí policejního orgánu - tam rozhoduje dozorový státní zástupce (státní zástupce jako „pán přípravného řízení“)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stížnost proti rozhodnutí o zajištění majetku a o uložení pořádkové pokuty - zde rozhoduje soud (§ 146a TŘ)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A4330E-FCA7-4930-9DCB-262B31DF7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8A86E8-0D3B-4469-9EF8-6E49A0A8AD7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07215ADA-0BBE-4540-BEAA-BEC8786E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642F1AD6-A8F6-4107-A0B6-BAD9021F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řízení o odvolání a stížnosti má zásadně devolutivní účinek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500" dirty="0"/>
              <a:t>výjimkou je </a:t>
            </a:r>
            <a:r>
              <a:rPr lang="cs-CZ" altLang="cs-CZ" sz="1500" dirty="0" err="1"/>
              <a:t>autoremedura</a:t>
            </a:r>
            <a:r>
              <a:rPr lang="cs-CZ" altLang="cs-CZ" sz="1500" dirty="0"/>
              <a:t> ve vztahu ke stížnosti (§ 146/1 TŘ)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 err="1"/>
              <a:t>autoremedura</a:t>
            </a:r>
            <a:r>
              <a:rPr lang="cs-CZ" altLang="cs-CZ" sz="1500" dirty="0"/>
              <a:t> - orgán, který rozhodnutí vydal, sám plně vyhoví  opravnému prostředku a původní rozhodnutí změní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 řízení o dovolání a stížnosti pro porušení zákona rozhoduje zásadně Nejvyšší soud (§ 265c a § 266/1 TŘ)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500" dirty="0"/>
              <a:t>jedná se o tzv. centralizované opravné prostředky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5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návrh na povolení obnovy řízení nemá  zpravidla devolutivní účinek (§ 281  TŘ)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 jejím rámci se řeší především skutkové otázky, ke kterým má blíže soud prvního stupně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 povolení obnovy rozhoduje ten soud, který je oprávněn rozhodovat o obžalobě, resp. který rozhodl v prvním stupni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21ADA-027E-4313-B7EE-4017478DD4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0995F9-8850-456E-B881-4C2E2A420B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71B9FDEE-F504-4599-A456-B84BB8E0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suspenzivní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7FFE28C9-C3CB-466E-919B-20BA56E3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podaný opravný prostředek má za následek odklad výkonu rozhodnutí (</a:t>
            </a:r>
            <a:r>
              <a:rPr lang="cs-CZ" altLang="cs-CZ" sz="1800" dirty="0" err="1"/>
              <a:t>nevykonavatelné</a:t>
            </a:r>
            <a:r>
              <a:rPr lang="cs-CZ" altLang="cs-CZ" sz="1800" dirty="0"/>
              <a:t>, tj. nevynucuji splnění povinnosti)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výkonem rozhodnutí by byl účel opravného prostředku zmařen nebo by nepřiznání tohoto účinku znamenalo neodčinitelnou újmu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suspenzivní účinek je přiznán</a:t>
            </a:r>
          </a:p>
          <a:p>
            <a:pPr lvl="1" algn="just"/>
            <a:endParaRPr lang="cs-CZ" altLang="cs-CZ" sz="1800" dirty="0"/>
          </a:p>
          <a:p>
            <a:pPr lvl="1" algn="just"/>
            <a:r>
              <a:rPr lang="cs-CZ" altLang="cs-CZ" sz="1600" dirty="0"/>
              <a:t>vždy odvolání (§ 245/2 TŘ)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odvolání podané jen poškozeným nebo jen zúčastněnou osobou nebrání tomu, aby ostatní části rozsudku nabyly právní moci a byly vykonány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odvolání týkající se jen některého z více obžalovaných nebrání tomu, aby rozsudek u ostatních obžalovaných nabyl právní moci a byl vykonán (§ 139/2 TŘ)</a:t>
            </a:r>
          </a:p>
          <a:p>
            <a:pPr lvl="2" algn="just">
              <a:lnSpc>
                <a:spcPct val="100000"/>
              </a:lnSpc>
            </a:pPr>
            <a:br>
              <a:rPr lang="cs-CZ" altLang="cs-CZ" sz="1400" dirty="0"/>
            </a:br>
            <a:endParaRPr lang="cs-CZ" altLang="cs-CZ" sz="14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79DDB-543C-458C-806C-82D3EE1DF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E438DC-8052-4205-9F3B-9B3F86846E4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7728BCD5-A000-4E72-982C-93DEFB6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0068345-FD28-4057-9EB8-D162AFC7E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podstatou opravného řízení je činnost přezkumného orgánu směřující k ověření toho, zda zjištěný skutkový stav a jeho právní posouzení bylo učiněno odpovídajícím procesním postupem a zda o správnosti, zákonnosti a spravedlnosti nevznikají důvodné pochybnosti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skutkové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facto)  - skutková zjištění </a:t>
            </a:r>
          </a:p>
          <a:p>
            <a:pPr marL="342900" lvl="1" indent="-342900"/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jestliže  soud nebo jiný OČTŘ  nesprávně nebo nedostatečně zjistil skutkový stav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právní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iure) – právní kvalifikace </a:t>
            </a:r>
          </a:p>
          <a:p>
            <a:pPr marL="342900" lvl="1" indent="-342900"/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sice správně zjistil skutkový stav, ale použil nesprávnou právní kvalifikaci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71F27E-D21F-4FE1-83FA-CA113651F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1FE52F-980E-4B8D-A391-8ADD8A7697D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A94027E4-92E4-4280-BF23-05304E00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2278129-A700-40DE-8C6A-DD84A1DE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500" dirty="0"/>
              <a:t>u stížnosti, jen pokud tak stanoví zákon (§ 141/4 TŘ) - odkladný účinek stížnosti přiznává pouze v případech, kdy s výkonem takového usnesení lze vyčkat do doby, kdy jeho zákonnost byla na podkladě podané stížnosti přezkoumána a není důvod činit podle něj kroky, které v případě úspěchu stížnosti by bylo nutné uvádět do původního stavu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u obnovy řízení, jestliže tak rozhodne soud (§ 282/3 TŘ) - soud má možnost podle tohoto ustanovení přerušit nebo odložit výkon trestu, je-li podán návrh na povolení obnovy ve prospěch obviněného; tento postup lze předpokládat za situace, že už po podání návrhu se bude jevit soudu, s ohledem na skutečnosti a důkazy, které jsou již k dispozici, pravděpodobné, že bude povolena obnova a v novém řízení nedojde k odsouzení, eventuálně k uložení jiného druhu či výměry trestu.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u dovolání může na návrh předsedy senátu soud prvního stupně rozhodnout Nejvyšší soud o odkladu nebo přerušení výkonu napadeného rozhodnutí (§ 265h/3 TŘ)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u stížnosti pro porušení zákona může obdobně postupovat ministr spravedlnosti a po jejím podání Nejvyšší soud na návrh ministra spravedlnosti nebo i bez takového návrhu (§ 275/4 TŘ)  - výkonem některých druhů trestu by mohlo dojít k těžko napravitelným újmám v právní sféře obviněného</a:t>
            </a:r>
          </a:p>
          <a:p>
            <a:pPr lvl="1" algn="just"/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799ACB-54F1-4BD5-9A0D-E429160ADA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A1ACD-92BE-4D6A-91C1-A221D609830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A70E386-4500-470A-A4D0-EE34AE65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Beneficium cohesionis – dobrodiní záležející v souvislostech </a:t>
            </a:r>
            <a:br>
              <a:rPr lang="cs-CZ" altLang="cs-CZ"/>
            </a:br>
            <a:r>
              <a:rPr lang="cs-CZ" altLang="cs-CZ"/>
              <a:t> 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B8207-DEC1-4927-BB1C-2B9CB256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podstatou je změna rozhodnutí i ve prospěch té osoby, která opravný prostředek nepodala, jestliže jí prospívá důvod, pro které bylo změněno rozhodnutí ve prospěch osoby, která jej podala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jde o faktický průlom do neměnitelnosti rozhodnutí vyplývajícího z jeho právní moci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projevuje se jak u řádných (odvolání - § 261 TŘ a stížnost - § 150/2 TŘ), tak i mimořádných opravných prostředků (dovolání - § 265k/2 TŘ,  stížnost pro porušení zákona - § 269/2 TŘ a obnova řízení - § 285 TŘ)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F5E288-D5D3-4A16-82C1-94508CB0D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EEE5D0-0C8D-46FE-8D2F-56EFD5803E5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301D798-3867-4920-9D2C-C7CF0980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0448AA75-E322-4741-9A2C-A4FAC795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pro jeho uplatnění jsou stanoveny zpravidla tyto podmínky: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proti rozhodnutí byl podán opravný prostředek a tomu bylo vyhověno alespoň ohledně jedné  z osob, kterou nebo v jejíž prospěch byl tento podán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důvod, pro který rozhodující orgán rozhodl ve prospěch takové osoby prospívá též další osobě, ohledně níž opravný prostředek podán nebyl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jde o tzv. společný důvod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jde o rozhodnutí orgánu vyššího stupně, který se rozhoduje zároveň o všech osobách, kterých se týká tzv. společný důvod, a proto nesmí jít o případ, že by např. jedna věc byla vyloučena k samotnému projednání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594D98-9EB2-4049-B984-7C0DFFB9D9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200692-28DD-44DB-B8CD-6C0232A6610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3A742D6C-C04F-4891-B504-BF64D6EF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Zákaz reformace in peius – zákaz změny k horšímu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75D9C0-C33D-4758-945F-C4106B27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  <a:defRPr/>
            </a:pPr>
            <a:endParaRPr lang="cs-CZ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požadavek zákazu zhoršení postavení osoby, která podala opravný prostředek  nebo v jejíž prospěch byl podán  jinou oprávněnou osobou (jinak by opravné řízení postrádalo  smysl)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opravné řízení se tak vede výhradně v její prospěch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výjimkou je situace, kdy opravný prostředek je podán v neprospěch této osoby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může jej podat např. státní zástupce nebo poškozený do výroku o výši škody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1D34EA-41EF-4D57-AA6B-D152D63BE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A15160-61A2-4338-B41E-F42E5AA3CD2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7ED5FE53-1AB4-4CDB-A702-A9D1553D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2FC7B0-45C7-4EAD-9B87-A3CEEFCA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zákaz změny k horšímu se uplatní u: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stížnosti (§ 150/1,3 TŘ)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odvolání (§ 259/3, § 264/2 TŘ)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dovolání (§ 265s/2 TŘ)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stížnosti pro porušení zákona (§ 273 TŘ)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u obnovy řízení se týká jen výroku o trestu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v obnoveném řízení lze uznat pachatele vinným i těžším trestným činem, nelze mu však uložit přísnější trest, než mu byl uložen (§ 289b TŘ)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3FF054-0468-433E-919A-BC64D57AC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4CAAD-AE91-4334-84A6-EA4463F6765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57FDA1DC-A0F5-41DF-84E1-3D364258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7EB4F46B-8B5E-4045-8570-EC839449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neuplatní se  u odporu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při podání odporu se ruší trestní příkaz je nezbytné nařídit hlavní líčení – předchozí právní kvalifikací ani druhem a výměrou trestu není soud vázán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zákaz reformace in </a:t>
            </a:r>
            <a:r>
              <a:rPr lang="cs-CZ" altLang="cs-CZ" sz="1800" dirty="0" err="1"/>
              <a:t>peius</a:t>
            </a:r>
            <a:r>
              <a:rPr lang="cs-CZ" altLang="cs-CZ" sz="1800" dirty="0"/>
              <a:t> se uplatňuje proto, aby nesprávná rozhodnutí byla obviněným a v jeho prospěch dalšími oprávněnými osobami napadána a přezkoumávána příslušným orgánem vyššího stupně, aniž by tyto osoby měly obavu z rizika  zhoršení své situace nebo situace osoby, v jejíž prospěch byl opravný prostředek podán </a:t>
            </a:r>
          </a:p>
          <a:p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3E9A95-66C7-4456-A6E0-70410B38F9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5DB57-6C13-489D-AB41-EDB1029F745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72F2AF8D-2C91-45F6-B2A7-4F49687F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Poučení o podání opravného prostředku </a:t>
            </a:r>
            <a:endParaRPr lang="cs-CZ" altLang="cs-CZ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BA2C5F6C-2E9D-4AFE-A817-0696280A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rozsudek - § 120 a násl. TŘ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obligatorní náležitostí je poučení o opravném prostředku (tj. odvolání)</a:t>
            </a:r>
          </a:p>
          <a:p>
            <a:pPr marL="342900" lvl="1" indent="-342900" algn="just"/>
            <a:endParaRPr lang="cs-CZ" altLang="cs-CZ" sz="15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pokud oprávněná osoba podala opravný prostředek v důsledku nesprávného poučení opožděně, ale stále ve lhůtě, která jí nesprávně byla stanovena, nelze takový opravný prostředek zamítnout jako opožděně podaný 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altLang="cs-CZ" sz="16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pokud chybí údaj o lhůtě k podání opravného prostředku, lze jej podat pouze ve lhůtě stanoveném zákonem (tj. ve lhůtě osmi dnů od doručení jeho písemného vyhotovení )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altLang="cs-CZ" sz="16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okolnost, že poučení vůbec nebylo dáno, nebo že chyběl v poučení údaj o lhůtě k podání opravného prostředku, anebo že bylo podáno nesprávné poučení, že opravný prostředek přípustný není, se odrazí v navrácení lhůty dle § 61/1 TŘ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17EB30-A79B-4FD6-B447-5224CBF0DA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136D94-591F-4567-A994-5982F7859CB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5ED3082-08EC-4A7B-8765-ED901B5F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B33F5CB4-1D91-462C-9832-E738BEA9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trestní příkaz - § 314e a násl. TŘ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má povahu odsuzujícího rozsudku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obligatorní náležitostí je poučení o právu podat opravný prostředek (tj. odpor)</a:t>
            </a:r>
            <a:r>
              <a:rPr lang="cs-CZ" altLang="cs-CZ" sz="1500" dirty="0"/>
              <a:t>, včetně upozornění, že v případě, kdy obviněný odpor nepodá, vzdává se tím práva na projednání věci v hlavním líčení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600" dirty="0"/>
              <a:t>ve vztahu k chybně (ne)uvedené lhůtě - viz výše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při podání odporu se ruší trestní příkaz je nezbytné nařídit hlavní líčení - předchozí právní kvalifikací ani druhem a výměrou trestu není soud vázán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neplatí zásada zákazu reformace in </a:t>
            </a:r>
            <a:r>
              <a:rPr lang="cs-CZ" altLang="cs-CZ" sz="1600" dirty="0" err="1"/>
              <a:t>peius</a:t>
            </a: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F22D8F-9DFC-4577-B2E3-73C6C2DC4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64B517-69DE-4402-863F-786C89EEF1F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DFBD5620-81C8-43AB-9C29-D124A580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4C8E4E8F-9C31-47B8-8D92-8DE84393B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usnesení - § 134 a násl. TŘ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obligatorní náležitostí je poučení o opravném prostředku (tj. stížnosti) - § 141 TŘ, devolutivní účinek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výjimkou je např. § 146a TŘ - o stížnosti proti rozhodnutí státního zástupce rozhoduje soud 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možnost </a:t>
            </a:r>
            <a:r>
              <a:rPr lang="cs-CZ" altLang="cs-CZ" sz="1600" dirty="0" err="1"/>
              <a:t>autoremedury</a:t>
            </a:r>
            <a:r>
              <a:rPr lang="cs-CZ" altLang="cs-CZ" sz="1600" dirty="0"/>
              <a:t>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ve vztahu k chybně (ne)uvedené lhůtě – viz výše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konkrétní poučení se liší podle druhu  a stupně orgánu, který je vydal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FE54A9-C96E-4638-8839-CB1A5DBCE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C0E058-9563-488D-ACE9-55C7160A32E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F9454BBA-A3DA-4067-83EB-0593CEFE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A78D4D69-0633-4FC9-8DFF-1F9B2FDF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rozhodnutí </a:t>
            </a:r>
            <a:r>
              <a:rPr lang="cs-CZ" altLang="cs-CZ" sz="1800" dirty="0" err="1"/>
              <a:t>sui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generis</a:t>
            </a:r>
            <a:r>
              <a:rPr lang="cs-CZ" altLang="cs-CZ" sz="1800" dirty="0"/>
              <a:t> (svého druhu) - opatření o přibrání znalce, příkaz k odnětí věci atd.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není přípustný opravný prostředek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600" dirty="0"/>
              <a:t>§ 157a TŘ - žádost o přezkoumání postupu policejního orgánu a státního zástupce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§ 203/3 TŘ -  žádost o přezkoumání předsedy senátu </a:t>
            </a:r>
          </a:p>
          <a:p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F5AEBB-1C01-4A59-AA92-79E49DDC1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783958-16AE-4855-A7EC-EB1F6D44067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3146FC2-FE27-485E-9489-3128BD0A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F5B9B02-0573-4A14-AF06-83071C2E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vady procesního postupu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procedendo</a:t>
            </a:r>
            <a:r>
              <a:rPr lang="cs-CZ" altLang="cs-CZ" sz="1800" dirty="0"/>
              <a:t>) – „nezákonný“ průběh trestního řízení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porušil procesní předpisy obsažené v trestním řádu, podle kterých měl postupovat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opravným prostředkem je procesní úkon strany trestního řízení (§ 12/6 TŘ), popřípadě jiné oprávněné  osoby, jehož podáním takové osoby mohou dosáhnout  přezkoumání vadného rozhodnutí, resp. mohou dosáhnout vydání jiného rozhodnutí</a:t>
            </a:r>
          </a:p>
          <a:p>
            <a:pPr marL="342900" lvl="1" indent="-342900" algn="just"/>
            <a:endParaRPr lang="cs-CZ" altLang="cs-CZ" sz="1800" dirty="0"/>
          </a:p>
          <a:p>
            <a:pPr marL="0" lvl="1" indent="0" algn="just">
              <a:buNone/>
            </a:pPr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625A2B-99BC-4A28-A045-694C6B8F1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E0385-B641-480B-8CF5-DE08B0EF3C4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0F9B9C3-34B8-4E5B-B321-837D8324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Řádné opravné prostředky 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8182586E-5931-484E-BD97-7F14F5F4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směřují proti rozhodnutí, které doposud nenabyly právní moci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stížnost (§ 141 a násl. TŘ) </a:t>
            </a:r>
          </a:p>
          <a:p>
            <a:pPr lvl="1"/>
            <a:endParaRPr lang="cs-CZ" altLang="cs-CZ" sz="16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lze jí napadnout každé usnesení  policejního orgánu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usnesení  státního zástupce nebo soudu jí lze napadnout pouze v případě, že to zákon výslovně připouští a tyto orgány rozhodují v prvním stupni 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odvolání (§ 245 a násl. TŘ)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 každý rozsudek  soudu prvního stupně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proti rozsudku, kterým soud schválil dohodu o vině a trestu  lze podat odvolání jen tehdy, není-li v souladu s takovou dohodou, kterou státní zástupce navrhl </a:t>
            </a:r>
          </a:p>
          <a:p>
            <a:pPr lvl="1" algn="just"/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600" dirty="0"/>
              <a:t> </a:t>
            </a:r>
          </a:p>
          <a:p>
            <a:endParaRPr lang="cs-CZ" altLang="cs-CZ" sz="1800" dirty="0"/>
          </a:p>
          <a:p>
            <a:pPr lvl="2">
              <a:buFont typeface="Wingdings" panose="05000000000000000000" pitchFamily="2" charset="2"/>
              <a:buNone/>
            </a:pPr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39981C-5747-4107-BBF6-6AA8711A9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AFCF11-DD14-4704-A7FE-67E07DF6272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BFC2FB7-CBC3-4277-A1AC-A983C524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E4AC9917-C412-4CD6-9BE2-59A1B70A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odpor do trestního příkazu (§ 314g TŘ) – specifický opravný prostředek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jeho včasným podáním se ruší trestní příkaz, a proto neproběhne žádné přezkumné řízení, ale samosoudce musí ve věci nařídit hlavní líčení (§ 314g/2 TŘ)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B4EF87-F2B6-4E7D-AAE4-6CAC65F5E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A7D975-9130-481E-B759-05B1D48D6CA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8378E032-1D10-40F0-9AFF-AC60F3C8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Mimořádné opravné prostředky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328BD7A-3D65-42A7-BE70-49726392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směřují proti rozhodnutí, které  je v době jejich podání  již pravomocné bez ohledu na to, zda bylo vykonáno či nikoliv </a:t>
            </a:r>
          </a:p>
          <a:p>
            <a:pPr lvl="2" algn="just">
              <a:lnSpc>
                <a:spcPct val="100000"/>
              </a:lnSpc>
            </a:pPr>
            <a:endParaRPr lang="cs-CZ" altLang="cs-CZ" sz="18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rozhodnutím o tomto opravném prostředku lze dosáhnout v trestním řízení zrušení pravomocného a vykonavatelného soudního rozhodnutí  a jeho případné následné změny </a:t>
            </a:r>
          </a:p>
          <a:p>
            <a:pPr lvl="2" algn="just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z uvedeného důvodu jde tedy o výjimečný (mimořádný) postup, protože změna pravomocného rozhodnutí je v rozporu se zásadami závaznosti, nezměnitelnosti a bezpodmínečné vykonavatelnosti  pravomocného rozhodnutí </a:t>
            </a:r>
          </a:p>
          <a:p>
            <a:pPr lvl="2" algn="just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jde o zásah  do právní jistoty, stability a nezměnitelnosti rozhodnutí OČTŘ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88C220-7B8B-4CC5-8104-598C0D15E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4B43C7-9EAB-4B65-9545-C1FABAF188F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B318075-5CD5-4D94-B260-A67DAF6C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D9E07B4-DCE2-4920-9F5D-EFCE5DB03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600" dirty="0"/>
              <a:t>dovolání  (§ 265a a násl. TŘ)  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jen taxativně  vymezená pravomocná rozhodnutí soudu (§  265a TŘ) - rozsudek,  usnesení o (podmíněném) zastavení trestního stíhání, postoupení věci, narovnání atd. 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rozhodná skutková zjištění  určující naplnění  znaků trestného činu jsou ve zjevném rozporu s obsahem provedených důkazů, jsou založena na procesně nepoužitelných důkazech atd. 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právních vad a v zákoně vymezených procesních vad postupu řízení (§ 265b TŘ) - nepříslušný soud, vyloučený orgán, obviněný neměl obhájce, chybí výrok/je neúplný, nesprávné právní posouzení atd. </a:t>
            </a:r>
          </a:p>
          <a:p>
            <a:pPr lvl="2" algn="just">
              <a:lnSpc>
                <a:spcPct val="100000"/>
              </a:lnSpc>
            </a:pPr>
            <a:endParaRPr lang="cs-CZ" altLang="cs-CZ" sz="1400" dirty="0"/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600" dirty="0"/>
              <a:t>obnova řízení (§ 277 a násl. TŘ)</a:t>
            </a:r>
          </a:p>
          <a:p>
            <a:pPr lvl="1"/>
            <a:endParaRPr lang="cs-CZ" altLang="cs-CZ" sz="16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odstranění nedostatků  ve skutkovém zjištění na němž je rozhodnutí založeno 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přípustná jen proti  taxativně stanoveným rozhodnutím (§ 277 a § 278 TŘ)  - rozsudek, trestní příkaz, narovnání atd.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stížnost pro porušení zákona (§ 266 a násl. TŘ)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primárně právních vad, ale i vad skutkových a vad procesního charakteru 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4096E-2D6F-4D0A-A304-E7C179A31A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D0E7CA-98A7-4E0B-BF93-1DFF1A6B834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1CE2A43-C443-4982-A511-DCF21B1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Osoby oprávněné k podání opravného prostředku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20B08F-EF34-4A9E-B494-0049D107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stížnost (§ 142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nestanoví-li zákon něco jiného, může stížnost podat osoba, které se usnesení přímo dotýká nebo která k usnesení dala podnět svým návrhem, k němuž ji zákon opravňuje (podal-li  návrh probační úředník, právo podat stížnost mu nepřísluší)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proti usnesení soudu může podat stížnost též státní zástupce, a to i ve prospěch obviněného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proti usnesení o vazbě, o ochranném léčení a o zabezpečovací detenci mohou podat stížnost ve prospěch obviněného též osoby, které by mohly podat v jeho prospěch odvolání - viz odvolání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zpětvzetí stížnosti,  resp. zpětvzetí stížnosti  s výslovným souhlasem obviněného</a:t>
            </a:r>
          </a:p>
          <a:p>
            <a:pPr marL="324000" lvl="1" indent="0" algn="just"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4B725E-BA37-4088-9DA6-FA649786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6BBDFC-0E63-48EE-B8CC-9863F927436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245</TotalTime>
  <Words>3429</Words>
  <Application>Microsoft Office PowerPoint</Application>
  <PresentationFormat>Širokoúhlá obrazovka</PresentationFormat>
  <Paragraphs>443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Tahoma</vt:lpstr>
      <vt:lpstr>Trebuchet MS</vt:lpstr>
      <vt:lpstr>Wingdings</vt:lpstr>
      <vt:lpstr>Prezentace_MU_CZ</vt:lpstr>
      <vt:lpstr>Opravné řízení </vt:lpstr>
      <vt:lpstr>Řízení o opravných prostředcích</vt:lpstr>
      <vt:lpstr>Prezentace aplikace PowerPoint</vt:lpstr>
      <vt:lpstr>Prezentace aplikace PowerPoint</vt:lpstr>
      <vt:lpstr>Řádné opravné prostředky   </vt:lpstr>
      <vt:lpstr>Prezentace aplikace PowerPoint</vt:lpstr>
      <vt:lpstr>Mimořádné opravné prostředky </vt:lpstr>
      <vt:lpstr>Prezentace aplikace PowerPoint</vt:lpstr>
      <vt:lpstr>Osoby oprávněné k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Lhůta k podání opravného prostředku</vt:lpstr>
      <vt:lpstr>Prezentace aplikace PowerPoint</vt:lpstr>
      <vt:lpstr>Prezentace aplikace PowerPoint</vt:lpstr>
      <vt:lpstr>Prezentace aplikace PowerPoint</vt:lpstr>
      <vt:lpstr>Prezentace aplikace PowerPoint</vt:lpstr>
      <vt:lpstr>Princip revizní </vt:lpstr>
      <vt:lpstr>Princip vymezeného přezkoumání </vt:lpstr>
      <vt:lpstr>Prezentace aplikace PowerPoint</vt:lpstr>
      <vt:lpstr>Prezentace aplikace PowerPoint</vt:lpstr>
      <vt:lpstr>Princip apelace</vt:lpstr>
      <vt:lpstr>Princip kasace </vt:lpstr>
      <vt:lpstr>Účinek devolutivní </vt:lpstr>
      <vt:lpstr>Prezentace aplikace PowerPoint</vt:lpstr>
      <vt:lpstr>Účinek suspenzivní </vt:lpstr>
      <vt:lpstr>Prezentace aplikace PowerPoint</vt:lpstr>
      <vt:lpstr>Beneficium cohesionis – dobrodiní záležející v souvislostech    </vt:lpstr>
      <vt:lpstr>Prezentace aplikace PowerPoint</vt:lpstr>
      <vt:lpstr>Zákaz reformace in peius – zákaz změny k horšímu  </vt:lpstr>
      <vt:lpstr>Prezentace aplikace PowerPoint</vt:lpstr>
      <vt:lpstr>Prezentace aplikace PowerPoint</vt:lpstr>
      <vt:lpstr>Poučení o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36</cp:revision>
  <cp:lastPrinted>1601-01-01T00:00:00Z</cp:lastPrinted>
  <dcterms:created xsi:type="dcterms:W3CDTF">2019-01-29T09:52:45Z</dcterms:created>
  <dcterms:modified xsi:type="dcterms:W3CDTF">2023-09-24T07:26:20Z</dcterms:modified>
</cp:coreProperties>
</file>