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43"/>
  </p:notesMasterIdLst>
  <p:handoutMasterIdLst>
    <p:handoutMasterId r:id="rId44"/>
  </p:handoutMasterIdLst>
  <p:sldIdLst>
    <p:sldId id="257" r:id="rId2"/>
    <p:sldId id="258" r:id="rId3"/>
    <p:sldId id="453" r:id="rId4"/>
    <p:sldId id="454" r:id="rId5"/>
    <p:sldId id="456" r:id="rId6"/>
    <p:sldId id="457" r:id="rId7"/>
    <p:sldId id="459" r:id="rId8"/>
    <p:sldId id="455" r:id="rId9"/>
    <p:sldId id="311" r:id="rId10"/>
    <p:sldId id="419" r:id="rId11"/>
    <p:sldId id="442" r:id="rId12"/>
    <p:sldId id="443" r:id="rId13"/>
    <p:sldId id="444" r:id="rId14"/>
    <p:sldId id="445" r:id="rId15"/>
    <p:sldId id="446" r:id="rId16"/>
    <p:sldId id="447" r:id="rId17"/>
    <p:sldId id="448" r:id="rId18"/>
    <p:sldId id="449" r:id="rId19"/>
    <p:sldId id="450" r:id="rId20"/>
    <p:sldId id="451" r:id="rId21"/>
    <p:sldId id="452" r:id="rId22"/>
    <p:sldId id="284" r:id="rId23"/>
    <p:sldId id="262" r:id="rId24"/>
    <p:sldId id="263" r:id="rId25"/>
    <p:sldId id="264" r:id="rId26"/>
    <p:sldId id="265" r:id="rId27"/>
    <p:sldId id="266" r:id="rId28"/>
    <p:sldId id="267" r:id="rId29"/>
    <p:sldId id="268" r:id="rId30"/>
    <p:sldId id="269" r:id="rId31"/>
    <p:sldId id="270" r:id="rId32"/>
    <p:sldId id="271" r:id="rId33"/>
    <p:sldId id="272" r:id="rId34"/>
    <p:sldId id="276" r:id="rId35"/>
    <p:sldId id="277" r:id="rId36"/>
    <p:sldId id="278" r:id="rId37"/>
    <p:sldId id="279" r:id="rId38"/>
    <p:sldId id="280" r:id="rId39"/>
    <p:sldId id="281" r:id="rId40"/>
    <p:sldId id="282" r:id="rId41"/>
    <p:sldId id="283" r:id="rId42"/>
  </p:sldIdLst>
  <p:sldSz cx="12192000" cy="6858000"/>
  <p:notesSz cx="6797675" cy="992663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100DC"/>
    <a:srgbClr val="0000DC"/>
    <a:srgbClr val="F01928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545" autoAdjust="0"/>
    <p:restoredTop sz="96754" autoAdjust="0"/>
  </p:normalViewPr>
  <p:slideViewPr>
    <p:cSldViewPr snapToGrid="0">
      <p:cViewPr varScale="1">
        <p:scale>
          <a:sx n="116" d="100"/>
          <a:sy n="116" d="100"/>
        </p:scale>
        <p:origin x="132" y="414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25" d="100"/>
          <a:sy n="125" d="100"/>
        </p:scale>
        <p:origin x="400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F374B3E-2E1F-4778-9601-3DBB17C1105E}" type="doc">
      <dgm:prSet loTypeId="urn:microsoft.com/office/officeart/2005/8/layout/cycle1" loCatId="cycle" qsTypeId="urn:microsoft.com/office/officeart/2005/8/quickstyle/simple1" qsCatId="simple" csTypeId="urn:microsoft.com/office/officeart/2005/8/colors/accent1_2" csCatId="accent1"/>
      <dgm:spPr/>
    </dgm:pt>
    <dgm:pt modelId="{0727C41F-ACA5-432E-91C7-F87C5526C105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cs-CZ" altLang="cs-CZ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</a:rPr>
            <a:t>Výdaje ze SR n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cs-CZ" altLang="cs-CZ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</a:rPr>
            <a:t>Na financování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cs-CZ" altLang="cs-CZ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</a:rPr>
            <a:t>Veřejných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cs-CZ" altLang="cs-CZ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</a:rPr>
            <a:t>statků</a:t>
          </a:r>
        </a:p>
      </dgm:t>
    </dgm:pt>
    <dgm:pt modelId="{B131F4FF-E78C-4615-80E7-A1900D2F265C}" type="parTrans" cxnId="{6FA49234-AB23-4559-8526-A911C190C2BD}">
      <dgm:prSet/>
      <dgm:spPr/>
    </dgm:pt>
    <dgm:pt modelId="{94425483-BF1B-4958-B8B6-193816A7626C}" type="sibTrans" cxnId="{6FA49234-AB23-4559-8526-A911C190C2BD}">
      <dgm:prSet/>
      <dgm:spPr/>
    </dgm:pt>
    <dgm:pt modelId="{30210CB9-AF93-402C-BC99-9ED707DAC258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cs-CZ" altLang="cs-CZ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</a:rPr>
            <a:t>Veřejné statky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cs-CZ" altLang="cs-CZ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</a:rPr>
            <a:t>Vytvořené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cs-CZ" altLang="cs-CZ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</a:rPr>
            <a:t>Veřejným sektorem</a:t>
          </a:r>
        </a:p>
      </dgm:t>
    </dgm:pt>
    <dgm:pt modelId="{1304B4CE-BF79-48D2-918F-AECC75D37399}" type="parTrans" cxnId="{07A6825E-86E4-46AC-999A-D9C2BB3F77BB}">
      <dgm:prSet/>
      <dgm:spPr/>
    </dgm:pt>
    <dgm:pt modelId="{A0A81934-15C0-499D-B886-B52FE9CF3C35}" type="sibTrans" cxnId="{07A6825E-86E4-46AC-999A-D9C2BB3F77BB}">
      <dgm:prSet/>
      <dgm:spPr/>
    </dgm:pt>
    <dgm:pt modelId="{853818D8-D831-4889-BBFC-D7EDC36F4DB8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cs-CZ" altLang="cs-CZ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</a:rPr>
            <a:t>Spotřebovávání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cs-CZ" altLang="cs-CZ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</a:rPr>
            <a:t> veř.statků</a:t>
          </a:r>
        </a:p>
      </dgm:t>
    </dgm:pt>
    <dgm:pt modelId="{F702A421-6F79-457E-B912-290518F95872}" type="parTrans" cxnId="{497FDC6F-0A3A-41F7-ABD1-21EA202141F5}">
      <dgm:prSet/>
      <dgm:spPr/>
    </dgm:pt>
    <dgm:pt modelId="{944A09CA-CE98-411B-9B67-BB37969AC048}" type="sibTrans" cxnId="{497FDC6F-0A3A-41F7-ABD1-21EA202141F5}">
      <dgm:prSet/>
      <dgm:spPr/>
    </dgm:pt>
    <dgm:pt modelId="{3A883187-EC2C-4120-99E3-647FDA47BAF1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cs-CZ" altLang="cs-CZ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</a:rPr>
            <a:t>Daně a poplatky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cs-CZ" altLang="cs-CZ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</a:rPr>
            <a:t>Jako příjmy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cs-CZ" altLang="cs-CZ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</a:rPr>
            <a:t>Do SR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cs-CZ" altLang="cs-CZ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</a:rPr>
            <a:t>X jiných VPF</a:t>
          </a:r>
        </a:p>
      </dgm:t>
    </dgm:pt>
    <dgm:pt modelId="{CC5C8234-01E5-4468-A98E-2F773233EBCC}" type="parTrans" cxnId="{A35C4834-B9EF-4BC7-B4A0-00918A81029E}">
      <dgm:prSet/>
      <dgm:spPr/>
    </dgm:pt>
    <dgm:pt modelId="{03B79759-F46A-4D24-91C5-23275968D0FC}" type="sibTrans" cxnId="{A35C4834-B9EF-4BC7-B4A0-00918A81029E}">
      <dgm:prSet/>
      <dgm:spPr/>
    </dgm:pt>
    <dgm:pt modelId="{CA3E00C3-8FE1-455B-BCCF-BBB8D1CB087C}" type="pres">
      <dgm:prSet presAssocID="{DF374B3E-2E1F-4778-9601-3DBB17C1105E}" presName="cycle" presStyleCnt="0">
        <dgm:presLayoutVars>
          <dgm:dir/>
          <dgm:resizeHandles val="exact"/>
        </dgm:presLayoutVars>
      </dgm:prSet>
      <dgm:spPr/>
    </dgm:pt>
    <dgm:pt modelId="{03533EAD-D91E-4C91-B52D-7C19A0FA9044}" type="pres">
      <dgm:prSet presAssocID="{0727C41F-ACA5-432E-91C7-F87C5526C105}" presName="dummy" presStyleCnt="0"/>
      <dgm:spPr/>
    </dgm:pt>
    <dgm:pt modelId="{E4863CD4-D563-4F93-B717-181003CD3090}" type="pres">
      <dgm:prSet presAssocID="{0727C41F-ACA5-432E-91C7-F87C5526C105}" presName="node" presStyleLbl="revTx" presStyleIdx="0" presStyleCnt="4">
        <dgm:presLayoutVars>
          <dgm:bulletEnabled val="1"/>
        </dgm:presLayoutVars>
      </dgm:prSet>
      <dgm:spPr/>
    </dgm:pt>
    <dgm:pt modelId="{50693A1C-2B9B-4197-B15E-2B6803CB60A4}" type="pres">
      <dgm:prSet presAssocID="{94425483-BF1B-4958-B8B6-193816A7626C}" presName="sibTrans" presStyleLbl="node1" presStyleIdx="0" presStyleCnt="4"/>
      <dgm:spPr/>
    </dgm:pt>
    <dgm:pt modelId="{0063B2C8-B62A-4915-B7AB-8839FEC7C5D5}" type="pres">
      <dgm:prSet presAssocID="{30210CB9-AF93-402C-BC99-9ED707DAC258}" presName="dummy" presStyleCnt="0"/>
      <dgm:spPr/>
    </dgm:pt>
    <dgm:pt modelId="{F598400A-85B5-48EF-9D39-D21C26E542ED}" type="pres">
      <dgm:prSet presAssocID="{30210CB9-AF93-402C-BC99-9ED707DAC258}" presName="node" presStyleLbl="revTx" presStyleIdx="1" presStyleCnt="4">
        <dgm:presLayoutVars>
          <dgm:bulletEnabled val="1"/>
        </dgm:presLayoutVars>
      </dgm:prSet>
      <dgm:spPr/>
    </dgm:pt>
    <dgm:pt modelId="{73D3F320-21E8-408B-B70A-40D51D54185C}" type="pres">
      <dgm:prSet presAssocID="{A0A81934-15C0-499D-B886-B52FE9CF3C35}" presName="sibTrans" presStyleLbl="node1" presStyleIdx="1" presStyleCnt="4"/>
      <dgm:spPr/>
    </dgm:pt>
    <dgm:pt modelId="{2E2BBD6F-6EF5-47A1-A68D-EA610CFFB95A}" type="pres">
      <dgm:prSet presAssocID="{853818D8-D831-4889-BBFC-D7EDC36F4DB8}" presName="dummy" presStyleCnt="0"/>
      <dgm:spPr/>
    </dgm:pt>
    <dgm:pt modelId="{8A061E77-A18E-4831-BF58-835E62012DAE}" type="pres">
      <dgm:prSet presAssocID="{853818D8-D831-4889-BBFC-D7EDC36F4DB8}" presName="node" presStyleLbl="revTx" presStyleIdx="2" presStyleCnt="4">
        <dgm:presLayoutVars>
          <dgm:bulletEnabled val="1"/>
        </dgm:presLayoutVars>
      </dgm:prSet>
      <dgm:spPr/>
    </dgm:pt>
    <dgm:pt modelId="{CD374467-1915-44DF-ABF3-26117F150FFE}" type="pres">
      <dgm:prSet presAssocID="{944A09CA-CE98-411B-9B67-BB37969AC048}" presName="sibTrans" presStyleLbl="node1" presStyleIdx="2" presStyleCnt="4"/>
      <dgm:spPr/>
    </dgm:pt>
    <dgm:pt modelId="{B7D8BAE4-514D-4548-A376-3A29FB9A6BEC}" type="pres">
      <dgm:prSet presAssocID="{3A883187-EC2C-4120-99E3-647FDA47BAF1}" presName="dummy" presStyleCnt="0"/>
      <dgm:spPr/>
    </dgm:pt>
    <dgm:pt modelId="{739F521D-8D29-4674-AFEF-5EC11EF7D4B0}" type="pres">
      <dgm:prSet presAssocID="{3A883187-EC2C-4120-99E3-647FDA47BAF1}" presName="node" presStyleLbl="revTx" presStyleIdx="3" presStyleCnt="4">
        <dgm:presLayoutVars>
          <dgm:bulletEnabled val="1"/>
        </dgm:presLayoutVars>
      </dgm:prSet>
      <dgm:spPr/>
    </dgm:pt>
    <dgm:pt modelId="{9FB3BCC0-6554-48A4-B624-3A89146F4C02}" type="pres">
      <dgm:prSet presAssocID="{03B79759-F46A-4D24-91C5-23275968D0FC}" presName="sibTrans" presStyleLbl="node1" presStyleIdx="3" presStyleCnt="4"/>
      <dgm:spPr/>
    </dgm:pt>
  </dgm:ptLst>
  <dgm:cxnLst>
    <dgm:cxn modelId="{A4BB250B-4513-457D-9CD4-A20D7373F9C3}" type="presOf" srcId="{DF374B3E-2E1F-4778-9601-3DBB17C1105E}" destId="{CA3E00C3-8FE1-455B-BCCF-BBB8D1CB087C}" srcOrd="0" destOrd="0" presId="urn:microsoft.com/office/officeart/2005/8/layout/cycle1"/>
    <dgm:cxn modelId="{D51C5E22-4B5C-4DB5-99E8-AF3DADCA9ED2}" type="presOf" srcId="{944A09CA-CE98-411B-9B67-BB37969AC048}" destId="{CD374467-1915-44DF-ABF3-26117F150FFE}" srcOrd="0" destOrd="0" presId="urn:microsoft.com/office/officeart/2005/8/layout/cycle1"/>
    <dgm:cxn modelId="{D4B8B829-9BF4-491C-817C-0F6BAA010BEC}" type="presOf" srcId="{03B79759-F46A-4D24-91C5-23275968D0FC}" destId="{9FB3BCC0-6554-48A4-B624-3A89146F4C02}" srcOrd="0" destOrd="0" presId="urn:microsoft.com/office/officeart/2005/8/layout/cycle1"/>
    <dgm:cxn modelId="{A35C4834-B9EF-4BC7-B4A0-00918A81029E}" srcId="{DF374B3E-2E1F-4778-9601-3DBB17C1105E}" destId="{3A883187-EC2C-4120-99E3-647FDA47BAF1}" srcOrd="3" destOrd="0" parTransId="{CC5C8234-01E5-4468-A98E-2F773233EBCC}" sibTransId="{03B79759-F46A-4D24-91C5-23275968D0FC}"/>
    <dgm:cxn modelId="{6FA49234-AB23-4559-8526-A911C190C2BD}" srcId="{DF374B3E-2E1F-4778-9601-3DBB17C1105E}" destId="{0727C41F-ACA5-432E-91C7-F87C5526C105}" srcOrd="0" destOrd="0" parTransId="{B131F4FF-E78C-4615-80E7-A1900D2F265C}" sibTransId="{94425483-BF1B-4958-B8B6-193816A7626C}"/>
    <dgm:cxn modelId="{07A6825E-86E4-46AC-999A-D9C2BB3F77BB}" srcId="{DF374B3E-2E1F-4778-9601-3DBB17C1105E}" destId="{30210CB9-AF93-402C-BC99-9ED707DAC258}" srcOrd="1" destOrd="0" parTransId="{1304B4CE-BF79-48D2-918F-AECC75D37399}" sibTransId="{A0A81934-15C0-499D-B886-B52FE9CF3C35}"/>
    <dgm:cxn modelId="{497FDC6F-0A3A-41F7-ABD1-21EA202141F5}" srcId="{DF374B3E-2E1F-4778-9601-3DBB17C1105E}" destId="{853818D8-D831-4889-BBFC-D7EDC36F4DB8}" srcOrd="2" destOrd="0" parTransId="{F702A421-6F79-457E-B912-290518F95872}" sibTransId="{944A09CA-CE98-411B-9B67-BB37969AC048}"/>
    <dgm:cxn modelId="{D8A63259-7637-44E6-A9AC-1BE12F408357}" type="presOf" srcId="{3A883187-EC2C-4120-99E3-647FDA47BAF1}" destId="{739F521D-8D29-4674-AFEF-5EC11EF7D4B0}" srcOrd="0" destOrd="0" presId="urn:microsoft.com/office/officeart/2005/8/layout/cycle1"/>
    <dgm:cxn modelId="{4518529A-0396-448F-933C-AC4BA439649B}" type="presOf" srcId="{A0A81934-15C0-499D-B886-B52FE9CF3C35}" destId="{73D3F320-21E8-408B-B70A-40D51D54185C}" srcOrd="0" destOrd="0" presId="urn:microsoft.com/office/officeart/2005/8/layout/cycle1"/>
    <dgm:cxn modelId="{AC5A889C-F589-4A79-8FB1-59935D9D389E}" type="presOf" srcId="{0727C41F-ACA5-432E-91C7-F87C5526C105}" destId="{E4863CD4-D563-4F93-B717-181003CD3090}" srcOrd="0" destOrd="0" presId="urn:microsoft.com/office/officeart/2005/8/layout/cycle1"/>
    <dgm:cxn modelId="{44E5D5A4-C2D2-43EC-B8CB-F5F5AAD40556}" type="presOf" srcId="{94425483-BF1B-4958-B8B6-193816A7626C}" destId="{50693A1C-2B9B-4197-B15E-2B6803CB60A4}" srcOrd="0" destOrd="0" presId="urn:microsoft.com/office/officeart/2005/8/layout/cycle1"/>
    <dgm:cxn modelId="{EA8372BA-A2A9-4127-83D5-4D6419D56D93}" type="presOf" srcId="{853818D8-D831-4889-BBFC-D7EDC36F4DB8}" destId="{8A061E77-A18E-4831-BF58-835E62012DAE}" srcOrd="0" destOrd="0" presId="urn:microsoft.com/office/officeart/2005/8/layout/cycle1"/>
    <dgm:cxn modelId="{F6B7A0F0-D1D4-44C0-AAE9-EBF18CEB6694}" type="presOf" srcId="{30210CB9-AF93-402C-BC99-9ED707DAC258}" destId="{F598400A-85B5-48EF-9D39-D21C26E542ED}" srcOrd="0" destOrd="0" presId="urn:microsoft.com/office/officeart/2005/8/layout/cycle1"/>
    <dgm:cxn modelId="{7B4DBBD3-411D-45E6-B60E-192E7FE6E15B}" type="presParOf" srcId="{CA3E00C3-8FE1-455B-BCCF-BBB8D1CB087C}" destId="{03533EAD-D91E-4C91-B52D-7C19A0FA9044}" srcOrd="0" destOrd="0" presId="urn:microsoft.com/office/officeart/2005/8/layout/cycle1"/>
    <dgm:cxn modelId="{6776C683-6F81-450B-82DF-8344792E16F7}" type="presParOf" srcId="{CA3E00C3-8FE1-455B-BCCF-BBB8D1CB087C}" destId="{E4863CD4-D563-4F93-B717-181003CD3090}" srcOrd="1" destOrd="0" presId="urn:microsoft.com/office/officeart/2005/8/layout/cycle1"/>
    <dgm:cxn modelId="{BE1F5A55-E89D-4AEE-9183-51EB183DDEFC}" type="presParOf" srcId="{CA3E00C3-8FE1-455B-BCCF-BBB8D1CB087C}" destId="{50693A1C-2B9B-4197-B15E-2B6803CB60A4}" srcOrd="2" destOrd="0" presId="urn:microsoft.com/office/officeart/2005/8/layout/cycle1"/>
    <dgm:cxn modelId="{794243D0-0267-4E20-BD29-B2047C2AA1DC}" type="presParOf" srcId="{CA3E00C3-8FE1-455B-BCCF-BBB8D1CB087C}" destId="{0063B2C8-B62A-4915-B7AB-8839FEC7C5D5}" srcOrd="3" destOrd="0" presId="urn:microsoft.com/office/officeart/2005/8/layout/cycle1"/>
    <dgm:cxn modelId="{8A868EE5-9AA2-4FF6-B810-72BC983844BB}" type="presParOf" srcId="{CA3E00C3-8FE1-455B-BCCF-BBB8D1CB087C}" destId="{F598400A-85B5-48EF-9D39-D21C26E542ED}" srcOrd="4" destOrd="0" presId="urn:microsoft.com/office/officeart/2005/8/layout/cycle1"/>
    <dgm:cxn modelId="{E9262B9C-7914-43DF-B083-7750EA7D8668}" type="presParOf" srcId="{CA3E00C3-8FE1-455B-BCCF-BBB8D1CB087C}" destId="{73D3F320-21E8-408B-B70A-40D51D54185C}" srcOrd="5" destOrd="0" presId="urn:microsoft.com/office/officeart/2005/8/layout/cycle1"/>
    <dgm:cxn modelId="{6A34F981-BCD9-471D-8744-8B8D3A4D44F9}" type="presParOf" srcId="{CA3E00C3-8FE1-455B-BCCF-BBB8D1CB087C}" destId="{2E2BBD6F-6EF5-47A1-A68D-EA610CFFB95A}" srcOrd="6" destOrd="0" presId="urn:microsoft.com/office/officeart/2005/8/layout/cycle1"/>
    <dgm:cxn modelId="{CD004A1C-A791-41DD-820B-3C8D457FA1AD}" type="presParOf" srcId="{CA3E00C3-8FE1-455B-BCCF-BBB8D1CB087C}" destId="{8A061E77-A18E-4831-BF58-835E62012DAE}" srcOrd="7" destOrd="0" presId="urn:microsoft.com/office/officeart/2005/8/layout/cycle1"/>
    <dgm:cxn modelId="{07B9EABB-00D4-4993-952F-EC960D8503F7}" type="presParOf" srcId="{CA3E00C3-8FE1-455B-BCCF-BBB8D1CB087C}" destId="{CD374467-1915-44DF-ABF3-26117F150FFE}" srcOrd="8" destOrd="0" presId="urn:microsoft.com/office/officeart/2005/8/layout/cycle1"/>
    <dgm:cxn modelId="{52EF3E90-03AC-4C51-82F4-DC1F0C556A42}" type="presParOf" srcId="{CA3E00C3-8FE1-455B-BCCF-BBB8D1CB087C}" destId="{B7D8BAE4-514D-4548-A376-3A29FB9A6BEC}" srcOrd="9" destOrd="0" presId="urn:microsoft.com/office/officeart/2005/8/layout/cycle1"/>
    <dgm:cxn modelId="{51F9DF3C-5B40-4DB5-BDB1-A42DBC5745CC}" type="presParOf" srcId="{CA3E00C3-8FE1-455B-BCCF-BBB8D1CB087C}" destId="{739F521D-8D29-4674-AFEF-5EC11EF7D4B0}" srcOrd="10" destOrd="0" presId="urn:microsoft.com/office/officeart/2005/8/layout/cycle1"/>
    <dgm:cxn modelId="{6AA48988-81F4-4B18-87C6-5F2F45BD329E}" type="presParOf" srcId="{CA3E00C3-8FE1-455B-BCCF-BBB8D1CB087C}" destId="{9FB3BCC0-6554-48A4-B624-3A89146F4C02}" srcOrd="11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863CD4-D563-4F93-B717-181003CD3090}">
      <dsp:nvSpPr>
        <dsp:cNvPr id="0" name=""/>
        <dsp:cNvSpPr/>
      </dsp:nvSpPr>
      <dsp:spPr>
        <a:xfrm>
          <a:off x="2472458" y="112074"/>
          <a:ext cx="1403267" cy="14032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cs-CZ" altLang="cs-CZ" sz="1500" b="0" i="0" u="none" strike="noStrike" kern="1200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</a:rPr>
            <a:t>Výdaje ze SR n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cs-CZ" altLang="cs-CZ" sz="1500" b="0" i="0" u="none" strike="noStrike" kern="1200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</a:rPr>
            <a:t>Na financování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cs-CZ" altLang="cs-CZ" sz="1500" b="0" i="0" u="none" strike="noStrike" kern="1200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</a:rPr>
            <a:t>Veřejných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cs-CZ" altLang="cs-CZ" sz="1500" b="0" i="0" u="none" strike="noStrike" kern="1200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</a:rPr>
            <a:t>statků</a:t>
          </a:r>
        </a:p>
      </dsp:txBody>
      <dsp:txXfrm>
        <a:off x="2472458" y="112074"/>
        <a:ext cx="1403267" cy="1403267"/>
      </dsp:txXfrm>
    </dsp:sp>
    <dsp:sp modelId="{50693A1C-2B9B-4197-B15E-2B6803CB60A4}">
      <dsp:nvSpPr>
        <dsp:cNvPr id="0" name=""/>
        <dsp:cNvSpPr/>
      </dsp:nvSpPr>
      <dsp:spPr>
        <a:xfrm>
          <a:off x="-327" y="23484"/>
          <a:ext cx="3964643" cy="3964643"/>
        </a:xfrm>
        <a:prstGeom prst="circularArrow">
          <a:avLst>
            <a:gd name="adj1" fmla="val 6902"/>
            <a:gd name="adj2" fmla="val 465342"/>
            <a:gd name="adj3" fmla="val 549458"/>
            <a:gd name="adj4" fmla="val 20585200"/>
            <a:gd name="adj5" fmla="val 8052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598400A-85B5-48EF-9D39-D21C26E542ED}">
      <dsp:nvSpPr>
        <dsp:cNvPr id="0" name=""/>
        <dsp:cNvSpPr/>
      </dsp:nvSpPr>
      <dsp:spPr>
        <a:xfrm>
          <a:off x="2472458" y="2496270"/>
          <a:ext cx="1403267" cy="14032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cs-CZ" altLang="cs-CZ" sz="1500" b="0" i="0" u="none" strike="noStrike" kern="1200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</a:rPr>
            <a:t>Veřejné statky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cs-CZ" altLang="cs-CZ" sz="1500" b="0" i="0" u="none" strike="noStrike" kern="1200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</a:rPr>
            <a:t>Vytvořené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cs-CZ" altLang="cs-CZ" sz="1500" b="0" i="0" u="none" strike="noStrike" kern="1200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</a:rPr>
            <a:t>Veřejným sektorem</a:t>
          </a:r>
        </a:p>
      </dsp:txBody>
      <dsp:txXfrm>
        <a:off x="2472458" y="2496270"/>
        <a:ext cx="1403267" cy="1403267"/>
      </dsp:txXfrm>
    </dsp:sp>
    <dsp:sp modelId="{73D3F320-21E8-408B-B70A-40D51D54185C}">
      <dsp:nvSpPr>
        <dsp:cNvPr id="0" name=""/>
        <dsp:cNvSpPr/>
      </dsp:nvSpPr>
      <dsp:spPr>
        <a:xfrm>
          <a:off x="-327" y="23484"/>
          <a:ext cx="3964643" cy="3964643"/>
        </a:xfrm>
        <a:prstGeom prst="circularArrow">
          <a:avLst>
            <a:gd name="adj1" fmla="val 6902"/>
            <a:gd name="adj2" fmla="val 465342"/>
            <a:gd name="adj3" fmla="val 5949458"/>
            <a:gd name="adj4" fmla="val 4385200"/>
            <a:gd name="adj5" fmla="val 8052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A061E77-A18E-4831-BF58-835E62012DAE}">
      <dsp:nvSpPr>
        <dsp:cNvPr id="0" name=""/>
        <dsp:cNvSpPr/>
      </dsp:nvSpPr>
      <dsp:spPr>
        <a:xfrm>
          <a:off x="88262" y="2496270"/>
          <a:ext cx="1403267" cy="14032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cs-CZ" altLang="cs-CZ" sz="1500" b="0" i="0" u="none" strike="noStrike" kern="1200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</a:rPr>
            <a:t>Spotřebovávání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cs-CZ" altLang="cs-CZ" sz="1500" b="0" i="0" u="none" strike="noStrike" kern="1200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</a:rPr>
            <a:t> veř.statků</a:t>
          </a:r>
        </a:p>
      </dsp:txBody>
      <dsp:txXfrm>
        <a:off x="88262" y="2496270"/>
        <a:ext cx="1403267" cy="1403267"/>
      </dsp:txXfrm>
    </dsp:sp>
    <dsp:sp modelId="{CD374467-1915-44DF-ABF3-26117F150FFE}">
      <dsp:nvSpPr>
        <dsp:cNvPr id="0" name=""/>
        <dsp:cNvSpPr/>
      </dsp:nvSpPr>
      <dsp:spPr>
        <a:xfrm>
          <a:off x="-327" y="23484"/>
          <a:ext cx="3964643" cy="3964643"/>
        </a:xfrm>
        <a:prstGeom prst="circularArrow">
          <a:avLst>
            <a:gd name="adj1" fmla="val 6902"/>
            <a:gd name="adj2" fmla="val 465342"/>
            <a:gd name="adj3" fmla="val 11349458"/>
            <a:gd name="adj4" fmla="val 9785200"/>
            <a:gd name="adj5" fmla="val 8052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39F521D-8D29-4674-AFEF-5EC11EF7D4B0}">
      <dsp:nvSpPr>
        <dsp:cNvPr id="0" name=""/>
        <dsp:cNvSpPr/>
      </dsp:nvSpPr>
      <dsp:spPr>
        <a:xfrm>
          <a:off x="88262" y="112074"/>
          <a:ext cx="1403267" cy="14032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cs-CZ" altLang="cs-CZ" sz="1500" b="0" i="0" u="none" strike="noStrike" kern="1200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</a:rPr>
            <a:t>Daně a poplatky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cs-CZ" altLang="cs-CZ" sz="1500" b="0" i="0" u="none" strike="noStrike" kern="1200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</a:rPr>
            <a:t>Jako příjmy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cs-CZ" altLang="cs-CZ" sz="1500" b="0" i="0" u="none" strike="noStrike" kern="1200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</a:rPr>
            <a:t>Do SR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cs-CZ" altLang="cs-CZ" sz="1500" b="0" i="0" u="none" strike="noStrike" kern="1200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</a:rPr>
            <a:t>X jiných VPF</a:t>
          </a:r>
        </a:p>
      </dsp:txBody>
      <dsp:txXfrm>
        <a:off x="88262" y="112074"/>
        <a:ext cx="1403267" cy="1403267"/>
      </dsp:txXfrm>
    </dsp:sp>
    <dsp:sp modelId="{9FB3BCC0-6554-48A4-B624-3A89146F4C02}">
      <dsp:nvSpPr>
        <dsp:cNvPr id="0" name=""/>
        <dsp:cNvSpPr/>
      </dsp:nvSpPr>
      <dsp:spPr>
        <a:xfrm>
          <a:off x="-327" y="23484"/>
          <a:ext cx="3964643" cy="3964643"/>
        </a:xfrm>
        <a:prstGeom prst="circularArrow">
          <a:avLst>
            <a:gd name="adj1" fmla="val 6902"/>
            <a:gd name="adj2" fmla="val 465342"/>
            <a:gd name="adj3" fmla="val 16749458"/>
            <a:gd name="adj4" fmla="val 15185200"/>
            <a:gd name="adj5" fmla="val 8052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2016" y="0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0306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2016" y="9430306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443" y="0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488" y="744538"/>
            <a:ext cx="6616700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583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443" y="9428583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BC5D462A-E758-4BCA-AD83-84964775D7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46943" cy="1067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997" y="718712"/>
            <a:ext cx="5220001" cy="320400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6251278" y="718712"/>
            <a:ext cx="5220001" cy="320400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5FEE0D4D-8DE9-4C74-909E-3D6A7A05C0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  <p:hf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BD9EAA30-1FED-4896-80B1-3BDC9D59935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  <p:hf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nímek s obrázkem">
    <p:bg>
      <p:bgPr>
        <a:solidFill>
          <a:srgbClr val="9100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5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8" name="Zástupný symbol pro obrázek 7"/>
          <p:cNvSpPr>
            <a:spLocks noGrp="1"/>
          </p:cNvSpPr>
          <p:nvPr>
            <p:ph type="pic" sz="quarter" idx="12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na ikonu přidáte obrázek.</a:t>
            </a:r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507BAEFB-3478-47F5-888D-1DA9C581BE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5419" cy="597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854523"/>
      </p:ext>
    </p:extLst>
  </p:cSld>
  <p:clrMapOvr>
    <a:masterClrMapping/>
  </p:clrMapOvr>
  <p:hf hd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ímek MUNI LAW">
    <p:bg>
      <p:bgPr>
        <a:solidFill>
          <a:srgbClr val="9100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3CB5923B-A900-438F-B7D2-0E35F40784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870" y="2019299"/>
            <a:ext cx="4106255" cy="2833317"/>
          </a:xfrm>
          <a:prstGeom prst="rect">
            <a:avLst/>
          </a:prstGeom>
        </p:spPr>
      </p:pic>
      <p:sp>
        <p:nvSpPr>
          <p:cNvPr id="3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rgbClr val="9100DC"/>
                </a:solidFill>
              </a:defRPr>
            </a:lvl1pPr>
          </a:lstStyle>
          <a:p>
            <a:r>
              <a:rPr lang="cs-CZ" dirty="0"/>
              <a:t>Definujte zápatí - název prezentace / pracoviště</a:t>
            </a:r>
          </a:p>
        </p:txBody>
      </p:sp>
      <p:sp>
        <p:nvSpPr>
          <p:cNvPr id="4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rgbClr val="9100DC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ímek MUN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0208" y="2434288"/>
            <a:ext cx="7673489" cy="1989423"/>
          </a:xfrm>
          <a:prstGeom prst="rect">
            <a:avLst/>
          </a:prstGeom>
        </p:spPr>
      </p:pic>
      <p:sp>
        <p:nvSpPr>
          <p:cNvPr id="3" name="Zástupný symbol pro zápatí 1">
            <a:extLst>
              <a:ext uri="{FF2B5EF4-FFF2-40B4-BE49-F238E27FC236}">
                <a16:creationId xmlns:a16="http://schemas.microsoft.com/office/drawing/2014/main" id="{AA728D69-F43C-45BB-A655-A4B6ABA23BC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Definujte zápatí - název prezentace / pracoviště</a:t>
            </a:r>
          </a:p>
        </p:txBody>
      </p:sp>
      <p:sp>
        <p:nvSpPr>
          <p:cNvPr id="5" name="Zástupný symbol pro číslo snímku 2">
            <a:extLst>
              <a:ext uri="{FF2B5EF4-FFF2-40B4-BE49-F238E27FC236}">
                <a16:creationId xmlns:a16="http://schemas.microsoft.com/office/drawing/2014/main" id="{B1B107C1-A64C-4C75-A4EF-124CAB9AEE0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rgbClr val="0000DC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34585" y="214314"/>
            <a:ext cx="10390716" cy="1462087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1576917" y="2017713"/>
            <a:ext cx="5080000" cy="41148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860117" y="2017713"/>
            <a:ext cx="5080000" cy="41148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BFAA4D-141A-4724-9E24-F7479AE20D2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468704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Nadpis a diagram nebo organizační sché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34585" y="214314"/>
            <a:ext cx="10390716" cy="1462087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jekt SmartArt 2"/>
          <p:cNvSpPr>
            <a:spLocks noGrp="1"/>
          </p:cNvSpPr>
          <p:nvPr>
            <p:ph type="dgm" idx="1"/>
          </p:nvPr>
        </p:nvSpPr>
        <p:spPr>
          <a:xfrm>
            <a:off x="1576917" y="2017713"/>
            <a:ext cx="10363200" cy="4114800"/>
          </a:xfrm>
        </p:spPr>
        <p:txBody>
          <a:bodyPr/>
          <a:lstStyle/>
          <a:p>
            <a:pPr lvl="0"/>
            <a:endParaRPr lang="cs-CZ" noProof="0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4D3295-9E45-4C49-8AD7-275FE7CE6D24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9756163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7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083D8F9C-31DA-4A72-9A88-45079BA91C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– inverzní">
    <p:bg>
      <p:bgPr>
        <a:solidFill>
          <a:srgbClr val="9100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Definujte zápatí - název prezentace / pracoviště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7A9A2BD2-1096-47BE-BE7D-31D4B6ED512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35992" cy="1059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BD636BBA-EAE3-4723-B113-5D7145D09DF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  <p:hf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2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23" name="Zástupný symbol pro obsah 2"/>
          <p:cNvSpPr>
            <a:spLocks noGrp="1"/>
          </p:cNvSpPr>
          <p:nvPr>
            <p:ph idx="28"/>
          </p:nvPr>
        </p:nvSpPr>
        <p:spPr>
          <a:xfrm>
            <a:off x="6251280" y="169027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8D071A41-2EBD-49A7-A906-FB9C1EE30D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37" y="1695074"/>
            <a:ext cx="5218413" cy="3896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9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2" name="Zástupný symbol pro obsah 2"/>
          <p:cNvSpPr>
            <a:spLocks noGrp="1"/>
          </p:cNvSpPr>
          <p:nvPr>
            <p:ph idx="28"/>
          </p:nvPr>
        </p:nvSpPr>
        <p:spPr>
          <a:xfrm>
            <a:off x="6251280" y="1667024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8EF222EE-72EC-4915-BFF7-454D9FCA75D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440000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719999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8160001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17" name="Obrázek 16">
            <a:extLst>
              <a:ext uri="{FF2B5EF4-FFF2-40B4-BE49-F238E27FC236}">
                <a16:creationId xmlns:a16="http://schemas.microsoft.com/office/drawing/2014/main" id="{46E8DF9B-B034-4030-8D59-8EB30894BE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a text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4" name="Zástupný symbol pro obsah 2"/>
          <p:cNvSpPr>
            <a:spLocks noGrp="1"/>
          </p:cNvSpPr>
          <p:nvPr>
            <p:ph idx="1"/>
          </p:nvPr>
        </p:nvSpPr>
        <p:spPr>
          <a:xfrm>
            <a:off x="6272212" y="692150"/>
            <a:ext cx="5200987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9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37" y="692150"/>
            <a:ext cx="5218413" cy="4899635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0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11D939FD-1FD8-4E6C-BF1C-80C9479ECF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383761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3158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0" name="Zástupný symbol pro obsah 2"/>
          <p:cNvSpPr>
            <a:spLocks noGrp="1"/>
          </p:cNvSpPr>
          <p:nvPr>
            <p:ph idx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F8A642DD-F4D1-4553-8BF4-32A8C8CF50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 dirty="0"/>
              <a:t>Definujte zápatí - název prezentace / pracoviště</a:t>
            </a:r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cs-CZ" dirty="0"/>
              <a:t>Upravte styly předlohy textu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90" r:id="rId3"/>
    <p:sldLayoutId id="2147483685" r:id="rId4"/>
    <p:sldLayoutId id="2147483688" r:id="rId5"/>
    <p:sldLayoutId id="2147483674" r:id="rId6"/>
    <p:sldLayoutId id="2147483673" r:id="rId7"/>
    <p:sldLayoutId id="2147483676" r:id="rId8"/>
    <p:sldLayoutId id="2147483675" r:id="rId9"/>
    <p:sldLayoutId id="2147483677" r:id="rId10"/>
    <p:sldLayoutId id="2147483686" r:id="rId11"/>
    <p:sldLayoutId id="2147483691" r:id="rId12"/>
    <p:sldLayoutId id="2147483692" r:id="rId13"/>
    <p:sldLayoutId id="2147483693" r:id="rId14"/>
    <p:sldLayoutId id="2147483694" r:id="rId15"/>
    <p:sldLayoutId id="2147483695" r:id="rId16"/>
  </p:sldLayoutIdLst>
  <p:hf sldNum="0" hdr="0" ft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indent="0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8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49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cs.wikipedia.org/wiki/Latina" TargetMode="Externa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cs.wikipedia.org/wiki/Ekonomika" TargetMode="External"/><Relationship Id="rId7" Type="http://schemas.openxmlformats.org/officeDocument/2006/relationships/hyperlink" Target="https://cs.wikipedia.org/wiki/Monet%C3%A1rn%C3%AD_politika" TargetMode="External"/><Relationship Id="rId2" Type="http://schemas.openxmlformats.org/officeDocument/2006/relationships/hyperlink" Target="https://cs.wikipedia.org/wiki/Hospod%C3%A1%C5%99sk%C3%A1_politika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cs.wikipedia.org/wiki/Dan%C4%9B" TargetMode="External"/><Relationship Id="rId5" Type="http://schemas.openxmlformats.org/officeDocument/2006/relationships/hyperlink" Target="https://cs.wikipedia.org/wiki/Ve%C5%99ejn%C3%A9_v%C3%BDdaje" TargetMode="External"/><Relationship Id="rId4" Type="http://schemas.openxmlformats.org/officeDocument/2006/relationships/hyperlink" Target="https://cs.wikipedia.org/wiki/Struktura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cs.wikipedia.org/w/index.php?title=Ekonomick%C3%A1_aktivita&amp;action=edit&amp;redlink=1" TargetMode="External"/><Relationship Id="rId2" Type="http://schemas.openxmlformats.org/officeDocument/2006/relationships/hyperlink" Target="https://cs.wikipedia.org/wiki/Agreg%C3%A1tn%C3%AD_popt%C3%A1vka" TargetMode="Externa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cs.wikipedia.org/w/index.php?title=Zam%C4%9Bstnanost&amp;action=edit&amp;redlink=1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s://cs.wikipedia.org/wiki/St%C3%A1tn%C3%AD_rozpo%C4%8Det" TargetMode="Externa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cs.wikipedia.org/wiki/St%C3%A1tn%C3%AD_dluh" TargetMode="External"/><Relationship Id="rId2" Type="http://schemas.openxmlformats.org/officeDocument/2006/relationships/hyperlink" Target="https://cs.wikipedia.org/wiki/Ve%C5%99ejn%C3%A9_v%C3%BDdaje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https://cs.wikipedia.org/wiki/St%C3%A1tn%C3%AD_rozpo%C4%8Det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98502" y="2741598"/>
            <a:ext cx="11361600" cy="1330347"/>
          </a:xfrm>
        </p:spPr>
        <p:txBody>
          <a:bodyPr/>
          <a:lstStyle/>
          <a:p>
            <a:pPr algn="ctr"/>
            <a:br>
              <a:rPr lang="cs-CZ" altLang="cs-CZ" sz="6000" dirty="0"/>
            </a:br>
            <a:r>
              <a:rPr lang="cs-CZ" altLang="cs-CZ" sz="6000" dirty="0"/>
              <a:t> </a:t>
            </a:r>
            <a:r>
              <a:rPr lang="cs-CZ" altLang="cs-CZ" sz="4800" dirty="0">
                <a:solidFill>
                  <a:schemeClr val="tx1"/>
                </a:solidFill>
              </a:rPr>
              <a:t>Veřejné finance a fiskální právo</a:t>
            </a:r>
            <a:br>
              <a:rPr lang="cs-CZ" altLang="cs-CZ" sz="4800" dirty="0">
                <a:solidFill>
                  <a:schemeClr val="tx1"/>
                </a:solidFill>
              </a:rPr>
            </a:br>
            <a:br>
              <a:rPr lang="cs-CZ" altLang="cs-CZ" sz="6000" dirty="0"/>
            </a:br>
            <a:br>
              <a:rPr lang="cs-CZ" altLang="cs-CZ" sz="6000" dirty="0"/>
            </a:br>
            <a:br>
              <a:rPr lang="cs-CZ" altLang="cs-CZ" sz="6000" dirty="0"/>
            </a:br>
            <a:br>
              <a:rPr lang="cs-CZ" altLang="cs-CZ" sz="6000" dirty="0"/>
            </a:br>
            <a:br>
              <a:rPr lang="cs-CZ" altLang="cs-CZ" sz="6000" dirty="0"/>
            </a:br>
            <a:br>
              <a:rPr lang="cs-CZ" altLang="cs-CZ" sz="6000" dirty="0"/>
            </a:br>
            <a:br>
              <a:rPr lang="cs-CZ" altLang="cs-CZ" b="1" dirty="0"/>
            </a:br>
            <a:endParaRPr lang="cs-CZ" altLang="cs-CZ" b="1" dirty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algn="ctr" eaLnBrk="1" hangingPunct="1"/>
            <a:endParaRPr lang="cs-CZ" altLang="cs-CZ" dirty="0">
              <a:solidFill>
                <a:srgbClr val="FF0066"/>
              </a:solidFill>
            </a:endParaRPr>
          </a:p>
          <a:p>
            <a:pPr algn="ctr" eaLnBrk="1" hangingPunct="1"/>
            <a:endParaRPr lang="cs-CZ" altLang="cs-CZ" dirty="0">
              <a:solidFill>
                <a:srgbClr val="FF0066"/>
              </a:solidFill>
            </a:endParaRPr>
          </a:p>
          <a:p>
            <a:pPr algn="ctr" eaLnBrk="1" hangingPunct="1"/>
            <a:r>
              <a:rPr lang="cs-CZ" altLang="cs-CZ" dirty="0">
                <a:solidFill>
                  <a:srgbClr val="FF0066"/>
                </a:solidFill>
              </a:rPr>
              <a:t>Malé nahlédnutí pod pokličku finančního práva</a:t>
            </a:r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E175244-6368-49AB-9766-668D0F5F4E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2172750"/>
            <a:ext cx="609600" cy="687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1808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74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C0DDB79D-E8C0-422B-A87C-A0C4220E486D}"/>
              </a:ext>
            </a:extLst>
          </p:cNvPr>
          <p:cNvSpPr>
            <a:spLocks noGrp="1" noChangeArrowheads="1"/>
          </p:cNvSpPr>
          <p:nvPr>
            <p:ph type="ctrTitle" idx="4294967295"/>
          </p:nvPr>
        </p:nvSpPr>
        <p:spPr>
          <a:xfrm>
            <a:off x="2209800" y="2130426"/>
            <a:ext cx="7772400" cy="1470025"/>
          </a:xfrm>
        </p:spPr>
        <p:txBody>
          <a:bodyPr/>
          <a:lstStyle/>
          <a:p>
            <a:r>
              <a:rPr lang="cs-CZ" altLang="cs-CZ" sz="3600"/>
              <a:t>	</a:t>
            </a:r>
            <a:br>
              <a:rPr lang="cs-CZ" altLang="cs-CZ" sz="3600"/>
            </a:br>
            <a:r>
              <a:rPr lang="cs-CZ" altLang="cs-CZ" sz="3600"/>
              <a:t>			</a:t>
            </a:r>
            <a:br>
              <a:rPr lang="cs-CZ" altLang="cs-CZ" sz="3600"/>
            </a:br>
            <a:r>
              <a:rPr lang="cs-CZ" altLang="cs-CZ" sz="3600"/>
              <a:t>			</a:t>
            </a:r>
            <a:endParaRPr lang="cs-CZ" altLang="cs-CZ" sz="2800"/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5F2B5AAE-A6B3-48B1-A73B-C16CA21982F3}"/>
              </a:ext>
            </a:extLst>
          </p:cNvPr>
          <p:cNvSpPr>
            <a:spLocks noGrp="1" noChangeArrowheads="1"/>
          </p:cNvSpPr>
          <p:nvPr>
            <p:ph type="subTitle" idx="4294967295"/>
          </p:nvPr>
        </p:nvSpPr>
        <p:spPr>
          <a:xfrm>
            <a:off x="2895600" y="2328421"/>
            <a:ext cx="6400800" cy="3310379"/>
          </a:xfrm>
        </p:spPr>
        <p:txBody>
          <a:bodyPr/>
          <a:lstStyle/>
          <a:p>
            <a:pPr algn="ctr"/>
            <a:endParaRPr lang="cs-CZ" altLang="cs-CZ" dirty="0"/>
          </a:p>
          <a:p>
            <a:pPr algn="ctr"/>
            <a:r>
              <a:rPr lang="cs-CZ" altLang="cs-CZ" sz="4000" b="1" dirty="0">
                <a:latin typeface="Times New Roman" panose="02020603050405020304" pitchFamily="18" charset="0"/>
              </a:rPr>
              <a:t>Vítejte v řečišti </a:t>
            </a:r>
          </a:p>
          <a:p>
            <a:pPr algn="ctr"/>
            <a:r>
              <a:rPr lang="cs-CZ" altLang="cs-CZ" sz="4000" b="1" dirty="0">
                <a:latin typeface="Times New Roman" panose="02020603050405020304" pitchFamily="18" charset="0"/>
              </a:rPr>
              <a:t>       </a:t>
            </a:r>
          </a:p>
          <a:p>
            <a:pPr algn="ctr"/>
            <a:r>
              <a:rPr lang="cs-CZ" altLang="cs-CZ" sz="4000" b="1" dirty="0">
                <a:latin typeface="Times New Roman" panose="02020603050405020304" pitchFamily="18" charset="0"/>
              </a:rPr>
              <a:t>veřejných peněz!</a:t>
            </a:r>
            <a:r>
              <a:rPr lang="cs-CZ" altLang="cs-CZ" sz="3600" b="1" dirty="0"/>
              <a:t> </a:t>
            </a:r>
            <a:r>
              <a:rPr lang="cs-CZ" altLang="cs-CZ" sz="3600" dirty="0"/>
              <a:t>            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87B31A9F-3DD7-4ABF-862B-5416ED9A8D73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20000" y="-763571"/>
            <a:ext cx="10753200" cy="4062952"/>
          </a:xfrm>
        </p:spPr>
        <p:txBody>
          <a:bodyPr/>
          <a:lstStyle/>
          <a:p>
            <a:pPr algn="ctr"/>
            <a:br>
              <a:rPr lang="cs-CZ" altLang="cs-CZ" sz="2800" dirty="0">
                <a:latin typeface="Arial" panose="020B0604020202020204" pitchFamily="34" charset="0"/>
              </a:rPr>
            </a:br>
            <a:br>
              <a:rPr lang="cs-CZ" altLang="cs-CZ" sz="2800" dirty="0">
                <a:latin typeface="Arial" panose="020B0604020202020204" pitchFamily="34" charset="0"/>
              </a:rPr>
            </a:br>
            <a:br>
              <a:rPr lang="cs-CZ" altLang="cs-CZ" sz="2800" dirty="0">
                <a:latin typeface="Arial" panose="020B0604020202020204" pitchFamily="34" charset="0"/>
              </a:rPr>
            </a:br>
            <a:br>
              <a:rPr lang="cs-CZ" altLang="cs-CZ" sz="2800" dirty="0">
                <a:latin typeface="Arial" panose="020B0604020202020204" pitchFamily="34" charset="0"/>
              </a:rPr>
            </a:br>
            <a:r>
              <a:rPr lang="cs-CZ" altLang="cs-CZ" dirty="0">
                <a:latin typeface="Arial" panose="020B0604020202020204" pitchFamily="34" charset="0"/>
              </a:rPr>
              <a:t>FISKÁLNÍ</a:t>
            </a:r>
            <a:endParaRPr lang="cs-CZ" altLang="cs-CZ" sz="2800" dirty="0">
              <a:latin typeface="Arial" panose="020B0604020202020204" pitchFamily="34" charset="0"/>
            </a:endParaRPr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0F331425-0F1E-A940-8B3B-01EAD11745E0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718800" y="2045616"/>
            <a:ext cx="10753200" cy="3063712"/>
          </a:xfrm>
        </p:spPr>
        <p:txBody>
          <a:bodyPr/>
          <a:lstStyle/>
          <a:p>
            <a:pPr>
              <a:lnSpc>
                <a:spcPct val="90000"/>
              </a:lnSpc>
              <a:defRPr/>
            </a:pPr>
            <a:endParaRPr lang="cs-CZ" altLang="cs-CZ" b="1" dirty="0">
              <a:latin typeface="Arial" charset="0"/>
            </a:endParaRPr>
          </a:p>
          <a:p>
            <a:pPr>
              <a:lnSpc>
                <a:spcPct val="90000"/>
              </a:lnSpc>
              <a:defRPr/>
            </a:pPr>
            <a:endParaRPr lang="cs-CZ" altLang="cs-CZ" b="1" dirty="0">
              <a:latin typeface="Arial" charset="0"/>
            </a:endParaRPr>
          </a:p>
          <a:p>
            <a:pPr>
              <a:lnSpc>
                <a:spcPct val="90000"/>
              </a:lnSpc>
              <a:defRPr/>
            </a:pPr>
            <a:endParaRPr lang="cs-CZ" altLang="cs-CZ" b="1" dirty="0">
              <a:latin typeface="Arial" charset="0"/>
            </a:endParaRPr>
          </a:p>
          <a:p>
            <a:pPr algn="just">
              <a:lnSpc>
                <a:spcPct val="90000"/>
              </a:lnSpc>
              <a:defRPr/>
            </a:pPr>
            <a:r>
              <a:rPr lang="cs-CZ" altLang="cs-CZ" sz="3200" b="1" dirty="0">
                <a:latin typeface="Arial" charset="0"/>
              </a:rPr>
              <a:t>POJEM</a:t>
            </a:r>
            <a:r>
              <a:rPr lang="cs-CZ" altLang="cs-CZ" sz="3200" dirty="0">
                <a:latin typeface="Arial" charset="0"/>
              </a:rPr>
              <a:t> </a:t>
            </a:r>
            <a:r>
              <a:rPr lang="cs-CZ" altLang="cs-CZ" sz="3200" b="1" dirty="0">
                <a:latin typeface="Arial" charset="0"/>
              </a:rPr>
              <a:t>FISKÁLNÍ</a:t>
            </a:r>
            <a:r>
              <a:rPr lang="cs-CZ" altLang="cs-CZ" sz="3200" dirty="0">
                <a:latin typeface="Arial" charset="0"/>
              </a:rPr>
              <a:t> pochází z </a:t>
            </a:r>
            <a:r>
              <a:rPr lang="cs-CZ" altLang="cs-CZ" sz="3200" i="1" u="sng" dirty="0">
                <a:latin typeface="Arial" charset="0"/>
                <a:hlinkClick r:id="rId2" tooltip="Latina"/>
              </a:rPr>
              <a:t>lat.</a:t>
            </a:r>
            <a:r>
              <a:rPr lang="cs-CZ" altLang="cs-CZ" sz="3200" i="1" u="sng" dirty="0">
                <a:latin typeface="Arial" charset="0"/>
              </a:rPr>
              <a:t> </a:t>
            </a:r>
            <a:r>
              <a:rPr lang="cs-CZ" altLang="cs-CZ" sz="3200" i="1" u="sng" dirty="0" err="1">
                <a:latin typeface="Arial" charset="0"/>
              </a:rPr>
              <a:t>fiscus</a:t>
            </a:r>
            <a:r>
              <a:rPr lang="cs-CZ" altLang="cs-CZ" sz="3200" dirty="0">
                <a:latin typeface="Arial" charset="0"/>
              </a:rPr>
              <a:t>, </a:t>
            </a:r>
          </a:p>
          <a:p>
            <a:pPr>
              <a:lnSpc>
                <a:spcPct val="90000"/>
              </a:lnSpc>
              <a:defRPr/>
            </a:pPr>
            <a:endParaRPr lang="cs-CZ" altLang="cs-CZ" sz="3200" dirty="0">
              <a:latin typeface="Arial" charset="0"/>
            </a:endParaRPr>
          </a:p>
          <a:p>
            <a:pPr>
              <a:lnSpc>
                <a:spcPct val="90000"/>
              </a:lnSpc>
              <a:defRPr/>
            </a:pPr>
            <a:r>
              <a:rPr lang="cs-CZ" altLang="cs-CZ" sz="3200" dirty="0">
                <a:latin typeface="Arial" charset="0"/>
              </a:rPr>
              <a:t>původně </a:t>
            </a:r>
            <a:r>
              <a:rPr lang="cs-CZ" altLang="cs-CZ" sz="3200" b="1" u="sng" dirty="0">
                <a:latin typeface="Arial" charset="0"/>
              </a:rPr>
              <a:t>košík</a:t>
            </a:r>
            <a:r>
              <a:rPr lang="cs-CZ" altLang="cs-CZ" sz="3200" dirty="0">
                <a:latin typeface="Arial" charset="0"/>
              </a:rPr>
              <a:t>, později </a:t>
            </a:r>
            <a:r>
              <a:rPr lang="cs-CZ" altLang="cs-CZ" sz="3200" b="1" dirty="0">
                <a:latin typeface="Arial" charset="0"/>
              </a:rPr>
              <a:t>státní pokladna</a:t>
            </a:r>
            <a:r>
              <a:rPr lang="cs-CZ" altLang="cs-CZ" sz="3200" dirty="0">
                <a:latin typeface="Arial" charset="0"/>
              </a:rPr>
              <a:t>, a vyjadřuje spojitost s daněmi. 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Nadpis 1">
            <a:extLst>
              <a:ext uri="{FF2B5EF4-FFF2-40B4-BE49-F238E27FC236}">
                <a16:creationId xmlns:a16="http://schemas.microsoft.com/office/drawing/2014/main" id="{553770C6-8FFE-4FFE-A609-A6CF8E87978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altLang="cs-CZ" sz="3600" i="1"/>
              <a:t>DANĚ</a:t>
            </a:r>
          </a:p>
        </p:txBody>
      </p:sp>
      <p:sp>
        <p:nvSpPr>
          <p:cNvPr id="9219" name="Zástupný symbol pro obsah 2">
            <a:extLst>
              <a:ext uri="{FF2B5EF4-FFF2-40B4-BE49-F238E27FC236}">
                <a16:creationId xmlns:a16="http://schemas.microsoft.com/office/drawing/2014/main" id="{C2CB660C-D36A-4872-ADF1-F8DCA22F8105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72000" indent="0" algn="just">
              <a:buNone/>
            </a:pPr>
            <a:r>
              <a:rPr lang="cs-CZ" altLang="cs-CZ" sz="3200" b="1" u="sng" dirty="0">
                <a:latin typeface="Arial" panose="020B0604020202020204" pitchFamily="34" charset="0"/>
              </a:rPr>
              <a:t>Daně</a:t>
            </a:r>
            <a:r>
              <a:rPr lang="cs-CZ" altLang="cs-CZ" sz="3200" dirty="0">
                <a:latin typeface="Arial" panose="020B0604020202020204" pitchFamily="34" charset="0"/>
              </a:rPr>
              <a:t> původně sloužily k pokrytí potřeb panovnického dvora a armády, později i pro financování veřejně prospěšných staveb (silnice, průplavy, železnice, školy atd.) </a:t>
            </a:r>
            <a:r>
              <a:rPr lang="cs-CZ" altLang="cs-CZ" sz="3200" b="1" dirty="0">
                <a:latin typeface="Arial" panose="020B0604020202020204" pitchFamily="34" charset="0"/>
              </a:rPr>
              <a:t>a pro financování veřejných statků</a:t>
            </a:r>
            <a:r>
              <a:rPr lang="cs-CZ" altLang="cs-CZ" sz="3200" dirty="0">
                <a:latin typeface="Arial" panose="020B0604020202020204" pitchFamily="34" charset="0"/>
              </a:rPr>
              <a:t> (bezpečnost a policie, zdravotnictví, školství, ochrana prostředí a další).</a:t>
            </a:r>
            <a:r>
              <a:rPr lang="cs-CZ" altLang="cs-CZ" sz="3200" dirty="0"/>
              <a:t> </a:t>
            </a:r>
          </a:p>
          <a:p>
            <a:endParaRPr lang="cs-CZ" altLang="cs-CZ" sz="3200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75B12B81-6DC9-BB4D-88B4-CC0BB07C894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Zápatí prezentace</a:t>
            </a:r>
          </a:p>
        </p:txBody>
      </p:sp>
      <p:sp>
        <p:nvSpPr>
          <p:cNvPr id="9221" name="Zástupný symbol pro číslo snímku 4">
            <a:extLst>
              <a:ext uri="{FF2B5EF4-FFF2-40B4-BE49-F238E27FC236}">
                <a16:creationId xmlns:a16="http://schemas.microsoft.com/office/drawing/2014/main" id="{A8673ED1-2003-4B40-B6C9-55800E7F95F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14C3F2AD-5ABB-4420-830B-9BDA0BDF6BF4}" type="slidenum">
              <a:rPr lang="cs-CZ" altLang="cs-CZ" sz="1200"/>
              <a:pPr>
                <a:spcBef>
                  <a:spcPct val="0"/>
                </a:spcBef>
                <a:buClrTx/>
                <a:buFontTx/>
                <a:buNone/>
              </a:pPr>
              <a:t>12</a:t>
            </a:fld>
            <a:endParaRPr lang="cs-CZ" altLang="cs-CZ" sz="12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>
            <a:extLst>
              <a:ext uri="{FF2B5EF4-FFF2-40B4-BE49-F238E27FC236}">
                <a16:creationId xmlns:a16="http://schemas.microsoft.com/office/drawing/2014/main" id="{4AFA8DEA-22E2-46A3-A1CF-8207CD2755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2362" y="1773238"/>
            <a:ext cx="10444899" cy="4608512"/>
          </a:xfrm>
        </p:spPr>
        <p:txBody>
          <a:bodyPr/>
          <a:lstStyle/>
          <a:p>
            <a:pPr marL="72000" indent="0">
              <a:buNone/>
              <a:defRPr/>
            </a:pPr>
            <a:r>
              <a:rPr lang="cs-CZ" dirty="0"/>
              <a:t>Druhý segment finanční </a:t>
            </a:r>
            <a:r>
              <a:rPr lang="cs-CZ" b="1" dirty="0"/>
              <a:t>suverenity státu</a:t>
            </a:r>
            <a:r>
              <a:rPr lang="cs-CZ" dirty="0"/>
              <a:t>:</a:t>
            </a:r>
          </a:p>
          <a:p>
            <a:pPr marL="457200" indent="-457200">
              <a:buFont typeface="Wingdings" panose="05000000000000000000" pitchFamily="2" charset="2"/>
              <a:buAutoNum type="arabicPeriod"/>
              <a:defRPr/>
            </a:pPr>
            <a:r>
              <a:rPr lang="cs-CZ" dirty="0"/>
              <a:t>Monetární suverenita</a:t>
            </a:r>
          </a:p>
          <a:p>
            <a:pPr marL="457200" indent="-457200">
              <a:buFont typeface="Wingdings" panose="05000000000000000000" pitchFamily="2" charset="2"/>
              <a:buAutoNum type="arabicPeriod"/>
              <a:defRPr/>
            </a:pPr>
            <a:r>
              <a:rPr lang="cs-CZ" dirty="0"/>
              <a:t>Fiskální suverenita =</a:t>
            </a:r>
          </a:p>
          <a:p>
            <a:pPr marL="0" indent="0">
              <a:buNone/>
              <a:defRPr/>
            </a:pPr>
            <a:r>
              <a:rPr lang="cs-CZ" dirty="0"/>
              <a:t>= stav, kdy společenství zorganizované ve stát je schopno regulovat veřejné finance, hospodařit se svými prostředky samostatně a nezávisle, vytvářet si vlastní fiskální politiku, rozhodovat o svých veřejných příjmech a výdajích, organizovat si své vlastní centralizované i decentralizované fondy.</a:t>
            </a:r>
          </a:p>
        </p:txBody>
      </p:sp>
      <p:sp>
        <p:nvSpPr>
          <p:cNvPr id="10243" name="Nadpis 2">
            <a:extLst>
              <a:ext uri="{FF2B5EF4-FFF2-40B4-BE49-F238E27FC236}">
                <a16:creationId xmlns:a16="http://schemas.microsoft.com/office/drawing/2014/main" id="{EBCDF8F3-D911-4757-B779-661854A2473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altLang="cs-CZ" sz="3600"/>
              <a:t>Fiskální suverenita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Zástupný symbol pro obsah 1">
            <a:extLst>
              <a:ext uri="{FF2B5EF4-FFF2-40B4-BE49-F238E27FC236}">
                <a16:creationId xmlns:a16="http://schemas.microsoft.com/office/drawing/2014/main" id="{3B2CEBD3-3008-47BE-910F-394DCFB1405E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/>
              <a:t>Součást fiskální suverenity</a:t>
            </a:r>
          </a:p>
          <a:p>
            <a:r>
              <a:rPr lang="cs-CZ" altLang="cs-CZ" b="1"/>
              <a:t>Schopnost státu ukládat, vybírat, vymáhat daně a výnos z nich rozdělovat do jím určených fondů.</a:t>
            </a:r>
          </a:p>
        </p:txBody>
      </p:sp>
      <p:sp>
        <p:nvSpPr>
          <p:cNvPr id="11267" name="Nadpis 2">
            <a:extLst>
              <a:ext uri="{FF2B5EF4-FFF2-40B4-BE49-F238E27FC236}">
                <a16:creationId xmlns:a16="http://schemas.microsoft.com/office/drawing/2014/main" id="{5658EAB1-44DB-4CA5-B4DD-A9654CAA993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altLang="cs-CZ" b="1"/>
              <a:t>Daňová suverenita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>
            <a:extLst>
              <a:ext uri="{FF2B5EF4-FFF2-40B4-BE49-F238E27FC236}">
                <a16:creationId xmlns:a16="http://schemas.microsoft.com/office/drawing/2014/main" id="{A7EC0A0C-0EBD-48FE-85CA-669C9536D0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>
              <a:defRPr/>
            </a:pPr>
            <a:r>
              <a:rPr lang="cs-CZ" i="1" u="sng" dirty="0"/>
              <a:t>Stav z hlediska práva </a:t>
            </a:r>
            <a:r>
              <a:rPr lang="cs-CZ" dirty="0"/>
              <a:t>= </a:t>
            </a:r>
            <a:r>
              <a:rPr lang="cs-CZ" b="1" dirty="0"/>
              <a:t>fiskální část</a:t>
            </a:r>
            <a:r>
              <a:rPr lang="cs-CZ" dirty="0"/>
              <a:t> finančního práva, jako specifická regulace výkonu veřejné finanční činnosti v oblasti veřejných financí.</a:t>
            </a:r>
          </a:p>
          <a:p>
            <a:pPr>
              <a:defRPr/>
            </a:pPr>
            <a:r>
              <a:rPr lang="cs-CZ" b="1" i="1" dirty="0"/>
              <a:t>Subsystém finančního práva</a:t>
            </a:r>
          </a:p>
          <a:p>
            <a:pPr>
              <a:defRPr/>
            </a:pPr>
            <a:r>
              <a:rPr lang="cs-CZ" b="1" i="1" dirty="0"/>
              <a:t>Právní regulace fiskálních vztahů = společenské vztahy, které vznikají, realizují se a zanikají v procesu tvorby, rozdělování, přerozdělování veřejných peněžních fondů → veřejné finance</a:t>
            </a:r>
          </a:p>
          <a:p>
            <a:pPr marL="0" indent="0">
              <a:buNone/>
              <a:defRPr/>
            </a:pPr>
            <a:endParaRPr lang="cs-CZ" dirty="0"/>
          </a:p>
          <a:p>
            <a:pPr marL="0" indent="0">
              <a:buNone/>
              <a:defRPr/>
            </a:pPr>
            <a:endParaRPr lang="cs-CZ" dirty="0"/>
          </a:p>
        </p:txBody>
      </p:sp>
      <p:sp>
        <p:nvSpPr>
          <p:cNvPr id="12291" name="Nadpis 2">
            <a:extLst>
              <a:ext uri="{FF2B5EF4-FFF2-40B4-BE49-F238E27FC236}">
                <a16:creationId xmlns:a16="http://schemas.microsoft.com/office/drawing/2014/main" id="{C0D43718-5884-4B62-A940-A3C22CB52C3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altLang="cs-CZ" b="1"/>
              <a:t>Fiskální suverenita ČR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32C388D3-87B1-4E57-9F96-5B30D66B951A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algn="ctr"/>
            <a:br>
              <a:rPr lang="cs-CZ" altLang="cs-CZ" sz="2800">
                <a:latin typeface="Arial" panose="020B0604020202020204" pitchFamily="34" charset="0"/>
              </a:rPr>
            </a:br>
            <a:br>
              <a:rPr lang="cs-CZ" altLang="cs-CZ" sz="2800">
                <a:latin typeface="Arial" panose="020B0604020202020204" pitchFamily="34" charset="0"/>
              </a:rPr>
            </a:br>
            <a:r>
              <a:rPr lang="cs-CZ" altLang="cs-CZ" sz="2800">
                <a:latin typeface="Arial" panose="020B0604020202020204" pitchFamily="34" charset="0"/>
              </a:rPr>
              <a:t>Fiskální politika státu</a:t>
            </a:r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B4AE14A1-7EFC-496E-84F2-4A037D017B23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cs-CZ" altLang="cs-CZ" b="1">
              <a:latin typeface="Arial" panose="020B0604020202020204" pitchFamily="34" charset="0"/>
            </a:endParaRPr>
          </a:p>
          <a:p>
            <a:endParaRPr lang="cs-CZ" altLang="cs-CZ" b="1">
              <a:latin typeface="Arial" panose="020B0604020202020204" pitchFamily="34" charset="0"/>
            </a:endParaRPr>
          </a:p>
          <a:p>
            <a:endParaRPr lang="cs-CZ" altLang="cs-CZ" b="1">
              <a:latin typeface="Arial" panose="020B0604020202020204" pitchFamily="34" charset="0"/>
            </a:endParaRPr>
          </a:p>
          <a:p>
            <a:r>
              <a:rPr lang="cs-CZ" altLang="cs-CZ" b="1">
                <a:latin typeface="Arial" panose="020B0604020202020204" pitchFamily="34" charset="0"/>
              </a:rPr>
              <a:t>Fiskální politika</a:t>
            </a:r>
            <a:r>
              <a:rPr lang="cs-CZ" altLang="cs-CZ">
                <a:latin typeface="Arial" panose="020B0604020202020204" pitchFamily="34" charset="0"/>
              </a:rPr>
              <a:t> je součást </a:t>
            </a:r>
            <a:r>
              <a:rPr lang="cs-CZ" altLang="cs-CZ">
                <a:latin typeface="Arial" panose="020B0604020202020204" pitchFamily="34" charset="0"/>
                <a:hlinkClick r:id="rId2" tooltip="Hospodářská politika"/>
              </a:rPr>
              <a:t>hospodářské politiky</a:t>
            </a:r>
            <a:r>
              <a:rPr lang="cs-CZ" altLang="cs-CZ">
                <a:latin typeface="Arial" panose="020B0604020202020204" pitchFamily="34" charset="0"/>
              </a:rPr>
              <a:t> státu, která se snaží ovlivnit vývoj </a:t>
            </a:r>
            <a:r>
              <a:rPr lang="cs-CZ" altLang="cs-CZ">
                <a:latin typeface="Arial" panose="020B0604020202020204" pitchFamily="34" charset="0"/>
                <a:hlinkClick r:id="rId3" tooltip="Ekonomika"/>
              </a:rPr>
              <a:t>ekonomiky</a:t>
            </a:r>
            <a:r>
              <a:rPr lang="cs-CZ" altLang="cs-CZ">
                <a:latin typeface="Arial" panose="020B0604020202020204" pitchFamily="34" charset="0"/>
              </a:rPr>
              <a:t> změnami výše a </a:t>
            </a:r>
            <a:r>
              <a:rPr lang="cs-CZ" altLang="cs-CZ">
                <a:latin typeface="Arial" panose="020B0604020202020204" pitchFamily="34" charset="0"/>
                <a:hlinkClick r:id="rId4" tooltip="Struktura"/>
              </a:rPr>
              <a:t>struktury</a:t>
            </a:r>
            <a:r>
              <a:rPr lang="cs-CZ" altLang="cs-CZ">
                <a:latin typeface="Arial" panose="020B0604020202020204" pitchFamily="34" charset="0"/>
              </a:rPr>
              <a:t> </a:t>
            </a:r>
            <a:r>
              <a:rPr lang="cs-CZ" altLang="cs-CZ">
                <a:latin typeface="Arial" panose="020B0604020202020204" pitchFamily="34" charset="0"/>
                <a:hlinkClick r:id="rId5" tooltip="Veřejné výdaje"/>
              </a:rPr>
              <a:t>veřejných výdajů</a:t>
            </a:r>
            <a:r>
              <a:rPr lang="cs-CZ" altLang="cs-CZ">
                <a:latin typeface="Arial" panose="020B0604020202020204" pitchFamily="34" charset="0"/>
              </a:rPr>
              <a:t> a </a:t>
            </a:r>
            <a:r>
              <a:rPr lang="cs-CZ" altLang="cs-CZ">
                <a:latin typeface="Arial" panose="020B0604020202020204" pitchFamily="34" charset="0"/>
                <a:hlinkClick r:id="rId6" tooltip="Daně"/>
              </a:rPr>
              <a:t>daní</a:t>
            </a:r>
            <a:r>
              <a:rPr lang="cs-CZ" altLang="cs-CZ">
                <a:latin typeface="Arial" panose="020B0604020202020204" pitchFamily="34" charset="0"/>
              </a:rPr>
              <a:t>. Na rozdíl od </a:t>
            </a:r>
            <a:r>
              <a:rPr lang="cs-CZ" altLang="cs-CZ">
                <a:latin typeface="Arial" panose="020B0604020202020204" pitchFamily="34" charset="0"/>
                <a:hlinkClick r:id="rId7" tooltip="Monetární politika"/>
              </a:rPr>
              <a:t>monetární politiky</a:t>
            </a:r>
            <a:r>
              <a:rPr lang="cs-CZ" altLang="cs-CZ">
                <a:latin typeface="Arial" panose="020B0604020202020204" pitchFamily="34" charset="0"/>
              </a:rPr>
              <a:t>, která pečuje o stabilitu měny, je fiskální politika nástrojem aktivního zasahování státu do hospodářství.</a:t>
            </a:r>
            <a:r>
              <a:rPr lang="cs-CZ" altLang="cs-CZ"/>
              <a:t> 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6CA79F98-38E8-4533-A823-1D400E2B6660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br>
              <a:rPr lang="cs-CZ" altLang="cs-CZ"/>
            </a:br>
            <a:br>
              <a:rPr lang="cs-CZ" altLang="cs-CZ"/>
            </a:br>
            <a:br>
              <a:rPr lang="cs-CZ" altLang="cs-CZ"/>
            </a:br>
            <a:br>
              <a:rPr lang="cs-CZ" altLang="cs-CZ"/>
            </a:br>
            <a:endParaRPr lang="cs-CZ" altLang="cs-CZ"/>
          </a:p>
        </p:txBody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F9FADFE2-5432-4EB4-AAEB-E9A3C211C46E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791852" y="1451728"/>
            <a:ext cx="10991232" cy="4380272"/>
          </a:xfrm>
        </p:spPr>
        <p:txBody>
          <a:bodyPr/>
          <a:lstStyle/>
          <a:p>
            <a:pPr>
              <a:lnSpc>
                <a:spcPct val="90000"/>
              </a:lnSpc>
            </a:pPr>
            <a:endParaRPr lang="cs-CZ" altLang="cs-CZ" dirty="0">
              <a:latin typeface="Arial" panose="020B0604020202020204" pitchFamily="34" charset="0"/>
            </a:endParaRPr>
          </a:p>
          <a:p>
            <a:pPr algn="ctr">
              <a:lnSpc>
                <a:spcPct val="90000"/>
              </a:lnSpc>
            </a:pPr>
            <a:r>
              <a:rPr lang="cs-CZ" altLang="cs-CZ" b="1" u="sng" dirty="0">
                <a:latin typeface="Arial" panose="020B0604020202020204" pitchFamily="34" charset="0"/>
              </a:rPr>
              <a:t>Pomocí fiskální politiky může veřejná správa ovlivnit:</a:t>
            </a:r>
          </a:p>
          <a:p>
            <a:pPr>
              <a:lnSpc>
                <a:spcPct val="90000"/>
              </a:lnSpc>
            </a:pPr>
            <a:endParaRPr lang="cs-CZ" altLang="cs-CZ" dirty="0">
              <a:latin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r>
              <a:rPr lang="cs-CZ" altLang="cs-CZ" u="sng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rozdělení příjmů </a:t>
            </a:r>
            <a:r>
              <a:rPr lang="cs-CZ" altLang="cs-CZ" dirty="0">
                <a:latin typeface="Arial" panose="020B0604020202020204" pitchFamily="34" charset="0"/>
              </a:rPr>
              <a:t>(přerozdělování) </a:t>
            </a:r>
          </a:p>
          <a:p>
            <a:pPr>
              <a:lnSpc>
                <a:spcPct val="90000"/>
              </a:lnSpc>
            </a:pPr>
            <a:endParaRPr lang="cs-CZ" altLang="cs-CZ" dirty="0">
              <a:latin typeface="Arial" panose="020B0604020202020204" pitchFamily="34" charset="0"/>
              <a:hlinkClick r:id="rId2" tooltip="Agregátní poptávka"/>
            </a:endParaRPr>
          </a:p>
          <a:p>
            <a:pPr>
              <a:lnSpc>
                <a:spcPct val="90000"/>
              </a:lnSpc>
            </a:pPr>
            <a:r>
              <a:rPr lang="cs-CZ" altLang="cs-CZ" dirty="0">
                <a:latin typeface="Arial" panose="020B0604020202020204" pitchFamily="34" charset="0"/>
                <a:hlinkClick r:id="rId2" tooltip="Agregátní poptávka"/>
              </a:rPr>
              <a:t>agregátní poptávku</a:t>
            </a:r>
            <a:r>
              <a:rPr lang="cs-CZ" altLang="cs-CZ" dirty="0">
                <a:latin typeface="Arial" panose="020B0604020202020204" pitchFamily="34" charset="0"/>
              </a:rPr>
              <a:t> </a:t>
            </a:r>
          </a:p>
          <a:p>
            <a:pPr>
              <a:lnSpc>
                <a:spcPct val="90000"/>
              </a:lnSpc>
            </a:pPr>
            <a:endParaRPr lang="cs-CZ" altLang="cs-CZ" dirty="0">
              <a:latin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r>
              <a:rPr lang="cs-CZ" altLang="cs-CZ" dirty="0">
                <a:latin typeface="Arial" panose="020B0604020202020204" pitchFamily="34" charset="0"/>
              </a:rPr>
              <a:t>úroveň </a:t>
            </a:r>
            <a:r>
              <a:rPr lang="cs-CZ" altLang="cs-CZ" dirty="0">
                <a:latin typeface="Arial" panose="020B0604020202020204" pitchFamily="34" charset="0"/>
                <a:hlinkClick r:id="rId3" tooltip="Ekonomická aktivita (stránka neexistuje)"/>
              </a:rPr>
              <a:t>ekonomické aktivity</a:t>
            </a:r>
            <a:r>
              <a:rPr lang="cs-CZ" altLang="cs-CZ" dirty="0">
                <a:latin typeface="Arial" panose="020B0604020202020204" pitchFamily="34" charset="0"/>
              </a:rPr>
              <a:t> </a:t>
            </a:r>
          </a:p>
          <a:p>
            <a:pPr>
              <a:lnSpc>
                <a:spcPct val="90000"/>
              </a:lnSpc>
            </a:pPr>
            <a:endParaRPr lang="cs-CZ" altLang="cs-CZ" dirty="0">
              <a:latin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r>
              <a:rPr lang="cs-CZ" altLang="cs-CZ" dirty="0">
                <a:latin typeface="Arial" panose="020B0604020202020204" pitchFamily="34" charset="0"/>
              </a:rPr>
              <a:t>a v důsledku toho i </a:t>
            </a:r>
            <a:r>
              <a:rPr lang="cs-CZ" altLang="cs-CZ" dirty="0">
                <a:latin typeface="Arial" panose="020B0604020202020204" pitchFamily="34" charset="0"/>
                <a:hlinkClick r:id="rId4" tooltip="Zaměstnanost (stránka neexistuje)"/>
              </a:rPr>
              <a:t>zaměstnanost</a:t>
            </a:r>
            <a:r>
              <a:rPr lang="cs-CZ" altLang="cs-CZ" dirty="0">
                <a:latin typeface="Arial" panose="020B0604020202020204" pitchFamily="34" charset="0"/>
              </a:rPr>
              <a:t> </a:t>
            </a:r>
          </a:p>
          <a:p>
            <a:pPr>
              <a:lnSpc>
                <a:spcPct val="90000"/>
              </a:lnSpc>
            </a:pPr>
            <a:r>
              <a:rPr lang="cs-CZ" altLang="cs-CZ" dirty="0">
                <a:latin typeface="Arial" panose="020B0604020202020204" pitchFamily="34" charset="0"/>
              </a:rPr>
              <a:t>způsob využívání zdrojů (například ekologické a energetické daně). </a:t>
            </a:r>
          </a:p>
          <a:p>
            <a:pPr>
              <a:lnSpc>
                <a:spcPct val="90000"/>
              </a:lnSpc>
            </a:pPr>
            <a:endParaRPr lang="cs-CZ" altLang="cs-CZ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F0E0E757-896B-4E11-BF53-B1DDBD7E2CC1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algn="ctr"/>
            <a:br>
              <a:rPr lang="cs-CZ" altLang="cs-CZ" sz="2800">
                <a:latin typeface="Arial" panose="020B0604020202020204" pitchFamily="34" charset="0"/>
              </a:rPr>
            </a:br>
            <a:br>
              <a:rPr lang="cs-CZ" altLang="cs-CZ" sz="2800">
                <a:latin typeface="Arial" panose="020B0604020202020204" pitchFamily="34" charset="0"/>
              </a:rPr>
            </a:br>
            <a:r>
              <a:rPr lang="cs-CZ" altLang="cs-CZ" sz="2800">
                <a:latin typeface="Arial" panose="020B0604020202020204" pitchFamily="34" charset="0"/>
              </a:rPr>
              <a:t>Typy fiskální politiky</a:t>
            </a:r>
          </a:p>
        </p:txBody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id="{58A797CF-9362-064B-B65B-DA4941C8E704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2351088" y="1773239"/>
            <a:ext cx="7772400" cy="4357687"/>
          </a:xfrm>
        </p:spPr>
        <p:txBody>
          <a:bodyPr/>
          <a:lstStyle/>
          <a:p>
            <a:pPr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 sz="1800" b="1" dirty="0">
              <a:latin typeface="Arial" charset="0"/>
            </a:endParaRPr>
          </a:p>
          <a:p>
            <a:pPr>
              <a:lnSpc>
                <a:spcPct val="80000"/>
              </a:lnSpc>
              <a:defRPr/>
            </a:pPr>
            <a:endParaRPr lang="cs-CZ" altLang="cs-CZ" sz="1800" u="sng" dirty="0">
              <a:latin typeface="Arial" charset="0"/>
            </a:endParaRPr>
          </a:p>
          <a:p>
            <a:pPr>
              <a:lnSpc>
                <a:spcPct val="80000"/>
              </a:lnSpc>
              <a:defRPr/>
            </a:pPr>
            <a:endParaRPr lang="cs-CZ" altLang="cs-CZ" sz="1800" u="sng" dirty="0">
              <a:latin typeface="Arial" charset="0"/>
            </a:endParaRPr>
          </a:p>
          <a:p>
            <a:pPr>
              <a:lnSpc>
                <a:spcPct val="80000"/>
              </a:lnSpc>
              <a:defRPr/>
            </a:pPr>
            <a:endParaRPr lang="cs-CZ" altLang="cs-CZ" sz="1800" u="sng" dirty="0">
              <a:latin typeface="Arial" charset="0"/>
            </a:endParaRPr>
          </a:p>
          <a:p>
            <a:pPr algn="ctr">
              <a:lnSpc>
                <a:spcPct val="80000"/>
              </a:lnSpc>
              <a:defRPr/>
            </a:pPr>
            <a:r>
              <a:rPr lang="cs-CZ" altLang="cs-CZ" sz="2000" b="1" u="sng" dirty="0">
                <a:latin typeface="Arial" charset="0"/>
              </a:rPr>
              <a:t>Podle poměru příjmů a výdajů </a:t>
            </a:r>
            <a:r>
              <a:rPr lang="cs-CZ" altLang="cs-CZ" sz="2000" b="1" u="sng" dirty="0">
                <a:latin typeface="Arial" charset="0"/>
                <a:hlinkClick r:id="rId2" tooltip="Státní rozpočet"/>
              </a:rPr>
              <a:t>státního rozpočtu</a:t>
            </a:r>
            <a:r>
              <a:rPr lang="cs-CZ" altLang="cs-CZ" sz="2000" b="1" u="sng" dirty="0">
                <a:latin typeface="Arial" charset="0"/>
              </a:rPr>
              <a:t> můžeme fiskální politiky teoreticky rozdělit na tři typy:</a:t>
            </a:r>
          </a:p>
          <a:p>
            <a:pPr algn="ctr">
              <a:lnSpc>
                <a:spcPct val="80000"/>
              </a:lnSpc>
              <a:defRPr/>
            </a:pPr>
            <a:endParaRPr lang="cs-CZ" altLang="cs-CZ" sz="2000" b="1" u="sng" dirty="0">
              <a:latin typeface="Arial" charset="0"/>
            </a:endParaRPr>
          </a:p>
          <a:p>
            <a:pPr algn="ctr">
              <a:lnSpc>
                <a:spcPct val="80000"/>
              </a:lnSpc>
              <a:defRPr/>
            </a:pPr>
            <a:endParaRPr lang="cs-CZ" altLang="cs-CZ" sz="2000" b="1" u="sng" dirty="0">
              <a:latin typeface="Arial" charset="0"/>
            </a:endParaRPr>
          </a:p>
          <a:p>
            <a:pPr marL="457200" indent="-457200">
              <a:lnSpc>
                <a:spcPct val="80000"/>
              </a:lnSpc>
              <a:buFont typeface="+mj-lt"/>
              <a:buAutoNum type="arabicPeriod"/>
              <a:defRPr/>
            </a:pPr>
            <a:r>
              <a:rPr lang="cs-CZ" altLang="cs-CZ" b="1" dirty="0">
                <a:latin typeface="Arial" charset="0"/>
              </a:rPr>
              <a:t>EXPANZIVNÍ</a:t>
            </a:r>
          </a:p>
          <a:p>
            <a:pPr marL="457200" indent="-457200">
              <a:lnSpc>
                <a:spcPct val="80000"/>
              </a:lnSpc>
              <a:buFont typeface="+mj-lt"/>
              <a:buAutoNum type="arabicPeriod"/>
              <a:defRPr/>
            </a:pPr>
            <a:endParaRPr lang="cs-CZ" altLang="cs-CZ" b="1" dirty="0">
              <a:latin typeface="Arial" charset="0"/>
            </a:endParaRPr>
          </a:p>
          <a:p>
            <a:pPr marL="457200" indent="-457200">
              <a:lnSpc>
                <a:spcPct val="80000"/>
              </a:lnSpc>
              <a:buFont typeface="+mj-lt"/>
              <a:buAutoNum type="arabicPeriod"/>
              <a:defRPr/>
            </a:pPr>
            <a:r>
              <a:rPr lang="cs-CZ" altLang="cs-CZ" b="1" dirty="0">
                <a:latin typeface="Arial" charset="0"/>
              </a:rPr>
              <a:t>NEUTRÁLNÍ</a:t>
            </a:r>
          </a:p>
          <a:p>
            <a:pPr marL="457200" indent="-457200">
              <a:lnSpc>
                <a:spcPct val="80000"/>
              </a:lnSpc>
              <a:buFont typeface="+mj-lt"/>
              <a:buAutoNum type="arabicPeriod"/>
              <a:defRPr/>
            </a:pPr>
            <a:endParaRPr lang="cs-CZ" altLang="cs-CZ" b="1" dirty="0">
              <a:latin typeface="Arial" charset="0"/>
            </a:endParaRPr>
          </a:p>
          <a:p>
            <a:pPr marL="457200" indent="-457200">
              <a:lnSpc>
                <a:spcPct val="80000"/>
              </a:lnSpc>
              <a:buFont typeface="+mj-lt"/>
              <a:buAutoNum type="arabicPeriod"/>
              <a:defRPr/>
            </a:pPr>
            <a:r>
              <a:rPr lang="cs-CZ" altLang="cs-CZ" b="1" dirty="0">
                <a:latin typeface="Arial" charset="0"/>
              </a:rPr>
              <a:t>RESTRIKTIVNÍ</a:t>
            </a:r>
          </a:p>
          <a:p>
            <a:pPr>
              <a:lnSpc>
                <a:spcPct val="80000"/>
              </a:lnSpc>
              <a:defRPr/>
            </a:pPr>
            <a:r>
              <a:rPr lang="cs-CZ" altLang="cs-CZ" sz="1800" b="1" dirty="0">
                <a:latin typeface="Arial" charset="0"/>
              </a:rPr>
              <a:t>                      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Nadpis 1">
            <a:extLst>
              <a:ext uri="{FF2B5EF4-FFF2-40B4-BE49-F238E27FC236}">
                <a16:creationId xmlns:a16="http://schemas.microsoft.com/office/drawing/2014/main" id="{836E1C9D-79BC-4E23-8E43-3BE15CDEC98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16387" name="Zástupný symbol pro obsah 2">
            <a:extLst>
              <a:ext uri="{FF2B5EF4-FFF2-40B4-BE49-F238E27FC236}">
                <a16:creationId xmlns:a16="http://schemas.microsoft.com/office/drawing/2014/main" id="{354D6279-7B95-4AD4-95E3-729CD3CC0E9E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cs-CZ" altLang="cs-CZ" b="1" dirty="0">
                <a:latin typeface="Arial" panose="020B0604020202020204" pitchFamily="34" charset="0"/>
              </a:rPr>
              <a:t>Expanzivní fiskální politika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dirty="0">
                <a:latin typeface="Arial" panose="020B0604020202020204" pitchFamily="34" charset="0"/>
              </a:rPr>
              <a:t>    </a:t>
            </a:r>
            <a:r>
              <a:rPr lang="cs-CZ" altLang="cs-CZ" dirty="0">
                <a:latin typeface="Arial" panose="020B0604020202020204" pitchFamily="34" charset="0"/>
                <a:hlinkClick r:id="rId2" tooltip="Veřejné výdaje"/>
              </a:rPr>
              <a:t>Veřejné výdaje</a:t>
            </a:r>
            <a:r>
              <a:rPr lang="cs-CZ" altLang="cs-CZ" dirty="0">
                <a:latin typeface="Arial" panose="020B0604020202020204" pitchFamily="34" charset="0"/>
              </a:rPr>
              <a:t> jsou větší než vybrané daně, takže vzniká schodek (deficit) státního rozpočtu, čímž roste státní dluh. 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endParaRPr lang="cs-CZ" altLang="cs-CZ" dirty="0">
              <a:latin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cs-CZ" altLang="cs-CZ" b="1" dirty="0">
                <a:latin typeface="Arial" panose="020B0604020202020204" pitchFamily="34" charset="0"/>
              </a:rPr>
              <a:t>Neutrální fiskální politika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dirty="0">
                <a:latin typeface="Arial" panose="020B0604020202020204" pitchFamily="34" charset="0"/>
              </a:rPr>
              <a:t>    Veřejné výdaje se rovnají vybraným daním, státní rozpočet je tudíž vyrovnaný..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endParaRPr lang="cs-CZ" altLang="cs-CZ" b="1" dirty="0">
              <a:latin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cs-CZ" altLang="cs-CZ" b="1" dirty="0">
                <a:latin typeface="Arial" panose="020B0604020202020204" pitchFamily="34" charset="0"/>
              </a:rPr>
              <a:t>Restriktivní fiskální politika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dirty="0">
                <a:latin typeface="Arial" panose="020B0604020202020204" pitchFamily="34" charset="0"/>
              </a:rPr>
              <a:t>    Veřejné výdaje jsou menší než daně, takže se snižuje státní dluh. Restriktivní fiskální politika má smysl tehdy, má-li stát veliký </a:t>
            </a:r>
            <a:r>
              <a:rPr lang="cs-CZ" altLang="cs-CZ" dirty="0">
                <a:latin typeface="Arial" panose="020B0604020202020204" pitchFamily="34" charset="0"/>
                <a:hlinkClick r:id="rId3" tooltip="Státní dluh"/>
              </a:rPr>
              <a:t>státní dluh</a:t>
            </a:r>
            <a:r>
              <a:rPr lang="cs-CZ" altLang="cs-CZ" dirty="0">
                <a:latin typeface="Arial" panose="020B0604020202020204" pitchFamily="34" charset="0"/>
              </a:rPr>
              <a:t>; jinak by totiž znamenala, že stát vybírá zbytečně vysoké daně. </a:t>
            </a:r>
            <a:endParaRPr lang="cs-CZ" altLang="cs-CZ" sz="2000" dirty="0">
              <a:latin typeface="Arial" panose="020B0604020202020204" pitchFamily="34" charset="0"/>
            </a:endParaRP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C154FD84-11D7-2E42-9A74-B7FAD956BCD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Zápatí prezentace</a:t>
            </a:r>
          </a:p>
        </p:txBody>
      </p:sp>
      <p:sp>
        <p:nvSpPr>
          <p:cNvPr id="16389" name="Zástupný symbol pro číslo snímku 4">
            <a:extLst>
              <a:ext uri="{FF2B5EF4-FFF2-40B4-BE49-F238E27FC236}">
                <a16:creationId xmlns:a16="http://schemas.microsoft.com/office/drawing/2014/main" id="{84ADF01E-96E4-4606-AAD6-CAC9D0FA849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2FD08412-9664-4A5A-BA47-929AA66A0072}" type="slidenum">
              <a:rPr lang="cs-CZ" altLang="cs-CZ" sz="1200"/>
              <a:pPr>
                <a:spcBef>
                  <a:spcPct val="0"/>
                </a:spcBef>
                <a:buClrTx/>
                <a:buFontTx/>
                <a:buNone/>
              </a:pPr>
              <a:t>19</a:t>
            </a:fld>
            <a:endParaRPr lang="cs-CZ" altLang="cs-CZ" sz="12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altLang="cs-CZ"/>
              <a:t>Podmínky ke složení ZK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>
              <a:buNone/>
            </a:pPr>
            <a:r>
              <a:rPr lang="cs-CZ" altLang="cs-CZ" b="1" u="sng" dirty="0"/>
              <a:t>Písemný test</a:t>
            </a:r>
          </a:p>
          <a:p>
            <a:pPr marL="609600" indent="-609600">
              <a:buFontTx/>
              <a:buChar char="-"/>
            </a:pPr>
            <a:r>
              <a:rPr lang="cs-CZ" dirty="0"/>
              <a:t>minimálně 60% k úspěšnému absolvování</a:t>
            </a:r>
          </a:p>
          <a:p>
            <a:pPr marL="0" indent="0">
              <a:buNone/>
            </a:pPr>
            <a:endParaRPr lang="cs-CZ" altLang="cs-CZ" dirty="0"/>
          </a:p>
          <a:p>
            <a:pPr marL="609600" indent="-609600">
              <a:buFontTx/>
              <a:buChar char="-"/>
            </a:pPr>
            <a:r>
              <a:rPr lang="cs-CZ" altLang="cs-CZ" dirty="0"/>
              <a:t>Literatura</a:t>
            </a:r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4BFCAC1-7241-4FEE-BB95-A5B4A17FC8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704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1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Nadpis 1">
            <a:extLst>
              <a:ext uri="{FF2B5EF4-FFF2-40B4-BE49-F238E27FC236}">
                <a16:creationId xmlns:a16="http://schemas.microsoft.com/office/drawing/2014/main" id="{1305726C-BA5B-471B-B455-E3294CAF7F4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altLang="cs-CZ" b="1"/>
              <a:t>Právní hledisko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C9B7E85-1708-0846-A49E-F8BF5F4097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4656" y="1593130"/>
            <a:ext cx="9121857" cy="4537795"/>
          </a:xfrm>
        </p:spPr>
        <p:txBody>
          <a:bodyPr/>
          <a:lstStyle/>
          <a:p>
            <a:pPr>
              <a:defRPr/>
            </a:pPr>
            <a:r>
              <a:rPr lang="cs-CZ" altLang="cs-CZ" b="1" dirty="0">
                <a:latin typeface="Arial" charset="0"/>
              </a:rPr>
              <a:t>Příjmy a výdaje </a:t>
            </a:r>
            <a:r>
              <a:rPr lang="cs-CZ" altLang="cs-CZ" b="1" dirty="0">
                <a:latin typeface="Arial" charset="0"/>
                <a:hlinkClick r:id="rId2" tooltip="Státní rozpočet"/>
              </a:rPr>
              <a:t>státního rozpočtu</a:t>
            </a:r>
            <a:endParaRPr lang="cs-CZ" altLang="cs-CZ" b="1" dirty="0">
              <a:latin typeface="Arial" charset="0"/>
            </a:endParaRPr>
          </a:p>
          <a:p>
            <a:pPr>
              <a:defRPr/>
            </a:pPr>
            <a:r>
              <a:rPr lang="cs-CZ" altLang="cs-CZ" b="1" dirty="0">
                <a:latin typeface="Arial" charset="0"/>
              </a:rPr>
              <a:t>Příjmy a výdaje rozpočtů ÚSC-obce, kraje, apod.</a:t>
            </a:r>
          </a:p>
          <a:p>
            <a:pPr>
              <a:defRPr/>
            </a:pPr>
            <a:r>
              <a:rPr lang="cs-CZ" b="1" dirty="0">
                <a:latin typeface="Arial" charset="0"/>
              </a:rPr>
              <a:t>Daně a poplatky, odvody </a:t>
            </a:r>
          </a:p>
          <a:p>
            <a:pPr>
              <a:defRPr/>
            </a:pPr>
            <a:r>
              <a:rPr lang="cs-CZ" b="1" dirty="0">
                <a:latin typeface="Arial" charset="0"/>
              </a:rPr>
              <a:t>Cla</a:t>
            </a:r>
          </a:p>
          <a:p>
            <a:pPr>
              <a:defRPr/>
            </a:pPr>
            <a:r>
              <a:rPr lang="cs-CZ" b="1" dirty="0">
                <a:latin typeface="Arial" charset="0"/>
              </a:rPr>
              <a:t>Ostatní příjmy veřejných peněžních fondů</a:t>
            </a:r>
          </a:p>
          <a:p>
            <a:pPr marL="0" indent="0">
              <a:buNone/>
              <a:defRPr/>
            </a:pPr>
            <a:r>
              <a:rPr lang="cs-CZ" b="1" dirty="0">
                <a:latin typeface="Arial" charset="0"/>
              </a:rPr>
              <a:t>-se zabývá tzv. FISKÁLNÍ část FP</a:t>
            </a:r>
          </a:p>
          <a:p>
            <a:pPr>
              <a:defRPr/>
            </a:pPr>
            <a:endParaRPr lang="cs-CZ" b="1" dirty="0">
              <a:latin typeface="Arial" charset="0"/>
            </a:endParaRPr>
          </a:p>
          <a:p>
            <a:pPr marL="0" indent="0">
              <a:buNone/>
              <a:defRPr/>
            </a:pPr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639CCD1E-73A0-534F-B369-D6E8D1ADC12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Zápatí prezentace</a:t>
            </a:r>
          </a:p>
        </p:txBody>
      </p:sp>
      <p:sp>
        <p:nvSpPr>
          <p:cNvPr id="17413" name="Zástupný symbol pro číslo snímku 4">
            <a:extLst>
              <a:ext uri="{FF2B5EF4-FFF2-40B4-BE49-F238E27FC236}">
                <a16:creationId xmlns:a16="http://schemas.microsoft.com/office/drawing/2014/main" id="{F3474863-7EE2-4157-AA55-5BD24A1CA55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9AAAE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FB776B7E-3641-424F-B1EE-7FD3C8B5EB7E}" type="slidenum">
              <a:rPr lang="cs-CZ" altLang="cs-CZ" sz="1200"/>
              <a:pPr>
                <a:spcBef>
                  <a:spcPct val="0"/>
                </a:spcBef>
                <a:buClrTx/>
                <a:buFontTx/>
                <a:buNone/>
              </a:pPr>
              <a:t>20</a:t>
            </a:fld>
            <a:endParaRPr lang="cs-CZ" altLang="cs-CZ" sz="120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Zástupný symbol pro obsah 1">
            <a:extLst>
              <a:ext uri="{FF2B5EF4-FFF2-40B4-BE49-F238E27FC236}">
                <a16:creationId xmlns:a16="http://schemas.microsoft.com/office/drawing/2014/main" id="{F472568D-43E8-4C63-AA81-F64225749FDC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/>
              <a:t>Relativně samostatný ucelený subsystém finančního práva.</a:t>
            </a:r>
          </a:p>
          <a:p>
            <a:r>
              <a:rPr lang="cs-CZ" altLang="cs-CZ"/>
              <a:t>Inkorporovaný soubor finančněprávních norem, které upravují společenské vztahy vznikající, realizující se a zanikající v procesu tvorby, rozdělování a užití veřejných peněžních fondů</a:t>
            </a:r>
          </a:p>
          <a:p>
            <a:r>
              <a:rPr lang="cs-CZ" altLang="cs-CZ"/>
              <a:t>Fiskální vztahy = veřejné finance = předmět regulace fiskálního práva</a:t>
            </a:r>
          </a:p>
        </p:txBody>
      </p:sp>
      <p:sp>
        <p:nvSpPr>
          <p:cNvPr id="18435" name="Nadpis 2">
            <a:extLst>
              <a:ext uri="{FF2B5EF4-FFF2-40B4-BE49-F238E27FC236}">
                <a16:creationId xmlns:a16="http://schemas.microsoft.com/office/drawing/2014/main" id="{63592DB7-CCE5-424F-9569-5077CFCCF93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altLang="cs-CZ" b="1"/>
              <a:t>Fiskální právo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altLang="cs-CZ" b="1" dirty="0"/>
              <a:t>Veřejné finance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3200" dirty="0"/>
              <a:t>Souborná kategorie pro zvláštní výseč peněžních vztahů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3200" dirty="0"/>
              <a:t>Objekt – </a:t>
            </a:r>
            <a:r>
              <a:rPr lang="cs-CZ" altLang="cs-CZ" sz="3200" dirty="0">
                <a:solidFill>
                  <a:srgbClr val="FF0000"/>
                </a:solidFill>
              </a:rPr>
              <a:t>veřejné peníze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3200" dirty="0"/>
              <a:t>Obsah – peněžní operace související s tvorbou a užitím </a:t>
            </a:r>
            <a:r>
              <a:rPr lang="cs-CZ" altLang="cs-CZ" sz="3200" dirty="0">
                <a:solidFill>
                  <a:srgbClr val="FF0000"/>
                </a:solidFill>
              </a:rPr>
              <a:t>veřejných peněžních fondů</a:t>
            </a:r>
            <a:r>
              <a:rPr lang="cs-CZ" altLang="cs-CZ" sz="3200" dirty="0"/>
              <a:t> </a:t>
            </a:r>
            <a:r>
              <a:rPr lang="cs-CZ" altLang="cs-CZ" sz="32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⇨</a:t>
            </a:r>
            <a:r>
              <a:rPr lang="cs-CZ" altLang="cs-CZ" sz="3200" dirty="0"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cs-CZ" altLang="cs-CZ" sz="3200" u="sng" dirty="0">
                <a:ea typeface="Arial Unicode MS" pitchFamily="34" charset="-128"/>
                <a:cs typeface="Arial Unicode MS" pitchFamily="34" charset="-128"/>
              </a:rPr>
              <a:t>práva, oprávnění a povinnosti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3200" dirty="0">
                <a:ea typeface="Arial Unicode MS" pitchFamily="34" charset="-128"/>
                <a:cs typeface="Arial Unicode MS" pitchFamily="34" charset="-128"/>
              </a:rPr>
              <a:t>Realizace vždy ve vazbě na </a:t>
            </a:r>
            <a:r>
              <a:rPr lang="cs-CZ" altLang="cs-CZ" sz="3200" dirty="0">
                <a:solidFill>
                  <a:srgbClr val="FF0000"/>
                </a:solidFill>
                <a:ea typeface="Arial Unicode MS" pitchFamily="34" charset="-128"/>
                <a:cs typeface="Arial Unicode MS" pitchFamily="34" charset="-128"/>
              </a:rPr>
              <a:t>veřejný sektor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3200" dirty="0">
                <a:ea typeface="Arial Unicode MS" pitchFamily="34" charset="-128"/>
                <a:cs typeface="Arial Unicode MS" pitchFamily="34" charset="-128"/>
              </a:rPr>
              <a:t>Primární </a:t>
            </a:r>
            <a:r>
              <a:rPr lang="cs-CZ" altLang="cs-CZ" sz="3200" dirty="0">
                <a:solidFill>
                  <a:srgbClr val="FF0000"/>
                </a:solidFill>
                <a:ea typeface="Arial Unicode MS" pitchFamily="34" charset="-128"/>
                <a:cs typeface="Arial Unicode MS" pitchFamily="34" charset="-128"/>
              </a:rPr>
              <a:t>uspokojení veřejných potřeb</a:t>
            </a:r>
            <a:r>
              <a:rPr lang="cs-CZ" altLang="cs-CZ" sz="3200" dirty="0">
                <a:ea typeface="Arial Unicode MS" pitchFamily="34" charset="-128"/>
                <a:cs typeface="Arial Unicode MS" pitchFamily="34" charset="-128"/>
              </a:rPr>
              <a:t> (veřejného zájmu)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A6EC9DA-AD81-4A4C-BCFC-44EACF890C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71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1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altLang="cs-CZ" sz="5400">
                <a:solidFill>
                  <a:srgbClr val="660033"/>
                </a:solidFill>
              </a:rPr>
              <a:t>Materiální základ</a:t>
            </a:r>
            <a:r>
              <a:rPr lang="cs-CZ" altLang="cs-CZ"/>
              <a:t> 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/>
              <a:t>a) </a:t>
            </a:r>
            <a:r>
              <a:rPr lang="cs-CZ" altLang="cs-CZ" b="1" i="1" u="sng"/>
              <a:t>Veřejné peníze</a:t>
            </a:r>
            <a:r>
              <a:rPr lang="cs-CZ" altLang="cs-CZ"/>
              <a:t> -</a:t>
            </a:r>
            <a:r>
              <a:rPr lang="cs-CZ" altLang="cs-CZ">
                <a:solidFill>
                  <a:srgbClr val="FF0066"/>
                </a:solidFill>
              </a:rPr>
              <a:t>peněžní prostředky, na které má veřejný sektor nárok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/>
              <a:t>b) </a:t>
            </a:r>
            <a:r>
              <a:rPr lang="cs-CZ" altLang="cs-CZ" b="1" i="1" u="sng"/>
              <a:t>Veřejný majetek</a:t>
            </a:r>
            <a:r>
              <a:rPr lang="cs-CZ" altLang="cs-CZ"/>
              <a:t> -</a:t>
            </a:r>
            <a:r>
              <a:rPr lang="cs-CZ" altLang="cs-CZ">
                <a:solidFill>
                  <a:srgbClr val="FF0066"/>
                </a:solidFill>
              </a:rPr>
              <a:t>majetek ve vlastnictví subjektů veřejného sektoru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cs-CZ" altLang="cs-CZ"/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/>
              <a:t>V rámci tvorby, užití, spotřeby materiálního základu se vytvářejí společenské vztahy-veř. finance, jejímž objektem jsou </a:t>
            </a:r>
            <a:r>
              <a:rPr lang="cs-CZ" altLang="cs-CZ" b="1" i="1" u="sng"/>
              <a:t>veřejné peníze</a:t>
            </a:r>
          </a:p>
        </p:txBody>
      </p:sp>
    </p:spTree>
    <p:extLst>
      <p:ext uri="{BB962C8B-B14F-4D97-AF65-F5344CB8AC3E}">
        <p14:creationId xmlns:p14="http://schemas.microsoft.com/office/powerpoint/2010/main" val="3039803451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altLang="cs-CZ" sz="4800" i="1" dirty="0"/>
              <a:t>Zásady finančního práva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 sz="4400" dirty="0">
                <a:solidFill>
                  <a:srgbClr val="FF0000"/>
                </a:solidFill>
              </a:rPr>
              <a:t>Obecné</a:t>
            </a:r>
            <a:r>
              <a:rPr lang="cs-CZ" altLang="cs-CZ" sz="4400" dirty="0"/>
              <a:t> zásady pro tvorbu práva</a:t>
            </a:r>
          </a:p>
          <a:p>
            <a:pPr eaLnBrk="1" hangingPunct="1"/>
            <a:r>
              <a:rPr lang="cs-CZ" altLang="cs-CZ" sz="4400" dirty="0">
                <a:solidFill>
                  <a:srgbClr val="FF0000"/>
                </a:solidFill>
              </a:rPr>
              <a:t>Speciální</a:t>
            </a:r>
            <a:r>
              <a:rPr lang="cs-CZ" altLang="cs-CZ" sz="4400" dirty="0"/>
              <a:t> principy</a:t>
            </a:r>
          </a:p>
        </p:txBody>
      </p:sp>
    </p:spTree>
    <p:extLst>
      <p:ext uri="{BB962C8B-B14F-4D97-AF65-F5344CB8AC3E}">
        <p14:creationId xmlns:p14="http://schemas.microsoft.com/office/powerpoint/2010/main" val="8875695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i="1">
                <a:solidFill>
                  <a:schemeClr val="accent2"/>
                </a:solidFill>
              </a:rPr>
              <a:t>Obecné principy finančního práva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 sz="4000"/>
              <a:t>Zásada demokratismu </a:t>
            </a:r>
          </a:p>
          <a:p>
            <a:pPr eaLnBrk="1" hangingPunct="1"/>
            <a:r>
              <a:rPr lang="cs-CZ" altLang="cs-CZ" sz="4000"/>
              <a:t>Zásada legality</a:t>
            </a:r>
          </a:p>
          <a:p>
            <a:pPr eaLnBrk="1" hangingPunct="1"/>
            <a:r>
              <a:rPr lang="cs-CZ" altLang="cs-CZ" sz="4000"/>
              <a:t>Zásada legitimity</a:t>
            </a:r>
          </a:p>
          <a:p>
            <a:pPr eaLnBrk="1" hangingPunct="1"/>
            <a:r>
              <a:rPr lang="cs-CZ" altLang="cs-CZ" sz="4000"/>
              <a:t>Zásada priority komunitárního a mezinárodního práva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cs-CZ" altLang="cs-CZ" sz="4000"/>
          </a:p>
        </p:txBody>
      </p:sp>
    </p:spTree>
    <p:extLst>
      <p:ext uri="{BB962C8B-B14F-4D97-AF65-F5344CB8AC3E}">
        <p14:creationId xmlns:p14="http://schemas.microsoft.com/office/powerpoint/2010/main" val="11721761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Speciální principy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 sz="3600"/>
              <a:t>Principy typu ekonomiky</a:t>
            </a:r>
          </a:p>
          <a:p>
            <a:pPr eaLnBrk="1" hangingPunct="1"/>
            <a:r>
              <a:rPr lang="cs-CZ" altLang="cs-CZ" sz="3600"/>
              <a:t>Předvídání krátkodobých a dlouhodobých následků FP regulace</a:t>
            </a:r>
          </a:p>
          <a:p>
            <a:pPr eaLnBrk="1" hangingPunct="1"/>
            <a:r>
              <a:rPr lang="cs-CZ" altLang="cs-CZ" sz="3600"/>
              <a:t>Zohlednění vazeb norem v rámci systému FP</a:t>
            </a:r>
          </a:p>
          <a:p>
            <a:pPr eaLnBrk="1" hangingPunct="1"/>
            <a:r>
              <a:rPr lang="cs-CZ" altLang="cs-CZ" sz="3600"/>
              <a:t>Omezení vlivů výkyvu v hodnotě peněz na stabilitu norem finančního práva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cs-CZ" altLang="cs-CZ" sz="3600"/>
          </a:p>
        </p:txBody>
      </p:sp>
    </p:spTree>
    <p:extLst>
      <p:ext uri="{BB962C8B-B14F-4D97-AF65-F5344CB8AC3E}">
        <p14:creationId xmlns:p14="http://schemas.microsoft.com/office/powerpoint/2010/main" val="38436567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 sz="3600"/>
              <a:t>Plynulost změn ve výši finančních dávek</a:t>
            </a:r>
          </a:p>
          <a:p>
            <a:pPr eaLnBrk="1" hangingPunct="1"/>
            <a:r>
              <a:rPr lang="cs-CZ" altLang="cs-CZ" sz="3600"/>
              <a:t>Ochrana zájmu většiny před lobby</a:t>
            </a:r>
          </a:p>
          <a:p>
            <a:pPr eaLnBrk="1" hangingPunct="1"/>
            <a:r>
              <a:rPr lang="cs-CZ" altLang="cs-CZ" sz="3600"/>
              <a:t>Respektování terminologie</a:t>
            </a:r>
          </a:p>
          <a:p>
            <a:pPr eaLnBrk="1" hangingPunct="1"/>
            <a:r>
              <a:rPr lang="cs-CZ" altLang="cs-CZ" sz="3600"/>
              <a:t>Úroveň právního a ekonomického vědomí adresátů FPN</a:t>
            </a:r>
          </a:p>
          <a:p>
            <a:pPr eaLnBrk="1" hangingPunct="1"/>
            <a:r>
              <a:rPr lang="cs-CZ" altLang="cs-CZ" sz="3600"/>
              <a:t>Respektování závazků ČR</a:t>
            </a:r>
          </a:p>
          <a:p>
            <a:pPr eaLnBrk="1" hangingPunct="1"/>
            <a:endParaRPr lang="cs-CZ" altLang="cs-CZ" sz="3600"/>
          </a:p>
        </p:txBody>
      </p:sp>
    </p:spTree>
    <p:extLst>
      <p:ext uri="{BB962C8B-B14F-4D97-AF65-F5344CB8AC3E}">
        <p14:creationId xmlns:p14="http://schemas.microsoft.com/office/powerpoint/2010/main" val="34713918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Další zásady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3200" b="1" dirty="0"/>
              <a:t>Zásada účelovosti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3200" b="1" dirty="0"/>
              <a:t>Zásada plánovitosti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3200" b="1" dirty="0"/>
              <a:t>Zásada priority rovnováhy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3200" b="1" dirty="0"/>
              <a:t>Zásada provázanosti  nástrojů sektoru veřejných financí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3200" b="1" dirty="0"/>
              <a:t>Zásada efektivnosti a hospodárnosti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3200" b="1" dirty="0"/>
              <a:t>Zásada veřejnosti a přehlednosti veřejných peněžních fondů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3200" b="1" dirty="0"/>
              <a:t>Zásada účtování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3200" b="1" dirty="0"/>
              <a:t>Zásada kontroly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3200" b="1" dirty="0"/>
              <a:t>Zásada nadřazenosti finančních zájmů státu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3200" b="1" dirty="0"/>
              <a:t>Zásada finanční disciplíny</a:t>
            </a:r>
          </a:p>
          <a:p>
            <a:pPr eaLnBrk="1" hangingPunct="1">
              <a:lnSpc>
                <a:spcPct val="80000"/>
              </a:lnSpc>
            </a:pPr>
            <a:endParaRPr lang="cs-CZ" altLang="cs-CZ" sz="2400" dirty="0"/>
          </a:p>
        </p:txBody>
      </p:sp>
    </p:spTree>
    <p:extLst>
      <p:ext uri="{BB962C8B-B14F-4D97-AF65-F5344CB8AC3E}">
        <p14:creationId xmlns:p14="http://schemas.microsoft.com/office/powerpoint/2010/main" val="16352678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>
              <a:buNone/>
            </a:pPr>
            <a:r>
              <a:rPr lang="cs-CZ" altLang="cs-CZ" dirty="0"/>
              <a:t>ZÁKLADNÍ: 1. distribuční</a:t>
            </a:r>
          </a:p>
          <a:p>
            <a:pPr marL="609600" indent="-609600">
              <a:buNone/>
            </a:pPr>
            <a:r>
              <a:rPr lang="cs-CZ" altLang="cs-CZ" dirty="0"/>
              <a:t>                    2. alokační</a:t>
            </a:r>
          </a:p>
          <a:p>
            <a:pPr marL="609600" indent="-609600">
              <a:buNone/>
            </a:pPr>
            <a:r>
              <a:rPr lang="cs-CZ" altLang="cs-CZ" dirty="0"/>
              <a:t>                    3. stabilizační</a:t>
            </a:r>
          </a:p>
          <a:p>
            <a:pPr marL="609600" indent="-609600">
              <a:buNone/>
            </a:pPr>
            <a:endParaRPr lang="cs-CZ" altLang="cs-CZ" dirty="0"/>
          </a:p>
          <a:p>
            <a:pPr marL="609600" indent="-609600">
              <a:buNone/>
            </a:pPr>
            <a:r>
              <a:rPr lang="cs-CZ" altLang="cs-CZ" dirty="0"/>
              <a:t>DOPLŇKOVÉ: 1. fiskální</a:t>
            </a:r>
          </a:p>
          <a:p>
            <a:pPr marL="609600" indent="-609600">
              <a:buNone/>
            </a:pPr>
            <a:r>
              <a:rPr lang="cs-CZ" altLang="cs-CZ" dirty="0"/>
              <a:t>                         2. stimulační</a:t>
            </a:r>
          </a:p>
          <a:p>
            <a:pPr marL="609600" indent="-609600">
              <a:buNone/>
            </a:pPr>
            <a:r>
              <a:rPr lang="cs-CZ" altLang="cs-CZ" dirty="0"/>
              <a:t>                         3. kontrolní       </a:t>
            </a:r>
          </a:p>
        </p:txBody>
      </p:sp>
      <p:sp>
        <p:nvSpPr>
          <p:cNvPr id="16387" name="WordArt 5"/>
          <p:cNvSpPr>
            <a:spLocks noChangeArrowheads="1" noChangeShapeType="1" noTextEdit="1"/>
          </p:cNvSpPr>
          <p:nvPr/>
        </p:nvSpPr>
        <p:spPr bwMode="auto">
          <a:xfrm>
            <a:off x="2640013" y="620714"/>
            <a:ext cx="7543800" cy="1431925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/>
            <a:r>
              <a:rPr lang="cs-CZ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Arial Black" panose="020B0A04020102020204" pitchFamily="34" charset="0"/>
              </a:rPr>
              <a:t>Funkce veřejných financí</a:t>
            </a:r>
          </a:p>
        </p:txBody>
      </p:sp>
    </p:spTree>
    <p:extLst>
      <p:ext uri="{BB962C8B-B14F-4D97-AF65-F5344CB8AC3E}">
        <p14:creationId xmlns:p14="http://schemas.microsoft.com/office/powerpoint/2010/main" val="1627766936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3321050" y="388938"/>
            <a:ext cx="6078538" cy="1212850"/>
          </a:xfrm>
        </p:spPr>
        <p:txBody>
          <a:bodyPr/>
          <a:lstStyle/>
          <a:p>
            <a:pPr eaLnBrk="1" hangingPunct="1"/>
            <a:endParaRPr lang="cs-CZ" altLang="cs-CZ" dirty="0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52500" y="2060575"/>
            <a:ext cx="9231313" cy="4114800"/>
          </a:xfrm>
        </p:spPr>
        <p:txBody>
          <a:bodyPr/>
          <a:lstStyle/>
          <a:p>
            <a:pPr eaLnBrk="1" hangingPunct="1"/>
            <a:r>
              <a:rPr lang="cs-CZ" altLang="cs-CZ" b="1" u="sng" dirty="0">
                <a:solidFill>
                  <a:schemeClr val="tx2"/>
                </a:solidFill>
              </a:rPr>
              <a:t>Veřejné</a:t>
            </a:r>
          </a:p>
          <a:p>
            <a:pPr eaLnBrk="1" hangingPunct="1"/>
            <a:r>
              <a:rPr lang="cs-CZ" altLang="cs-CZ" b="1" u="sng" dirty="0">
                <a:solidFill>
                  <a:schemeClr val="tx2"/>
                </a:solidFill>
              </a:rPr>
              <a:t>Nejmladší 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cs-CZ" b="1" dirty="0">
                <a:solidFill>
                  <a:schemeClr val="tx2"/>
                </a:solidFill>
              </a:rPr>
              <a:t>               -20.léta 20 století, sub odvětví  upravující veřejné finance</a:t>
            </a:r>
          </a:p>
          <a:p>
            <a:pPr eaLnBrk="1" hangingPunct="1"/>
            <a:r>
              <a:rPr lang="cs-CZ" altLang="cs-CZ" b="1" u="sng" dirty="0">
                <a:solidFill>
                  <a:schemeClr val="tx2"/>
                </a:solidFill>
              </a:rPr>
              <a:t>Samostatné </a:t>
            </a:r>
            <a:r>
              <a:rPr lang="cs-CZ" altLang="cs-CZ" b="1" dirty="0">
                <a:solidFill>
                  <a:schemeClr val="tx2"/>
                </a:solidFill>
              </a:rPr>
              <a:t>odvětví práva ČR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cs-CZ" b="1" dirty="0">
                <a:solidFill>
                  <a:schemeClr val="tx2"/>
                </a:solidFill>
              </a:rPr>
              <a:t>                -má svůj předmět regulace a 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cs-CZ" b="1" dirty="0">
                <a:solidFill>
                  <a:schemeClr val="tx2"/>
                </a:solidFill>
              </a:rPr>
              <a:t>            míru soudržnosti PN jako např. SP</a:t>
            </a:r>
            <a:r>
              <a:rPr lang="cs-CZ" altLang="cs-CZ" b="1" dirty="0">
                <a:solidFill>
                  <a:srgbClr val="FF0000"/>
                </a:solidFill>
              </a:rPr>
              <a:t> 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cs-CZ" altLang="cs-CZ" b="1" dirty="0">
              <a:solidFill>
                <a:srgbClr val="FF0000"/>
              </a:solidFill>
            </a:endParaRPr>
          </a:p>
          <a:p>
            <a:pPr eaLnBrk="1" hangingPunct="1">
              <a:buFont typeface="Wingdings" panose="05000000000000000000" pitchFamily="2" charset="2"/>
              <a:buNone/>
            </a:pPr>
            <a:endParaRPr lang="cs-CZ" altLang="cs-CZ" b="1" u="sng" dirty="0">
              <a:solidFill>
                <a:srgbClr val="FF0000"/>
              </a:solidFill>
            </a:endParaRPr>
          </a:p>
        </p:txBody>
      </p:sp>
      <p:sp>
        <p:nvSpPr>
          <p:cNvPr id="7172" name="WordArt 4"/>
          <p:cNvSpPr>
            <a:spLocks noChangeArrowheads="1" noChangeShapeType="1" noTextEdit="1"/>
          </p:cNvSpPr>
          <p:nvPr/>
        </p:nvSpPr>
        <p:spPr bwMode="auto">
          <a:xfrm>
            <a:off x="4386264" y="476250"/>
            <a:ext cx="3419475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cs-CZ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Charakteristika FP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5A8EF271-E0BC-4E85-96E3-8FD33CAE0C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24094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33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altLang="cs-CZ" sz="6600">
                <a:solidFill>
                  <a:srgbClr val="FF0066"/>
                </a:solidFill>
              </a:rPr>
              <a:t>Náhled na  FP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4400" dirty="0"/>
              <a:t>Výseč platného právního řádu</a:t>
            </a:r>
          </a:p>
          <a:p>
            <a:pPr eaLnBrk="1" hangingPunct="1">
              <a:lnSpc>
                <a:spcPct val="90000"/>
              </a:lnSpc>
            </a:pPr>
            <a:endParaRPr lang="cs-CZ" altLang="cs-CZ" sz="4400" dirty="0"/>
          </a:p>
          <a:p>
            <a:pPr eaLnBrk="1" hangingPunct="1">
              <a:lnSpc>
                <a:spcPct val="90000"/>
              </a:lnSpc>
            </a:pPr>
            <a:r>
              <a:rPr lang="cs-CZ" altLang="cs-CZ" sz="4400" dirty="0"/>
              <a:t>Vědecká disciplína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 sz="4400" dirty="0"/>
              <a:t>  </a:t>
            </a:r>
            <a:r>
              <a:rPr lang="cs-CZ" altLang="cs-CZ" dirty="0"/>
              <a:t>a) věda o FP (zkoumá PN v praxi)  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 dirty="0"/>
              <a:t>   b) finanční  věda (FP z pohledu ekonomického)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cs-CZ" altLang="cs-CZ" sz="4400" dirty="0"/>
          </a:p>
          <a:p>
            <a:pPr eaLnBrk="1" hangingPunct="1">
              <a:lnSpc>
                <a:spcPct val="90000"/>
              </a:lnSpc>
            </a:pPr>
            <a:r>
              <a:rPr lang="cs-CZ" altLang="cs-CZ" sz="4400" dirty="0"/>
              <a:t>Pedagogická disciplína</a:t>
            </a:r>
          </a:p>
        </p:txBody>
      </p:sp>
    </p:spTree>
    <p:extLst>
      <p:ext uri="{BB962C8B-B14F-4D97-AF65-F5344CB8AC3E}">
        <p14:creationId xmlns:p14="http://schemas.microsoft.com/office/powerpoint/2010/main" val="2675960148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endParaRPr lang="cs-CZ" altLang="cs-CZ" sz="4400"/>
          </a:p>
          <a:p>
            <a:pPr eaLnBrk="1" hangingPunct="1">
              <a:buFont typeface="Wingdings" panose="05000000000000000000" pitchFamily="2" charset="2"/>
              <a:buNone/>
            </a:pPr>
            <a:endParaRPr lang="cs-CZ" altLang="cs-CZ" sz="4400"/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cs-CZ" sz="4400"/>
              <a:t>Systém práva ČR</a:t>
            </a:r>
          </a:p>
        </p:txBody>
      </p:sp>
      <p:sp>
        <p:nvSpPr>
          <p:cNvPr id="18435" name="WordArt 5"/>
          <p:cNvSpPr>
            <a:spLocks noChangeArrowheads="1" noChangeShapeType="1" noTextEdit="1"/>
          </p:cNvSpPr>
          <p:nvPr/>
        </p:nvSpPr>
        <p:spPr bwMode="auto">
          <a:xfrm>
            <a:off x="2674939" y="214314"/>
            <a:ext cx="7793037" cy="1462087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cs-CZ" sz="3600" kern="10" spc="-36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Impact" panose="020B0806030902050204" pitchFamily="34" charset="0"/>
              </a:rPr>
              <a:t>Zařazení do systému práva ČR</a:t>
            </a:r>
          </a:p>
        </p:txBody>
      </p:sp>
      <p:sp>
        <p:nvSpPr>
          <p:cNvPr id="18436" name="Line 6"/>
          <p:cNvSpPr>
            <a:spLocks noChangeShapeType="1"/>
          </p:cNvSpPr>
          <p:nvPr/>
        </p:nvSpPr>
        <p:spPr bwMode="auto">
          <a:xfrm flipV="1">
            <a:off x="7175501" y="3500438"/>
            <a:ext cx="504825" cy="5762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8437" name="Line 8"/>
          <p:cNvSpPr>
            <a:spLocks noChangeShapeType="1"/>
          </p:cNvSpPr>
          <p:nvPr/>
        </p:nvSpPr>
        <p:spPr bwMode="auto">
          <a:xfrm>
            <a:off x="7175500" y="4076701"/>
            <a:ext cx="433388" cy="504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8438" name="Rectangle 9"/>
          <p:cNvSpPr>
            <a:spLocks noChangeArrowheads="1"/>
          </p:cNvSpPr>
          <p:nvPr/>
        </p:nvSpPr>
        <p:spPr bwMode="auto">
          <a:xfrm>
            <a:off x="7751763" y="3213101"/>
            <a:ext cx="2089150" cy="5762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b="1">
                <a:solidFill>
                  <a:srgbClr val="FF0000"/>
                </a:solidFill>
              </a:rPr>
              <a:t>soukromé</a:t>
            </a:r>
          </a:p>
        </p:txBody>
      </p:sp>
      <p:sp>
        <p:nvSpPr>
          <p:cNvPr id="18439" name="Rectangle 11"/>
          <p:cNvSpPr>
            <a:spLocks noChangeArrowheads="1"/>
          </p:cNvSpPr>
          <p:nvPr/>
        </p:nvSpPr>
        <p:spPr bwMode="auto">
          <a:xfrm>
            <a:off x="7680326" y="4581526"/>
            <a:ext cx="2232025" cy="7921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4000" b="1">
                <a:solidFill>
                  <a:srgbClr val="FF0000"/>
                </a:solidFill>
              </a:rPr>
              <a:t>veřejné</a:t>
            </a:r>
          </a:p>
        </p:txBody>
      </p:sp>
    </p:spTree>
    <p:extLst>
      <p:ext uri="{BB962C8B-B14F-4D97-AF65-F5344CB8AC3E}">
        <p14:creationId xmlns:p14="http://schemas.microsoft.com/office/powerpoint/2010/main" val="3990814020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3600" dirty="0"/>
              <a:t>Souhrn PN zabývajících se chováním subjektů FPV ve vztahu  k veřejným peněžním fondům</a:t>
            </a:r>
          </a:p>
          <a:p>
            <a:pPr marL="72000" indent="0" eaLnBrk="1" hangingPunct="1">
              <a:lnSpc>
                <a:spcPct val="90000"/>
              </a:lnSpc>
              <a:buNone/>
            </a:pPr>
            <a:endParaRPr lang="cs-CZ" altLang="cs-CZ" sz="3600" dirty="0"/>
          </a:p>
          <a:p>
            <a:pPr eaLnBrk="1" hangingPunct="1">
              <a:lnSpc>
                <a:spcPct val="90000"/>
              </a:lnSpc>
            </a:pPr>
            <a:r>
              <a:rPr lang="cs-CZ" altLang="cs-CZ" sz="3600" dirty="0"/>
              <a:t>Souhrn PN, které upravují vztahy vznikající v procesu tvorby, rozdělování a používání peněžní masy  a jejích částí</a:t>
            </a:r>
          </a:p>
          <a:p>
            <a:pPr marL="72000" indent="0" eaLnBrk="1" hangingPunct="1">
              <a:lnSpc>
                <a:spcPct val="90000"/>
              </a:lnSpc>
              <a:buNone/>
            </a:pPr>
            <a:endParaRPr lang="cs-CZ" altLang="cs-CZ" sz="3600" dirty="0"/>
          </a:p>
          <a:p>
            <a:pPr eaLnBrk="1" hangingPunct="1">
              <a:lnSpc>
                <a:spcPct val="90000"/>
              </a:lnSpc>
            </a:pPr>
            <a:r>
              <a:rPr lang="cs-CZ" altLang="cs-CZ" sz="3600" dirty="0"/>
              <a:t>Soubor PN regulujících veřejné finance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cs-CZ" altLang="cs-CZ" sz="3600" dirty="0">
              <a:solidFill>
                <a:schemeClr val="bg2"/>
              </a:solidFill>
            </a:endParaRP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cs-CZ" altLang="cs-CZ" sz="3600" dirty="0">
              <a:solidFill>
                <a:schemeClr val="bg2"/>
              </a:solidFill>
            </a:endParaRPr>
          </a:p>
        </p:txBody>
      </p:sp>
      <p:sp>
        <p:nvSpPr>
          <p:cNvPr id="19459" name="WordArt 5" descr="Bílý mramor"/>
          <p:cNvSpPr>
            <a:spLocks noChangeArrowheads="1" noChangeShapeType="1" noTextEdit="1"/>
          </p:cNvSpPr>
          <p:nvPr/>
        </p:nvSpPr>
        <p:spPr bwMode="auto">
          <a:xfrm>
            <a:off x="2640013" y="333376"/>
            <a:ext cx="7543800" cy="14319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  <a:contourClr>
                <a:srgbClr val="FFFFFF"/>
              </a:contourClr>
            </a:sp3d>
          </a:bodyPr>
          <a:lstStyle/>
          <a:p>
            <a:pPr algn="ctr"/>
            <a:r>
              <a:rPr lang="cs-CZ" sz="3600" kern="10">
                <a:ln w="9525">
                  <a:round/>
                  <a:headEnd/>
                  <a:tailEnd/>
                </a:ln>
                <a:blipFill dpi="0" rotWithShape="0">
                  <a:blip r:embed="rId2"/>
                  <a:srcRect/>
                  <a:tile tx="0" ty="0" sx="100000" sy="100000" flip="none" algn="tl"/>
                </a:blipFill>
                <a:latin typeface="Arial Black" panose="020B0A04020102020204" pitchFamily="34" charset="0"/>
              </a:rPr>
              <a:t>Finanční právo-POJEM</a:t>
            </a:r>
          </a:p>
        </p:txBody>
      </p:sp>
    </p:spTree>
    <p:extLst>
      <p:ext uri="{BB962C8B-B14F-4D97-AF65-F5344CB8AC3E}">
        <p14:creationId xmlns:p14="http://schemas.microsoft.com/office/powerpoint/2010/main" val="2608937857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 sz="3600" b="1" dirty="0"/>
              <a:t>Jsou společenské vztahy</a:t>
            </a:r>
            <a:r>
              <a:rPr lang="cs-CZ" altLang="cs-CZ" sz="3600" dirty="0"/>
              <a:t>, jejíchž objektem jsou </a:t>
            </a:r>
            <a:r>
              <a:rPr lang="cs-CZ" altLang="cs-CZ" sz="3600" b="1" dirty="0"/>
              <a:t>veřejné peníze</a:t>
            </a:r>
            <a:r>
              <a:rPr lang="cs-CZ" altLang="cs-CZ" sz="3600" dirty="0"/>
              <a:t> a </a:t>
            </a:r>
            <a:r>
              <a:rPr lang="cs-CZ" altLang="cs-CZ" sz="3600" b="1" dirty="0"/>
              <a:t>majetek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cs-CZ" altLang="cs-CZ" sz="3600" dirty="0">
              <a:solidFill>
                <a:srgbClr val="FF6600"/>
              </a:solidFill>
            </a:endParaRPr>
          </a:p>
          <a:p>
            <a:pPr eaLnBrk="1" hangingPunct="1"/>
            <a:r>
              <a:rPr lang="cs-CZ" altLang="cs-CZ" sz="3600" b="1" dirty="0">
                <a:solidFill>
                  <a:srgbClr val="FF0000"/>
                </a:solidFill>
              </a:rPr>
              <a:t>Peníze</a:t>
            </a:r>
            <a:r>
              <a:rPr lang="cs-CZ" altLang="cs-CZ" sz="3600" dirty="0">
                <a:solidFill>
                  <a:srgbClr val="FF6600"/>
                </a:solidFill>
              </a:rPr>
              <a:t> </a:t>
            </a:r>
            <a:r>
              <a:rPr lang="cs-CZ" altLang="cs-CZ" sz="3600" dirty="0"/>
              <a:t>= věc, zboží sloužící ke směně</a:t>
            </a:r>
          </a:p>
        </p:txBody>
      </p:sp>
      <p:sp>
        <p:nvSpPr>
          <p:cNvPr id="20483" name="WordArt 5"/>
          <p:cNvSpPr>
            <a:spLocks noChangeArrowheads="1" noChangeShapeType="1" noTextEdit="1"/>
          </p:cNvSpPr>
          <p:nvPr/>
        </p:nvSpPr>
        <p:spPr bwMode="auto">
          <a:xfrm>
            <a:off x="2674939" y="214314"/>
            <a:ext cx="7793037" cy="1462087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/>
            <a:r>
              <a:rPr lang="cs-CZ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Impact" panose="020B0806030902050204" pitchFamily="34" charset="0"/>
              </a:rPr>
              <a:t>Předmět FP</a:t>
            </a:r>
          </a:p>
        </p:txBody>
      </p:sp>
    </p:spTree>
    <p:extLst>
      <p:ext uri="{BB962C8B-B14F-4D97-AF65-F5344CB8AC3E}">
        <p14:creationId xmlns:p14="http://schemas.microsoft.com/office/powerpoint/2010/main" val="3042130333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endParaRPr lang="cs-CZ" altLang="cs-CZ" dirty="0"/>
          </a:p>
          <a:p>
            <a:pPr eaLnBrk="1" hangingPunct="1">
              <a:buFont typeface="Wingdings" panose="05000000000000000000" pitchFamily="2" charset="2"/>
              <a:buNone/>
            </a:pPr>
            <a:endParaRPr lang="cs-CZ" altLang="cs-CZ" dirty="0"/>
          </a:p>
          <a:p>
            <a:pPr eaLnBrk="1" hangingPunct="1">
              <a:buFont typeface="Wingdings" panose="05000000000000000000" pitchFamily="2" charset="2"/>
              <a:buNone/>
            </a:pPr>
            <a:endParaRPr lang="cs-CZ" altLang="cs-CZ" dirty="0"/>
          </a:p>
          <a:p>
            <a:pPr eaLnBrk="1" hangingPunct="1">
              <a:buFont typeface="Wingdings" panose="05000000000000000000" pitchFamily="2" charset="2"/>
              <a:buNone/>
            </a:pPr>
            <a:endParaRPr lang="cs-CZ" altLang="cs-CZ" dirty="0">
              <a:solidFill>
                <a:srgbClr val="6600FF"/>
              </a:solidFill>
            </a:endParaRPr>
          </a:p>
        </p:txBody>
      </p:sp>
      <p:sp>
        <p:nvSpPr>
          <p:cNvPr id="24579" name="WordArt 5"/>
          <p:cNvSpPr>
            <a:spLocks noChangeArrowheads="1" noChangeShapeType="1" noTextEdit="1"/>
          </p:cNvSpPr>
          <p:nvPr/>
        </p:nvSpPr>
        <p:spPr bwMode="auto">
          <a:xfrm>
            <a:off x="3648075" y="260350"/>
            <a:ext cx="3581400" cy="2001838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66"/>
              </a:avLst>
            </a:prstTxWarp>
          </a:bodyPr>
          <a:lstStyle/>
          <a:p>
            <a:pPr algn="ctr"/>
            <a:r>
              <a:rPr lang="cs-CZ" sz="3600" b="1" kern="1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tx2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PRAMENY  FP</a:t>
            </a:r>
          </a:p>
        </p:txBody>
      </p:sp>
      <p:sp>
        <p:nvSpPr>
          <p:cNvPr id="24580" name="Line 7"/>
          <p:cNvSpPr>
            <a:spLocks noChangeShapeType="1"/>
          </p:cNvSpPr>
          <p:nvPr/>
        </p:nvSpPr>
        <p:spPr bwMode="auto">
          <a:xfrm flipV="1">
            <a:off x="2711450" y="3357564"/>
            <a:ext cx="647700" cy="7191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4581" name="Line 8"/>
          <p:cNvSpPr>
            <a:spLocks noChangeShapeType="1"/>
          </p:cNvSpPr>
          <p:nvPr/>
        </p:nvSpPr>
        <p:spPr bwMode="auto">
          <a:xfrm>
            <a:off x="2711451" y="4149726"/>
            <a:ext cx="576263" cy="5746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4582" name="Rectangle 10"/>
          <p:cNvSpPr>
            <a:spLocks noChangeArrowheads="1"/>
          </p:cNvSpPr>
          <p:nvPr/>
        </p:nvSpPr>
        <p:spPr bwMode="auto">
          <a:xfrm>
            <a:off x="3432175" y="2924176"/>
            <a:ext cx="4535488" cy="9366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 i="1" u="sng" dirty="0" err="1"/>
              <a:t>Materiální</a:t>
            </a:r>
            <a:r>
              <a:rPr lang="cs-CZ" altLang="cs-CZ" sz="2400" dirty="0" err="1"/>
              <a:t>-</a:t>
            </a:r>
            <a:r>
              <a:rPr lang="cs-CZ" altLang="cs-CZ" sz="2400" dirty="0" err="1">
                <a:solidFill>
                  <a:srgbClr val="660033"/>
                </a:solidFill>
              </a:rPr>
              <a:t>jsou</a:t>
            </a:r>
            <a:r>
              <a:rPr lang="cs-CZ" altLang="cs-CZ" sz="2400" dirty="0">
                <a:solidFill>
                  <a:srgbClr val="660033"/>
                </a:solidFill>
              </a:rPr>
              <a:t> příčinou vzniku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dirty="0">
                <a:solidFill>
                  <a:srgbClr val="660033"/>
                </a:solidFill>
              </a:rPr>
              <a:t>                   formálních pramenů,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dirty="0">
                <a:solidFill>
                  <a:srgbClr val="660033"/>
                </a:solidFill>
              </a:rPr>
              <a:t>potřeba regulace lidského chování</a:t>
            </a:r>
          </a:p>
        </p:txBody>
      </p:sp>
      <p:sp>
        <p:nvSpPr>
          <p:cNvPr id="24583" name="Rectangle 11"/>
          <p:cNvSpPr>
            <a:spLocks noChangeArrowheads="1"/>
          </p:cNvSpPr>
          <p:nvPr/>
        </p:nvSpPr>
        <p:spPr bwMode="auto">
          <a:xfrm>
            <a:off x="3432175" y="4221164"/>
            <a:ext cx="4535488" cy="13684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 i="1" u="sng" dirty="0"/>
              <a:t>Formální</a:t>
            </a:r>
            <a:r>
              <a:rPr lang="cs-CZ" altLang="cs-CZ" sz="2400" dirty="0"/>
              <a:t>-</a:t>
            </a:r>
            <a:r>
              <a:rPr lang="cs-CZ" altLang="cs-CZ" sz="2400" dirty="0">
                <a:solidFill>
                  <a:srgbClr val="660033"/>
                </a:solidFill>
              </a:rPr>
              <a:t> PN, které regulují finančně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dirty="0">
                <a:solidFill>
                  <a:srgbClr val="660033"/>
                </a:solidFill>
              </a:rPr>
              <a:t>právní vztahy- označujeme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dirty="0">
                <a:solidFill>
                  <a:srgbClr val="FF0000"/>
                </a:solidFill>
              </a:rPr>
              <a:t>OBECNĚ ZÁVAZNÉ NORMATIVNÍ AKTY</a:t>
            </a:r>
          </a:p>
        </p:txBody>
      </p:sp>
    </p:spTree>
    <p:extLst>
      <p:ext uri="{BB962C8B-B14F-4D97-AF65-F5344CB8AC3E}">
        <p14:creationId xmlns:p14="http://schemas.microsoft.com/office/powerpoint/2010/main" val="2945588801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altLang="cs-CZ" b="1">
                <a:solidFill>
                  <a:srgbClr val="FF0000"/>
                </a:solidFill>
              </a:rPr>
              <a:t>OBECNĚ ZÁVAZNÉ NORMATIVNÍ AKTY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 b="1" dirty="0">
                <a:solidFill>
                  <a:srgbClr val="6600FF"/>
                </a:solidFill>
              </a:rPr>
              <a:t>PRIMÁRNÍ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dirty="0"/>
              <a:t> </a:t>
            </a:r>
            <a:r>
              <a:rPr lang="cs-CZ" altLang="cs-CZ" b="1" dirty="0"/>
              <a:t>Ústavní pořádek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b="1" dirty="0"/>
              <a:t>Zákony Parlamentu ČR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b="1" dirty="0"/>
              <a:t>Zákonná opatření senátu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b="1" dirty="0"/>
              <a:t>Obecně závazné vyhlášky ÚSC v samostatné působno</a:t>
            </a:r>
            <a:r>
              <a:rPr lang="cs-CZ" altLang="cs-CZ" dirty="0"/>
              <a:t>sti</a:t>
            </a:r>
          </a:p>
        </p:txBody>
      </p:sp>
    </p:spTree>
    <p:extLst>
      <p:ext uri="{BB962C8B-B14F-4D97-AF65-F5344CB8AC3E}">
        <p14:creationId xmlns:p14="http://schemas.microsoft.com/office/powerpoint/2010/main" val="571594291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Char char="q"/>
            </a:pPr>
            <a:r>
              <a:rPr lang="cs-CZ" altLang="cs-CZ" b="1" dirty="0">
                <a:solidFill>
                  <a:srgbClr val="6600FF"/>
                </a:solidFill>
              </a:rPr>
              <a:t>SEKUNDÁRNÍ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b="1" dirty="0"/>
              <a:t>Nařízení vlády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b="1" dirty="0"/>
              <a:t>Vyhlášky a opatření ČNB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b="1" dirty="0"/>
              <a:t>Vyhlášky a opatření ministerstev a dalších ústředních orgánů </a:t>
            </a:r>
            <a:r>
              <a:rPr lang="cs-CZ" altLang="cs-CZ" b="1" dirty="0" err="1"/>
              <a:t>st.správy</a:t>
            </a:r>
            <a:endParaRPr lang="cs-CZ" altLang="cs-CZ" b="1" dirty="0"/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b="1" dirty="0"/>
              <a:t>Nařízení ÚSC</a:t>
            </a:r>
          </a:p>
          <a:p>
            <a:pPr eaLnBrk="1" hangingPunct="1"/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96103245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cs-CZ" altLang="cs-CZ" b="1" dirty="0"/>
              <a:t>Obecná část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b="1" dirty="0"/>
              <a:t>Zvláštní část – hmotné právo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b="1" dirty="0"/>
              <a:t>Procesní část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b="1" dirty="0"/>
              <a:t>Administrativní část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b="1" dirty="0"/>
              <a:t>Trestní část</a:t>
            </a:r>
          </a:p>
          <a:p>
            <a:pPr algn="ctr" eaLnBrk="1" hangingPunct="1">
              <a:buFont typeface="Wingdings" panose="05000000000000000000" pitchFamily="2" charset="2"/>
              <a:buNone/>
            </a:pPr>
            <a:r>
              <a:rPr lang="cs-CZ" altLang="cs-CZ" b="1" dirty="0"/>
              <a:t>FISKÁLNÍ  x  NEFISKÁLNÍ</a:t>
            </a:r>
          </a:p>
        </p:txBody>
      </p:sp>
      <p:sp>
        <p:nvSpPr>
          <p:cNvPr id="27651" name="WordArt 5"/>
          <p:cNvSpPr>
            <a:spLocks noChangeArrowheads="1" noChangeShapeType="1" noTextEdit="1"/>
          </p:cNvSpPr>
          <p:nvPr/>
        </p:nvSpPr>
        <p:spPr bwMode="auto">
          <a:xfrm>
            <a:off x="2674939" y="214314"/>
            <a:ext cx="7793037" cy="14620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BottomRight">
                <a:rot lat="0" lon="21239996" rev="0"/>
              </a:camera>
              <a:lightRig rig="legacyHarsh3" dir="l"/>
            </a:scene3d>
            <a:sp3d extrusionH="430200" prstMaterial="legacyMatte">
              <a:extrusionClr>
                <a:srgbClr val="C0C0C0"/>
              </a:extrusionClr>
              <a:contourClr>
                <a:srgbClr val="DCEBF5"/>
              </a:contourClr>
            </a:sp3d>
          </a:bodyPr>
          <a:lstStyle/>
          <a:p>
            <a:pPr algn="ctr"/>
            <a:r>
              <a:rPr lang="cs-CZ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DCEBF5"/>
                    </a:gs>
                    <a:gs pos="8000">
                      <a:srgbClr val="83A7C3"/>
                    </a:gs>
                    <a:gs pos="13000">
                      <a:srgbClr val="768FB9"/>
                    </a:gs>
                    <a:gs pos="21001">
                      <a:srgbClr val="83A7C3"/>
                    </a:gs>
                    <a:gs pos="52000">
                      <a:srgbClr val="FFFFFF"/>
                    </a:gs>
                    <a:gs pos="56000">
                      <a:srgbClr val="9C6563"/>
                    </a:gs>
                    <a:gs pos="58000">
                      <a:srgbClr val="80302D"/>
                    </a:gs>
                    <a:gs pos="71001">
                      <a:srgbClr val="C0524E"/>
                    </a:gs>
                    <a:gs pos="94000">
                      <a:srgbClr val="EBDAD4"/>
                    </a:gs>
                    <a:gs pos="100000">
                      <a:srgbClr val="55261C"/>
                    </a:gs>
                  </a:gsLst>
                  <a:lin ang="5400000" scaled="1"/>
                </a:gradFill>
                <a:latin typeface="Arial Black" panose="020B0A04020102020204" pitchFamily="34" charset="0"/>
              </a:rPr>
              <a:t>SYSTÉM FP</a:t>
            </a:r>
          </a:p>
        </p:txBody>
      </p:sp>
    </p:spTree>
    <p:extLst>
      <p:ext uri="{BB962C8B-B14F-4D97-AF65-F5344CB8AC3E}">
        <p14:creationId xmlns:p14="http://schemas.microsoft.com/office/powerpoint/2010/main" val="1642930601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Rectangle 35"/>
          <p:cNvSpPr>
            <a:spLocks noGrp="1" noChangeArrowheads="1"/>
          </p:cNvSpPr>
          <p:nvPr>
            <p:ph type="body" sz="half" idx="1"/>
          </p:nvPr>
        </p:nvSpPr>
        <p:spPr>
          <a:xfrm>
            <a:off x="926926" y="2017713"/>
            <a:ext cx="5588174" cy="4114800"/>
          </a:xfrm>
        </p:spPr>
        <p:txBody>
          <a:bodyPr/>
          <a:lstStyle/>
          <a:p>
            <a:pPr eaLnBrk="1" hangingPunct="1"/>
            <a:r>
              <a:rPr lang="cs-CZ" altLang="cs-CZ" b="1" dirty="0"/>
              <a:t>Fiskální část - tok peněz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cs-CZ" altLang="cs-CZ" b="1" dirty="0"/>
          </a:p>
          <a:p>
            <a:pPr eaLnBrk="1" hangingPunct="1"/>
            <a:r>
              <a:rPr lang="cs-CZ" altLang="cs-CZ" b="1" dirty="0"/>
              <a:t>Nefiskální část - podstata, význam a charakter peněz</a:t>
            </a:r>
          </a:p>
        </p:txBody>
      </p:sp>
      <p:pic>
        <p:nvPicPr>
          <p:cNvPr id="28676" name="Picture 34" descr="Modré vrcholky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18376" y="3162301"/>
            <a:ext cx="2513013" cy="18256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1577277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WordArt 5"/>
          <p:cNvSpPr>
            <a:spLocks noChangeArrowheads="1" noChangeShapeType="1" noTextEdit="1"/>
          </p:cNvSpPr>
          <p:nvPr/>
        </p:nvSpPr>
        <p:spPr bwMode="auto">
          <a:xfrm>
            <a:off x="2674939" y="214314"/>
            <a:ext cx="7793037" cy="1462087"/>
          </a:xfrm>
          <a:prstGeom prst="rect">
            <a:avLst/>
          </a:prstGeom>
        </p:spPr>
        <p:txBody>
          <a:bodyPr wrap="none" fromWordArt="1">
            <a:prstTxWarp prst="textTriangle">
              <a:avLst>
                <a:gd name="adj" fmla="val 50000"/>
              </a:avLst>
            </a:prstTxWarp>
            <a:scene3d>
              <a:camera prst="legacyObliqueTopLeft"/>
              <a:lightRig rig="legacyNormal3" dir="r"/>
            </a:scene3d>
            <a:sp3d extrusionH="201600" prstMaterial="legacyMatte">
              <a:extrusionClr>
                <a:srgbClr val="0066CC"/>
              </a:extrusionClr>
              <a:contourClr>
                <a:srgbClr val="0000FF"/>
              </a:contourClr>
            </a:sp3d>
          </a:bodyPr>
          <a:lstStyle/>
          <a:p>
            <a:pPr algn="ctr"/>
            <a:r>
              <a:rPr lang="cs-CZ" sz="3600" kern="10">
                <a:ln w="9525"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FISKÁLNÍ  ČÁST FP</a:t>
            </a:r>
          </a:p>
        </p:txBody>
      </p:sp>
      <p:graphicFrame>
        <p:nvGraphicFramePr>
          <p:cNvPr id="2" name="Diagram 1"/>
          <p:cNvGraphicFramePr/>
          <p:nvPr/>
        </p:nvGraphicFramePr>
        <p:xfrm>
          <a:off x="4556125" y="2046288"/>
          <a:ext cx="3963988" cy="40116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53731419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altLang="cs-CZ" sz="5400">
                <a:solidFill>
                  <a:schemeClr val="tx1"/>
                </a:solidFill>
              </a:rPr>
              <a:t>VZNIK  FP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cs-CZ" b="1" u="sng" dirty="0"/>
              <a:t>Vznik FP</a:t>
            </a:r>
            <a:r>
              <a:rPr lang="cs-CZ" altLang="cs-CZ" dirty="0"/>
              <a:t> =se vnikem materiálních vztahů, směnou, komoditními penězi (kovy, dobytek, olej,…) a po té se vnikem  prvních peněžních vztahů. </a:t>
            </a:r>
          </a:p>
          <a:p>
            <a:pPr eaLnBrk="1" hangingPunct="1"/>
            <a:r>
              <a:rPr lang="cs-CZ" altLang="cs-CZ" dirty="0"/>
              <a:t>V některých zemích je FP samostatné právní odvětví, někde je součástí např. SP a nebo někde není akceptováno FP vůbec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42A144B-6A70-4B88-B475-EA8A8FC224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41398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4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sz="4000" dirty="0"/>
              <a:t>Rozpočtové právo</a:t>
            </a:r>
          </a:p>
          <a:p>
            <a:pPr marL="609600" indent="-609600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sz="4000" dirty="0"/>
              <a:t>Berní právo – Daňové, poplatkové p.</a:t>
            </a:r>
          </a:p>
          <a:p>
            <a:pPr marL="609600" indent="-609600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sz="4000" dirty="0"/>
              <a:t>Celní právo</a:t>
            </a:r>
          </a:p>
          <a:p>
            <a:pPr marL="609600" indent="-609600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sz="4000" dirty="0"/>
              <a:t>Právní regulace veřejných výdajů</a:t>
            </a:r>
          </a:p>
          <a:p>
            <a:pPr marL="0" indent="0">
              <a:buClr>
                <a:schemeClr val="tx1"/>
              </a:buClr>
              <a:buNone/>
            </a:pPr>
            <a:endParaRPr lang="cs-CZ" altLang="cs-CZ" sz="4000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altLang="cs-CZ" sz="4800" dirty="0">
                <a:solidFill>
                  <a:schemeClr val="tx1"/>
                </a:solidFill>
              </a:rPr>
              <a:t>Fiskální část</a:t>
            </a:r>
            <a:endParaRPr lang="cs-CZ" sz="4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0973330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sz="4000" dirty="0"/>
              <a:t>Měnové právo</a:t>
            </a:r>
          </a:p>
          <a:p>
            <a:pPr eaLnBrk="1" hangingPunct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sz="4000" dirty="0"/>
              <a:t>Devizové právo</a:t>
            </a:r>
          </a:p>
          <a:p>
            <a:pPr eaLnBrk="1" hangingPunct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sz="4000" dirty="0"/>
              <a:t>Veřejné bankovní právo</a:t>
            </a:r>
          </a:p>
          <a:p>
            <a:pPr eaLnBrk="1" hangingPunct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sz="4000" dirty="0"/>
              <a:t>Veřejné pojišťovnické právo</a:t>
            </a:r>
          </a:p>
          <a:p>
            <a:pPr eaLnBrk="1" hangingPunct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sz="4000" dirty="0"/>
              <a:t>Veřejné právo </a:t>
            </a:r>
            <a:r>
              <a:rPr lang="cs-CZ" altLang="cs-CZ" sz="4000" dirty="0" err="1"/>
              <a:t>kap.trhu</a:t>
            </a:r>
            <a:endParaRPr lang="cs-CZ" altLang="cs-CZ" sz="4000" dirty="0"/>
          </a:p>
          <a:p>
            <a:pPr eaLnBrk="1" hangingPunct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cs-CZ" sz="4000" dirty="0"/>
              <a:t>Puncovní právo</a:t>
            </a:r>
          </a:p>
          <a:p>
            <a:pPr eaLnBrk="1" hangingPunct="1">
              <a:buClr>
                <a:schemeClr val="tx1"/>
              </a:buClr>
              <a:buFont typeface="Wingdings" panose="05000000000000000000" pitchFamily="2" charset="2"/>
              <a:buNone/>
            </a:pPr>
            <a:endParaRPr lang="cs-CZ" altLang="cs-CZ" sz="4000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altLang="cs-CZ" sz="4800" dirty="0">
                <a:solidFill>
                  <a:schemeClr val="tx1"/>
                </a:solidFill>
              </a:rPr>
              <a:t>Nefiskální část</a:t>
            </a:r>
            <a:endParaRPr lang="cs-CZ" sz="4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82030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altLang="cs-CZ" sz="4800" i="1" dirty="0">
                <a:solidFill>
                  <a:schemeClr val="tx1"/>
                </a:solidFill>
              </a:rPr>
              <a:t>FP jako nejmladší právní odvětví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27342" y="2174875"/>
            <a:ext cx="9054883" cy="3829050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Char char="ü"/>
            </a:pPr>
            <a:r>
              <a:rPr lang="cs-CZ" altLang="cs-CZ" sz="3600" b="1" dirty="0"/>
              <a:t>FP se vydělilo společně ze SPRÁVNÍM PRÁVEM z práva ÚSTAVNÍHO a po té po II. Světové válce bylo nutno vymezit hranice mezi správou a </a:t>
            </a:r>
            <a:r>
              <a:rPr lang="cs-CZ" altLang="cs-CZ" sz="3600" b="1" dirty="0" err="1"/>
              <a:t>financema</a:t>
            </a:r>
            <a:r>
              <a:rPr lang="cs-CZ" altLang="cs-CZ" sz="36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214678178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altLang="cs-CZ" sz="5400" i="1">
                <a:solidFill>
                  <a:schemeClr val="tx1"/>
                </a:solidFill>
              </a:rPr>
              <a:t>Odvětvotvorná kriteria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>
              <a:buFont typeface="Wingdings" panose="05000000000000000000" pitchFamily="2" charset="2"/>
              <a:buAutoNum type="arabicPeriod"/>
            </a:pPr>
            <a:r>
              <a:rPr lang="cs-CZ" altLang="cs-CZ" sz="4000" b="1" dirty="0"/>
              <a:t>Samostatnost a specifičnost předmětu právní regulace-</a:t>
            </a:r>
            <a:r>
              <a:rPr lang="cs-CZ" sz="4000" b="1" dirty="0"/>
              <a:t>co</a:t>
            </a:r>
            <a:r>
              <a:rPr lang="cs-CZ" sz="3200" dirty="0"/>
              <a:t> </a:t>
            </a:r>
            <a:r>
              <a:rPr lang="cs-CZ" sz="3200" u="sng" dirty="0"/>
              <a:t>dané právní odvětví reguluje</a:t>
            </a:r>
            <a:endParaRPr lang="cs-CZ" altLang="cs-CZ" sz="3200" b="1" u="sng" dirty="0"/>
          </a:p>
          <a:p>
            <a:pPr marL="609600" indent="-609600">
              <a:buFont typeface="Wingdings" panose="05000000000000000000" pitchFamily="2" charset="2"/>
              <a:buAutoNum type="arabicPeriod"/>
            </a:pPr>
            <a:r>
              <a:rPr lang="cs-CZ" altLang="cs-CZ" sz="4000" b="1" dirty="0"/>
              <a:t>Metoda právní regulace </a:t>
            </a:r>
            <a:r>
              <a:rPr lang="pl-PL" u="sng" dirty="0"/>
              <a:t>metoda určuje, jak se ona regulace uskutečňuje</a:t>
            </a:r>
            <a:endParaRPr lang="cs-CZ" altLang="cs-CZ" b="1" u="sng" dirty="0"/>
          </a:p>
          <a:p>
            <a:pPr marL="609600" indent="-609600">
              <a:buFont typeface="Wingdings" panose="05000000000000000000" pitchFamily="2" charset="2"/>
              <a:buAutoNum type="arabicPeriod"/>
            </a:pPr>
            <a:r>
              <a:rPr lang="cs-CZ" altLang="cs-CZ" sz="4000" b="1" dirty="0"/>
              <a:t>Systémová soudržnost právních norem</a:t>
            </a:r>
          </a:p>
          <a:p>
            <a:pPr marL="609600" indent="-609600">
              <a:buFont typeface="Wingdings" panose="05000000000000000000" pitchFamily="2" charset="2"/>
              <a:buAutoNum type="arabicPeriod"/>
            </a:pPr>
            <a:r>
              <a:rPr lang="cs-CZ" altLang="cs-CZ" sz="4000" b="1" dirty="0"/>
              <a:t>Společenská akceptace  odvětví</a:t>
            </a:r>
          </a:p>
        </p:txBody>
      </p:sp>
    </p:spTree>
    <p:extLst>
      <p:ext uri="{BB962C8B-B14F-4D97-AF65-F5344CB8AC3E}">
        <p14:creationId xmlns:p14="http://schemas.microsoft.com/office/powerpoint/2010/main" val="1977540740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Char char="v"/>
            </a:pPr>
            <a:r>
              <a:rPr lang="cs-CZ" altLang="cs-CZ" b="1" dirty="0"/>
              <a:t>Ústavní právo</a:t>
            </a:r>
          </a:p>
          <a:p>
            <a:pPr eaLnBrk="1" hangingPunct="1">
              <a:buFont typeface="Wingdings" panose="05000000000000000000" pitchFamily="2" charset="2"/>
              <a:buChar char="v"/>
            </a:pPr>
            <a:r>
              <a:rPr lang="cs-CZ" altLang="cs-CZ" b="1" dirty="0"/>
              <a:t>Správní právo</a:t>
            </a:r>
          </a:p>
          <a:p>
            <a:pPr eaLnBrk="1" hangingPunct="1">
              <a:buFont typeface="Wingdings" panose="05000000000000000000" pitchFamily="2" charset="2"/>
              <a:buChar char="v"/>
            </a:pPr>
            <a:r>
              <a:rPr lang="cs-CZ" altLang="cs-CZ" b="1" dirty="0"/>
              <a:t>Trestní právo</a:t>
            </a:r>
          </a:p>
          <a:p>
            <a:pPr eaLnBrk="1" hangingPunct="1">
              <a:buFont typeface="Wingdings" panose="05000000000000000000" pitchFamily="2" charset="2"/>
              <a:buChar char="v"/>
            </a:pPr>
            <a:r>
              <a:rPr lang="cs-CZ" altLang="cs-CZ" b="1" dirty="0"/>
              <a:t>Právo ŽP</a:t>
            </a:r>
          </a:p>
          <a:p>
            <a:pPr eaLnBrk="1" hangingPunct="1">
              <a:buFont typeface="Wingdings" panose="05000000000000000000" pitchFamily="2" charset="2"/>
              <a:buChar char="v"/>
            </a:pPr>
            <a:r>
              <a:rPr lang="cs-CZ" altLang="cs-CZ" b="1" dirty="0"/>
              <a:t>Obchodní právo</a:t>
            </a:r>
          </a:p>
          <a:p>
            <a:pPr eaLnBrk="1" hangingPunct="1">
              <a:buFont typeface="Wingdings" panose="05000000000000000000" pitchFamily="2" charset="2"/>
              <a:buChar char="v"/>
            </a:pPr>
            <a:r>
              <a:rPr lang="cs-CZ" altLang="cs-CZ" b="1" dirty="0"/>
              <a:t>Občanské právo</a:t>
            </a:r>
          </a:p>
          <a:p>
            <a:pPr eaLnBrk="1" hangingPunct="1">
              <a:buFont typeface="Wingdings" panose="05000000000000000000" pitchFamily="2" charset="2"/>
              <a:buChar char="v"/>
            </a:pPr>
            <a:r>
              <a:rPr lang="cs-CZ" altLang="cs-CZ" b="1" dirty="0"/>
              <a:t>Pracovní právo</a:t>
            </a:r>
          </a:p>
        </p:txBody>
      </p:sp>
      <p:sp>
        <p:nvSpPr>
          <p:cNvPr id="23555" name="WordArt 5"/>
          <p:cNvSpPr>
            <a:spLocks noChangeArrowheads="1" noChangeShapeType="1" noTextEdit="1"/>
          </p:cNvSpPr>
          <p:nvPr/>
        </p:nvSpPr>
        <p:spPr bwMode="auto">
          <a:xfrm>
            <a:off x="2674939" y="214314"/>
            <a:ext cx="7793037" cy="1462087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cs-CZ" sz="3600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 panose="020B0806030902050204" pitchFamily="34" charset="0"/>
              </a:rPr>
              <a:t>Vazby k jiným právním odvětvím</a:t>
            </a:r>
          </a:p>
        </p:txBody>
      </p:sp>
    </p:spTree>
    <p:extLst>
      <p:ext uri="{BB962C8B-B14F-4D97-AF65-F5344CB8AC3E}">
        <p14:creationId xmlns:p14="http://schemas.microsoft.com/office/powerpoint/2010/main" val="2781756597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altLang="cs-CZ" sz="6600">
                <a:solidFill>
                  <a:srgbClr val="FF0000"/>
                </a:solidFill>
              </a:rPr>
              <a:t>ÚKOL FP</a:t>
            </a:r>
          </a:p>
        </p:txBody>
      </p:sp>
      <p:sp>
        <p:nvSpPr>
          <p:cNvPr id="9219" name="Rectangle 6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 b="1" dirty="0"/>
              <a:t>= regulace veřejných financí </a:t>
            </a:r>
            <a:r>
              <a:rPr lang="cs-CZ" altLang="cs-CZ" dirty="0"/>
              <a:t>– regulace společenských vztahů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cs-CZ" altLang="cs-CZ" dirty="0"/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 b="1" i="1" dirty="0"/>
              <a:t>VEŘEJNÉ FINANCE: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cs-CZ" altLang="cs-CZ" b="1" i="1" dirty="0"/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 b="1" dirty="0"/>
              <a:t>1.) užší </a:t>
            </a:r>
            <a:r>
              <a:rPr lang="cs-CZ" altLang="cs-CZ" b="1" dirty="0" err="1"/>
              <a:t>pojetí-peněžní</a:t>
            </a:r>
            <a:r>
              <a:rPr lang="cs-CZ" altLang="cs-CZ" b="1" dirty="0"/>
              <a:t> vztahy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cs-CZ" altLang="cs-CZ" b="1" dirty="0"/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 b="1" dirty="0"/>
              <a:t>2.) širší </a:t>
            </a:r>
            <a:r>
              <a:rPr lang="cs-CZ" altLang="cs-CZ" b="1" dirty="0" err="1"/>
              <a:t>pojetí-peněžní</a:t>
            </a:r>
            <a:r>
              <a:rPr lang="cs-CZ" altLang="cs-CZ" b="1" dirty="0"/>
              <a:t> vztahy a další vztahy související s tvorbou, rozdělováním a přerozdělováním VPF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cs-CZ" altLang="cs-CZ" dirty="0">
              <a:solidFill>
                <a:srgbClr val="6600FF"/>
              </a:solidFill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B566374-2AC9-4997-80BE-D70C84EFF6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62340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3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922C0926-6D41-4B0A-BC5A-63D69A2C223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algn="ctr" eaLnBrk="1" hangingPunct="1"/>
            <a:r>
              <a:rPr lang="cs-CZ" altLang="cs-CZ">
                <a:latin typeface="Arial" panose="020B0604020202020204" pitchFamily="34" charset="0"/>
              </a:rPr>
              <a:t>Fiskální zřízení ČR</a:t>
            </a:r>
            <a:br>
              <a:rPr lang="cs-CZ" altLang="cs-CZ">
                <a:latin typeface="Arial" panose="020B0604020202020204" pitchFamily="34" charset="0"/>
              </a:rPr>
            </a:br>
            <a:br>
              <a:rPr lang="cs-CZ" altLang="cs-CZ"/>
            </a:br>
            <a:r>
              <a:rPr lang="cs-CZ" altLang="cs-CZ"/>
              <a:t>Rozpočtové právo</a:t>
            </a:r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B66E23C9-43AC-47CD-A035-A9A8F49FDDE6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cs-CZ" altLang="cs-CZ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zentace-LAW-CZ.potx" id="{9368F25A-D07D-4454-BB9E-323E9573381A}" vid="{D76D3162-79D4-49CC-8197-D810905360BE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46859 (3)</Template>
  <TotalTime>0</TotalTime>
  <Words>1269</Words>
  <Application>Microsoft Office PowerPoint</Application>
  <PresentationFormat>Širokoúhlá obrazovka</PresentationFormat>
  <Paragraphs>253</Paragraphs>
  <Slides>41</Slides>
  <Notes>0</Notes>
  <HiddenSlides>0</HiddenSlides>
  <MMClips>6</MMClips>
  <ScaleCrop>false</ScaleCrop>
  <HeadingPairs>
    <vt:vector size="6" baseType="variant">
      <vt:variant>
        <vt:lpstr>Použitá písma</vt:lpstr>
      </vt:variant>
      <vt:variant>
        <vt:i4>8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41</vt:i4>
      </vt:variant>
    </vt:vector>
  </HeadingPairs>
  <TitlesOfParts>
    <vt:vector size="50" baseType="lpstr">
      <vt:lpstr>Arial</vt:lpstr>
      <vt:lpstr>Arial Black</vt:lpstr>
      <vt:lpstr>Arial Unicode MS</vt:lpstr>
      <vt:lpstr>Impact</vt:lpstr>
      <vt:lpstr>Tahoma</vt:lpstr>
      <vt:lpstr>Times New Roman</vt:lpstr>
      <vt:lpstr>Trebuchet MS</vt:lpstr>
      <vt:lpstr>Wingdings</vt:lpstr>
      <vt:lpstr>Prezentace_MU_CZ</vt:lpstr>
      <vt:lpstr>  Veřejné finance a fiskální právo        </vt:lpstr>
      <vt:lpstr>Podmínky ke složení ZK</vt:lpstr>
      <vt:lpstr>Prezentace aplikace PowerPoint</vt:lpstr>
      <vt:lpstr>VZNIK  FP</vt:lpstr>
      <vt:lpstr>FP jako nejmladší právní odvětví</vt:lpstr>
      <vt:lpstr>Odvětvotvorná kriteria</vt:lpstr>
      <vt:lpstr>Prezentace aplikace PowerPoint</vt:lpstr>
      <vt:lpstr>ÚKOL FP</vt:lpstr>
      <vt:lpstr>Fiskální zřízení ČR  Rozpočtové právo</vt:lpstr>
      <vt:lpstr>         </vt:lpstr>
      <vt:lpstr>    FISKÁLNÍ</vt:lpstr>
      <vt:lpstr>DANĚ</vt:lpstr>
      <vt:lpstr>Fiskální suverenita</vt:lpstr>
      <vt:lpstr>Daňová suverenita</vt:lpstr>
      <vt:lpstr>Fiskální suverenita ČR</vt:lpstr>
      <vt:lpstr>  Fiskální politika státu</vt:lpstr>
      <vt:lpstr>    </vt:lpstr>
      <vt:lpstr>  Typy fiskální politiky</vt:lpstr>
      <vt:lpstr>Prezentace aplikace PowerPoint</vt:lpstr>
      <vt:lpstr>Právní hledisko</vt:lpstr>
      <vt:lpstr>Fiskální právo</vt:lpstr>
      <vt:lpstr>Veřejné finance</vt:lpstr>
      <vt:lpstr>Materiální základ </vt:lpstr>
      <vt:lpstr>Zásady finančního práva</vt:lpstr>
      <vt:lpstr>Obecné principy finančního práva</vt:lpstr>
      <vt:lpstr>Speciální principy</vt:lpstr>
      <vt:lpstr>Prezentace aplikace PowerPoint</vt:lpstr>
      <vt:lpstr>Další zásady</vt:lpstr>
      <vt:lpstr>Prezentace aplikace PowerPoint</vt:lpstr>
      <vt:lpstr>Náhled na  FP</vt:lpstr>
      <vt:lpstr>Prezentace aplikace PowerPoint</vt:lpstr>
      <vt:lpstr>Prezentace aplikace PowerPoint</vt:lpstr>
      <vt:lpstr>Prezentace aplikace PowerPoint</vt:lpstr>
      <vt:lpstr>Prezentace aplikace PowerPoint</vt:lpstr>
      <vt:lpstr>OBECNĚ ZÁVAZNÉ NORMATIVNÍ AKTY</vt:lpstr>
      <vt:lpstr>Prezentace aplikace PowerPoint</vt:lpstr>
      <vt:lpstr>Prezentace aplikace PowerPoint</vt:lpstr>
      <vt:lpstr>Prezentace aplikace PowerPoint</vt:lpstr>
      <vt:lpstr>Prezentace aplikace PowerPoint</vt:lpstr>
      <vt:lpstr>Fiskální část</vt:lpstr>
      <vt:lpstr>Nefiskální část</vt:lpstr>
    </vt:vector>
  </TitlesOfParts>
  <Company>PrF MU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Ivana Pařízková</dc:creator>
  <cp:lastModifiedBy>Ivana Pařízková</cp:lastModifiedBy>
  <cp:revision>20</cp:revision>
  <cp:lastPrinted>2019-10-18T09:58:40Z</cp:lastPrinted>
  <dcterms:created xsi:type="dcterms:W3CDTF">2019-02-22T13:23:20Z</dcterms:created>
  <dcterms:modified xsi:type="dcterms:W3CDTF">2022-09-22T14:05:10Z</dcterms:modified>
</cp:coreProperties>
</file>