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53" r:id="rId2"/>
    <p:sldMasterId id="2147483840" r:id="rId3"/>
    <p:sldMasterId id="2147483859" r:id="rId4"/>
    <p:sldMasterId id="2147483871" r:id="rId5"/>
  </p:sldMasterIdLst>
  <p:notesMasterIdLst>
    <p:notesMasterId r:id="rId43"/>
  </p:notesMasterIdLst>
  <p:handoutMasterIdLst>
    <p:handoutMasterId r:id="rId44"/>
  </p:handoutMasterIdLst>
  <p:sldIdLst>
    <p:sldId id="360" r:id="rId6"/>
    <p:sldId id="361" r:id="rId7"/>
    <p:sldId id="388" r:id="rId8"/>
    <p:sldId id="389" r:id="rId9"/>
    <p:sldId id="390" r:id="rId10"/>
    <p:sldId id="391" r:id="rId11"/>
    <p:sldId id="392" r:id="rId12"/>
    <p:sldId id="393" r:id="rId13"/>
    <p:sldId id="394" r:id="rId14"/>
    <p:sldId id="395" r:id="rId15"/>
    <p:sldId id="363" r:id="rId16"/>
    <p:sldId id="364" r:id="rId17"/>
    <p:sldId id="362" r:id="rId18"/>
    <p:sldId id="365" r:id="rId19"/>
    <p:sldId id="366" r:id="rId20"/>
    <p:sldId id="381" r:id="rId21"/>
    <p:sldId id="367" r:id="rId22"/>
    <p:sldId id="396" r:id="rId23"/>
    <p:sldId id="397" r:id="rId24"/>
    <p:sldId id="398" r:id="rId25"/>
    <p:sldId id="399" r:id="rId26"/>
    <p:sldId id="368" r:id="rId27"/>
    <p:sldId id="369" r:id="rId28"/>
    <p:sldId id="378" r:id="rId29"/>
    <p:sldId id="372" r:id="rId30"/>
    <p:sldId id="373" r:id="rId31"/>
    <p:sldId id="375" r:id="rId32"/>
    <p:sldId id="376" r:id="rId33"/>
    <p:sldId id="401" r:id="rId34"/>
    <p:sldId id="402" r:id="rId35"/>
    <p:sldId id="403" r:id="rId36"/>
    <p:sldId id="404" r:id="rId37"/>
    <p:sldId id="405" r:id="rId38"/>
    <p:sldId id="406" r:id="rId39"/>
    <p:sldId id="374" r:id="rId40"/>
    <p:sldId id="377" r:id="rId41"/>
    <p:sldId id="387" r:id="rId42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93" autoAdjust="0"/>
    <p:restoredTop sz="94766" autoAdjust="0"/>
  </p:normalViewPr>
  <p:slideViewPr>
    <p:cSldViewPr>
      <p:cViewPr varScale="1">
        <p:scale>
          <a:sx n="104" d="100"/>
          <a:sy n="104" d="100"/>
        </p:scale>
        <p:origin x="1312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theme" Target="theme/theme1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viewProps" Target="viewProps.xml"/><Relationship Id="rId20" Type="http://schemas.openxmlformats.org/officeDocument/2006/relationships/slide" Target="slides/slide15.xml"/><Relationship Id="rId41" Type="http://schemas.openxmlformats.org/officeDocument/2006/relationships/slide" Target="slides/slide3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>
            <a:extLst>
              <a:ext uri="{FF2B5EF4-FFF2-40B4-BE49-F238E27FC236}">
                <a16:creationId xmlns:a16="http://schemas.microsoft.com/office/drawing/2014/main" id="{6EF3D136-9E5B-60BC-F661-4167DDDA3EE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5" name="Rectangle 3">
            <a:extLst>
              <a:ext uri="{FF2B5EF4-FFF2-40B4-BE49-F238E27FC236}">
                <a16:creationId xmlns:a16="http://schemas.microsoft.com/office/drawing/2014/main" id="{C176AC6D-7B66-0A88-AA60-7F232871B10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6" name="Rectangle 4">
            <a:extLst>
              <a:ext uri="{FF2B5EF4-FFF2-40B4-BE49-F238E27FC236}">
                <a16:creationId xmlns:a16="http://schemas.microsoft.com/office/drawing/2014/main" id="{B0398D37-9797-ED3F-4F0C-D1ED300FF36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8597" name="Rectangle 5">
            <a:extLst>
              <a:ext uri="{FF2B5EF4-FFF2-40B4-BE49-F238E27FC236}">
                <a16:creationId xmlns:a16="http://schemas.microsoft.com/office/drawing/2014/main" id="{9F38A543-5439-0422-BE72-87399F9AC41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8DBFC3C-BEC7-1948-B2A6-6935419006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>
            <a:extLst>
              <a:ext uri="{FF2B5EF4-FFF2-40B4-BE49-F238E27FC236}">
                <a16:creationId xmlns:a16="http://schemas.microsoft.com/office/drawing/2014/main" id="{F5F9F38F-D684-4D99-7FF2-3A16CAA48A4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1" name="Rectangle 3">
            <a:extLst>
              <a:ext uri="{FF2B5EF4-FFF2-40B4-BE49-F238E27FC236}">
                <a16:creationId xmlns:a16="http://schemas.microsoft.com/office/drawing/2014/main" id="{2A5D52F0-435F-DAF1-11C1-3696830890E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2B821E18-D014-1574-AEE8-61DB927871F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4853" name="Rectangle 5">
            <a:extLst>
              <a:ext uri="{FF2B5EF4-FFF2-40B4-BE49-F238E27FC236}">
                <a16:creationId xmlns:a16="http://schemas.microsoft.com/office/drawing/2014/main" id="{76BB1F05-F268-28E1-628B-810D9B4B790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334854" name="Rectangle 6">
            <a:extLst>
              <a:ext uri="{FF2B5EF4-FFF2-40B4-BE49-F238E27FC236}">
                <a16:creationId xmlns:a16="http://schemas.microsoft.com/office/drawing/2014/main" id="{739289C5-4E0A-E069-CCBF-F99FFC265BB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4855" name="Rectangle 7">
            <a:extLst>
              <a:ext uri="{FF2B5EF4-FFF2-40B4-BE49-F238E27FC236}">
                <a16:creationId xmlns:a16="http://schemas.microsoft.com/office/drawing/2014/main" id="{7D452EA6-B7AF-3148-CAE2-530A329B99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4F545B6-1284-694F-99F8-304AD445DE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78C43976-68B3-499C-6603-F040CA8427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4D4141-0C56-9143-9752-BB90F1FF5E42}" type="slidenum">
              <a:rPr lang="cs-CZ" altLang="cs-CZ"/>
              <a:pPr>
                <a:spcBef>
                  <a:spcPct val="0"/>
                </a:spcBef>
              </a:pPr>
              <a:t>1</a:t>
            </a:fld>
            <a:endParaRPr lang="cs-CZ" altLang="cs-CZ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24EC9F83-4CCE-E753-5D22-DD73B76253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220C548C-51EA-1F07-2A20-D256641550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F545B6-1284-694F-99F8-304AD445DE02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5322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9A40E29E-79CA-5BE2-FBAB-DA8ED98049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3" name="Picture 21" descr="pruh+znak_PF_13_gray5+fialovy_RGB">
            <a:extLst>
              <a:ext uri="{FF2B5EF4-FFF2-40B4-BE49-F238E27FC236}">
                <a16:creationId xmlns:a16="http://schemas.microsoft.com/office/drawing/2014/main" id="{3756D01E-825A-767C-13C6-3C353B6AE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5" descr="PF_PPT">
            <a:extLst>
              <a:ext uri="{FF2B5EF4-FFF2-40B4-BE49-F238E27FC236}">
                <a16:creationId xmlns:a16="http://schemas.microsoft.com/office/drawing/2014/main" id="{4895EFDC-CF63-A557-2E5F-274A9B67C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6">
            <a:extLst>
              <a:ext uri="{FF2B5EF4-FFF2-40B4-BE49-F238E27FC236}">
                <a16:creationId xmlns:a16="http://schemas.microsoft.com/office/drawing/2014/main" id="{1927DAA6-51F6-13E0-5F14-B9ABA4F571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Klepnutím lze upravit styl </a:t>
            </a:r>
            <a:br>
              <a:rPr lang="cs-CZ"/>
            </a:br>
            <a:r>
              <a:rPr lang="cs-CZ"/>
              <a:t>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C6C39D-5280-1249-752E-69A1A4F1EC3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7971BB6-ED56-4730-5D9A-93D887485EB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177CD9-B69F-524C-BADB-E019C8A8C0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5013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1C5246-940D-E6EE-13C0-CC464542A44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FEE62E1-17FC-B647-7A85-5AE3CD99970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D69E6-D260-BC4E-9EA6-FDEBD601AB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6678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847C7F-1C42-74EC-F298-A8398EF74B2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15B399-9AC8-7DDD-B432-5994DF65822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07F7A-B306-7540-AB65-5BB12741A7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9004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E138DA-31C4-0CAA-7981-D3F03CDAC9A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25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5CD349-925C-F98B-CD2C-8D5667B59C8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4024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3870FFA-74E2-E213-84A6-DFAC20B6EFB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2523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D67D9D-BCA7-AD18-98E7-001410C583A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4602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B80CC00-B156-626C-8E03-88B1E78F632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606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C915A03-C2DF-EB18-0CBC-8A4BBC2641D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660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08CF00C-79BB-E460-CE6F-138E07150A3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3244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B44C7-70C2-4C23-51A9-A0ED1D056CB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129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E42741-0747-B495-8970-F5414A9CBE7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E7E19EE-BB56-B1E1-DB7C-4495925583E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CB61C-CF65-6944-8740-09ED49E02F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87914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D0A9C2-391C-B9EF-900D-C38868DB6FC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7681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6DC838-6754-2698-2D5C-E8074647989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6935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361D63-8D08-9CDF-BB71-FFBBDEAC143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0159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29295F0A-28B5-9531-CB36-0490205722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414338"/>
            <a:ext cx="11588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298877" y="2900365"/>
            <a:ext cx="8521200" cy="1171580"/>
          </a:xfrm>
        </p:spPr>
        <p:txBody>
          <a:bodyPr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7" y="4116403"/>
            <a:ext cx="8521200" cy="698497"/>
          </a:xfrm>
        </p:spPr>
        <p:txBody>
          <a:bodyPr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810B35B-4998-9591-A898-70B133AE7A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61F72A-7398-B674-A133-A5CBB1B4D9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86226FC-3DBC-FA43-9DB2-BFF4ECD46D2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80610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BFBEB22B-3349-1B5F-F48C-7D6BD9D8F2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" name="Zástupný symbol pro zápatí 3">
            <a:extLst>
              <a:ext uri="{FF2B5EF4-FFF2-40B4-BE49-F238E27FC236}">
                <a16:creationId xmlns:a16="http://schemas.microsoft.com/office/drawing/2014/main" id="{43988F20-4F6E-1CE5-8C9E-2E7A28AA0E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4">
            <a:extLst>
              <a:ext uri="{FF2B5EF4-FFF2-40B4-BE49-F238E27FC236}">
                <a16:creationId xmlns:a16="http://schemas.microsoft.com/office/drawing/2014/main" id="{9703DBD4-E8E6-A0D0-0877-9DC7EF585B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745BF5-B319-9F49-B418-0B1E8AE46F1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10557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1CAC16BF-7AFF-9BCB-2B33-671331708E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414338"/>
            <a:ext cx="1150938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298877" y="2900365"/>
            <a:ext cx="8521200" cy="1171580"/>
          </a:xfrm>
        </p:spPr>
        <p:txBody>
          <a:bodyPr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877" y="4116403"/>
            <a:ext cx="8521200" cy="698497"/>
          </a:xfrm>
        </p:spPr>
        <p:txBody>
          <a:bodyPr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6B77EAB-EA0A-9573-E368-0976A0D01E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09AFDA7-5226-DF01-AB28-6DBDEA887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0959585-5C0C-D84C-BDED-072A8489903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900614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9473EAEF-B380-A511-DFFE-C689D12FD4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7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BA5D103-372C-2531-BAE7-D4C0240C764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3D6A99C-AB33-6104-E734-AD936C72922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F64675-66F2-E443-B1EC-083BE48CEDC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62430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0C107DA4-99EE-FCD2-B9AE-FE6BD4C4BB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Zástupný symbol pro text 7"/>
          <p:cNvSpPr>
            <a:spLocks noGrp="1"/>
          </p:cNvSpPr>
          <p:nvPr>
            <p:ph type="body" sz="quarter" idx="26"/>
          </p:nvPr>
        </p:nvSpPr>
        <p:spPr>
          <a:xfrm>
            <a:off x="540544" y="1296001"/>
            <a:ext cx="3915000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/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/>
          <p:cNvSpPr>
            <a:spLocks noGrp="1"/>
          </p:cNvSpPr>
          <p:nvPr>
            <p:ph type="body" sz="quarter" idx="27"/>
          </p:nvPr>
        </p:nvSpPr>
        <p:spPr>
          <a:xfrm>
            <a:off x="4688459" y="1290515"/>
            <a:ext cx="3915000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540000" y="1692001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90271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B0D4F6AF-8350-DD0C-8F20-A737D5C79B28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6A4F48CF-0306-FACE-B4F2-47F2202D6F32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960671-CD1D-CE47-B63F-CAC5740C75C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56291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CC5F4675-1A54-D499-BBD0-9914797EA3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539353" y="1695075"/>
            <a:ext cx="3913810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4688460" y="1667024"/>
            <a:ext cx="3914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2297E93C-DCC4-10A4-0DA7-578146E0F6E6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D2E4F4D3-578B-D096-6BF9-D81EC3D3F6F1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DA6F88-52E4-F341-9634-0B7D74B2D6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34766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AECC5578-2ABC-551B-27A4-0EE47FEC42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Zástupný symbol pro obsah 12"/>
          <p:cNvSpPr>
            <a:spLocks noGrp="1"/>
          </p:cNvSpPr>
          <p:nvPr>
            <p:ph sz="quarter" idx="22"/>
          </p:nvPr>
        </p:nvSpPr>
        <p:spPr>
          <a:xfrm>
            <a:off x="3330000" y="1692003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39999" y="4414271"/>
            <a:ext cx="2484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3330000" y="4414271"/>
            <a:ext cx="2484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/>
          <p:cNvSpPr>
            <a:spLocks noGrp="1"/>
          </p:cNvSpPr>
          <p:nvPr>
            <p:ph type="body" sz="quarter" idx="15"/>
          </p:nvPr>
        </p:nvSpPr>
        <p:spPr>
          <a:xfrm>
            <a:off x="6120900" y="4414270"/>
            <a:ext cx="2484000" cy="1427730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/>
          <p:cNvSpPr>
            <a:spLocks noGrp="1"/>
          </p:cNvSpPr>
          <p:nvPr>
            <p:ph type="body" sz="quarter" idx="20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/>
          <p:cNvSpPr>
            <a:spLocks noGrp="1"/>
          </p:cNvSpPr>
          <p:nvPr>
            <p:ph type="body" sz="quarter" idx="2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/>
          <p:cNvSpPr>
            <a:spLocks noGrp="1"/>
          </p:cNvSpPr>
          <p:nvPr>
            <p:ph sz="quarter" idx="23"/>
          </p:nvPr>
        </p:nvSpPr>
        <p:spPr>
          <a:xfrm>
            <a:off x="540000" y="1692003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6120001" y="1692003"/>
            <a:ext cx="2483644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540544" y="1296001"/>
            <a:ext cx="8064104" cy="271576"/>
          </a:xfrm>
        </p:spPr>
        <p:txBody>
          <a:bodyPr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/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D6B6D72D-01E1-85E8-389E-6854F6A0AAFC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EF581916-A072-EF4A-BCAA-DEE2511731AA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CA980B-1AB2-4C4A-A12E-453455E92AF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870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7DB97D-59F6-13D3-D231-2B1B3F35C46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448639D-23A0-AC59-B5D2-27FBEDEDE00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904FA-90F7-6F4A-BD64-8C5BB191E12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07814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CBDFAA15-45E0-5BF3-F129-287C4BEF14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4704160" y="692150"/>
            <a:ext cx="3900740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539353" y="692151"/>
            <a:ext cx="3913810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540544" y="5599670"/>
            <a:ext cx="3913809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93D4CA19-8052-975A-C67B-D682F7577033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F0F07800-DC3D-C9E1-C02E-BB5ADE871B64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81AF4C-014F-7F4B-82CF-B338F9B724E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63423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1A098BAD-3834-643F-38E3-D33C8BC4B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7F009098-5BF6-980C-AC37-89D579DD60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4CF15679-F924-3B74-84FE-EA4370AEFC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58D3C1-E18E-1647-9D08-F6B467D6B1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90959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BCA6FB7E-3441-EFB9-F00F-1B8DD51F16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ástupný symbol pro obsah 12"/>
          <p:cNvSpPr>
            <a:spLocks noGrp="1"/>
          </p:cNvSpPr>
          <p:nvPr>
            <p:ph sz="quarter" idx="24"/>
          </p:nvPr>
        </p:nvSpPr>
        <p:spPr>
          <a:xfrm>
            <a:off x="539998" y="718713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39999" y="4500000"/>
            <a:ext cx="3915000" cy="1331998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/>
          <p:cNvSpPr>
            <a:spLocks noGrp="1"/>
          </p:cNvSpPr>
          <p:nvPr>
            <p:ph type="body" sz="quarter" idx="19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/>
          <p:cNvSpPr>
            <a:spLocks noGrp="1"/>
          </p:cNvSpPr>
          <p:nvPr>
            <p:ph type="body" sz="quarter" idx="20"/>
          </p:nvPr>
        </p:nvSpPr>
        <p:spPr>
          <a:xfrm>
            <a:off x="4688459" y="4500000"/>
            <a:ext cx="3915000" cy="1331998"/>
          </a:xfrm>
        </p:spPr>
        <p:txBody>
          <a:bodyPr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/>
          <p:cNvSpPr>
            <a:spLocks noGrp="1"/>
          </p:cNvSpPr>
          <p:nvPr>
            <p:ph type="body" sz="quarter" idx="22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/>
          <p:cNvSpPr>
            <a:spLocks noGrp="1"/>
          </p:cNvSpPr>
          <p:nvPr>
            <p:ph sz="quarter" idx="25"/>
          </p:nvPr>
        </p:nvSpPr>
        <p:spPr>
          <a:xfrm>
            <a:off x="4688459" y="718713"/>
            <a:ext cx="3915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E6F20711-6269-9027-70E9-E1DEF2F4BE3A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F8C50B5F-EAEC-77A8-9096-8A32E5D24E9C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1BA1DD-B979-934E-82EC-83CFB0456F3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11478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0FEF103F-79E4-98A5-0C01-C6231C98F7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54725"/>
            <a:ext cx="650875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D5DC7277-37C3-9B61-7E17-0A6DA14765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0355B15E-6AC5-4D70-3DD2-1EAC1A00F4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F3D4F6-02A0-2D4E-A5D3-6B799E939AE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55191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C63FC908-3658-D7F5-4C7A-0AE95FFB1C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338" y="6048375"/>
            <a:ext cx="649287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9144000" cy="5842000"/>
          </a:xfrm>
        </p:spPr>
        <p:txBody>
          <a:bodyPr rtlCol="0" anchor="ctr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6D91843-DD45-E8C5-C3B3-52EFC65F6DF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3945CA3C-31B5-C80E-3133-D39DD71DADD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3B0D622-7127-DF47-9C10-F296AB0C9A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827136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BACA87EF-795B-A9FA-4581-99728C50E1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125" y="2019300"/>
            <a:ext cx="3079750" cy="283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7A1D46F-BC2E-80EE-ECF5-EBAB233AD0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2B059F0-DD14-B2B0-4D5A-FDCFD3A51C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9100DC"/>
                </a:solidFill>
              </a:defRPr>
            </a:lvl1pPr>
          </a:lstStyle>
          <a:p>
            <a:pPr>
              <a:defRPr/>
            </a:pPr>
            <a:fld id="{A38D1C9E-9626-0D4C-A04E-BCC301B38EA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9239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5">
            <a:extLst>
              <a:ext uri="{FF2B5EF4-FFF2-40B4-BE49-F238E27FC236}">
                <a16:creationId xmlns:a16="http://schemas.microsoft.com/office/drawing/2014/main" id="{A3438DF5-61DF-E5EB-3B60-1B3A479DDB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513" y="2433638"/>
            <a:ext cx="5754687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CA8097D-C9CD-E95B-51DE-13EDCEE47B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23388C1-045E-0BEC-3EBA-492B658103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0000DC"/>
                </a:solidFill>
              </a:defRPr>
            </a:lvl1pPr>
          </a:lstStyle>
          <a:p>
            <a:pPr>
              <a:defRPr/>
            </a:pPr>
            <a:fld id="{29579AC3-D6C4-B041-8092-9E2FD24B642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67119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741219-0D59-26BB-6511-BB04ECC57F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45A4D27-38BB-FD40-8FAB-00BF0D740084}" type="datetime1">
              <a:rPr lang="cs-CZ"/>
              <a:pPr>
                <a:defRPr/>
              </a:pPr>
              <a:t>27.10.2023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1BB19E-BD03-BBD7-A46F-7AD435013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C92204-9D07-1CCD-5941-6A0246FAD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C4F624-88E1-F940-9C5A-3846153575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64893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7DF6AB51-4CA7-B74F-42A3-1B85D2C56A0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3F60157E-97F5-769D-970B-9B4047BEE8D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26CA4-2695-3D47-9B58-FBE2CA6CC0B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65361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D49CF2B4-53AC-F6AF-9A9E-E45B3D967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cs-CZ" altLang="cs-CZ"/>
          </a:p>
        </p:txBody>
      </p:sp>
      <p:pic>
        <p:nvPicPr>
          <p:cNvPr id="3" name="Picture 21" descr="pruh+znak_PF_13_gray5+fialovy_RGB">
            <a:extLst>
              <a:ext uri="{FF2B5EF4-FFF2-40B4-BE49-F238E27FC236}">
                <a16:creationId xmlns:a16="http://schemas.microsoft.com/office/drawing/2014/main" id="{43C83112-93D0-DE4C-0852-98BD69237C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5" descr="PF_PPT">
            <a:extLst>
              <a:ext uri="{FF2B5EF4-FFF2-40B4-BE49-F238E27FC236}">
                <a16:creationId xmlns:a16="http://schemas.microsoft.com/office/drawing/2014/main" id="{2ABDA881-6039-9DB4-0070-FF192D037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6">
            <a:extLst>
              <a:ext uri="{FF2B5EF4-FFF2-40B4-BE49-F238E27FC236}">
                <a16:creationId xmlns:a16="http://schemas.microsoft.com/office/drawing/2014/main" id="{B643DC51-EED9-F052-EA4C-472FD5A6B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cs-CZ" altLang="cs-CZ"/>
          </a:p>
        </p:txBody>
      </p:sp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29E1CE-6375-601C-AAF2-0E7A2A2931E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CE3CA98-0423-032B-0E72-4AE9BE6BE0B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DF30AE-5F46-0848-A8AA-C9C849431E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92961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711266-2F0A-C93F-381E-40D3EBE9415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349E50-9C6B-9E40-9C57-27AAB5FB4C5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A8D63-57F8-1644-B148-F5A862DF19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223071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B2CD35-1652-3B24-4781-457A37C5CAB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3FB4AB-2280-9EEC-6D38-340365215C3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E1589-5019-1541-A5E4-3B47A54FA95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304485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CACB73-0E53-1553-7A3B-FD7DBB28C91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0F5E94-9F64-AE66-D96A-EA9CB021429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3F110-C40B-8C44-9528-D492BC4D610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81390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9F5BFD-70A4-ECF9-7F8F-22C0460E6B4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98DA52-651D-4509-18C8-214AEA304B6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D3FCE-10DC-5D4F-A9FB-C087661C94D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845895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5FC7AB4-6E2F-FC6C-01D4-DBFBF94F4D9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5072B47-AD12-2CDB-4CAC-C9E5FF6E00F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69E14-762B-894B-B831-4010C9A3909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4303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F7A9539-8445-257B-BB58-F98ABF5B110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3DBB6F7-EFEF-73BE-0352-2CF733C0674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95FCA-4579-F842-AA0A-A910E74EF0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38980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5AAD7FA-72D6-A93A-75B0-FD5B602187B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139D418-0844-D832-CF79-EA7ACEF207F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5C005-1D96-7943-B841-99E5C9C0411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527543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3DA823-C573-8F8F-B080-9D99EEF17FC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10C0DC-096A-B29F-9DB4-67A29AFF694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E4018-224A-854A-8795-DB812016F1B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5434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C4EE10-7FBB-F6F3-FDD4-66A27CD416C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9E172A-DA77-BD59-308A-8B726BF83EF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93D67-6540-8B41-9C79-951303F5CA7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249840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429089-15BE-3B64-8130-2BCA98AA7E0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556967-8E43-84FA-0EC2-1E59A4A2130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24CA7-F3DD-E449-B617-15CA466DA14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994209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A59E83-8C72-89EF-F14F-0D3F67DA77B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A26BB9-1200-5FC6-9029-6B184C3EAC8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5FA5E-6977-5D48-97F8-9592BF5A332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219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17342E-1CC6-952F-FB11-C8426193628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E22443D-194F-8183-1D9C-3DD3FD146B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682DE-E745-2641-8A32-6E0E616FCA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80562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ED13F5-B960-4A9C-C1E0-21D678B7112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154304269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9D080C1-A903-8C62-B8DA-1D84BAD126A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15171232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43C576B-7785-5AE9-D240-7062F943BF6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6486679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930BCC-1A98-7925-3A4C-EA26057926D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12956038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E58E895-86E2-4B79-AAE2-FD6CD389C52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251581802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AEE7CB9-7507-47F3-C11A-E52F780430F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230155586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6D3789C-3017-1408-DAA3-F329DB359F1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245890644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17B472-353D-94B4-EC60-7F63E287670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348909449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00D0F7-B854-6609-E343-C4F1D1AC06B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173890903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EB2DBE0-57A2-1019-69DD-2F481B49B72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574398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F8BCC52-6885-1480-7B84-2380E17966D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53FA03A-BC5C-302D-29A6-F71B8578C1D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BAE4B-7315-9949-83F9-8BE95D62490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688710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0B62D8-0655-3747-C1DC-1EA7CF47A3E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</p:spTree>
    <p:extLst>
      <p:ext uri="{BB962C8B-B14F-4D97-AF65-F5344CB8AC3E}">
        <p14:creationId xmlns:p14="http://schemas.microsoft.com/office/powerpoint/2010/main" val="4015859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E39AD65-3B5E-F3D1-F253-23D7D262810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618DC0E-6012-A2DA-7D36-32331E4858E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0A25F-01A5-434C-ABA9-0D6E590486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0375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C83496-1227-A4EE-93CD-D24F1128791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EFA0C9-7271-D384-3AE7-13D6D526206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3E83F9-AC68-0045-9A06-71067068AAD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098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23DF7B-9EE0-C9F0-8360-6A2F42F493D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376D50-1D38-2D7D-09A6-6D4B4F76744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7B41E-A2CA-8049-8FA9-1C084041977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6570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image" Target="../media/image5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image" Target="../media/image2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>
            <a:extLst>
              <a:ext uri="{FF2B5EF4-FFF2-40B4-BE49-F238E27FC236}">
                <a16:creationId xmlns:a16="http://schemas.microsoft.com/office/drawing/2014/main" id="{8E44563A-0788-DDC5-0D48-DED60EF1D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CCCA1ED8-1087-5933-F376-6AD46BD0B4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B3D48F5D-3221-660F-6536-D7977521AA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37373763-46A4-4E8E-ED53-35FCD701909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A279ED90-1DE0-23C6-CD64-9A0DDBB2B85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 smtClean="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7791C444-78D7-3442-9519-335EB655DE0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1" name="Text Box 10">
            <a:extLst>
              <a:ext uri="{FF2B5EF4-FFF2-40B4-BE49-F238E27FC236}">
                <a16:creationId xmlns:a16="http://schemas.microsoft.com/office/drawing/2014/main" id="{5028D462-3AC3-AD7A-121E-5F6EF5D3AA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1400">
                <a:solidFill>
                  <a:srgbClr val="68676C"/>
                </a:solidFill>
                <a:latin typeface="Trebuchet MS" panose="020B0603020202020204" pitchFamily="34" charset="0"/>
              </a:rPr>
              <a:t>www.law.muni.cz</a:t>
            </a:r>
          </a:p>
        </p:txBody>
      </p:sp>
      <p:pic>
        <p:nvPicPr>
          <p:cNvPr id="1032" name="Picture 18" descr="PF_PPT2">
            <a:extLst>
              <a:ext uri="{FF2B5EF4-FFF2-40B4-BE49-F238E27FC236}">
                <a16:creationId xmlns:a16="http://schemas.microsoft.com/office/drawing/2014/main" id="{D634A960-2E54-3939-2A08-B56B32AB8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4" descr="PF_PPT_nahled">
            <a:extLst>
              <a:ext uri="{FF2B5EF4-FFF2-40B4-BE49-F238E27FC236}">
                <a16:creationId xmlns:a16="http://schemas.microsoft.com/office/drawing/2014/main" id="{00CCE78B-58E0-A4F2-7CC3-0164265316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5">
            <a:extLst>
              <a:ext uri="{FF2B5EF4-FFF2-40B4-BE49-F238E27FC236}">
                <a16:creationId xmlns:a16="http://schemas.microsoft.com/office/drawing/2014/main" id="{E5ECD617-BAE3-AF1D-7F9C-33996DCD7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059" r:id="rId2"/>
    <p:sldLayoutId id="2147484060" r:id="rId3"/>
    <p:sldLayoutId id="2147484061" r:id="rId4"/>
    <p:sldLayoutId id="2147484062" r:id="rId5"/>
    <p:sldLayoutId id="2147484063" r:id="rId6"/>
    <p:sldLayoutId id="2147484064" r:id="rId7"/>
    <p:sldLayoutId id="2147484065" r:id="rId8"/>
    <p:sldLayoutId id="2147484066" r:id="rId9"/>
    <p:sldLayoutId id="2147484067" r:id="rId10"/>
    <p:sldLayoutId id="214748406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E655BB2-5B66-CC8F-73A8-A7D5F1646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sp>
        <p:nvSpPr>
          <p:cNvPr id="227332" name="Rectangle 4">
            <a:extLst>
              <a:ext uri="{FF2B5EF4-FFF2-40B4-BE49-F238E27FC236}">
                <a16:creationId xmlns:a16="http://schemas.microsoft.com/office/drawing/2014/main" id="{5A256957-2735-E3C1-E6D0-45A06E6D796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 lang="cs-CZ"/>
          </a:p>
        </p:txBody>
      </p:sp>
      <p:sp>
        <p:nvSpPr>
          <p:cNvPr id="2052" name="Rectangle 11">
            <a:extLst>
              <a:ext uri="{FF2B5EF4-FFF2-40B4-BE49-F238E27FC236}">
                <a16:creationId xmlns:a16="http://schemas.microsoft.com/office/drawing/2014/main" id="{958E2138-8837-CEF8-4CD2-F6D303436C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3" name="Rectangle 22">
            <a:extLst>
              <a:ext uri="{FF2B5EF4-FFF2-40B4-BE49-F238E27FC236}">
                <a16:creationId xmlns:a16="http://schemas.microsoft.com/office/drawing/2014/main" id="{08742533-508C-BFF4-E212-3F57185A5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r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cs-CZ" altLang="cs-CZ"/>
          </a:p>
        </p:txBody>
      </p:sp>
      <p:pic>
        <p:nvPicPr>
          <p:cNvPr id="2054" name="Picture 23" descr="PF_PPT">
            <a:extLst>
              <a:ext uri="{FF2B5EF4-FFF2-40B4-BE49-F238E27FC236}">
                <a16:creationId xmlns:a16="http://schemas.microsoft.com/office/drawing/2014/main" id="{9CD935CB-9053-DB8E-B99A-55F302A60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24" descr="pruh+znak_PF_13_gray5+fialovy_RGB">
            <a:extLst>
              <a:ext uri="{FF2B5EF4-FFF2-40B4-BE49-F238E27FC236}">
                <a16:creationId xmlns:a16="http://schemas.microsoft.com/office/drawing/2014/main" id="{AE375219-5FD8-8BA1-1035-F0FEC06EF5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hf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buChar char="•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>
            <a:extLst>
              <a:ext uri="{FF2B5EF4-FFF2-40B4-BE49-F238E27FC236}">
                <a16:creationId xmlns:a16="http://schemas.microsoft.com/office/drawing/2014/main" id="{F767769A-D684-7717-379A-53EBC1460B8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227763"/>
            <a:ext cx="5940425" cy="2524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lang="cs-CZ" altLang="cs-CZ" sz="900">
                <a:solidFill>
                  <a:schemeClr val="tx2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fi-FI"/>
              <a:t>Přednáška 16. 12. 2022</a:t>
            </a:r>
            <a:endParaRPr/>
          </a:p>
        </p:txBody>
      </p:sp>
      <p:sp>
        <p:nvSpPr>
          <p:cNvPr id="64530" name="Rectangle 18">
            <a:extLst>
              <a:ext uri="{FF2B5EF4-FFF2-40B4-BE49-F238E27FC236}">
                <a16:creationId xmlns:a16="http://schemas.microsoft.com/office/drawing/2014/main" id="{FCF27855-DC24-6E4B-D0F3-C23553D4E86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1150" y="6227763"/>
            <a:ext cx="188913" cy="2524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1674950-5AA9-E446-8B0B-BA84B12C57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3076" name="Zástupný nadpis 1">
            <a:extLst>
              <a:ext uri="{FF2B5EF4-FFF2-40B4-BE49-F238E27FC236}">
                <a16:creationId xmlns:a16="http://schemas.microsoft.com/office/drawing/2014/main" id="{3967AFDD-053A-827E-B6BE-0956FE49DC6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9750" y="720725"/>
            <a:ext cx="80645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</a:p>
        </p:txBody>
      </p:sp>
      <p:sp>
        <p:nvSpPr>
          <p:cNvPr id="3077" name="Zástupný symbol pro text 4">
            <a:extLst>
              <a:ext uri="{FF2B5EF4-FFF2-40B4-BE49-F238E27FC236}">
                <a16:creationId xmlns:a16="http://schemas.microsoft.com/office/drawing/2014/main" id="{E11D4C7E-B15B-32FC-F54D-E863C69A19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39750" y="1871663"/>
            <a:ext cx="8064500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3" r:id="rId1"/>
    <p:sldLayoutId id="2147484104" r:id="rId2"/>
    <p:sldLayoutId id="2147484105" r:id="rId3"/>
    <p:sldLayoutId id="2147484106" r:id="rId4"/>
    <p:sldLayoutId id="2147484107" r:id="rId5"/>
    <p:sldLayoutId id="2147484108" r:id="rId6"/>
    <p:sldLayoutId id="2147484109" r:id="rId7"/>
    <p:sldLayoutId id="2147484110" r:id="rId8"/>
    <p:sldLayoutId id="2147484111" r:id="rId9"/>
    <p:sldLayoutId id="2147484112" r:id="rId10"/>
    <p:sldLayoutId id="2147484113" r:id="rId11"/>
    <p:sldLayoutId id="2147484114" r:id="rId12"/>
    <p:sldLayoutId id="2147484115" r:id="rId13"/>
    <p:sldLayoutId id="2147484116" r:id="rId14"/>
    <p:sldLayoutId id="2147484117" r:id="rId15"/>
    <p:sldLayoutId id="2147484080" r:id="rId16"/>
  </p:sldLayoutIdLst>
  <p:hf hdr="0" dt="0"/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anose="020B0604020202020204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SzPct val="100000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algn="l" rtl="0" eaLnBrk="0" fontAlgn="base" hangingPunct="0">
        <a:lnSpc>
          <a:spcPts val="1350"/>
        </a:lnSpc>
        <a:spcBef>
          <a:spcPct val="0"/>
        </a:spcBef>
        <a:spcAft>
          <a:spcPct val="0"/>
        </a:spcAft>
        <a:buClr>
          <a:schemeClr val="tx2"/>
        </a:buClr>
        <a:buSzPct val="100000"/>
        <a:defRPr sz="1100">
          <a:solidFill>
            <a:schemeClr val="tx1"/>
          </a:solidFill>
          <a:latin typeface="+mn-lt"/>
        </a:defRPr>
      </a:lvl2pPr>
      <a:lvl3pPr marL="685800" algn="l" rtl="0" eaLnBrk="0" fontAlgn="base" hangingPunct="0">
        <a:lnSpc>
          <a:spcPts val="1350"/>
        </a:lnSpc>
        <a:spcBef>
          <a:spcPct val="0"/>
        </a:spcBef>
        <a:spcAft>
          <a:spcPct val="0"/>
        </a:spcAft>
        <a:buClr>
          <a:schemeClr val="folHlink"/>
        </a:buClr>
        <a:buSzPct val="80000"/>
        <a:defRPr sz="1100">
          <a:solidFill>
            <a:schemeClr val="tx1"/>
          </a:solidFill>
          <a:latin typeface="+mn-lt"/>
        </a:defRPr>
      </a:lvl3pPr>
      <a:lvl4pPr marL="1028700" algn="l" rtl="0" eaLnBrk="0" fontAlgn="base" hangingPunct="0">
        <a:lnSpc>
          <a:spcPts val="1350"/>
        </a:lnSpc>
        <a:spcBef>
          <a:spcPct val="0"/>
        </a:spcBef>
        <a:spcAft>
          <a:spcPct val="0"/>
        </a:spcAft>
        <a:buClr>
          <a:schemeClr val="accent2"/>
        </a:buClr>
        <a:buSzPct val="90000"/>
        <a:defRPr sz="1100">
          <a:solidFill>
            <a:schemeClr val="tx1"/>
          </a:solidFill>
          <a:latin typeface="+mn-lt"/>
        </a:defRPr>
      </a:lvl4pPr>
      <a:lvl5pPr marL="1371600" algn="l" rtl="0" eaLnBrk="0" fontAlgn="base" hangingPunct="0">
        <a:lnSpc>
          <a:spcPts val="1350"/>
        </a:lnSpc>
        <a:spcBef>
          <a:spcPct val="0"/>
        </a:spcBef>
        <a:spcAft>
          <a:spcPct val="0"/>
        </a:spcAft>
        <a:buClr>
          <a:schemeClr val="accent1"/>
        </a:buClr>
        <a:defRPr sz="11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>
            <a:extLst>
              <a:ext uri="{FF2B5EF4-FFF2-40B4-BE49-F238E27FC236}">
                <a16:creationId xmlns:a16="http://schemas.microsoft.com/office/drawing/2014/main" id="{2874873F-1CD9-B9A7-9395-919523B2B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1BF4D698-DDBA-C8D3-17CD-E4AFCFAA41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5A877A4-BB52-73C4-D379-DF6E88E71F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226308" name="Rectangle 4">
            <a:extLst>
              <a:ext uri="{FF2B5EF4-FFF2-40B4-BE49-F238E27FC236}">
                <a16:creationId xmlns:a16="http://schemas.microsoft.com/office/drawing/2014/main" id="{4CDF014F-968B-7A0A-2D57-25FD7E2FB8D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226309" name="Rectangle 5">
            <a:extLst>
              <a:ext uri="{FF2B5EF4-FFF2-40B4-BE49-F238E27FC236}">
                <a16:creationId xmlns:a16="http://schemas.microsoft.com/office/drawing/2014/main" id="{5DD06923-C1B4-25DE-51B0-083CA409C63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 smtClean="0"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A852740F-FC84-5D40-A5F1-E3FF33FD3D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1" name="Text Box 10">
            <a:extLst>
              <a:ext uri="{FF2B5EF4-FFF2-40B4-BE49-F238E27FC236}">
                <a16:creationId xmlns:a16="http://schemas.microsoft.com/office/drawing/2014/main" id="{BB07A3E2-B591-62B2-BA86-3113E7957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cs-CZ" altLang="cs-CZ" sz="1400">
                <a:solidFill>
                  <a:srgbClr val="68676C"/>
                </a:solidFill>
                <a:latin typeface="Trebuchet MS" panose="020B0603020202020204" pitchFamily="34" charset="0"/>
              </a:rPr>
              <a:t>www.law.muni.cz</a:t>
            </a:r>
          </a:p>
        </p:txBody>
      </p:sp>
      <p:pic>
        <p:nvPicPr>
          <p:cNvPr id="4104" name="Picture 18" descr="PF_PPT2">
            <a:extLst>
              <a:ext uri="{FF2B5EF4-FFF2-40B4-BE49-F238E27FC236}">
                <a16:creationId xmlns:a16="http://schemas.microsoft.com/office/drawing/2014/main" id="{D1757C08-CB90-CADB-F8A7-829E989F7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24" descr="PF_PPT_nahled">
            <a:extLst>
              <a:ext uri="{FF2B5EF4-FFF2-40B4-BE49-F238E27FC236}">
                <a16:creationId xmlns:a16="http://schemas.microsoft.com/office/drawing/2014/main" id="{40CAE796-6580-DE8F-E23D-00686D5A3D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25">
            <a:extLst>
              <a:ext uri="{FF2B5EF4-FFF2-40B4-BE49-F238E27FC236}">
                <a16:creationId xmlns:a16="http://schemas.microsoft.com/office/drawing/2014/main" id="{A3E825AE-D4F5-C183-D1C9-E370BE9B7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9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638B99C-1BAD-7EAD-B05A-D1B8E3897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cs-CZ" altLang="cs-CZ"/>
          </a:p>
        </p:txBody>
      </p:sp>
      <p:sp>
        <p:nvSpPr>
          <p:cNvPr id="227332" name="Rectangle 4">
            <a:extLst>
              <a:ext uri="{FF2B5EF4-FFF2-40B4-BE49-F238E27FC236}">
                <a16:creationId xmlns:a16="http://schemas.microsoft.com/office/drawing/2014/main" id="{003893FC-38F1-2B2D-1101-BD84265042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Přednáška 16. 12. 2022</a:t>
            </a:r>
          </a:p>
        </p:txBody>
      </p:sp>
      <p:sp>
        <p:nvSpPr>
          <p:cNvPr id="5124" name="Rectangle 11">
            <a:extLst>
              <a:ext uri="{FF2B5EF4-FFF2-40B4-BE49-F238E27FC236}">
                <a16:creationId xmlns:a16="http://schemas.microsoft.com/office/drawing/2014/main" id="{DE2232EF-AF27-7EEA-61E7-079AFECA02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2053" name="Rectangle 22">
            <a:extLst>
              <a:ext uri="{FF2B5EF4-FFF2-40B4-BE49-F238E27FC236}">
                <a16:creationId xmlns:a16="http://schemas.microsoft.com/office/drawing/2014/main" id="{AD2CA251-EBD4-046E-2C69-72748D70D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>
            <a:noFill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cs-CZ" altLang="cs-CZ"/>
          </a:p>
        </p:txBody>
      </p:sp>
      <p:pic>
        <p:nvPicPr>
          <p:cNvPr id="5126" name="Picture 23" descr="PF_PPT">
            <a:extLst>
              <a:ext uri="{FF2B5EF4-FFF2-40B4-BE49-F238E27FC236}">
                <a16:creationId xmlns:a16="http://schemas.microsoft.com/office/drawing/2014/main" id="{E055A03F-3291-ACB1-4CE7-AA8F9BF2D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24" descr="pruh+znak_PF_13_gray5+fialovy_RGB">
            <a:extLst>
              <a:ext uri="{FF2B5EF4-FFF2-40B4-BE49-F238E27FC236}">
                <a16:creationId xmlns:a16="http://schemas.microsoft.com/office/drawing/2014/main" id="{B5E672ED-E497-C2AD-2A99-1E2143207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92" r:id="rId2"/>
    <p:sldLayoutId id="2147484093" r:id="rId3"/>
    <p:sldLayoutId id="2147484094" r:id="rId4"/>
    <p:sldLayoutId id="2147484095" r:id="rId5"/>
    <p:sldLayoutId id="2147484096" r:id="rId6"/>
    <p:sldLayoutId id="2147484097" r:id="rId7"/>
    <p:sldLayoutId id="2147484098" r:id="rId8"/>
    <p:sldLayoutId id="2147484099" r:id="rId9"/>
    <p:sldLayoutId id="2147484100" r:id="rId10"/>
    <p:sldLayoutId id="2147484101" r:id="rId11"/>
  </p:sldLayoutIdLst>
  <p:hf hdr="0" dt="0"/>
  <p:txStyles>
    <p:titleStyle>
      <a:lvl1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buChar char="•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9562262-B108-F267-CC67-BFE1156EA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2255950"/>
            <a:ext cx="8521700" cy="1171575"/>
          </a:xfrm>
        </p:spPr>
        <p:txBody>
          <a:bodyPr/>
          <a:lstStyle/>
          <a:p>
            <a:pPr eaLnBrk="1" hangingPunct="1"/>
            <a:r>
              <a:rPr lang="cs-CZ" altLang="cs-CZ" dirty="0"/>
              <a:t>Občanské právo I</a:t>
            </a:r>
            <a:br>
              <a:rPr lang="cs-CZ" altLang="cs-CZ" dirty="0"/>
            </a:br>
            <a:br>
              <a:rPr lang="cs-CZ" altLang="cs-CZ" dirty="0"/>
            </a:br>
            <a:r>
              <a:rPr lang="cs-CZ" altLang="cs-CZ" dirty="0"/>
              <a:t>osoby, věci a věcná práva</a:t>
            </a:r>
          </a:p>
        </p:txBody>
      </p:sp>
      <p:sp>
        <p:nvSpPr>
          <p:cNvPr id="11267" name="Rectangle 24">
            <a:extLst>
              <a:ext uri="{FF2B5EF4-FFF2-40B4-BE49-F238E27FC236}">
                <a16:creationId xmlns:a16="http://schemas.microsoft.com/office/drawing/2014/main" id="{2B5D87F5-8F86-FC3D-3D02-55E7CDB4339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34668" y="4149080"/>
            <a:ext cx="8521700" cy="6985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dirty="0"/>
              <a:t>Adam Holubář</a:t>
            </a:r>
            <a:endParaRPr altLang="cs-CZ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DD2E5E-96BB-7574-30C2-A840F8CFA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Osoby právnické III – kategorizace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057C1F-6173-1048-9B8A-007E658E3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z="2000" dirty="0"/>
              <a:t>PO práva soukromého X PO práva veřejného</a:t>
            </a:r>
          </a:p>
          <a:p>
            <a:pPr>
              <a:buFont typeface="Wingdings" pitchFamily="2" charset="2"/>
              <a:buChar char="q"/>
            </a:pPr>
            <a:r>
              <a:rPr lang="cs-CZ" sz="2000" dirty="0"/>
              <a:t>PO veřejně prospěšné X PO bez veřejné prospěšnosti</a:t>
            </a:r>
          </a:p>
          <a:p>
            <a:pPr>
              <a:buFont typeface="Wingdings" pitchFamily="2" charset="2"/>
              <a:buChar char="q"/>
            </a:pPr>
            <a:r>
              <a:rPr lang="cs-CZ" sz="2000" dirty="0"/>
              <a:t>PO upravené v OZ X PO upravené v ZOK (obchodní společnosti a družstva)</a:t>
            </a:r>
          </a:p>
          <a:p>
            <a:pPr>
              <a:buFont typeface="Wingdings" pitchFamily="2" charset="2"/>
              <a:buChar char="q"/>
            </a:pPr>
            <a:r>
              <a:rPr lang="cs-CZ" sz="2000" dirty="0"/>
              <a:t>PO korporačního typu X PO fundačního typu</a:t>
            </a:r>
          </a:p>
          <a:p>
            <a:pPr>
              <a:buFont typeface="Wingdings" pitchFamily="2" charset="2"/>
              <a:buChar char="q"/>
            </a:pPr>
            <a:r>
              <a:rPr lang="cs-CZ" sz="2000" dirty="0"/>
              <a:t>Projekce typologie právnických osob (odraz zásady numerus clausus PO)</a:t>
            </a:r>
          </a:p>
          <a:p>
            <a:pPr>
              <a:buFont typeface="Wingdings" pitchFamily="2" charset="2"/>
              <a:buChar char="q"/>
            </a:pPr>
            <a:r>
              <a:rPr lang="cs-CZ" sz="2000" dirty="0"/>
              <a:t>Limit autonomie vůle při založení PO a úpravě vnitřních poměrů</a:t>
            </a:r>
          </a:p>
          <a:p>
            <a:pPr>
              <a:buFont typeface="Wingdings" pitchFamily="2" charset="2"/>
              <a:buChar char="q"/>
            </a:pPr>
            <a:r>
              <a:rPr lang="cs-CZ" sz="2000" dirty="0"/>
              <a:t>Kdy ještě hovoříme o té které právnické osobě? Otázka statusová.</a:t>
            </a: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4E6B221-28F7-A78F-E29A-FF7DD5D64D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7578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FEC3EE-CA21-C760-C7FA-92DC48ABA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Věc v právním smyslu I - pojem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956A81-5E74-700A-2ED3-6BDC80E9D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cs-CZ" altLang="cs-CZ" sz="1800" b="1" dirty="0"/>
              <a:t>§ 489 zákona č. 89/2012 Sb. („OZ“)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1800" dirty="0"/>
              <a:t>právní široké pojetí věci: (a) </a:t>
            </a:r>
            <a:r>
              <a:rPr lang="cs-CZ" altLang="cs-CZ" sz="1800" dirty="0">
                <a:solidFill>
                  <a:srgbClr val="FF0000"/>
                </a:solidFill>
              </a:rPr>
              <a:t>rozdílnost od osoby</a:t>
            </a:r>
            <a:r>
              <a:rPr lang="cs-CZ" altLang="cs-CZ" sz="1800" dirty="0"/>
              <a:t> + (b) </a:t>
            </a:r>
            <a:r>
              <a:rPr lang="cs-CZ" altLang="cs-CZ" sz="1800" dirty="0">
                <a:solidFill>
                  <a:srgbClr val="FF0000"/>
                </a:solidFill>
              </a:rPr>
              <a:t>slouží potřebě lidí</a:t>
            </a:r>
            <a:endParaRPr lang="cs-CZ" altLang="cs-CZ" sz="1800" dirty="0"/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cs-CZ" altLang="cs-CZ" sz="1800" b="1" dirty="0"/>
              <a:t>Co není věcí? 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1800" dirty="0"/>
              <a:t>Živé zvíře (§ 494 OZ, srov. však obdobná použitelnost ustanovení o věcech),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1800" dirty="0"/>
              <a:t>lidské tělo ani jeho části (§ 493 OZ, srov. však § 112 OZ), 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1800" dirty="0"/>
              <a:t>(ne)ovladatelné přírodní síly (§ 497 OZ), a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altLang="cs-CZ" sz="1800" dirty="0"/>
              <a:t>+ zvláštní režim pro res extra </a:t>
            </a:r>
            <a:r>
              <a:rPr lang="cs-CZ" altLang="cs-CZ" sz="1800" dirty="0" err="1"/>
              <a:t>commercium</a:t>
            </a:r>
            <a:r>
              <a:rPr lang="cs-CZ" altLang="cs-CZ" sz="1800" dirty="0"/>
              <a:t>.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cs-CZ" altLang="cs-CZ" sz="1800" dirty="0"/>
              <a:t>Veřejný statek (problematika obecného užívání, § 490 OZ)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  <a:defRPr/>
            </a:pPr>
            <a:r>
              <a:rPr lang="cs-CZ" altLang="cs-CZ" sz="1800" dirty="0"/>
              <a:t>Věc jako nepřímý předmět majetkových práv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9766660-3832-ECB0-B329-B04451C422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7429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39E162-3F6A-C14E-0760-878BAE259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 v právním smyslu II - kategorizace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F5C126-71AE-62BA-CE9E-9E95F5A3F0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sz="1600" dirty="0"/>
              <a:t>Hmotné (např. kniha) a nehmotné (např. pohledávka) (§ 496 OZ)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sz="1600" dirty="0"/>
              <a:t>Movité (např. kniha) a nemovité (např. pozemek) (§ 498 OZ)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sz="1600" dirty="0"/>
              <a:t>Zastupitelné (např. peníze) a nezastupitelné (např. obraz) (§ 499 OZ)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sz="1600" dirty="0"/>
              <a:t>Zuživatelné (např. potraviny) a nezuživatelné (např. dům) (§ 500 OZ)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sz="1600" dirty="0"/>
              <a:t>Individuálně a genericky určené: týká se závazkových právních vztahů (§ 2390 OZ)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sz="1600" dirty="0"/>
              <a:t>Dělitelné (např. pozemek) a nedělitelné věci (např. automobil) (§ 1144 OZ)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sz="1600" dirty="0"/>
              <a:t>Ocenitelné (např. kniha) a neocenitelné (např. písemnosti osobní povahy)</a:t>
            </a:r>
            <a:endParaRPr lang="cs-CZ" altLang="cs-CZ" dirty="0"/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sz="1600" dirty="0"/>
              <a:t>Zapisované (pozemky) a nezapisované (automobil) do veřejných seznamů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884CA2A-502E-B22E-69B0-F94C9248F3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7339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A6600C-826B-1B55-470E-CE06015C2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 v právním smyslu III - další pojmy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CA5B97-B1CD-708F-D45C-CB0D1718A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sz="1600" dirty="0"/>
              <a:t>Plody a užitky věci (§ 491 OZ)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sz="1600" dirty="0"/>
              <a:t>Hodnota a cena věci (§ 492 OZ)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sz="1600" dirty="0"/>
              <a:t>Majetek a jmění (§ 495 OZ)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sz="1600" dirty="0"/>
              <a:t>Součást věci (§ 505 - 509 OZ)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sz="1600" dirty="0"/>
              <a:t>Příslušenství věci (§ 510 - 513 OZ)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sz="1600" dirty="0"/>
              <a:t>Věc hromadná (§ 501 OZ)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sz="1600" dirty="0"/>
              <a:t>Obchodní závod, pobočka, odštěpný závod (§ 502 a 503 OZ)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sz="1600" dirty="0"/>
              <a:t>Superficiální zásada v OZ (§ 506 a 507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11181BB-AFB6-CF30-FBC6-83D75BDEE3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6701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EF6205-B337-0E99-6E1B-5652B636A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práva I - pojem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EADA37-D791-7F54-8C59-7E2539F2C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150000"/>
              </a:lnSpc>
              <a:buNone/>
            </a:pPr>
            <a:r>
              <a:rPr lang="cs-CZ" altLang="cs-CZ" sz="1600" b="1" dirty="0"/>
              <a:t>				</a:t>
            </a:r>
            <a:r>
              <a:rPr lang="cs-CZ" altLang="cs-CZ" sz="1600" dirty="0">
                <a:solidFill>
                  <a:srgbClr val="FF0000"/>
                </a:solidFill>
              </a:rPr>
              <a:t>Právo soukromé </a:t>
            </a:r>
            <a:r>
              <a:rPr lang="cs-CZ" altLang="cs-CZ" sz="1600" b="1" dirty="0"/>
              <a:t>		</a:t>
            </a:r>
            <a:r>
              <a:rPr lang="cs-CZ" altLang="cs-CZ" sz="1600" dirty="0"/>
              <a:t>Právo veřejné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cs-CZ" altLang="cs-CZ" sz="1600" dirty="0"/>
              <a:t>	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cs-CZ" altLang="cs-CZ" sz="1600" dirty="0"/>
              <a:t>		</a:t>
            </a:r>
            <a:r>
              <a:rPr lang="cs-CZ" altLang="cs-CZ" sz="1600" dirty="0">
                <a:solidFill>
                  <a:srgbClr val="FF0000"/>
                </a:solidFill>
              </a:rPr>
              <a:t>Práva majetková </a:t>
            </a:r>
            <a:r>
              <a:rPr lang="cs-CZ" altLang="cs-CZ" sz="1600" dirty="0"/>
              <a:t>			Práva osobní</a:t>
            </a:r>
          </a:p>
          <a:p>
            <a:pPr marL="0" indent="0" algn="ctr" eaLnBrk="1" hangingPunct="1">
              <a:lnSpc>
                <a:spcPct val="150000"/>
              </a:lnSpc>
              <a:buNone/>
            </a:pPr>
            <a:endParaRPr lang="cs-CZ" altLang="cs-CZ" sz="1600" dirty="0"/>
          </a:p>
          <a:p>
            <a:pPr marL="0" indent="0" eaLnBrk="1" hangingPunct="1">
              <a:buNone/>
            </a:pPr>
            <a:r>
              <a:rPr lang="cs-CZ" altLang="cs-CZ" sz="1600" dirty="0">
                <a:solidFill>
                  <a:srgbClr val="FF0000"/>
                </a:solidFill>
              </a:rPr>
              <a:t>Absolutní majetková práva </a:t>
            </a:r>
            <a:r>
              <a:rPr lang="cs-CZ" altLang="cs-CZ" sz="1600" b="1" dirty="0"/>
              <a:t>		</a:t>
            </a:r>
            <a:r>
              <a:rPr lang="cs-CZ" altLang="cs-CZ" sz="1600" dirty="0"/>
              <a:t>Relativní majetková práva </a:t>
            </a:r>
          </a:p>
          <a:p>
            <a:pPr marL="0" indent="0" eaLnBrk="1" hangingPunct="1">
              <a:buNone/>
            </a:pPr>
            <a:r>
              <a:rPr lang="cs-CZ" altLang="cs-CZ" sz="1600" dirty="0"/>
              <a:t>(</a:t>
            </a:r>
            <a:r>
              <a:rPr lang="cs-CZ" altLang="cs-CZ" sz="1600" dirty="0" err="1"/>
              <a:t>iura</a:t>
            </a:r>
            <a:r>
              <a:rPr lang="cs-CZ" altLang="cs-CZ" sz="1600" dirty="0"/>
              <a:t> in </a:t>
            </a:r>
            <a:r>
              <a:rPr lang="cs-CZ" altLang="cs-CZ" sz="1600" dirty="0" err="1"/>
              <a:t>rem</a:t>
            </a:r>
            <a:r>
              <a:rPr lang="cs-CZ" altLang="cs-CZ" sz="1600" dirty="0"/>
              <a:t>, věcná práva k věcem) 	(</a:t>
            </a:r>
            <a:r>
              <a:rPr lang="cs-CZ" altLang="cs-CZ" sz="1600" dirty="0" err="1"/>
              <a:t>iura</a:t>
            </a:r>
            <a:r>
              <a:rPr lang="cs-CZ" altLang="cs-CZ" sz="1600" dirty="0"/>
              <a:t> ad </a:t>
            </a:r>
            <a:r>
              <a:rPr lang="cs-CZ" altLang="cs-CZ" sz="1600" dirty="0" err="1"/>
              <a:t>rem</a:t>
            </a:r>
            <a:r>
              <a:rPr lang="cs-CZ" altLang="cs-CZ" sz="1600" dirty="0"/>
              <a:t>, osobní práva k věcem)</a:t>
            </a:r>
          </a:p>
          <a:p>
            <a:pPr marL="0" indent="0" eaLnBrk="1" hangingPunct="1">
              <a:buNone/>
            </a:pPr>
            <a:endParaRPr lang="cs-CZ" altLang="cs-CZ" sz="1600" b="1" dirty="0"/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cs-CZ" altLang="cs-CZ" sz="1600" dirty="0">
                <a:solidFill>
                  <a:srgbClr val="FF0000"/>
                </a:solidFill>
              </a:rPr>
              <a:t>Práva věcná </a:t>
            </a:r>
            <a:r>
              <a:rPr lang="cs-CZ" altLang="cs-CZ" sz="1600" b="1" dirty="0"/>
              <a:t>	</a:t>
            </a:r>
            <a:r>
              <a:rPr lang="cs-CZ" altLang="cs-CZ" sz="1600" dirty="0"/>
              <a:t>Právo dědické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endParaRPr lang="cs-CZ" altLang="cs-CZ" sz="1600" dirty="0"/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endParaRPr lang="cs-CZ" altLang="cs-CZ" dirty="0"/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endParaRPr lang="cs-CZ" altLang="cs-CZ" dirty="0"/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266E1E1-4EDE-1945-4609-3ED2B2E1E4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14</a:t>
            </a:fld>
            <a:endParaRPr lang="cs-CZ" altLang="cs-CZ"/>
          </a:p>
        </p:txBody>
      </p:sp>
      <p:cxnSp>
        <p:nvCxnSpPr>
          <p:cNvPr id="10" name="Přímá spojnice se šipkou 9"/>
          <p:cNvCxnSpPr/>
          <p:nvPr/>
        </p:nvCxnSpPr>
        <p:spPr bwMode="auto">
          <a:xfrm flipH="1">
            <a:off x="3851920" y="2060848"/>
            <a:ext cx="648072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Přímá spojnice se šipkou 11"/>
          <p:cNvCxnSpPr/>
          <p:nvPr/>
        </p:nvCxnSpPr>
        <p:spPr bwMode="auto">
          <a:xfrm>
            <a:off x="5436096" y="2060848"/>
            <a:ext cx="504056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Přímá spojnice se šipkou 13"/>
          <p:cNvCxnSpPr/>
          <p:nvPr/>
        </p:nvCxnSpPr>
        <p:spPr bwMode="auto">
          <a:xfrm flipH="1">
            <a:off x="2123728" y="2780928"/>
            <a:ext cx="72008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Přímá spojnice se šipkou 15"/>
          <p:cNvCxnSpPr/>
          <p:nvPr/>
        </p:nvCxnSpPr>
        <p:spPr bwMode="auto">
          <a:xfrm>
            <a:off x="3851920" y="2780928"/>
            <a:ext cx="648072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Přímá spojnice se šipkou 17"/>
          <p:cNvCxnSpPr/>
          <p:nvPr/>
        </p:nvCxnSpPr>
        <p:spPr bwMode="auto">
          <a:xfrm flipH="1">
            <a:off x="1187624" y="3910420"/>
            <a:ext cx="360040" cy="3826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Přímá spojnice se šipkou 19"/>
          <p:cNvCxnSpPr/>
          <p:nvPr/>
        </p:nvCxnSpPr>
        <p:spPr bwMode="auto">
          <a:xfrm>
            <a:off x="2483768" y="3933056"/>
            <a:ext cx="360040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21555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0FA865-0ADE-006D-876D-D974E9746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práva II - systematika v OZ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020AFB-91F3-98CA-6160-E2E08F2DB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sz="1600" b="1" dirty="0"/>
              <a:t>Část třetí OZ: §§ 979 – 1399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cs-CZ" altLang="cs-CZ" sz="1600" dirty="0"/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1600" dirty="0"/>
              <a:t>§§ 1011 - 1088 OZ: Vlastnické právo, nezbytná cesta, sousedské právo, nabývání vlastnického práva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1600" dirty="0"/>
              <a:t>§§ 1115 - 1239 OZ: Spoluvlastnictví (podílové a bezpodílové, ideální a reálné, přídatné obecné a zvláštní - bytové)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1600" dirty="0"/>
              <a:t>§§ 987 - 1010 OZ: Držba (faktický stav)</a:t>
            </a:r>
          </a:p>
          <a:p>
            <a:pPr marL="342900" indent="-342900" eaLnBrk="1" hangingPunct="1">
              <a:buFont typeface="Wingdings" panose="05000000000000000000" pitchFamily="2" charset="2"/>
              <a:buChar char="q"/>
            </a:pPr>
            <a:r>
              <a:rPr lang="cs-CZ" sz="1600" dirty="0"/>
              <a:t>§§ 1240 - 1399 OZ: Věcná práva k věcem cizím (právo stavby, služebnosti, reálná břemena, zástavní právo, zadržovací právo, předkupní právo + nepravidelně část čtvrtá OZ: např. zákaz zatížení a zcizení)</a:t>
            </a:r>
            <a:endParaRPr lang="cs-CZ" dirty="0"/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cs-CZ" sz="16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9743C9F-AA16-2450-6CED-F82FDC744A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1857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098856-400A-FC8F-C85D-456C72BE3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práva III - vymezení vůči obligacím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7BF8D6-D975-F9AA-C7A2-F1845271A6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altLang="cs-CZ" sz="1600" dirty="0"/>
              <a:t>Evidence ve veřejných seznamech X obligace zásadně ne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altLang="cs-CZ" sz="1600" dirty="0"/>
              <a:t>Přímý vztah osoby k věci X vztahy mezi osobami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cs-CZ" altLang="cs-CZ" sz="1600" dirty="0"/>
              <a:t>Působnost vůči všem X působnost pouze mezi stranami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altLang="cs-CZ" sz="1600" dirty="0"/>
              <a:t>Výkon práv nezávisle na dalších osobách X vzájemná práva osob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altLang="cs-CZ" sz="1600" dirty="0"/>
              <a:t>Specialita X lze sjednat i jinak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cs-CZ" altLang="cs-CZ" sz="1600" dirty="0"/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cs-CZ" altLang="cs-CZ" sz="1600" dirty="0"/>
              <a:t>Právní panství nad pozemkem s domem versus pohledávka (obligační právo) na převedení vlastnického práva k pozemku s domem (vlastník versus věřitel)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cs-CZ" altLang="cs-CZ" sz="1600" dirty="0"/>
              <a:t>ALE! Obligační stránka věcných práv a absolutní stránka obligací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cs-CZ" altLang="cs-CZ" sz="1600" dirty="0"/>
              <a:t>§ 979 OZ: použití části třetí na hmotné a nehmotné věci, omezeně na práva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cs-CZ" altLang="cs-CZ" sz="16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C507E49-130D-6BA4-A0D7-57590A5882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49900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615175-0E4A-FCE4-E2DD-163D6376E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práva IV - principy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E60232-49CC-3068-90A3-BF8C6DD44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altLang="cs-CZ" sz="1600" dirty="0"/>
              <a:t>Absolutní povaha (§ 976 OZ): působí vůči všem, není nutná součinnost třetích osob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altLang="cs-CZ" sz="1600" dirty="0"/>
              <a:t>Kogentní povaha (§ 978 OZ): lze se odchýlit s účinky vůči třetím osobám pouze, pokud tak stanoví zákon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altLang="cs-CZ" sz="1600" dirty="0"/>
              <a:t>Taxativní výčet věcných práv (§ 977 OZ): nelze si sjednat nepojmenované věcné právo (x služebnosti)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altLang="cs-CZ" sz="1600" dirty="0"/>
              <a:t>Publicita (veřejné seznamy): povinný zápis práv k nemovitým a někdy i movitým věcem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altLang="cs-CZ" sz="1600" dirty="0"/>
              <a:t>Priorita: s ohledem na zápis ve veřejném seznamu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altLang="cs-CZ" sz="1600" dirty="0"/>
              <a:t>Specialita: na jakých věcech může předmětné věcné právo vzniknout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7F479E-186D-07BB-D107-354C681BEB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43396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C31AE1-CA5F-6711-1BAA-E40817C7A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seznamy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902694-DD39-C35A-8327-74952CFB7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§§ 980 - 986 OZ - právní úprava a význam veřejných seznamů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Veřejné seznamy (katastr nemovitostí) X Veřejné rejstříky (obchodní rejstřík)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Jsou vedené orgány veřejné moci na základě zákona (správní orgány nebo soudy)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2000" dirty="0"/>
              <a:t>Funkce veřejných seznamů: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Evidenční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Ochranná (srov. dále princip materiální publicity)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Informační (srov. dále princip formální publicity)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16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044CF2F-5395-AEE8-D537-577FC19E9D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4290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6B88AD-5055-A3A0-093E-175C0546C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seznamy II - principy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ECAA93-9AA8-0D68-B5A9-67482EB06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sz="1600" b="1" dirty="0"/>
              <a:t>Princip formální publicity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Veřejně přístupný, pořizování opisů a výpisů bez nutnosti prokázat právní zájem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sz="1600" b="1" dirty="0"/>
              <a:t>Princip formální pravdivosti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§ 980 odst. 2 - vyvratitelná domněnka správnosti zápisu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sz="1600" b="1" dirty="0"/>
              <a:t>Princip materiální publicity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Ochrana dobré víry osoby jednající v důvěře ve veřejný seznam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sz="1600" b="1" dirty="0"/>
              <a:t>Princip legality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Omezená přezkumná činnost orgánu, který seznam vede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sz="1600" b="1" dirty="0"/>
              <a:t>Princip intabulační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Platí pro konstitutivní nabytí na základě právního jednání (ALE lze i </a:t>
            </a:r>
            <a:r>
              <a:rPr lang="cs-CZ" altLang="cs-CZ" sz="1600" dirty="0" err="1"/>
              <a:t>mimoknihovně</a:t>
            </a:r>
            <a:r>
              <a:rPr lang="cs-CZ" altLang="cs-CZ" sz="1600" dirty="0"/>
              <a:t>)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altLang="cs-CZ" sz="1600" b="1" dirty="0"/>
              <a:t>Princip priority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altLang="cs-CZ" sz="1600" dirty="0"/>
              <a:t>Provedení zápisu práv dle pořadí, v jakém byly doručeny (+ §§ 981 a 982 OZ)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CBE517D-D804-461C-6EE4-61F7D426C5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29293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8153FA-C5E8-5ECC-EE1F-48413F6F9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přednášky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CC566F-DD6B-87E4-7C84-25230C191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861" y="1171575"/>
            <a:ext cx="8064900" cy="4139998"/>
          </a:xfrm>
        </p:spPr>
        <p:txBody>
          <a:bodyPr/>
          <a:lstStyle/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endParaRPr lang="cs-CZ" altLang="cs-CZ" sz="1600" dirty="0"/>
          </a:p>
          <a:p>
            <a:pPr marL="457200" indent="-457200" eaLnBrk="1" hangingPunct="1">
              <a:buAutoNum type="arabicParenR"/>
              <a:defRPr/>
            </a:pPr>
            <a:r>
              <a:rPr lang="cs-CZ" altLang="cs-CZ" sz="2000" dirty="0"/>
              <a:t>Občanské právo jako obecné soukromé právo</a:t>
            </a:r>
          </a:p>
          <a:p>
            <a:pPr marL="457200" indent="-457200" eaLnBrk="1" hangingPunct="1">
              <a:buAutoNum type="arabicParenR"/>
              <a:defRPr/>
            </a:pPr>
            <a:r>
              <a:rPr lang="cs-CZ" altLang="cs-CZ" sz="2000" dirty="0"/>
              <a:t>Osoby a jejich kategorizace</a:t>
            </a:r>
          </a:p>
          <a:p>
            <a:pPr marL="457200" indent="-457200" eaLnBrk="1" hangingPunct="1">
              <a:buAutoNum type="arabicParenR"/>
              <a:defRPr/>
            </a:pPr>
            <a:r>
              <a:rPr lang="cs-CZ" altLang="cs-CZ" sz="2000" dirty="0"/>
              <a:t>Osoby fyzické</a:t>
            </a:r>
          </a:p>
          <a:p>
            <a:pPr marL="457200" indent="-457200" eaLnBrk="1" hangingPunct="1">
              <a:buAutoNum type="arabicParenR"/>
              <a:defRPr/>
            </a:pPr>
            <a:r>
              <a:rPr lang="cs-CZ" altLang="cs-CZ" sz="2000" dirty="0"/>
              <a:t>Osoby právnické</a:t>
            </a:r>
          </a:p>
          <a:p>
            <a:pPr marL="457200" indent="-457200" eaLnBrk="1" hangingPunct="1">
              <a:buAutoNum type="arabicParenR"/>
              <a:defRPr/>
            </a:pPr>
            <a:r>
              <a:rPr lang="cs-CZ" altLang="cs-CZ" sz="2000" dirty="0"/>
              <a:t>Věci a jejich kategorizace</a:t>
            </a:r>
          </a:p>
          <a:p>
            <a:pPr marL="457200" indent="-457200" eaLnBrk="1" hangingPunct="1">
              <a:buAutoNum type="arabicParenR"/>
              <a:defRPr/>
            </a:pPr>
            <a:r>
              <a:rPr lang="cs-CZ" altLang="cs-CZ" sz="2000" dirty="0"/>
              <a:t>Věcná práva jako absolutní majetková práva</a:t>
            </a:r>
          </a:p>
          <a:p>
            <a:pPr marL="457200" indent="-457200" eaLnBrk="1" hangingPunct="1">
              <a:buAutoNum type="arabicParenR"/>
              <a:defRPr/>
            </a:pPr>
            <a:r>
              <a:rPr lang="cs-CZ" altLang="cs-CZ" sz="2000" dirty="0"/>
              <a:t>Veřejné seznamy</a:t>
            </a:r>
          </a:p>
          <a:p>
            <a:pPr marL="457200" indent="-457200" eaLnBrk="1" hangingPunct="1">
              <a:buAutoNum type="arabicParenR"/>
              <a:defRPr/>
            </a:pPr>
            <a:r>
              <a:rPr lang="cs-CZ" altLang="cs-CZ" sz="2000" dirty="0"/>
              <a:t>Kategorizace věcných práv</a:t>
            </a: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B581F82-5326-5A1E-A7E9-543382C85A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474513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7E6290-5C89-487F-E525-12EF50E9A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Evidence v katastru nemovitostí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60BB20-9FBF-02B9-6F62-575A28361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1600" dirty="0"/>
              <a:t>Pozemky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1600" dirty="0"/>
              <a:t>Budovy, které nejsou součástí pozemku ani práva stavby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1600" dirty="0"/>
              <a:t>Jednotky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1600" dirty="0"/>
              <a:t>Práva stavby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1600" dirty="0"/>
              <a:t>Další nemovitosti, o kterých to zákon stanoví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cs-CZ" sz="1600" dirty="0"/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1600" dirty="0"/>
              <a:t>Způsoby zápisu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Vklad (§ 11 KZ)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Záznam (§ 19 KZ)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Poznámka (§ 23 KZ)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600" dirty="0"/>
              <a:t>Upozornění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sz="1600" dirty="0"/>
              <a:t>Určující pro zápis je povaha zapisovaného práva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16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90E7BE5-0EA4-1922-6EA3-316D7668F6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991547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61FA9D-B4E1-D271-BC2B-6CABFC6A3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o povolení vkladu do katastru nemovitostí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427BB0-C181-CE8F-B11A-9A0528C63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1800" dirty="0"/>
              <a:t>Návrh na povolení vkladu (§ 16 KZ)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1800" dirty="0"/>
              <a:t>Vyznačení plomby (§ 9 KZ)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1800" dirty="0"/>
              <a:t>Informace (§ 16 KZ)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1800" dirty="0"/>
              <a:t>20denní lhůta pro přezkum (§§ 17 a 18 KZ)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1800" dirty="0"/>
              <a:t>Rozhodnutí o povolení/zamítnutí vkladu (§ 18 KZ)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1800" dirty="0"/>
              <a:t>Provedení vkladu (§ 33 písm. a) KZ)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1800" dirty="0"/>
              <a:t>Vyrozumění účastníků vkladového řízení (§ 18 odst. 3 KZ)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cs-CZ" sz="1800" dirty="0"/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cs-CZ" sz="1800" dirty="0"/>
              <a:t>Právní účinky vkladu nastávají ke dni podání návrhu!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F960047-BF97-53DA-35AB-1EA1C43245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839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C6F1A1-0785-7228-1F0F-CD8FA2780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Vlastnické právo I – pojem a 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2DE20B5-1E08-455A-71A9-784543BFFE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altLang="cs-CZ" sz="1600" dirty="0"/>
              <a:t>Široká koncepce vlastnictví (§ 1011 OZ): navazuje na široké pojetí věci, zahrnuje věci hmotné i nehmotné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altLang="cs-CZ" sz="1600" dirty="0"/>
              <a:t>Vlastnické právo v objektivním a subjektivním smyslu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altLang="cs-CZ" sz="1600" dirty="0"/>
              <a:t>Čl. 11 odst. 1 LZPS: rovnost vlastnického práva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altLang="cs-CZ" sz="1600" dirty="0"/>
              <a:t>Čl. 12 odst. 2 LZPS: zásadní </a:t>
            </a:r>
            <a:r>
              <a:rPr lang="cs-CZ" altLang="cs-CZ" sz="1600" dirty="0" err="1"/>
              <a:t>neomezitelnost</a:t>
            </a:r>
            <a:r>
              <a:rPr lang="cs-CZ" altLang="cs-CZ" sz="1600" dirty="0"/>
              <a:t> nabývání vlastnického práva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altLang="cs-CZ" sz="1600" dirty="0"/>
              <a:t>§ 1012 OZ: nakládání s předmětem vlastnického práva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altLang="cs-CZ" sz="1600" dirty="0"/>
              <a:t>Obsah vlastnického práva: Ius </a:t>
            </a:r>
            <a:r>
              <a:rPr lang="cs-CZ" altLang="cs-CZ" sz="1600" b="1" dirty="0" err="1"/>
              <a:t>possidendi</a:t>
            </a:r>
            <a:r>
              <a:rPr lang="cs-CZ" altLang="cs-CZ" sz="1600" dirty="0"/>
              <a:t>,</a:t>
            </a:r>
            <a:r>
              <a:rPr lang="cs-CZ" altLang="cs-CZ" sz="1600" b="1" dirty="0"/>
              <a:t> ius </a:t>
            </a:r>
            <a:r>
              <a:rPr lang="cs-CZ" altLang="cs-CZ" sz="1600" b="1" dirty="0" err="1"/>
              <a:t>disponendi</a:t>
            </a:r>
            <a:r>
              <a:rPr lang="cs-CZ" altLang="cs-CZ" sz="1600" dirty="0"/>
              <a:t>,</a:t>
            </a:r>
            <a:r>
              <a:rPr lang="cs-CZ" altLang="cs-CZ" sz="1600" b="1" dirty="0"/>
              <a:t> ius utendi et </a:t>
            </a:r>
            <a:r>
              <a:rPr lang="cs-CZ" altLang="cs-CZ" sz="1600" b="1" dirty="0" err="1"/>
              <a:t>fruendi</a:t>
            </a:r>
            <a:r>
              <a:rPr lang="cs-CZ" altLang="cs-CZ" sz="1600" b="1" dirty="0"/>
              <a:t> </a:t>
            </a:r>
            <a:r>
              <a:rPr lang="cs-CZ" altLang="cs-CZ" sz="1600" dirty="0"/>
              <a:t>(vlastnické triáda), ius </a:t>
            </a:r>
            <a:r>
              <a:rPr lang="cs-CZ" altLang="cs-CZ" sz="1600" dirty="0" err="1"/>
              <a:t>abutendi</a:t>
            </a:r>
            <a:r>
              <a:rPr lang="cs-CZ" altLang="cs-CZ" sz="1600" dirty="0"/>
              <a:t>, ius </a:t>
            </a:r>
            <a:r>
              <a:rPr lang="cs-CZ" altLang="cs-CZ" sz="1600" dirty="0" err="1"/>
              <a:t>dereliquendi</a:t>
            </a:r>
            <a:r>
              <a:rPr lang="cs-CZ" altLang="cs-CZ" sz="1600" dirty="0"/>
              <a:t>, ius </a:t>
            </a:r>
            <a:r>
              <a:rPr lang="cs-CZ" altLang="cs-CZ" sz="1600" dirty="0" err="1"/>
              <a:t>excludendi</a:t>
            </a:r>
            <a:endParaRPr lang="cs-CZ" altLang="cs-CZ" sz="1600" dirty="0"/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altLang="cs-CZ" sz="1600" dirty="0"/>
              <a:t>Elasticita vlastnického práva a holé vlastnictví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altLang="cs-CZ" sz="1600" dirty="0"/>
              <a:t>Trvalost a nepromlčitelnost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890796D-FF4C-5B9F-9AB0-FEE511F98A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14623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DC8C8C-7286-97C7-EE64-FC594C593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Vlastnické právo II - omezení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EEE0C2-CD39-76FB-98E7-EB4C00132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altLang="cs-CZ" sz="1800" b="1" dirty="0">
                <a:latin typeface="+mj-lt"/>
              </a:rPr>
              <a:t>Vnější omezení vlastnického práva</a:t>
            </a:r>
            <a:r>
              <a:rPr lang="cs-CZ" altLang="cs-CZ" sz="1800" dirty="0">
                <a:latin typeface="+mj-lt"/>
              </a:rPr>
              <a:t>: ukládá soud, správní orgán, resp. vlastník ze své vůle (např. věcné břemeno zřízené dohodou, legální věcné břemeno, čl. 11 odst. 4 LZPS: „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+mj-lt"/>
              </a:rPr>
              <a:t>Vyvlastnění nebo nucené omezení vlastnického práva je možné ve veřejném zájmu, a to na základě zákona a za náhradu.“)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altLang="cs-CZ" sz="1800" dirty="0">
                <a:solidFill>
                  <a:srgbClr val="000000"/>
                </a:solidFill>
                <a:latin typeface="+mj-lt"/>
              </a:rPr>
              <a:t>§ 1038 OZ, resp. § 3 zákona č. 184/2006 Sb. (o vyvlastnění): proporcionalita!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cs-CZ" altLang="cs-CZ" sz="1800" dirty="0">
              <a:latin typeface="+mj-lt"/>
            </a:endParaRP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altLang="cs-CZ" sz="1800" b="1" dirty="0">
                <a:latin typeface="+mj-lt"/>
              </a:rPr>
              <a:t>Vnitřní omezení vlastnického práva</a:t>
            </a:r>
            <a:r>
              <a:rPr lang="cs-CZ" altLang="cs-CZ" sz="1800" dirty="0">
                <a:latin typeface="+mj-lt"/>
              </a:rPr>
              <a:t> (čl. 11 odst. 3 LZPS + § 1012 věta druhá OZ + § 1013 OZ): </a:t>
            </a:r>
            <a:r>
              <a:rPr lang="cs-CZ" altLang="cs-CZ" sz="1800" dirty="0">
                <a:solidFill>
                  <a:srgbClr val="FF0000"/>
                </a:solidFill>
                <a:latin typeface="+mj-lt"/>
              </a:rPr>
              <a:t>vlastnictví zavazuje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7A5B6CB-6AF3-3D34-0BAB-F47963FD32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51430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ACD511-71FE-3169-A8B6-A0532ED35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Vlastnické právo III - sousedská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38ED06-302D-B29C-2049-7D19AAB47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sz="1800" b="1" dirty="0"/>
              <a:t>Přímé imise </a:t>
            </a:r>
            <a:r>
              <a:rPr lang="cs-CZ" sz="1800" dirty="0"/>
              <a:t>(§ 1013 odst. 1 OZ): zakázané, ale lze opřít o zvláštní právní důvod, např. služebnost (svádění vody, odpadu)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sz="1800" b="1" dirty="0"/>
              <a:t>Nepřímé imise </a:t>
            </a:r>
            <a:r>
              <a:rPr lang="cs-CZ" sz="1800" dirty="0"/>
              <a:t>(§ 1013 odst. 1 OZ): povolené do určité míry; rozhoduje míra přiměřená místním poměrům (hluk, prach, kouř, listí..)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sz="1800" b="1" dirty="0"/>
              <a:t>Privilegované imise </a:t>
            </a:r>
            <a:r>
              <a:rPr lang="cs-CZ" sz="1800" dirty="0"/>
              <a:t>(§ 1013 odst. 2 OZ): úředně schválený závod nebo obdobné zařízení (hluk z diskotéky, kouř z továrny)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sz="1800" dirty="0"/>
              <a:t>Pozitivní imise (kouř, prach)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sz="1800" dirty="0"/>
              <a:t>Negativní imise (stínění)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564506B-4183-01E2-E7D0-B27B10591D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77156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E311B4-B6F2-83C3-D7DE-FA608E4F7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Spoluvlastnictví - pojem a druhy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47AEB2-3438-2E25-2D18-C082DA91D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1800" dirty="0"/>
              <a:t>Stejná věc nemůže být vlastněna různými subjekty, může být ale spoluvlastněna (§ 1115 a násl. OZ)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cs-CZ" altLang="cs-CZ" sz="1600" b="1" dirty="0"/>
              <a:t>			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cs-CZ" altLang="cs-CZ" sz="1600" b="1" dirty="0"/>
              <a:t>			</a:t>
            </a:r>
            <a:r>
              <a:rPr lang="cs-CZ" altLang="cs-CZ" sz="1800" b="1" dirty="0"/>
              <a:t>Spoluvlastnictví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cs-CZ" altLang="cs-CZ" sz="1800" dirty="0"/>
              <a:t>	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cs-CZ" altLang="cs-CZ" sz="1800" dirty="0"/>
              <a:t>		Podílové			Bezpodílové 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endParaRPr lang="cs-CZ" altLang="cs-CZ" sz="1800" dirty="0"/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cs-CZ" altLang="cs-CZ" sz="1800" dirty="0"/>
              <a:t>	Ideální	Reálné 	Přídatné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endParaRPr lang="cs-CZ" altLang="cs-CZ" sz="1800" dirty="0"/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cs-CZ" sz="1800" dirty="0"/>
              <a:t>	 	   Obecné	Zvláštní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§"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1DB9AB2-A1F5-73A7-DDEC-048917009C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25</a:t>
            </a:fld>
            <a:endParaRPr lang="cs-CZ" altLang="cs-CZ"/>
          </a:p>
        </p:txBody>
      </p:sp>
      <p:cxnSp>
        <p:nvCxnSpPr>
          <p:cNvPr id="7" name="Přímá spojovací šipka 6">
            <a:extLst>
              <a:ext uri="{FF2B5EF4-FFF2-40B4-BE49-F238E27FC236}">
                <a16:creationId xmlns:a16="http://schemas.microsoft.com/office/drawing/2014/main" id="{B79D3980-0AAD-EE20-B718-D381EC367D6E}"/>
              </a:ext>
            </a:extLst>
          </p:cNvPr>
          <p:cNvCxnSpPr/>
          <p:nvPr/>
        </p:nvCxnSpPr>
        <p:spPr bwMode="auto">
          <a:xfrm>
            <a:off x="4978797" y="3284317"/>
            <a:ext cx="567680" cy="4236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Přímá spojovací šipka 9">
            <a:extLst>
              <a:ext uri="{FF2B5EF4-FFF2-40B4-BE49-F238E27FC236}">
                <a16:creationId xmlns:a16="http://schemas.microsoft.com/office/drawing/2014/main" id="{87FA70BE-2A45-31A4-96AD-23D82E9C5E6D}"/>
              </a:ext>
            </a:extLst>
          </p:cNvPr>
          <p:cNvCxnSpPr/>
          <p:nvPr/>
        </p:nvCxnSpPr>
        <p:spPr bwMode="auto">
          <a:xfrm flipH="1">
            <a:off x="1917321" y="4122041"/>
            <a:ext cx="504056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Přímá spojovací šipka 10">
            <a:extLst>
              <a:ext uri="{FF2B5EF4-FFF2-40B4-BE49-F238E27FC236}">
                <a16:creationId xmlns:a16="http://schemas.microsoft.com/office/drawing/2014/main" id="{2528F9B5-B74A-692B-5E89-798CEA31E545}"/>
              </a:ext>
            </a:extLst>
          </p:cNvPr>
          <p:cNvCxnSpPr/>
          <p:nvPr/>
        </p:nvCxnSpPr>
        <p:spPr bwMode="auto">
          <a:xfrm>
            <a:off x="2843808" y="4122041"/>
            <a:ext cx="0" cy="4236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Přímá spojovací šipka 12">
            <a:extLst>
              <a:ext uri="{FF2B5EF4-FFF2-40B4-BE49-F238E27FC236}">
                <a16:creationId xmlns:a16="http://schemas.microsoft.com/office/drawing/2014/main" id="{963A5493-2E8E-A136-2C2D-0DF7931BB968}"/>
              </a:ext>
            </a:extLst>
          </p:cNvPr>
          <p:cNvCxnSpPr/>
          <p:nvPr/>
        </p:nvCxnSpPr>
        <p:spPr bwMode="auto">
          <a:xfrm>
            <a:off x="3224315" y="4122041"/>
            <a:ext cx="423664" cy="4236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Přímá spojovací šipka 14">
            <a:extLst>
              <a:ext uri="{FF2B5EF4-FFF2-40B4-BE49-F238E27FC236}">
                <a16:creationId xmlns:a16="http://schemas.microsoft.com/office/drawing/2014/main" id="{5A92DFCE-8431-C7D0-8045-35154F2B2DC4}"/>
              </a:ext>
            </a:extLst>
          </p:cNvPr>
          <p:cNvCxnSpPr/>
          <p:nvPr/>
        </p:nvCxnSpPr>
        <p:spPr bwMode="auto">
          <a:xfrm flipH="1">
            <a:off x="3021461" y="4966816"/>
            <a:ext cx="504056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Přímá spojovací šipka 15">
            <a:extLst>
              <a:ext uri="{FF2B5EF4-FFF2-40B4-BE49-F238E27FC236}">
                <a16:creationId xmlns:a16="http://schemas.microsoft.com/office/drawing/2014/main" id="{E455966C-35CF-194B-00B5-382453865A07}"/>
              </a:ext>
            </a:extLst>
          </p:cNvPr>
          <p:cNvCxnSpPr/>
          <p:nvPr/>
        </p:nvCxnSpPr>
        <p:spPr bwMode="auto">
          <a:xfrm>
            <a:off x="4067944" y="4966816"/>
            <a:ext cx="360040" cy="3600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Přímá spojovací šipka 18">
            <a:extLst>
              <a:ext uri="{FF2B5EF4-FFF2-40B4-BE49-F238E27FC236}">
                <a16:creationId xmlns:a16="http://schemas.microsoft.com/office/drawing/2014/main" id="{C1962242-EF03-9A5E-6600-F35B453D4466}"/>
              </a:ext>
            </a:extLst>
          </p:cNvPr>
          <p:cNvCxnSpPr/>
          <p:nvPr/>
        </p:nvCxnSpPr>
        <p:spPr bwMode="auto">
          <a:xfrm flipH="1">
            <a:off x="2949453" y="3284317"/>
            <a:ext cx="549725" cy="4166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274876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915666-2453-0EEB-8417-BC6B25356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Podílové spoluvlastnictví I – pojem a vztahy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DEEB05-57DF-2508-748E-3E0641A50B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sz="1700" dirty="0"/>
              <a:t>§ 1115 a násl. OZ: Osoby, jimž náleží vlastnické právo k věci společně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sz="1700" b="1" dirty="0"/>
              <a:t>Podíl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700" dirty="0"/>
              <a:t>Míra účasti spoluvlastníka na právech a povinnostech ke společné věci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700" dirty="0"/>
              <a:t>Každý ze spoluvlastníků je úplným vlastníkem svého podílu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700" dirty="0"/>
              <a:t>Omezení nakládání se spoluvlastnickým podílem (§ 1124 OZ: předkupní právo)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sz="1700" b="1" dirty="0"/>
              <a:t>Obsah</a:t>
            </a:r>
            <a:r>
              <a:rPr lang="cs-CZ" sz="1700" dirty="0"/>
              <a:t>: rozlišujeme různé spoluvlastnické vztahy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700" dirty="0"/>
              <a:t>Práva a povinnosti ve vztahu ke třetím osobám týkající se společné věci (převod věci)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700" dirty="0"/>
              <a:t>Práva a povinnosti týkající se podílu (např. převod podílu)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700" dirty="0"/>
              <a:t>Práva a povinnosti mezi spoluvlastníky (správa společné věci)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759645-8DE9-6A00-34B1-3504BE6F5E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37940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1B7D53-887A-D0D1-B746-5A84B5855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Ideální spoluvlastnictví II - zrušení a vypořádání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C44F3C-5B0C-78D5-2D12-575BB7DDC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sz="1800" dirty="0"/>
              <a:t>Oddělení ze spoluvlastnictví je možné tam, kde je věc reálně dělitelná (§ 1140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sz="1800" dirty="0"/>
              <a:t>Zrušení a vypořádání spoluvlastnictví (dohodou nebo soudním rozhodnutím)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sz="1800" dirty="0"/>
              <a:t>Posloupnost způsobů vypořádání spoluvlastnictví soudem (§ 1144 a násl. OZ)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Rozdělení společné věci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Přikázání jednomu nebo více spoluvlastníkům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1800" dirty="0"/>
              <a:t>Prodej společné věci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sz="1800" dirty="0"/>
              <a:t>Kritéria rozhodná pro přikázání věci jednomu ze spoluvlastníků!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3556F83-5AD9-DEF3-6A28-6F8F5BFD19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407436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EBA4DB-8439-E4D0-BBD0-99CF32F4C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Bytové spoluvlastnictví a SVJ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4D7565-91D3-3E78-3F8F-335D2F661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sz="1800" dirty="0"/>
              <a:t>Bytové spoluvlastnictví založené vlastnictvím jednotek, pokud jsou v domě alespoň dva byty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sz="1800" dirty="0"/>
              <a:t>Vymezení jednotky: byt a společné části (§ 1159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sz="1800" dirty="0"/>
              <a:t>Nutnost založit SVJ: Pokud je v domě alespoň 5 bytů ve vlastnictví 4 různých osob (§ 1198 OZ)</a:t>
            </a:r>
          </a:p>
          <a:p>
            <a:pPr marL="342900" indent="-342900" eaLnBrk="1" hangingPunct="1">
              <a:buFont typeface="Wingdings" pitchFamily="2" charset="2"/>
              <a:buChar char="q"/>
            </a:pPr>
            <a:r>
              <a:rPr lang="cs-CZ" sz="1800" dirty="0"/>
              <a:t>Orgány společenství vlastníků (shromáždění, výbor nebo předseda)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sz="1800" dirty="0"/>
              <a:t>Pravidla rozhodování (na shromáždění, kvorum + většina pro přijetí rozhodnutí)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0133162-3426-398F-3BFC-F2FF75ED80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0605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FEC3EE-CA21-C760-C7FA-92DC48ABA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Věcná práva k věci cizí – pojem a kategorizace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956A81-5E74-700A-2ED3-6BDC80E9D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600" dirty="0"/>
              <a:t>Též označována jako limitovaná věcná práva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600" dirty="0"/>
              <a:t>Na rozdíl od obligačních vztahů působí </a:t>
            </a:r>
            <a:r>
              <a:rPr lang="cs-CZ" sz="1600" dirty="0" err="1"/>
              <a:t>erga</a:t>
            </a:r>
            <a:r>
              <a:rPr lang="cs-CZ" sz="1600" dirty="0"/>
              <a:t> </a:t>
            </a:r>
            <a:r>
              <a:rPr lang="cs-CZ" sz="1600" dirty="0" err="1"/>
              <a:t>omnes</a:t>
            </a:r>
            <a:endParaRPr lang="cs-CZ" sz="1600" dirty="0"/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600" dirty="0"/>
              <a:t>Poskytují tzv. částečné právní panství nad věcí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endParaRPr lang="cs-CZ" sz="1600" dirty="0"/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600" dirty="0"/>
              <a:t>Právo stavby (§§ 1240 - 1256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600" dirty="0"/>
              <a:t>Věcná břemena (§§ 1257 - 1308 OZ)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Služebnosti (§§ 1257 - 1302 OZ)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Reálná břemena (§§ 1303 - 1308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600" dirty="0"/>
              <a:t>Zástavní právo (§§ 1309 - 1394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600" dirty="0"/>
              <a:t>Zadržovací právo (§§ 1395 - 1399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600" dirty="0"/>
              <a:t>Věcná práva k věci cizí podle části čtvrté OZ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endParaRPr lang="cs-CZ" sz="1600" dirty="0"/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endParaRPr lang="cs-CZ" sz="1600" dirty="0"/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endParaRPr lang="cs-CZ" sz="16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9766660-3832-ECB0-B329-B04451C422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29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2159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EF6205-B337-0E99-6E1B-5652B636A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systematika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EADA37-D791-7F54-8C59-7E2539F2C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altLang="cs-CZ" sz="2000" b="1" dirty="0"/>
              <a:t>Právo soukromé </a:t>
            </a:r>
            <a:r>
              <a:rPr lang="cs-CZ" altLang="cs-CZ" sz="2000" dirty="0"/>
              <a:t>a právo veřejné</a:t>
            </a:r>
          </a:p>
          <a:p>
            <a:pPr marL="285750" indent="-28575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sz="2000" b="1" dirty="0"/>
              <a:t>Obecné právo soukromé </a:t>
            </a:r>
            <a:r>
              <a:rPr lang="cs-CZ" sz="2000" dirty="0"/>
              <a:t>(občanské) a zvláštní (další odvětví)</a:t>
            </a:r>
          </a:p>
          <a:p>
            <a:pPr marL="285750" indent="-28575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sz="2000" dirty="0"/>
              <a:t>Zákon č. 89/2012, občanský zákoník</a:t>
            </a:r>
          </a:p>
          <a:p>
            <a:pPr marL="285750" indent="-28575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sz="2000" dirty="0"/>
              <a:t>Ustanovení o </a:t>
            </a:r>
            <a:r>
              <a:rPr lang="cs-CZ" sz="2000" b="1" dirty="0"/>
              <a:t>osobách</a:t>
            </a:r>
            <a:r>
              <a:rPr lang="cs-CZ" sz="2000" dirty="0"/>
              <a:t> a ustanovení o </a:t>
            </a:r>
            <a:r>
              <a:rPr lang="cs-CZ" sz="2000" b="1" dirty="0"/>
              <a:t>věcech</a:t>
            </a:r>
          </a:p>
          <a:p>
            <a:pPr marL="285750" indent="-28575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sz="2000" dirty="0"/>
              <a:t>Práva </a:t>
            </a:r>
            <a:r>
              <a:rPr lang="cs-CZ" sz="2000" b="1" dirty="0"/>
              <a:t>osobní</a:t>
            </a:r>
            <a:r>
              <a:rPr lang="cs-CZ" sz="2000" dirty="0"/>
              <a:t> a práva </a:t>
            </a:r>
            <a:r>
              <a:rPr lang="cs-CZ" sz="2000" b="1" dirty="0"/>
              <a:t>majetková</a:t>
            </a:r>
          </a:p>
          <a:p>
            <a:pPr marL="285750" indent="-285750" eaLnBrk="1" hangingPunct="1">
              <a:lnSpc>
                <a:spcPct val="150000"/>
              </a:lnSpc>
              <a:buFont typeface="Wingdings" pitchFamily="2" charset="2"/>
              <a:buChar char="q"/>
            </a:pPr>
            <a:r>
              <a:rPr lang="cs-CZ" sz="2000" dirty="0"/>
              <a:t>Práva </a:t>
            </a:r>
            <a:r>
              <a:rPr lang="cs-CZ" sz="2000" b="1" dirty="0"/>
              <a:t>absolutní</a:t>
            </a:r>
            <a:r>
              <a:rPr lang="cs-CZ" sz="2000" dirty="0"/>
              <a:t> a práva relativní</a:t>
            </a:r>
          </a:p>
          <a:p>
            <a:pPr marL="285750" indent="-285750" eaLnBrk="1" hangingPunct="1">
              <a:lnSpc>
                <a:spcPct val="150000"/>
              </a:lnSpc>
              <a:buFont typeface="Wingdings" pitchFamily="2" charset="2"/>
              <a:buChar char="q"/>
            </a:pPr>
            <a:endParaRPr 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266E1E1-4EDE-1945-4609-3ED2B2E1E4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837953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CC2902-AFA8-C809-FAD6-33C0626C7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stavby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992DC4-CD18-1ACC-8D11-2415EB48A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600" dirty="0"/>
              <a:t>§ 1240 a násl. OZ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600" dirty="0"/>
              <a:t>Umožňuje stavebníkovi zbudovat stavbu na cizím pozemku, aniž by došlo k uplatnění zásady </a:t>
            </a:r>
            <a:r>
              <a:rPr lang="cs-CZ" sz="1600" dirty="0" err="1"/>
              <a:t>superficies</a:t>
            </a:r>
            <a:r>
              <a:rPr lang="cs-CZ" sz="1600" dirty="0"/>
              <a:t> </a:t>
            </a:r>
            <a:r>
              <a:rPr lang="cs-CZ" sz="1600" dirty="0" err="1"/>
              <a:t>solo</a:t>
            </a:r>
            <a:r>
              <a:rPr lang="cs-CZ" sz="1600" dirty="0"/>
              <a:t> cedit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600" dirty="0"/>
              <a:t>Jedná se o nehmotnou nemovitou věc, jejíž součástí se stane stavba (umělý přírůstek práva stavba)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600" dirty="0"/>
              <a:t>Maximálně na dobu 99 let, pokud vzniklo na základě vydržení, pak zásadně 40 let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600" dirty="0"/>
              <a:t>Vzniká zápisem do veřejného seznamu 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600" dirty="0"/>
              <a:t>Lze sjednat úplatně i bezúplatně, jednorázová či pravidelná úplata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600" dirty="0"/>
              <a:t>Předkupní právo stavebníka a majitele pozemku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600" dirty="0"/>
              <a:t>§ 1255 OZ: finanční vypořádání mezi stavebníkem a majitelem pozemku poté, co zanikne právo stavby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C44F215-564F-2588-5800-0353955934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30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043444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828D5D-658E-6182-CCD2-4ED096F5C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Věcná břemena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F0E901-6280-2A45-BCBE-7EDEF70E9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600" dirty="0"/>
              <a:t>Stejně jako v případě práva stavby se jedná o věci nehmotné (§ 496 odst. 2 OZ), pokud váznou na nemovité věci, pak nehmotné nemovité (§ 498 odst. 1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600" dirty="0"/>
              <a:t>Dělení: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600" dirty="0"/>
              <a:t>Služebnosti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Povinnost vlastníka zatížené věci něčeho se zdržet nebo něco strpět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600" dirty="0"/>
              <a:t>Reálná břemena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Povinnost vlastníka zatížené věci něco dát nebo něco konat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600" dirty="0"/>
              <a:t>Reálná břemena a služebnosti in </a:t>
            </a:r>
            <a:r>
              <a:rPr lang="cs-CZ" sz="1600" dirty="0" err="1"/>
              <a:t>rem</a:t>
            </a:r>
            <a:r>
              <a:rPr lang="cs-CZ" sz="1600" dirty="0"/>
              <a:t> (oprávněným je panující pozemek)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600" dirty="0"/>
              <a:t>Reálná břemena a služebnosti in personam (oprávněnou je osoba)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29DE07F-126A-FBC7-CD7E-CC92E7F5900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31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307349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64C62B-C213-C6C1-9C1C-A837B96E6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Služebnosti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B09EB5-9F70-D253-C392-6169C6A99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600" dirty="0"/>
              <a:t>Služebnosti in personam a in </a:t>
            </a:r>
            <a:r>
              <a:rPr lang="cs-CZ" sz="1600" dirty="0" err="1"/>
              <a:t>rem</a:t>
            </a:r>
            <a:endParaRPr lang="cs-CZ" sz="1600" dirty="0"/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600" dirty="0"/>
              <a:t>Služebná (zatížená) a panující (oprávněná) věc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600" dirty="0"/>
              <a:t>Pojem a význam vlastnické služebnosti (§ 1257 OZ) u služebností in </a:t>
            </a:r>
            <a:r>
              <a:rPr lang="cs-CZ" sz="1600" dirty="0" err="1"/>
              <a:t>rem</a:t>
            </a:r>
            <a:endParaRPr lang="cs-CZ" sz="1600" dirty="0"/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600" dirty="0"/>
              <a:t>Lze sjednat i nepojmenované služebnosti, zákon hovoří o některých (významných) pozemkových služebnostech (§ 1267 a násl.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600" dirty="0"/>
              <a:t>Obsah, rozsah a míra služebnosti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600" dirty="0"/>
              <a:t>Zánik služebnosti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Trvalá změna služebné věci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Hrubý nepoměr mezi služebností a výhodou oprávněného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Dále dohodou, uplynutím doby, promlčením, smrtí oprávněné osoby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1F31A8A-B831-D79E-B7E2-433F679F78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32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64337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8F0B89-1E30-43B4-EED5-25DD97F70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Nezbytná cesta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D6EE4D-675A-181C-DC1D-E431009FF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600" dirty="0"/>
              <a:t>§ 1029 a násl. OZ: pokud pozemek nemá spojení s veřejnou cestou, a proto na něm nelze hospodařit či jej jinak řádně užívat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600" dirty="0"/>
              <a:t>Konstitutivní soudní rozhodnutí, kdy soud zřídí nezbytnou cestu jako služebnost nebo jako obligaci (+ stanovení výše úplaty)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600" dirty="0"/>
              <a:t>Je třeba dbát na co nejmenší zásah do vlastnického práva a co nejmenší obtěžování souseda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600" dirty="0"/>
              <a:t>§ 1032 OZ: Soud nepovolí nezbytnou cestu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Převýší-li škoda na nemovité věci souseda zřejmě výhodu nezbytné cesty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Způsobil-li si nedostatek přístupu z hrubé nedbalosti či úmyslně ten, kdo o nezbytnou cestu žádá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600" dirty="0"/>
              <a:t>Žádá-li se nezbytná cesta jen za účelem pohodlnějšího spojení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0F614B0-6795-FDEA-9121-1E62F423EC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33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32943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DE8DC1-D0A1-3F3A-334D-39D47A0DC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Reálná břemena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A44096-86A7-4223-DC52-762549A63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2200" dirty="0"/>
              <a:t>§ 1303 a násl. OZ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2200" dirty="0"/>
              <a:t>Mohou zatěžovat jen věci zapsané do veřejných seznamů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2200" dirty="0"/>
              <a:t>Je-li reálné břemeno sjednáno jako časově neomezené, musí být obligatorně sjednáno jako vykupitelné (§ 1304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2200" dirty="0"/>
              <a:t>Zánik ze stejných důvodů jako u služebností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DE2DFE0-9FF0-75EB-2B55-DBF8CF44D6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34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207351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0EB27B-0897-FBFD-C41F-942064BAC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Zástavní právo I - pojem, funkce a principy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788AFC-3B93-4E45-C093-3F82B7AAF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800" dirty="0"/>
              <a:t>§§ 1309 - 1394 OZ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800" dirty="0"/>
              <a:t>Podstata tkví v tom, že dlužník, případně jiná osoba, poskytuje věřiteli věcnou jistotu, ze které se věřitel uspokojí v případě, že dlužník dluh nesplní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800" dirty="0"/>
              <a:t>Funkce: Zjišťovací (vnitřní či vnější) a uhrazovací: zástavou věc obchodovatelná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1800" dirty="0"/>
              <a:t>Principy: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800" dirty="0" err="1"/>
              <a:t>Akcesorita</a:t>
            </a:r>
            <a:r>
              <a:rPr lang="cs-CZ" sz="1800" dirty="0"/>
              <a:t> (§ 1376 OZ)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Subsidiarita (§ 1309 OZ)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cs-CZ" sz="1800" dirty="0"/>
              <a:t>Specialita (respektuje jeden z principů věcných práv, srov. však věc hromadná)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cs-CZ" sz="16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7E9875E-39DB-A57F-A58A-152031A4C5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41566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D16A83-2184-1890-3801-5B4075B01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Zadržovací právo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961E1C-9E73-2AFF-77B8-D1873D7ED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2000" dirty="0"/>
              <a:t>§ 1395 a násl. OZ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2000" dirty="0"/>
              <a:t>Slouží k zajištění dluhu (i nesplatného, srov. § 1395 odst. 2 OZ)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2000" dirty="0"/>
              <a:t>Obdobně jako u zástavního práva funkce zajišťovací a uhrazovací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2000" dirty="0"/>
              <a:t>Obdobně jako u zástavního práva platí princip </a:t>
            </a:r>
            <a:r>
              <a:rPr lang="cs-CZ" sz="2000" dirty="0" err="1"/>
              <a:t>akcesority</a:t>
            </a:r>
            <a:r>
              <a:rPr lang="cs-CZ" sz="2000" dirty="0"/>
              <a:t> a subsidiarity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2000" dirty="0"/>
              <a:t>§ 1396 odst. 1 OZ: Zadržet cizí věc nesmí ten, kdo ji má u sebe neprávem, zejména zmocnil-li se jí násilně nebo lstí.</a:t>
            </a:r>
          </a:p>
          <a:p>
            <a:pPr marL="342900" indent="-342900" eaLnBrk="1" hangingPunct="1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cs-CZ" sz="2000" dirty="0"/>
              <a:t>Příklad: zadržení automobilu s TP při jednání o splátkách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A26B372-E243-0287-011B-A2EDB393B4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991152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E47CF0-D88D-1418-244E-9E50ACEC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Děkuji za pozornost!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D701E9-2313-BD3B-7DAE-527799FC88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937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0C0506-204F-F713-C617-E63B5E252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 občanského zákoníku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CF4790-3A88-83BC-4ED3-16F8E992D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z="2000" dirty="0"/>
              <a:t>Část první: obecná část (součástí úprava osob a věcí)</a:t>
            </a:r>
          </a:p>
          <a:p>
            <a:pPr>
              <a:buFont typeface="Wingdings" pitchFamily="2" charset="2"/>
              <a:buChar char="q"/>
            </a:pPr>
            <a:r>
              <a:rPr lang="cs-CZ" sz="2000" dirty="0"/>
              <a:t>Část druhá: rodinné právo</a:t>
            </a:r>
          </a:p>
          <a:p>
            <a:pPr>
              <a:buFont typeface="Wingdings" pitchFamily="2" charset="2"/>
              <a:buChar char="q"/>
            </a:pPr>
            <a:r>
              <a:rPr lang="cs-CZ" sz="2000" dirty="0"/>
              <a:t>Část třetí: absolutní majetková práva (součástí věcná práva)</a:t>
            </a:r>
          </a:p>
          <a:p>
            <a:pPr>
              <a:buFont typeface="Wingdings" pitchFamily="2" charset="2"/>
              <a:buChar char="q"/>
            </a:pPr>
            <a:r>
              <a:rPr lang="cs-CZ" sz="2000" dirty="0"/>
              <a:t>Část čtvrtá: relativní majetková práva (závazková práva)</a:t>
            </a:r>
          </a:p>
          <a:p>
            <a:pPr>
              <a:buFont typeface="Wingdings" pitchFamily="2" charset="2"/>
              <a:buChar char="q"/>
            </a:pPr>
            <a:r>
              <a:rPr lang="cs-CZ" sz="2000" dirty="0"/>
              <a:t>Část pátá: společná, přechodná a závěrečná ustanovení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C4E47D0-462E-0BAC-2279-37C8677ED5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21805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610C31-4258-9DC0-5777-9F8F27A23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Osoby a jejich kategorizace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14C7C7-9A33-0915-3CC7-2BA81BB15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z="2000" dirty="0"/>
              <a:t>Osoba je </a:t>
            </a:r>
            <a:r>
              <a:rPr lang="cs-CZ" sz="2000" b="1" dirty="0"/>
              <a:t>fyzická</a:t>
            </a:r>
            <a:r>
              <a:rPr lang="cs-CZ" sz="2000" dirty="0"/>
              <a:t>, nebo </a:t>
            </a:r>
            <a:r>
              <a:rPr lang="cs-CZ" sz="2000" b="1" dirty="0"/>
              <a:t>právnická</a:t>
            </a:r>
            <a:r>
              <a:rPr lang="cs-CZ" sz="2000" dirty="0"/>
              <a:t>. (§ 18 OZ)</a:t>
            </a:r>
          </a:p>
          <a:p>
            <a:pPr>
              <a:buFont typeface="Wingdings" pitchFamily="2" charset="2"/>
              <a:buChar char="q"/>
            </a:pPr>
            <a:r>
              <a:rPr lang="cs-CZ" sz="2000" dirty="0"/>
              <a:t>Přirozenoprávní koncept fyzické osoby (§ 19 OZ)</a:t>
            </a:r>
          </a:p>
          <a:p>
            <a:pPr>
              <a:buFont typeface="Wingdings" pitchFamily="2" charset="2"/>
              <a:buChar char="q"/>
            </a:pPr>
            <a:r>
              <a:rPr lang="cs-CZ" sz="2000" dirty="0"/>
              <a:t>Teorie fikce u osob právnických (§ 20 OZ)</a:t>
            </a:r>
          </a:p>
          <a:p>
            <a:pPr>
              <a:buFont typeface="Wingdings" pitchFamily="2" charset="2"/>
              <a:buChar char="q"/>
            </a:pPr>
            <a:r>
              <a:rPr lang="cs-CZ" sz="2000" dirty="0"/>
              <a:t>Odlišnosti mezi osobami fyzickými a právnickými: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Statusové otázky (právní osobnost a svéprávnost)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Způsob jednání, resp. zastupování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Způsobilost být subjektem právních vztahů</a:t>
            </a:r>
          </a:p>
          <a:p>
            <a:pPr>
              <a:buFont typeface="Wingdings" pitchFamily="2" charset="2"/>
              <a:buChar char="§"/>
            </a:pPr>
            <a:r>
              <a:rPr lang="cs-CZ" sz="2000" dirty="0"/>
              <a:t>Rozsah a ochrana osobnostních práv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6364EF8-EC96-1F37-F788-9275ED81AD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89921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8AB323-7B0A-7118-BE81-422873D8B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Osoby fyzické I – statusové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7F1D78-D782-60D8-FD6B-9225CBF7B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z="1800" dirty="0"/>
              <a:t>Čl. 5 LZPS: Každý je způsobilý mít práva.</a:t>
            </a:r>
          </a:p>
          <a:p>
            <a:pPr>
              <a:buFont typeface="Wingdings" pitchFamily="2" charset="2"/>
              <a:buChar char="q"/>
            </a:pPr>
            <a:r>
              <a:rPr lang="cs-CZ" sz="1800" dirty="0"/>
              <a:t>§ 15 OZ:</a:t>
            </a:r>
          </a:p>
          <a:p>
            <a:pPr marL="0" indent="0">
              <a:buNone/>
            </a:pPr>
            <a:r>
              <a:rPr lang="cs-CZ" sz="1800" dirty="0"/>
              <a:t>(1) </a:t>
            </a:r>
            <a:r>
              <a:rPr lang="cs-CZ" sz="1800" b="1" u="sng" dirty="0"/>
              <a:t>Právní osobnost</a:t>
            </a:r>
            <a:r>
              <a:rPr lang="cs-CZ" sz="1800" b="1" dirty="0"/>
              <a:t> </a:t>
            </a:r>
            <a:r>
              <a:rPr lang="cs-CZ" sz="1800" dirty="0"/>
              <a:t>je způsobilost mít v mezích právního řádu práva a povinnosti.</a:t>
            </a:r>
          </a:p>
          <a:p>
            <a:pPr marL="0" indent="0">
              <a:buNone/>
            </a:pPr>
            <a:r>
              <a:rPr lang="cs-CZ" sz="1800" dirty="0"/>
              <a:t>(2) </a:t>
            </a:r>
            <a:r>
              <a:rPr lang="cs-CZ" sz="1800" b="1" u="sng" dirty="0"/>
              <a:t>Svéprávnost</a:t>
            </a:r>
            <a:r>
              <a:rPr lang="cs-CZ" sz="1800" dirty="0"/>
              <a:t> je způsobilost nabývat pro sebe vlastním právním jednáním práva a zavazovat se k povinnostem (právně  jednat).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cs-CZ" sz="1800" dirty="0"/>
              <a:t>Zletilost X svéprávnost (částečná či omezená)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cs-CZ" sz="1800" dirty="0"/>
              <a:t>Přiznání svéprávnosti (§ 37 OZ) X omezení svéprávnosti (§ 55 </a:t>
            </a:r>
            <a:r>
              <a:rPr lang="cs-CZ" sz="1800" dirty="0" err="1"/>
              <a:t>an</a:t>
            </a:r>
            <a:r>
              <a:rPr lang="cs-CZ" sz="1800" dirty="0"/>
              <a:t>. OZ)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itchFamily="2" charset="2"/>
              <a:buChar char="q"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45F7FD6-29BC-AED2-CF10-BE10AE412C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39629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C6F6D6-E162-E594-723C-AA2AD1CB1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Osoby fyzické II – chráněné statky osobnostní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901565-0487-E7A5-C029-2AC0DC8AE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z="2000" dirty="0"/>
              <a:t>Práva osob, která jsou nezadatelná, nezcizitelná, nezrušitelná a nepromlčitelná</a:t>
            </a:r>
          </a:p>
          <a:p>
            <a:pPr>
              <a:buFont typeface="Wingdings" pitchFamily="2" charset="2"/>
              <a:buChar char="q"/>
            </a:pPr>
            <a:r>
              <a:rPr lang="cs-CZ" sz="2000" dirty="0"/>
              <a:t>Mají nemajetkový charakter a působí absolutně</a:t>
            </a:r>
          </a:p>
          <a:p>
            <a:pPr>
              <a:buFont typeface="Wingdings" pitchFamily="2" charset="2"/>
              <a:buChar char="q"/>
            </a:pPr>
            <a:r>
              <a:rPr lang="cs-CZ" sz="2000" dirty="0"/>
              <a:t>Chráněna je osobnost člověka včetně všech jeho přirozených práv. Každý je povinen ctít svobodné rozhodnutí člověka žít podle svého. </a:t>
            </a:r>
          </a:p>
          <a:p>
            <a:pPr marL="54000" indent="0">
              <a:buNone/>
            </a:pPr>
            <a:r>
              <a:rPr lang="cs-CZ" sz="2000" dirty="0"/>
              <a:t> (§ 81 odst. 1 OZ)</a:t>
            </a:r>
          </a:p>
          <a:p>
            <a:pPr>
              <a:buFont typeface="Wingdings" pitchFamily="2" charset="2"/>
              <a:buChar char="q"/>
            </a:pPr>
            <a:r>
              <a:rPr lang="cs-CZ" sz="2000" dirty="0"/>
              <a:t>Demonstrativní výčet chráněných statků osobnostních (§ 81 odst. 2 OZ)</a:t>
            </a:r>
          </a:p>
          <a:p>
            <a:pPr>
              <a:buFont typeface="Wingdings" pitchFamily="2" charset="2"/>
              <a:buChar char="q"/>
            </a:pPr>
            <a:endParaRPr lang="cs-CZ" dirty="0"/>
          </a:p>
          <a:p>
            <a:pPr>
              <a:buFont typeface="Wingdings" pitchFamily="2" charset="2"/>
              <a:buChar char="q"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F7DE367-ADBA-8011-25A1-12679A87D7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51521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749070-BC41-D6CE-4DDB-CB3DAB245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Osoby právnické I – vymezení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96FE52-A20B-6E0D-BC00-CD038AC8B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q"/>
            </a:pPr>
            <a:r>
              <a:rPr lang="cs-CZ" sz="1600" dirty="0"/>
              <a:t>Čl. 20 LZPS</a:t>
            </a:r>
          </a:p>
          <a:p>
            <a:pPr marL="0" indent="0">
              <a:buNone/>
            </a:pPr>
            <a:r>
              <a:rPr lang="cs-CZ" sz="1600" dirty="0"/>
              <a:t>(1) Právo svobodně se sdružovat je zaručeno. </a:t>
            </a:r>
            <a:r>
              <a:rPr lang="cs-CZ" sz="1600" b="1" dirty="0"/>
              <a:t>Každý má právo spolu s jinými se sdružovat ve spolcích, společnostech a jiných sdruženích</a:t>
            </a:r>
            <a:r>
              <a:rPr lang="cs-CZ" sz="1600" dirty="0"/>
              <a:t>.</a:t>
            </a:r>
          </a:p>
          <a:p>
            <a:pPr marL="0" indent="0">
              <a:buNone/>
            </a:pPr>
            <a:r>
              <a:rPr lang="cs-CZ" sz="1600" dirty="0"/>
              <a:t>(2) Občané mají právo zakládat též politické strany a politická hnutí a sdružovat se v nich.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cs-CZ" sz="1600" dirty="0"/>
              <a:t>§ 20 OZ</a:t>
            </a:r>
          </a:p>
          <a:p>
            <a:pPr marL="0" indent="0">
              <a:buNone/>
            </a:pPr>
            <a:r>
              <a:rPr lang="cs-CZ" sz="1600" dirty="0"/>
              <a:t>(1) Právnická osoba je organizovaný útvar, o kterém zákon stanoví, že má </a:t>
            </a:r>
            <a:r>
              <a:rPr lang="cs-CZ" sz="1600" b="1" u="sng" dirty="0"/>
              <a:t>právní osobnost</a:t>
            </a:r>
            <a:r>
              <a:rPr lang="cs-CZ" sz="1600" dirty="0"/>
              <a:t>, nebo jehož právní osobnost zákon uzná. Právnická osoba může bez zřetele na předmět své činnosti mít práva a povinnosti, které se slučují s její právní povahou.</a:t>
            </a:r>
          </a:p>
          <a:p>
            <a:pPr marL="0" indent="0">
              <a:buNone/>
            </a:pPr>
            <a:r>
              <a:rPr lang="cs-CZ" sz="1600" dirty="0"/>
              <a:t>(2) Právnické osoby veřejného práva podléhají zákonům, podle nichž byly zřízeny; ustanovení tohoto zákona se použijí jen tehdy, slučuje-li se to s právní povahou těchto osob.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Font typeface="Wingdings" pitchFamily="2" charset="2"/>
              <a:buChar char="q"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453027C-0D12-A630-D77A-D83DF43148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26770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CBBE43-C1F6-BDC4-F965-E31E05A59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Osoby právnické II – pojmové znaky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E1AC66-1498-5738-B28D-30ABD53FA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z="2000" b="1" dirty="0"/>
              <a:t>Pojmové znaky právnických osob</a:t>
            </a:r>
          </a:p>
          <a:p>
            <a:pPr marL="0" indent="0">
              <a:buNone/>
            </a:pPr>
            <a:r>
              <a:rPr lang="cs-CZ" sz="2000" dirty="0"/>
              <a:t>Právní subjektivita</a:t>
            </a:r>
          </a:p>
          <a:p>
            <a:pPr marL="0" indent="0">
              <a:buNone/>
            </a:pPr>
            <a:r>
              <a:rPr lang="cs-CZ" sz="2000" dirty="0"/>
              <a:t>Organizační struktura</a:t>
            </a:r>
          </a:p>
          <a:p>
            <a:pPr marL="0" indent="0">
              <a:buNone/>
            </a:pPr>
            <a:r>
              <a:rPr lang="cs-CZ" sz="2000" dirty="0"/>
              <a:t>Majetková samostatnost</a:t>
            </a:r>
          </a:p>
          <a:p>
            <a:pPr marL="0" indent="0">
              <a:buNone/>
            </a:pPr>
            <a:r>
              <a:rPr lang="cs-CZ" sz="2000" dirty="0"/>
              <a:t>Účel</a:t>
            </a:r>
          </a:p>
          <a:p>
            <a:pPr>
              <a:buFont typeface="Wingdings" pitchFamily="2" charset="2"/>
              <a:buChar char="q"/>
            </a:pPr>
            <a:r>
              <a:rPr lang="cs-CZ" sz="2000" b="1" dirty="0"/>
              <a:t>Identifikační znaky právnických osob</a:t>
            </a:r>
          </a:p>
          <a:p>
            <a:pPr marL="0" indent="0">
              <a:buNone/>
            </a:pPr>
            <a:r>
              <a:rPr lang="cs-CZ" sz="2000" dirty="0"/>
              <a:t>Název</a:t>
            </a:r>
          </a:p>
          <a:p>
            <a:pPr marL="0" indent="0">
              <a:buNone/>
            </a:pPr>
            <a:r>
              <a:rPr lang="cs-CZ" sz="2000" dirty="0"/>
              <a:t>Sídlo</a:t>
            </a:r>
          </a:p>
          <a:p>
            <a:pPr marL="0" indent="0">
              <a:buNone/>
            </a:pPr>
            <a:r>
              <a:rPr lang="cs-CZ" sz="2000" dirty="0"/>
              <a:t>Identifikační číslo</a:t>
            </a: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CBF6690-AD2E-605E-3DF7-E04AC0733A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745BF5-B319-9F49-B418-0B1E8AE46F11}" type="slidenum">
              <a:rPr lang="cs-CZ" altLang="cs-CZ" smtClean="0"/>
              <a:pPr>
                <a:defRPr/>
              </a:pPr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56918948"/>
      </p:ext>
    </p:extLst>
  </p:cSld>
  <p:clrMapOvr>
    <a:masterClrMapping/>
  </p:clrMapOvr>
</p:sld>
</file>

<file path=ppt/theme/theme1.xml><?xml version="1.0" encoding="utf-8"?>
<a:theme xmlns:a="http://schemas.openxmlformats.org/drawingml/2006/main" name="PF_PPT_prezentace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4.xml><?xml version="1.0" encoding="utf-8"?>
<a:theme xmlns:a="http://schemas.openxmlformats.org/drawingml/2006/main" name="1_PF_PPT_prezentace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UNI MED">
    <a:dk1>
      <a:srgbClr val="000000"/>
    </a:dk1>
    <a:lt1>
      <a:srgbClr val="FFFFFF"/>
    </a:lt1>
    <a:dk2>
      <a:srgbClr val="0000DC"/>
    </a:dk2>
    <a:lt2>
      <a:srgbClr val="FFC000"/>
    </a:lt2>
    <a:accent1>
      <a:srgbClr val="0000DC"/>
    </a:accent1>
    <a:accent2>
      <a:srgbClr val="F01928"/>
    </a:accent2>
    <a:accent3>
      <a:srgbClr val="00AF3F"/>
    </a:accent3>
    <a:accent4>
      <a:srgbClr val="4BC8FF"/>
    </a:accent4>
    <a:accent5>
      <a:srgbClr val="FF7300"/>
    </a:accent5>
    <a:accent6>
      <a:srgbClr val="B9006E"/>
    </a:accent6>
    <a:hlink>
      <a:srgbClr val="0000DC"/>
    </a:hlink>
    <a:folHlink>
      <a:srgbClr val="5AC8A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3606</TotalTime>
  <Words>2837</Words>
  <Application>Microsoft Macintosh PowerPoint</Application>
  <PresentationFormat>Předvádění na obrazovce (4:3)</PresentationFormat>
  <Paragraphs>341</Paragraphs>
  <Slides>37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5</vt:i4>
      </vt:variant>
      <vt:variant>
        <vt:lpstr>Nadpisy snímků</vt:lpstr>
      </vt:variant>
      <vt:variant>
        <vt:i4>37</vt:i4>
      </vt:variant>
    </vt:vector>
  </HeadingPairs>
  <TitlesOfParts>
    <vt:vector size="46" baseType="lpstr">
      <vt:lpstr>Arial</vt:lpstr>
      <vt:lpstr>Tahoma</vt:lpstr>
      <vt:lpstr>Trebuchet MS</vt:lpstr>
      <vt:lpstr>Wingdings</vt:lpstr>
      <vt:lpstr>PF_PPT_prezentace</vt:lpstr>
      <vt:lpstr>BÉŽOVÁ TITL</vt:lpstr>
      <vt:lpstr>Prezentace_MU_CZ</vt:lpstr>
      <vt:lpstr>1_PF_PPT_prezentace</vt:lpstr>
      <vt:lpstr>1_BÉŽOVÁ TITL</vt:lpstr>
      <vt:lpstr>Občanské právo I  osoby, věci a věcná práva</vt:lpstr>
      <vt:lpstr>Členění přednášky</vt:lpstr>
      <vt:lpstr>Základní systematika</vt:lpstr>
      <vt:lpstr>Systematika občanského zákoníku</vt:lpstr>
      <vt:lpstr>Osoby a jejich kategorizace</vt:lpstr>
      <vt:lpstr>Osoby fyzické I – statusové otázky</vt:lpstr>
      <vt:lpstr>Osoby fyzické II – chráněné statky osobnostní</vt:lpstr>
      <vt:lpstr>Osoby právnické I – vymezení</vt:lpstr>
      <vt:lpstr>Osoby právnické II – pojmové znaky</vt:lpstr>
      <vt:lpstr>Osoby právnické III – kategorizace</vt:lpstr>
      <vt:lpstr>Věc v právním smyslu I - pojem</vt:lpstr>
      <vt:lpstr>Věc v právním smyslu II - kategorizace</vt:lpstr>
      <vt:lpstr>Věc v právním smyslu III - další pojmy</vt:lpstr>
      <vt:lpstr>Věcná práva I - pojem</vt:lpstr>
      <vt:lpstr>Věcná práva II - systematika v OZ</vt:lpstr>
      <vt:lpstr>Věcná práva III - vymezení vůči obligacím</vt:lpstr>
      <vt:lpstr>Věcná práva IV - principy</vt:lpstr>
      <vt:lpstr>Veřejné seznamy I</vt:lpstr>
      <vt:lpstr>Veřejné seznamy II - principy</vt:lpstr>
      <vt:lpstr>Evidence v katastru nemovitostí</vt:lpstr>
      <vt:lpstr>Řízení o povolení vkladu do katastru nemovitostí</vt:lpstr>
      <vt:lpstr>Vlastnické právo I – pojem a obsah</vt:lpstr>
      <vt:lpstr>Vlastnické právo II - omezení</vt:lpstr>
      <vt:lpstr>Vlastnické právo III - sousedská práva</vt:lpstr>
      <vt:lpstr>Spoluvlastnictví - pojem a druhy</vt:lpstr>
      <vt:lpstr>Podílové spoluvlastnictví I – pojem a vztahy</vt:lpstr>
      <vt:lpstr>Ideální spoluvlastnictví II - zrušení a vypořádání</vt:lpstr>
      <vt:lpstr>Bytové spoluvlastnictví a SVJ</vt:lpstr>
      <vt:lpstr>Věcná práva k věci cizí – pojem a kategorizace</vt:lpstr>
      <vt:lpstr>Právo stavby</vt:lpstr>
      <vt:lpstr>Věcná břemena</vt:lpstr>
      <vt:lpstr>Služebnosti</vt:lpstr>
      <vt:lpstr>Nezbytná cesta</vt:lpstr>
      <vt:lpstr>Reálná břemena</vt:lpstr>
      <vt:lpstr>Zástavní právo I - pojem, funkce a principy</vt:lpstr>
      <vt:lpstr>Zadržovací právo</vt:lpstr>
      <vt:lpstr>Děkuji za pozornost!</vt:lpstr>
    </vt:vector>
  </TitlesOfParts>
  <Company>Radek Poisl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prezentace</dc:title>
  <dc:creator>Radek Poisl</dc:creator>
  <cp:lastModifiedBy>Adam Holubář</cp:lastModifiedBy>
  <cp:revision>185</cp:revision>
  <dcterms:created xsi:type="dcterms:W3CDTF">2008-07-11T10:13:01Z</dcterms:created>
  <dcterms:modified xsi:type="dcterms:W3CDTF">2023-10-27T09:00:57Z</dcterms:modified>
</cp:coreProperties>
</file>