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  <p:sldMasterId id="2147483840" r:id="rId3"/>
    <p:sldMasterId id="2147483859" r:id="rId4"/>
    <p:sldMasterId id="2147483871" r:id="rId5"/>
  </p:sldMasterIdLst>
  <p:notesMasterIdLst>
    <p:notesMasterId r:id="rId43"/>
  </p:notesMasterIdLst>
  <p:handoutMasterIdLst>
    <p:handoutMasterId r:id="rId44"/>
  </p:handoutMasterIdLst>
  <p:sldIdLst>
    <p:sldId id="360" r:id="rId6"/>
    <p:sldId id="361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63" r:id="rId16"/>
    <p:sldId id="364" r:id="rId17"/>
    <p:sldId id="362" r:id="rId18"/>
    <p:sldId id="365" r:id="rId19"/>
    <p:sldId id="366" r:id="rId20"/>
    <p:sldId id="381" r:id="rId21"/>
    <p:sldId id="367" r:id="rId22"/>
    <p:sldId id="396" r:id="rId23"/>
    <p:sldId id="397" r:id="rId24"/>
    <p:sldId id="398" r:id="rId25"/>
    <p:sldId id="399" r:id="rId26"/>
    <p:sldId id="368" r:id="rId27"/>
    <p:sldId id="369" r:id="rId28"/>
    <p:sldId id="378" r:id="rId29"/>
    <p:sldId id="372" r:id="rId30"/>
    <p:sldId id="373" r:id="rId31"/>
    <p:sldId id="375" r:id="rId32"/>
    <p:sldId id="376" r:id="rId33"/>
    <p:sldId id="401" r:id="rId34"/>
    <p:sldId id="402" r:id="rId35"/>
    <p:sldId id="403" r:id="rId36"/>
    <p:sldId id="404" r:id="rId37"/>
    <p:sldId id="405" r:id="rId38"/>
    <p:sldId id="406" r:id="rId39"/>
    <p:sldId id="374" r:id="rId40"/>
    <p:sldId id="377" r:id="rId41"/>
    <p:sldId id="387" r:id="rId4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3" autoAdjust="0"/>
    <p:restoredTop sz="94766" autoAdjust="0"/>
  </p:normalViewPr>
  <p:slideViewPr>
    <p:cSldViewPr>
      <p:cViewPr varScale="1">
        <p:scale>
          <a:sx n="104" d="100"/>
          <a:sy n="104" d="100"/>
        </p:scale>
        <p:origin x="131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6EF3D136-9E5B-60BC-F661-4167DDDA3E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C176AC6D-7B66-0A88-AA60-7F232871B1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B0398D37-9797-ED3F-4F0C-D1ED300FF3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9F38A543-5439-0422-BE72-87399F9AC4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DBFC3C-BEC7-1948-B2A6-6935419006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F5F9F38F-D684-4D99-7FF2-3A16CAA48A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2A5D52F0-435F-DAF1-11C1-3696830890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B821E18-D014-1574-AEE8-61DB927871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76BB1F05-F268-28E1-628B-810D9B4B79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739289C5-4E0A-E069-CCBF-F99FFC265B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D452EA6-B7AF-3148-CAE2-530A329B9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F545B6-1284-694F-99F8-304AD445DE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8C43976-68B3-499C-6603-F040CA8427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4D4141-0C56-9143-9752-BB90F1FF5E42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4EC9F83-4CCE-E753-5D22-DD73B7625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20C548C-51EA-1F07-2A20-D25664155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F545B6-1284-694F-99F8-304AD445DE02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32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A40E29E-79CA-5BE2-FBAB-DA8ED980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3756D01E-825A-767C-13C6-3C353B6AE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4895EFDC-CF63-A557-2E5F-274A9B67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1927DAA6-51F6-13E0-5F14-B9ABA4F5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C6C39D-5280-1249-752E-69A1A4F1EC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971BB6-ED56-4730-5D9A-93D887485E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77CD9-B69F-524C-BADB-E019C8A8C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013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1C5246-940D-E6EE-13C0-CC464542A4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EE62E1-17FC-B647-7A85-5AE3CD9997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69E6-D260-BC4E-9EA6-FDEBD601AB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47C7F-1C42-74EC-F298-A8398EF74B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15B399-9AC8-7DDD-B432-5994DF6582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7F7A-B306-7540-AB65-5BB12741A7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004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E138DA-31C4-0CAA-7981-D3F03CDAC9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5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CD349-925C-F98B-CD2C-8D5667B59C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2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870FFA-74E2-E213-84A6-DFAC20B6EF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52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D67D9D-BCA7-AD18-98E7-001410C583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46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B80CC00-B156-626C-8E03-88B1E78F63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0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915A03-C2DF-EB18-0CBC-8A4BBC2641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6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8CF00C-79BB-E460-CE6F-138E07150A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324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B44C7-70C2-4C23-51A9-A0ED1D056C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1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E42741-0747-B495-8970-F5414A9CBE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7E19EE-BB56-B1E1-DB7C-4495925583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CB61C-CF65-6944-8740-09ED49E02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914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D0A9C2-391C-B9EF-900D-C38868DB6FC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68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6DC838-6754-2698-2D5C-E807464798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693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361D63-8D08-9CDF-BB71-FFBBDEAC14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15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29295F0A-28B5-9531-CB36-049020572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0B35B-4998-9591-A898-70B133AE7A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61F72A-7398-B674-A133-A5CBB1B4D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6226FC-3DBC-FA43-9DB2-BFF4ECD46D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061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FBEB22B-3349-1B5F-F48C-7D6BD9D8F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43988F20-4F6E-1CE5-8C9E-2E7A28AA0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703DBD4-E8E6-A0D0-0877-9DC7EF585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745BF5-B319-9F49-B418-0B1E8AE46F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055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CAC16BF-7AFF-9BCB-2B33-671331708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093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B77EAB-EA0A-9573-E368-0976A0D01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AFDA7-5226-DF01-AB28-6DBDEA887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59585-5C0C-D84C-BDED-072A848990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0061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9473EAEF-B380-A511-DFFE-C689D12FD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A5D103-372C-2531-BAE7-D4C0240C76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A99C-AB33-6104-E734-AD936C7292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64675-66F2-E443-B1EC-083BE48CED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243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C107DA4-99EE-FCD2-B9AE-FE6BD4C4B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0D4F6AF-8350-DD0C-8F20-A737D5C79B2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6A4F48CF-0306-FACE-B4F2-47F2202D6F32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0671-CD1D-CE47-B63F-CAC5740C75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6291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C5F4675-1A54-D499-BBD0-9914797EA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297E93C-DCC4-10A4-0DA7-578146E0F6E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D2E4F4D3-578B-D096-6BF9-D81EC3D3F6F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DA6F88-52E4-F341-9634-0B7D74B2D6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476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ECC5578-2ABC-551B-27A4-0EE47FEC4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6B6D72D-01E1-85E8-389E-6854F6A0AAF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F581916-A072-EF4A-BCAA-DEE2511731AA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CA980B-1AB2-4C4A-A12E-453455E92A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7DB97D-59F6-13D3-D231-2B1B3F35C4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8639D-23A0-AC59-B5D2-27FBEDEDE0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04FA-90F7-6F4A-BD64-8C5BB191E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81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BDFAA15-45E0-5BF3-F129-287C4BEF1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3D4CA19-8052-975A-C67B-D682F757703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0F07800-DC3D-C9E1-C02E-BB5ADE871B6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81AF4C-014F-7F4B-82CF-B338F9B724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3423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A098BAD-3834-643F-38E3-D33C8BC4B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F009098-5BF6-980C-AC37-89D579DD60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4CF15679-F924-3B74-84FE-EA4370AEF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58D3C1-E18E-1647-9D08-F6B467D6B1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0959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CA6FB7E-3441-EFB9-F00F-1B8DD51F1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6F20711-6269-9027-70E9-E1DEF2F4BE3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C50B5F-EAEC-77A8-9096-8A32E5D24E9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1BA1DD-B979-934E-82EC-83CFB0456F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1478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FEF103F-79E4-98A5-0C01-C6231C98F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5DC7277-37C3-9B61-7E17-0A6DA14765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355B15E-6AC5-4D70-3DD2-1EAC1A00F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F3D4F6-02A0-2D4E-A5D3-6B799E939A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5519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63FC908-3658-D7F5-4C7A-0AE95FFB1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492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6D91843-DD45-E8C5-C3B3-52EFC65F6DF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945CA3C-31B5-C80E-3133-D39DD71DADD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B0D622-7127-DF47-9C10-F296AB0C9A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7136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ACA87EF-795B-A9FA-4581-99728C50E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019300"/>
            <a:ext cx="3079750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7A1D46F-BC2E-80EE-ECF5-EBAB233AD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B059F0-DD14-B2B0-4D5A-FDCFD3A51C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fld id="{A38D1C9E-9626-0D4C-A04E-BCC301B38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239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3438DF5-61DF-E5EB-3B60-1B3A479DD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2433638"/>
            <a:ext cx="5754687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A8097D-C9CD-E95B-51DE-13EDCEE47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3388C1-045E-0BEC-3EBA-492B65810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29579AC3-D6C4-B041-8092-9E2FD24B64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711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41219-0D59-26BB-6511-BB04ECC5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5A4D27-38BB-FD40-8FAB-00BF0D740084}" type="datetime1">
              <a:rPr lang="cs-CZ"/>
              <a:pPr>
                <a:defRPr/>
              </a:pPr>
              <a:t>27.10.2023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BB19E-BD03-BBD7-A46F-7AD43501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92204-9D07-1CCD-5941-6A0246FA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4F624-88E1-F940-9C5A-384615357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4893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7DF6AB51-4CA7-B74F-42A3-1B85D2C56A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3F60157E-97F5-769D-970B-9B4047BEE8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26CA4-2695-3D47-9B58-FBE2CA6CC0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5361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49CF2B4-53AC-F6AF-9A9E-E45B3D967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43C83112-93D0-DE4C-0852-98BD69237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2ABDA881-6039-9DB4-0070-FF192D037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B643DC51-EED9-F052-EA4C-472FD5A6B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29E1CE-6375-601C-AAF2-0E7A2A2931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E3CA98-0423-032B-0E72-4AE9BE6BE0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DF30AE-5F46-0848-A8AA-C9C849431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296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711266-2F0A-C93F-381E-40D3EBE941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49E50-9C6B-9E40-9C57-27AAB5FB4C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A8D63-57F8-1644-B148-F5A862DF19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2307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B2CD35-1652-3B24-4781-457A37C5CA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3FB4AB-2280-9EEC-6D38-340365215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E1589-5019-1541-A5E4-3B47A54FA9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044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ACB73-0E53-1553-7A3B-FD7DBB28C9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0F5E94-9F64-AE66-D96A-EA9CB02142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3F110-C40B-8C44-9528-D492BC4D61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1390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F5BFD-70A4-ECF9-7F8F-22C0460E6B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8DA52-651D-4509-18C8-214AEA304B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D3FCE-10DC-5D4F-A9FB-C087661C94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45895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FC7AB4-6E2F-FC6C-01D4-DBFBF94F4D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072B47-AD12-2CDB-4CAC-C9E5FF6E00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E14-762B-894B-B831-4010C9A390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30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7A9539-8445-257B-BB58-F98ABF5B11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DBB6F7-EFEF-73BE-0352-2CF733C067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5FCA-4579-F842-AA0A-A910E74EF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898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AAD7FA-72D6-A93A-75B0-FD5B602187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39D418-0844-D832-CF79-EA7ACEF207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5C005-1D96-7943-B841-99E5C9C041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52754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3DA823-C573-8F8F-B080-9D99EEF17F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10C0DC-096A-B29F-9DB4-67A29AFF6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4018-224A-854A-8795-DB812016F1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43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4EE10-7FBB-F6F3-FDD4-66A27CD416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9E172A-DA77-BD59-308A-8B726BF83E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93D67-6540-8B41-9C79-951303F5CA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4984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29089-15BE-3B64-8130-2BCA98AA7E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556967-8E43-84FA-0EC2-1E59A4A213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4CA7-F3DD-E449-B617-15CA466DA1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99420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A59E83-8C72-89EF-F14F-0D3F67DA77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A26BB9-1200-5FC6-9029-6B184C3EAC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FA5E-6977-5D48-97F8-9592BF5A33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19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17342E-1CC6-952F-FB11-C842619362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22443D-194F-8183-1D9C-3DD3FD146B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82DE-E745-2641-8A32-6E0E616FCA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80562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ED13F5-B960-4A9C-C1E0-21D678B711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430426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D080C1-A903-8C62-B8DA-1D84BAD126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171232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3C576B-7785-5AE9-D240-7062F943BF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648667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930BCC-1A98-7925-3A4C-EA26057926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2956038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58E895-86E2-4B79-AAE2-FD6CD389C5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5158180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EE7CB9-7507-47F3-C11A-E52F780430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3015558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D3789C-3017-1408-DAA3-F329DB359F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4589064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7B472-353D-94B4-EC60-7F63E28767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34890944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0D0F7-B854-6609-E343-C4F1D1AC06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7389090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B2DBE0-57A2-1019-69DD-2F481B49B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57439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8BCC52-6885-1480-7B84-2380E17966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3FA03A-BC5C-302D-29A6-F71B8578C1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AE4B-7315-9949-83F9-8BE95D6249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68871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0B62D8-0655-3747-C1DC-1EA7CF47A3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401585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39AD65-3B5E-F3D1-F253-23D7D26281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18DC0E-6012-A2DA-7D36-32331E4858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A25F-01A5-434C-ABA9-0D6E590486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75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83496-1227-A4EE-93CD-D24F112879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EFA0C9-7271-D384-3AE7-13D6D52620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83F9-AC68-0045-9A06-71067068AA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98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3DF7B-9EE0-C9F0-8360-6A2F42F493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76D50-1D38-2D7D-09A6-6D4B4F7674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41E-A2CA-8049-8FA9-1C08404197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57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5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8E44563A-0788-DDC5-0D48-DED60EF1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CCA1ED8-1087-5933-F376-6AD46BD0B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3D48F5D-3221-660F-6536-D7977521A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7373763-46A4-4E8E-ED53-35FCD70190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A279ED90-1DE0-23C6-CD64-9A0DDBB2B8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791C444-78D7-3442-9519-335EB655DE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5028D462-3AC3-AD7A-121E-5F6EF5D3A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18" descr="PF_PPT2">
            <a:extLst>
              <a:ext uri="{FF2B5EF4-FFF2-40B4-BE49-F238E27FC236}">
                <a16:creationId xmlns:a16="http://schemas.microsoft.com/office/drawing/2014/main" id="{D634A960-2E54-3939-2A08-B56B32AB8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>
            <a:extLst>
              <a:ext uri="{FF2B5EF4-FFF2-40B4-BE49-F238E27FC236}">
                <a16:creationId xmlns:a16="http://schemas.microsoft.com/office/drawing/2014/main" id="{00CCE78B-58E0-A4F2-7CC3-016426531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E5ECD617-BAE3-AF1D-7F9C-33996DCD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655BB2-5B66-CC8F-73A8-A7D5F164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5A256957-2735-E3C1-E6D0-45A06E6D79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958E2138-8837-CEF8-4CD2-F6D303436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08742533-508C-BFF4-E212-3F57185A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3" descr="PF_PPT">
            <a:extLst>
              <a:ext uri="{FF2B5EF4-FFF2-40B4-BE49-F238E27FC236}">
                <a16:creationId xmlns:a16="http://schemas.microsoft.com/office/drawing/2014/main" id="{9CD935CB-9053-DB8E-B99A-55F302A60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>
            <a:extLst>
              <a:ext uri="{FF2B5EF4-FFF2-40B4-BE49-F238E27FC236}">
                <a16:creationId xmlns:a16="http://schemas.microsoft.com/office/drawing/2014/main" id="{AE375219-5FD8-8BA1-1035-F0FEC06EF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F767769A-D684-7717-379A-53EBC1460B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FCF27855-DC24-6E4B-D0F3-C23553D4E8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674950-5AA9-E446-8B0B-BA84B12C5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6" name="Zástupný nadpis 1">
            <a:extLst>
              <a:ext uri="{FF2B5EF4-FFF2-40B4-BE49-F238E27FC236}">
                <a16:creationId xmlns:a16="http://schemas.microsoft.com/office/drawing/2014/main" id="{3967AFDD-053A-827E-B6BE-0956FE49DC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077" name="Zástupný symbol pro text 4">
            <a:extLst>
              <a:ext uri="{FF2B5EF4-FFF2-40B4-BE49-F238E27FC236}">
                <a16:creationId xmlns:a16="http://schemas.microsoft.com/office/drawing/2014/main" id="{E11D4C7E-B15B-32FC-F54D-E863C69A19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080" r:id="rId16"/>
  </p:sldLayoutIdLst>
  <p:hf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2874873F-1CD9-B9A7-9395-919523B2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BF4D698-DDBA-C8D3-17CD-E4AFCFAA4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5A877A4-BB52-73C4-D379-DF6E88E7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4CDF014F-968B-7A0A-2D57-25FD7E2FB8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5DD06923-C1B4-25DE-51B0-083CA409C6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852740F-FC84-5D40-A5F1-E3FF33FD3D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BB07A3E2-B591-62B2-BA86-3113E7957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4104" name="Picture 18" descr="PF_PPT2">
            <a:extLst>
              <a:ext uri="{FF2B5EF4-FFF2-40B4-BE49-F238E27FC236}">
                <a16:creationId xmlns:a16="http://schemas.microsoft.com/office/drawing/2014/main" id="{D1757C08-CB90-CADB-F8A7-829E989F7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4" descr="PF_PPT_nahled">
            <a:extLst>
              <a:ext uri="{FF2B5EF4-FFF2-40B4-BE49-F238E27FC236}">
                <a16:creationId xmlns:a16="http://schemas.microsoft.com/office/drawing/2014/main" id="{40CAE796-6580-DE8F-E23D-00686D5A3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A3E825AE-D4F5-C183-D1C9-E370BE9B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38B99C-1BAD-7EAD-B05A-D1B8E3897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003893FC-38F1-2B2D-1101-BD8426504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124" name="Rectangle 11">
            <a:extLst>
              <a:ext uri="{FF2B5EF4-FFF2-40B4-BE49-F238E27FC236}">
                <a16:creationId xmlns:a16="http://schemas.microsoft.com/office/drawing/2014/main" id="{DE2232EF-AF27-7EEA-61E7-079AFECA0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AD2CA251-EBD4-046E-2C69-72748D70D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126" name="Picture 23" descr="PF_PPT">
            <a:extLst>
              <a:ext uri="{FF2B5EF4-FFF2-40B4-BE49-F238E27FC236}">
                <a16:creationId xmlns:a16="http://schemas.microsoft.com/office/drawing/2014/main" id="{E055A03F-3291-ACB1-4CE7-AA8F9BF2D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4" descr="pruh+znak_PF_13_gray5+fialovy_RGB">
            <a:extLst>
              <a:ext uri="{FF2B5EF4-FFF2-40B4-BE49-F238E27FC236}">
                <a16:creationId xmlns:a16="http://schemas.microsoft.com/office/drawing/2014/main" id="{B5E672ED-E497-C2AD-2A99-1E2143207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9562262-B108-F267-CC67-BFE1156EA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2255950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 dirty="0"/>
              <a:t>Občanské právo I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osoby, věci a věcná práva</a:t>
            </a:r>
          </a:p>
        </p:txBody>
      </p:sp>
      <p:sp>
        <p:nvSpPr>
          <p:cNvPr id="11267" name="Rectangle 24">
            <a:extLst>
              <a:ext uri="{FF2B5EF4-FFF2-40B4-BE49-F238E27FC236}">
                <a16:creationId xmlns:a16="http://schemas.microsoft.com/office/drawing/2014/main" id="{2B5D87F5-8F86-FC3D-3D02-55E7CDB433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668" y="4149080"/>
            <a:ext cx="8521700" cy="6985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Adam Holubář</a:t>
            </a:r>
            <a:endParaRPr alt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D2E5E-96BB-7574-30C2-A840F8CF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právnické III –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057C1F-6173-1048-9B8A-007E658E3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dirty="0"/>
              <a:t>PO práva soukromého X PO práva veřejného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PO veřejně prospěšné X PO bez veřejné prospěšnosti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PO upravené v OZ X PO upravené v ZOK (obchodní společnosti a družstva)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PO korporačního typu X PO fundačního typu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Projekce typologie právnických osob (odraz zásady numerus clausus PO)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Limit autonomie vůle při založení PO a úpravě vnitřních poměrů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Kdy ještě hovoříme o té které právnické osobě? Otázka statusová.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E6B221-28F7-A78F-E29A-FF7DD5D64D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757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EC3EE-CA21-C760-C7FA-92DC48AB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Věc v právním smyslu I - pojem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56A81-5E74-700A-2ED3-6BDC80E9D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1800" b="1" dirty="0"/>
              <a:t>§ 489 zákona č. 89/2012 Sb. („OZ“)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právní široké pojetí věci: (a) </a:t>
            </a:r>
            <a:r>
              <a:rPr lang="cs-CZ" altLang="cs-CZ" sz="1800" dirty="0">
                <a:solidFill>
                  <a:srgbClr val="FF0000"/>
                </a:solidFill>
              </a:rPr>
              <a:t>rozdílnost od osoby</a:t>
            </a:r>
            <a:r>
              <a:rPr lang="cs-CZ" altLang="cs-CZ" sz="1800" dirty="0"/>
              <a:t> + (b) </a:t>
            </a:r>
            <a:r>
              <a:rPr lang="cs-CZ" altLang="cs-CZ" sz="1800" dirty="0">
                <a:solidFill>
                  <a:srgbClr val="FF0000"/>
                </a:solidFill>
              </a:rPr>
              <a:t>slouží potřebě lidí</a:t>
            </a:r>
            <a:endParaRPr lang="cs-CZ" altLang="cs-CZ" sz="1800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1800" b="1" dirty="0"/>
              <a:t>Co není věcí? 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Živé zvíře (§ 494 OZ, srov. však obdobná použitelnost ustanovení o věcech),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lidské tělo ani jeho části (§ 493 OZ, srov. však § 112 OZ), 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(ne)ovladatelné přírodní síly (§ 497 OZ), 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+ zvláštní režim pro res extra </a:t>
            </a:r>
            <a:r>
              <a:rPr lang="cs-CZ" altLang="cs-CZ" sz="1800" dirty="0" err="1"/>
              <a:t>commercium</a:t>
            </a:r>
            <a:r>
              <a:rPr lang="cs-CZ" altLang="cs-CZ" sz="1800" dirty="0"/>
              <a:t>.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Veřejný statek (problematika obecného užívání, § 490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Věc jako nepřímý předmět majetkových práv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766660-3832-ECB0-B329-B04451C42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42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9E162-3F6A-C14E-0760-878BAE25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 v právním smyslu II -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5C126-71AE-62BA-CE9E-9E95F5A3F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Hmotné (např. kniha) a nehmotné (např. pohledávka) (§ 496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Movité (např. kniha) a nemovité (např. pozemek) (§ 498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Zastupitelné (např. peníze) a nezastupitelné (např. obraz) (§ 499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Zuživatelné (např. potraviny) a nezuživatelné (např. dům) (§ 500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Individuálně a genericky určené: týká se závazkových právních vztahů (§ 2390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Dělitelné (např. pozemek) a nedělitelné věci (např. automobil) (§ 1144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Ocenitelné (např. kniha) a neocenitelné (např. písemnosti osobní povahy)</a:t>
            </a:r>
            <a:endParaRPr lang="cs-CZ" altLang="cs-CZ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Zapisované (pozemky) a nezapisované (automobil) do veřejných seznamů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84CA2A-502E-B22E-69B0-F94C9248F3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733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6600C-826B-1B55-470E-CE06015C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 v právním smyslu III - další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A5B97-B1CD-708F-D45C-CB0D1718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Plody a užitky věci (§ 491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Hodnota a cena věci (§ 492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Majetek a jmění (§ 495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Součást věci (§ 505 - 509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Příslušenství věci (§ 510 - 513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Věc hromadná (§ 501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Obchodní závod, pobočka, odštěpný závod (§ 502 a 503 OZ)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dirty="0"/>
              <a:t>Superficiální zásada v OZ (§ 506 a 507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1181BB-AFB6-CF30-FBC6-83D75BDEE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6701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F6205-B337-0E99-6E1B-5652B636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I - pojem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ADA37-D791-7F54-8C59-7E2539F2C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600" b="1" dirty="0"/>
              <a:t>				</a:t>
            </a:r>
            <a:r>
              <a:rPr lang="cs-CZ" altLang="cs-CZ" sz="1600" dirty="0">
                <a:solidFill>
                  <a:srgbClr val="FF0000"/>
                </a:solidFill>
              </a:rPr>
              <a:t>Právo soukromé </a:t>
            </a:r>
            <a:r>
              <a:rPr lang="cs-CZ" altLang="cs-CZ" sz="1600" b="1" dirty="0"/>
              <a:t>		</a:t>
            </a:r>
            <a:r>
              <a:rPr lang="cs-CZ" altLang="cs-CZ" sz="1600" dirty="0"/>
              <a:t>Právo veřejné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	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		</a:t>
            </a:r>
            <a:r>
              <a:rPr lang="cs-CZ" altLang="cs-CZ" sz="1600" dirty="0">
                <a:solidFill>
                  <a:srgbClr val="FF0000"/>
                </a:solidFill>
              </a:rPr>
              <a:t>Práva majetková </a:t>
            </a:r>
            <a:r>
              <a:rPr lang="cs-CZ" altLang="cs-CZ" sz="1600" dirty="0"/>
              <a:t>			Práva osobní</a:t>
            </a:r>
          </a:p>
          <a:p>
            <a:pPr marL="0" indent="0" algn="ctr" eaLnBrk="1" hangingPunct="1">
              <a:lnSpc>
                <a:spcPct val="150000"/>
              </a:lnSpc>
              <a:buNone/>
            </a:pPr>
            <a:endParaRPr lang="cs-CZ" altLang="cs-CZ" sz="1600" dirty="0"/>
          </a:p>
          <a:p>
            <a:pPr marL="0" indent="0" eaLnBrk="1" hangingPunct="1">
              <a:buNone/>
            </a:pPr>
            <a:r>
              <a:rPr lang="cs-CZ" altLang="cs-CZ" sz="1600" dirty="0">
                <a:solidFill>
                  <a:srgbClr val="FF0000"/>
                </a:solidFill>
              </a:rPr>
              <a:t>Absolutní majetková práva </a:t>
            </a:r>
            <a:r>
              <a:rPr lang="cs-CZ" altLang="cs-CZ" sz="1600" b="1" dirty="0"/>
              <a:t>		</a:t>
            </a:r>
            <a:r>
              <a:rPr lang="cs-CZ" altLang="cs-CZ" sz="1600" dirty="0"/>
              <a:t>Relativní majetková práva </a:t>
            </a:r>
          </a:p>
          <a:p>
            <a:pPr marL="0" indent="0" eaLnBrk="1" hangingPunct="1">
              <a:buNone/>
            </a:pPr>
            <a:r>
              <a:rPr lang="cs-CZ" altLang="cs-CZ" sz="1600" dirty="0"/>
              <a:t>(</a:t>
            </a:r>
            <a:r>
              <a:rPr lang="cs-CZ" altLang="cs-CZ" sz="1600" dirty="0" err="1"/>
              <a:t>iura</a:t>
            </a:r>
            <a:r>
              <a:rPr lang="cs-CZ" altLang="cs-CZ" sz="1600" dirty="0"/>
              <a:t> in </a:t>
            </a:r>
            <a:r>
              <a:rPr lang="cs-CZ" altLang="cs-CZ" sz="1600" dirty="0" err="1"/>
              <a:t>rem</a:t>
            </a:r>
            <a:r>
              <a:rPr lang="cs-CZ" altLang="cs-CZ" sz="1600" dirty="0"/>
              <a:t>, věcná práva k věcem) 	(</a:t>
            </a:r>
            <a:r>
              <a:rPr lang="cs-CZ" altLang="cs-CZ" sz="1600" dirty="0" err="1"/>
              <a:t>iura</a:t>
            </a:r>
            <a:r>
              <a:rPr lang="cs-CZ" altLang="cs-CZ" sz="1600" dirty="0"/>
              <a:t> ad </a:t>
            </a:r>
            <a:r>
              <a:rPr lang="cs-CZ" altLang="cs-CZ" sz="1600" dirty="0" err="1"/>
              <a:t>rem</a:t>
            </a:r>
            <a:r>
              <a:rPr lang="cs-CZ" altLang="cs-CZ" sz="1600" dirty="0"/>
              <a:t>, osobní práva k věcem)</a:t>
            </a:r>
          </a:p>
          <a:p>
            <a:pPr marL="0" indent="0" eaLnBrk="1" hangingPunct="1">
              <a:buNone/>
            </a:pPr>
            <a:endParaRPr lang="cs-CZ" altLang="cs-CZ" sz="1600" b="1" dirty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600" dirty="0">
                <a:solidFill>
                  <a:srgbClr val="FF0000"/>
                </a:solidFill>
              </a:rPr>
              <a:t>Práva věcná </a:t>
            </a:r>
            <a:r>
              <a:rPr lang="cs-CZ" altLang="cs-CZ" sz="1600" b="1" dirty="0"/>
              <a:t>	</a:t>
            </a:r>
            <a:r>
              <a:rPr lang="cs-CZ" altLang="cs-CZ" sz="1600" dirty="0"/>
              <a:t>Právo dědické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66E1E1-4EDE-1945-4609-3ED2B2E1E4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  <p:cxnSp>
        <p:nvCxnSpPr>
          <p:cNvPr id="10" name="Přímá spojnice se šipkou 9"/>
          <p:cNvCxnSpPr/>
          <p:nvPr/>
        </p:nvCxnSpPr>
        <p:spPr bwMode="auto">
          <a:xfrm flipH="1">
            <a:off x="3851920" y="2060848"/>
            <a:ext cx="64807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se šipkou 11"/>
          <p:cNvCxnSpPr/>
          <p:nvPr/>
        </p:nvCxnSpPr>
        <p:spPr bwMode="auto">
          <a:xfrm>
            <a:off x="5436096" y="2060848"/>
            <a:ext cx="50405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/>
          <p:nvPr/>
        </p:nvCxnSpPr>
        <p:spPr bwMode="auto">
          <a:xfrm flipH="1">
            <a:off x="2123728" y="2780928"/>
            <a:ext cx="72008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se šipkou 15"/>
          <p:cNvCxnSpPr/>
          <p:nvPr/>
        </p:nvCxnSpPr>
        <p:spPr bwMode="auto">
          <a:xfrm>
            <a:off x="3851920" y="2780928"/>
            <a:ext cx="648072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se šipkou 17"/>
          <p:cNvCxnSpPr/>
          <p:nvPr/>
        </p:nvCxnSpPr>
        <p:spPr bwMode="auto">
          <a:xfrm flipH="1">
            <a:off x="1187624" y="3910420"/>
            <a:ext cx="360040" cy="3826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2483768" y="3933056"/>
            <a:ext cx="36004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2155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FA865-0ADE-006D-876D-D974E974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II - systematika v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20AFB-91F3-98CA-6160-E2E08F2DB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Část třetí OZ: §§ 979 – 1399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§§ 1011 - 1088 OZ: Vlastnické právo, nezbytná cesta, sousedské právo, nabývání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§§ 1115 - 1239 OZ: Spoluvlastnictví (podílové a bezpodílové, ideální a reálné, přídatné obecné a zvláštní - bytové)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§§ 987 - 1010 OZ: Držba (faktický stav)</a:t>
            </a:r>
          </a:p>
          <a:p>
            <a:pPr marL="342900" indent="-342900" eaLnBrk="1" hangingPunct="1">
              <a:buFont typeface="Wingdings" panose="05000000000000000000" pitchFamily="2" charset="2"/>
              <a:buChar char="q"/>
            </a:pPr>
            <a:r>
              <a:rPr lang="cs-CZ" sz="1600" dirty="0"/>
              <a:t>§§ 1240 - 1399 OZ: Věcná práva k věcem cizím (právo stavby, služebnosti, reálná břemena, zástavní právo, zadržovací právo, předkupní právo + nepravidelně část čtvrtá OZ: např. zákaz zatížení a zcizení)</a:t>
            </a:r>
            <a:endParaRPr lang="cs-CZ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743C9F-AA16-2450-6CED-F82FDC744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1857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98856-400A-FC8F-C85D-456C72BE3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III - vymezení vůči obligacím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7BF8D6-D975-F9AA-C7A2-F1845271A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Evidence ve veřejných seznamech X obligace zásadně ne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Přímý vztah osoby k věci X vztahy mezi osobami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cs-CZ" altLang="cs-CZ" sz="1600" dirty="0"/>
              <a:t>Působnost vůči všem X působnost pouze mezi stranami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Výkon práv nezávisle na dalších osobách X vzájemná práva osob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Specialita X lze sjednat i jinak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cs-CZ" altLang="cs-CZ" sz="1600" dirty="0"/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cs-CZ" altLang="cs-CZ" sz="1600" dirty="0"/>
              <a:t>Právní panství nad pozemkem s domem versus pohledávka (obligační právo) na převedení vlastnického práva k pozemku s domem (vlastník versus věřitel)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cs-CZ" altLang="cs-CZ" sz="1600" dirty="0"/>
              <a:t>ALE! Obligační stránka věcných práv a absolutní stránka obligací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cs-CZ" altLang="cs-CZ" sz="1600" dirty="0"/>
              <a:t>§ 979 OZ: použití části třetí na hmotné a nehmotné věci, omezeně na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507E49-130D-6BA4-A0D7-57590A5882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900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15175-0E4A-FCE4-E2DD-163D6376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IV -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60232-49CC-3068-90A3-BF8C6DD44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Absolutní povaha (§ 976 OZ): působí vůči všem, není nutná součinnost třetích osob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Kogentní povaha (§ 978 OZ): lze se odchýlit s účinky vůči třetím osobám pouze, pokud tak stanoví zákon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Taxativní výčet věcných práv (§ 977 OZ): nelze si sjednat nepojmenované věcné právo (x služebnosti)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Publicita (veřejné seznamy): povinný zápis práv k nemovitým a někdy i movitým věcem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Priorita: s ohledem na zápis ve veřejném seznamu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Specialita: na jakých věcech může předmětné věcné právo vzniknout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7F479E-186D-07BB-D107-354C681BEB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3396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31AE1-CA5F-6711-1BAA-E40817C7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902694-DD39-C35A-8327-74952CFB7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§§ 980 - 986 OZ - právní úprava a význam veřejných seznamů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Veřejné seznamy (katastr nemovitostí) X Veřejné rejstříky (obchodní rejstřík)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Jsou vedené orgány veřejné moci na základě zákona (správní orgány nebo soudy)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2000" dirty="0"/>
              <a:t>Funkce veřejných seznamů: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Evidenční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Ochranná (srov. dále princip materiální publicity)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Informační (srov. dále princip formální publicity)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44CF2F-5395-AEE8-D537-577FC19E9D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4290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B88AD-5055-A3A0-093E-175C0546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 II -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CAA93-9AA8-0D68-B5A9-67482EB06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Princip formální publicity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Veřejně přístupný, pořizování opisů a výpisů bez nutnosti prokázat právní zájem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Princip formální pravdivosti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§ 980 odst. 2 - vyvratitelná domněnka správnosti zápisu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Princip materiální publicity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Ochrana dobré víry osoby jednající v důvěře ve veřejný seznam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Princip legality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Omezená přezkumná činnost orgánu, který seznam vede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Princip intabulační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Platí pro konstitutivní nabytí na základě právního jednání (ALE lze i </a:t>
            </a:r>
            <a:r>
              <a:rPr lang="cs-CZ" altLang="cs-CZ" sz="1600" dirty="0" err="1"/>
              <a:t>mimoknihovně</a:t>
            </a:r>
            <a:r>
              <a:rPr lang="cs-CZ" altLang="cs-CZ" sz="1600" dirty="0"/>
              <a:t>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sz="1600" b="1" dirty="0"/>
              <a:t>Princip priority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Provedení zápisu práv dle pořadí, v jakém byly doručeny (+ §§ 981 a 982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BE517D-D804-461C-6EE4-61F7D426C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929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153FA-C5E8-5ECC-EE1F-48413F6F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C566F-DD6B-87E4-7C84-25230C191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861" y="1171575"/>
            <a:ext cx="8064900" cy="4139998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cs-CZ" altLang="cs-CZ" sz="1600" dirty="0"/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Občanské právo jako obecné soukromé právo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Osoby a jejich kategorizace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Osoby fyzické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Osoby právnické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Věci a jejich kategorizace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Věcná práva jako absolutní majetková práva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Veřejné seznamy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Kategorizace věcných práv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581F82-5326-5A1E-A7E9-543382C85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451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E6290-5C89-487F-E525-12EF50E9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v katastru nemovitostí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60BB20-9FBF-02B9-6F62-575A28361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Pozemky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Budovy, které nejsou součástí pozemku ani práva stavby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Jednotky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Práva stavby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Další nemovitosti, o kterých to zákon stanoví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600" dirty="0"/>
              <a:t>Způsoby zápisu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Vklad (§ 11 KZ)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Záznam (§ 19 KZ)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Poznámka (§ 23 KZ)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Upozornění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600" dirty="0"/>
              <a:t>Určující pro zápis je povaha zapisovaného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0E7BE5-0EA4-1922-6EA3-316D7668F6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9154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1FA9D-B4E1-D271-BC2B-6CABFC6A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 povolení vkladu do katastru nemovitostí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27BB0-C181-CE8F-B11A-9A0528C63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Návrh na povolení vkladu (§ 16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Vyznačení plomby (§ 9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Informace (§ 16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20denní lhůta pro přezkum (§§ 17 a 18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Rozhodnutí o povolení/zamítnutí vkladu (§ 18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Provedení vkladu (§ 33 písm. a)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Vyrozumění účastníků vkladového řízení (§ 18 odst. 3 KZ)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800" dirty="0"/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800" dirty="0"/>
              <a:t>Právní účinky vkladu nastávají ke dni podání návrhu!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960047-BF97-53DA-35AB-1EA1C4324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39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6F1A1-0785-7228-1F0F-CD8FA278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 I – pojem a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DE20B5-1E08-455A-71A9-784543BFF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Široká koncepce vlastnictví (§ 1011 OZ): navazuje na široké pojetí věci, zahrnuje věci hmotné i nehmotné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Vlastnické právo v objektivním a subjektivním smyslu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Čl. 11 odst. 1 LZPS: rovnost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Čl. 12 odst. 2 LZPS: zásadní </a:t>
            </a:r>
            <a:r>
              <a:rPr lang="cs-CZ" altLang="cs-CZ" sz="1600" dirty="0" err="1"/>
              <a:t>neomezitelnost</a:t>
            </a:r>
            <a:r>
              <a:rPr lang="cs-CZ" altLang="cs-CZ" sz="1600" dirty="0"/>
              <a:t> nabývání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§ 1012 OZ: nakládání s předmětem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Obsah vlastnického práva: Ius </a:t>
            </a:r>
            <a:r>
              <a:rPr lang="cs-CZ" altLang="cs-CZ" sz="1600" b="1" dirty="0" err="1"/>
              <a:t>possidendi</a:t>
            </a:r>
            <a:r>
              <a:rPr lang="cs-CZ" altLang="cs-CZ" sz="1600" dirty="0"/>
              <a:t>,</a:t>
            </a:r>
            <a:r>
              <a:rPr lang="cs-CZ" altLang="cs-CZ" sz="1600" b="1" dirty="0"/>
              <a:t> ius </a:t>
            </a:r>
            <a:r>
              <a:rPr lang="cs-CZ" altLang="cs-CZ" sz="1600" b="1" dirty="0" err="1"/>
              <a:t>disponendi</a:t>
            </a:r>
            <a:r>
              <a:rPr lang="cs-CZ" altLang="cs-CZ" sz="1600" dirty="0"/>
              <a:t>,</a:t>
            </a:r>
            <a:r>
              <a:rPr lang="cs-CZ" altLang="cs-CZ" sz="1600" b="1" dirty="0"/>
              <a:t> ius utendi et </a:t>
            </a:r>
            <a:r>
              <a:rPr lang="cs-CZ" altLang="cs-CZ" sz="1600" b="1" dirty="0" err="1"/>
              <a:t>fruendi</a:t>
            </a:r>
            <a:r>
              <a:rPr lang="cs-CZ" altLang="cs-CZ" sz="1600" b="1" dirty="0"/>
              <a:t> </a:t>
            </a:r>
            <a:r>
              <a:rPr lang="cs-CZ" altLang="cs-CZ" sz="1600" dirty="0"/>
              <a:t>(vlastnické triáda), ius </a:t>
            </a:r>
            <a:r>
              <a:rPr lang="cs-CZ" altLang="cs-CZ" sz="1600" dirty="0" err="1"/>
              <a:t>abutendi</a:t>
            </a:r>
            <a:r>
              <a:rPr lang="cs-CZ" altLang="cs-CZ" sz="1600" dirty="0"/>
              <a:t>, ius </a:t>
            </a:r>
            <a:r>
              <a:rPr lang="cs-CZ" altLang="cs-CZ" sz="1600" dirty="0" err="1"/>
              <a:t>dereliquendi</a:t>
            </a:r>
            <a:r>
              <a:rPr lang="cs-CZ" altLang="cs-CZ" sz="1600" dirty="0"/>
              <a:t>, ius </a:t>
            </a:r>
            <a:r>
              <a:rPr lang="cs-CZ" altLang="cs-CZ" sz="1600" dirty="0" err="1"/>
              <a:t>excludendi</a:t>
            </a:r>
            <a:endParaRPr lang="cs-CZ" alt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Elasticita vlastnického práva a holé vlastnictví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600" dirty="0"/>
              <a:t>Trvalost a nepromlčitelnost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90796D-FF4C-5B9F-9AB0-FEE511F98A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462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C8C8C-7286-97C7-EE64-FC594C593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 II - omezení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EE0C2-CD39-76FB-98E7-EB4C00132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800" b="1" dirty="0">
                <a:latin typeface="+mj-lt"/>
              </a:rPr>
              <a:t>Vnější omezení vlastnického práva</a:t>
            </a:r>
            <a:r>
              <a:rPr lang="cs-CZ" altLang="cs-CZ" sz="1800" dirty="0">
                <a:latin typeface="+mj-lt"/>
              </a:rPr>
              <a:t>: ukládá soud, správní orgán, resp. vlastník ze své vůle (např. věcné břemeno zřízené dohodou, legální věcné břemeno, čl. 11 odst. 4 LZPS: „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+mj-lt"/>
              </a:rPr>
              <a:t>Vyvlastnění nebo nucené omezení vlastnického práva je možné ve veřejném zájmu, a to na základě zákona a za náhradu.“)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800" dirty="0">
                <a:solidFill>
                  <a:srgbClr val="000000"/>
                </a:solidFill>
                <a:latin typeface="+mj-lt"/>
              </a:rPr>
              <a:t>§ 1038 OZ, resp. § 3 zákona č. 184/2006 Sb. (o vyvlastnění): proporcionalita!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cs-CZ" altLang="cs-CZ" sz="1800" dirty="0">
              <a:latin typeface="+mj-lt"/>
            </a:endParaRP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1800" b="1" dirty="0">
                <a:latin typeface="+mj-lt"/>
              </a:rPr>
              <a:t>Vnitřní omezení vlastnického práva</a:t>
            </a:r>
            <a:r>
              <a:rPr lang="cs-CZ" altLang="cs-CZ" sz="1800" dirty="0">
                <a:latin typeface="+mj-lt"/>
              </a:rPr>
              <a:t> (čl. 11 odst. 3 LZPS + § 1012 věta druhá OZ + § 1013 OZ): </a:t>
            </a:r>
            <a:r>
              <a:rPr lang="cs-CZ" altLang="cs-CZ" sz="1800" dirty="0">
                <a:solidFill>
                  <a:srgbClr val="FF0000"/>
                </a:solidFill>
                <a:latin typeface="+mj-lt"/>
              </a:rPr>
              <a:t>vlastnictví zavazuje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A5B6CB-6AF3-3D34-0BAB-F47963FD3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5143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D511-71FE-3169-A8B6-A0532ED3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 III - sousedská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8ED06-302D-B29C-2049-7D19AAB47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b="1" dirty="0"/>
              <a:t>Přímé imise </a:t>
            </a:r>
            <a:r>
              <a:rPr lang="cs-CZ" sz="1800" dirty="0"/>
              <a:t>(§ 1013 odst. 1 OZ): zakázané, ale lze opřít o zvláštní právní důvod, např. služebnost (svádění vody, odpadu)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b="1" dirty="0"/>
              <a:t>Nepřímé imise </a:t>
            </a:r>
            <a:r>
              <a:rPr lang="cs-CZ" sz="1800" dirty="0"/>
              <a:t>(§ 1013 odst. 1 OZ): povolené do určité míry; rozhoduje míra přiměřená místním poměrům (hluk, prach, kouř, listí..)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b="1" dirty="0"/>
              <a:t>Privilegované imise </a:t>
            </a:r>
            <a:r>
              <a:rPr lang="cs-CZ" sz="1800" dirty="0"/>
              <a:t>(§ 1013 odst. 2 OZ): úředně schválený závod nebo obdobné zařízení (hluk z diskotéky, kouř z továrny)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Pozitivní imise (kouř, prach)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Negativní imise (stínění)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64506B-4183-01E2-E7D0-B27B10591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7715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311B4-B6F2-83C3-D7DE-FA608E4F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Spoluvlastnictví - pojem a druhy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7AEB2-3438-2E25-2D18-C082DA91D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Stejná věc nemůže být vlastněna různými subjekty, může být ale spoluvlastněna (§ 1115 a násl. OZ)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600" b="1" dirty="0"/>
              <a:t>			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600" b="1" dirty="0"/>
              <a:t>			</a:t>
            </a:r>
            <a:r>
              <a:rPr lang="cs-CZ" altLang="cs-CZ" sz="1800" b="1" dirty="0"/>
              <a:t>Spoluvlastnictví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800" dirty="0"/>
              <a:t>	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800" dirty="0"/>
              <a:t>		Podílové			Bezpodílové 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1800" dirty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cs-CZ" sz="1800" dirty="0"/>
              <a:t>	Ideální	Reálné 	Přídatné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1800" dirty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sz="1800" dirty="0"/>
              <a:t>	 	   Obecné	Zvláštní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DB9AB2-A1F5-73A7-DDEC-048917009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  <p:cxnSp>
        <p:nvCxnSpPr>
          <p:cNvPr id="7" name="Přímá spojovací šipka 6">
            <a:extLst>
              <a:ext uri="{FF2B5EF4-FFF2-40B4-BE49-F238E27FC236}">
                <a16:creationId xmlns:a16="http://schemas.microsoft.com/office/drawing/2014/main" id="{B79D3980-0AAD-EE20-B718-D381EC367D6E}"/>
              </a:ext>
            </a:extLst>
          </p:cNvPr>
          <p:cNvCxnSpPr/>
          <p:nvPr/>
        </p:nvCxnSpPr>
        <p:spPr bwMode="auto">
          <a:xfrm>
            <a:off x="4978797" y="3284317"/>
            <a:ext cx="567680" cy="4236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87FA70BE-2A45-31A4-96AD-23D82E9C5E6D}"/>
              </a:ext>
            </a:extLst>
          </p:cNvPr>
          <p:cNvCxnSpPr/>
          <p:nvPr/>
        </p:nvCxnSpPr>
        <p:spPr bwMode="auto">
          <a:xfrm flipH="1">
            <a:off x="1917321" y="4122041"/>
            <a:ext cx="50405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2528F9B5-B74A-692B-5E89-798CEA31E545}"/>
              </a:ext>
            </a:extLst>
          </p:cNvPr>
          <p:cNvCxnSpPr/>
          <p:nvPr/>
        </p:nvCxnSpPr>
        <p:spPr bwMode="auto">
          <a:xfrm>
            <a:off x="2843808" y="4122041"/>
            <a:ext cx="0" cy="4236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ovací šipka 12">
            <a:extLst>
              <a:ext uri="{FF2B5EF4-FFF2-40B4-BE49-F238E27FC236}">
                <a16:creationId xmlns:a16="http://schemas.microsoft.com/office/drawing/2014/main" id="{963A5493-2E8E-A136-2C2D-0DF7931BB968}"/>
              </a:ext>
            </a:extLst>
          </p:cNvPr>
          <p:cNvCxnSpPr/>
          <p:nvPr/>
        </p:nvCxnSpPr>
        <p:spPr bwMode="auto">
          <a:xfrm>
            <a:off x="3224315" y="4122041"/>
            <a:ext cx="423664" cy="4236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ovací šipka 14">
            <a:extLst>
              <a:ext uri="{FF2B5EF4-FFF2-40B4-BE49-F238E27FC236}">
                <a16:creationId xmlns:a16="http://schemas.microsoft.com/office/drawing/2014/main" id="{5A92DFCE-8431-C7D0-8045-35154F2B2DC4}"/>
              </a:ext>
            </a:extLst>
          </p:cNvPr>
          <p:cNvCxnSpPr/>
          <p:nvPr/>
        </p:nvCxnSpPr>
        <p:spPr bwMode="auto">
          <a:xfrm flipH="1">
            <a:off x="3021461" y="4966816"/>
            <a:ext cx="50405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E455966C-35CF-194B-00B5-382453865A07}"/>
              </a:ext>
            </a:extLst>
          </p:cNvPr>
          <p:cNvCxnSpPr/>
          <p:nvPr/>
        </p:nvCxnSpPr>
        <p:spPr bwMode="auto">
          <a:xfrm>
            <a:off x="4067944" y="4966816"/>
            <a:ext cx="36004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C1962242-EF03-9A5E-6600-F35B453D4466}"/>
              </a:ext>
            </a:extLst>
          </p:cNvPr>
          <p:cNvCxnSpPr/>
          <p:nvPr/>
        </p:nvCxnSpPr>
        <p:spPr bwMode="auto">
          <a:xfrm flipH="1">
            <a:off x="2949453" y="3284317"/>
            <a:ext cx="549725" cy="4166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27487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15666-2453-0EEB-8417-BC6B2535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spoluvlastnictví I – pojem a vztahy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EEB05-57DF-2508-748E-3E0641A5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700" dirty="0"/>
              <a:t>§ 1115 a násl. OZ: Osoby, jimž náleží vlastnické právo k věci společně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700" b="1" dirty="0"/>
              <a:t>Podíl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Míra účasti spoluvlastníka na právech a povinnostech ke společné věci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Každý ze spoluvlastníků je úplným vlastníkem svého podílu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Omezení nakládání se spoluvlastnickým podílem (§ 1124 OZ: předkupní právo)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700" b="1" dirty="0"/>
              <a:t>Obsah</a:t>
            </a:r>
            <a:r>
              <a:rPr lang="cs-CZ" sz="1700" dirty="0"/>
              <a:t>: rozlišujeme různé spoluvlastnické vztahy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Práva a povinnosti ve vztahu ke třetím osobám týkající se společné věci (převod věci)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Práva a povinnosti týkající se podílu (např. převod podílu)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Práva a povinnosti mezi spoluvlastníky (správa společné věci)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759645-8DE9-6A00-34B1-3504BE6F5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794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B7D53-887A-D0D1-B746-5A84B585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spoluvlastnictví II - zrušení a vypořádání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44F3C-5B0C-78D5-2D12-575BB7DDC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Oddělení ze spoluvlastnictví je možné tam, kde je věc reálně dělitelná (§ 1140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Zrušení a vypořádání spoluvlastnictví (dohodou nebo soudním rozhodnutím)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Posloupnost způsobů vypořádání spoluvlastnictví soudem (§ 1144 a násl.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Rozdělení společné věci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Přikázání jednomu nebo více spoluvlastníkům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Prodej společné věci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Kritéria rozhodná pro přikázání věci jednomu ze spoluvlastníků!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556F83-5AD9-DEF3-6A28-6F8F5BFD19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0743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BA4DB-8439-E4D0-BBD0-99CF32F4C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Bytové spoluvlastnictví a SVJ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D7565-91D3-3E78-3F8F-335D2F661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Bytové spoluvlastnictví založené vlastnictvím jednotek, pokud jsou v domě alespoň dva byty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Vymezení jednotky: byt a společné části (§ 1159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Nutnost založit SVJ: Pokud je v domě alespoň 5 bytů ve vlastnictví 4 různých osob (§ 1198 OZ)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cs-CZ" sz="1800" dirty="0"/>
              <a:t>Orgány společenství vlastníků (shromáždění, výbor nebo předseda)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1800" dirty="0"/>
              <a:t>Pravidla rozhodování (na shromáždění, kvorum + většina pro přijetí rozhodnutí)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133162-3426-398F-3BFC-F2FF75ED80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060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EC3EE-CA21-C760-C7FA-92DC48AB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Věcná práva k věci cizí – pojem a kategorizace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56A81-5E74-700A-2ED3-6BDC80E9D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Též označována jako limitovaná věcná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Na rozdíl od obligačních vztahů působí </a:t>
            </a:r>
            <a:r>
              <a:rPr lang="cs-CZ" sz="1600" dirty="0" err="1"/>
              <a:t>erga</a:t>
            </a:r>
            <a:r>
              <a:rPr lang="cs-CZ" sz="1600" dirty="0"/>
              <a:t> </a:t>
            </a:r>
            <a:r>
              <a:rPr lang="cs-CZ" sz="1600" dirty="0" err="1"/>
              <a:t>omnes</a:t>
            </a: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Poskytují tzv. částečné právní panství nad věcí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Právo stavby (§§ 1240 - 1256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Věcná břemena (§§ 1257 - 1308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Služebnosti (§§ 1257 - 1302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Reálná břemena (§§ 1303 - 1308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Zástavní právo (§§ 1309 - 1394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Zadržovací právo (§§ 1395 - 1399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Věcná práva k věci cizí podle části čtvrté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766660-3832-ECB0-B329-B04451C42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215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F6205-B337-0E99-6E1B-5652B636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systematika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ADA37-D791-7F54-8C59-7E2539F2C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altLang="cs-CZ" sz="2000" b="1" dirty="0"/>
              <a:t>Právo soukromé </a:t>
            </a:r>
            <a:r>
              <a:rPr lang="cs-CZ" altLang="cs-CZ" sz="2000" dirty="0"/>
              <a:t>a právo veřejné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b="1" dirty="0"/>
              <a:t>Obecné právo soukromé </a:t>
            </a:r>
            <a:r>
              <a:rPr lang="cs-CZ" sz="2000" dirty="0"/>
              <a:t>(občanské) a zvláštní (další odvětví)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/>
              <a:t>Zákon č. 89/2012, občanský zákoník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/>
              <a:t>Ustanovení o </a:t>
            </a:r>
            <a:r>
              <a:rPr lang="cs-CZ" sz="2000" b="1" dirty="0"/>
              <a:t>osobách</a:t>
            </a:r>
            <a:r>
              <a:rPr lang="cs-CZ" sz="2000" dirty="0"/>
              <a:t> a ustanovení o </a:t>
            </a:r>
            <a:r>
              <a:rPr lang="cs-CZ" sz="2000" b="1" dirty="0"/>
              <a:t>věcech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/>
              <a:t>Práva </a:t>
            </a:r>
            <a:r>
              <a:rPr lang="cs-CZ" sz="2000" b="1" dirty="0"/>
              <a:t>osobní</a:t>
            </a:r>
            <a:r>
              <a:rPr lang="cs-CZ" sz="2000" dirty="0"/>
              <a:t> a práva </a:t>
            </a:r>
            <a:r>
              <a:rPr lang="cs-CZ" sz="2000" b="1" dirty="0"/>
              <a:t>majetková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/>
              <a:t>Práva </a:t>
            </a:r>
            <a:r>
              <a:rPr lang="cs-CZ" sz="2000" b="1" dirty="0"/>
              <a:t>absolutní</a:t>
            </a:r>
            <a:r>
              <a:rPr lang="cs-CZ" sz="2000" dirty="0"/>
              <a:t> a práva relativní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66E1E1-4EDE-1945-4609-3ED2B2E1E4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3795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C2902-AFA8-C809-FAD6-33C0626C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stavby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92DC4-CD18-1ACC-8D11-2415EB48A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§ 1240 a násl.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Umožňuje stavebníkovi zbudovat stavbu na cizím pozemku, aniž by došlo k uplatnění zásady </a:t>
            </a:r>
            <a:r>
              <a:rPr lang="cs-CZ" sz="1600" dirty="0" err="1"/>
              <a:t>superficies</a:t>
            </a:r>
            <a:r>
              <a:rPr lang="cs-CZ" sz="1600" dirty="0"/>
              <a:t> </a:t>
            </a:r>
            <a:r>
              <a:rPr lang="cs-CZ" sz="1600" dirty="0" err="1"/>
              <a:t>solo</a:t>
            </a:r>
            <a:r>
              <a:rPr lang="cs-CZ" sz="1600" dirty="0"/>
              <a:t> cedit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Jedná se o nehmotnou nemovitou věc, jejíž součástí se stane stavba (umělý přírůstek práva stavba)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Maximálně na dobu 99 let, pokud vzniklo na základě vydržení, pak zásadně 40 let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Vzniká zápisem do veřejného seznamu 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Lze sjednat úplatně i bezúplatně, jednorázová či pravidelná úplata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Předkupní právo stavebníka a majitele pozemku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§ 1255 OZ: finanční vypořádání mezi stavebníkem a majitelem pozemku poté, co zanikne právo stavby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44F215-564F-2588-5800-0353955934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3444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8D5D-658E-6182-CCD2-4ED096F5C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břemena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F0E901-6280-2A45-BCBE-7EDEF70E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Stejně jako v případě práva stavby se jedná o věci nehmotné (§ 496 odst. 2 OZ), pokud váznou na nemovité věci, pak nehmotné nemovité (§ 498 odst. 1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Dělení: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Služebnosti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Povinnost vlastníka zatížené věci něčeho se zdržet nebo něco strpět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Reálná břemena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Povinnost vlastníka zatížené věci něco dát nebo něco konat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Reálná břemena a služebnosti in </a:t>
            </a:r>
            <a:r>
              <a:rPr lang="cs-CZ" sz="1600" dirty="0" err="1"/>
              <a:t>rem</a:t>
            </a:r>
            <a:r>
              <a:rPr lang="cs-CZ" sz="1600" dirty="0"/>
              <a:t> (oprávněným je panující pozemek)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Reálná břemena a služebnosti in personam (oprávněnou je osoba)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9DE07F-126A-FBC7-CD7E-CC92E7F590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34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4C62B-C213-C6C1-9C1C-A837B96E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B09EB5-9F70-D253-C392-6169C6A99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Služebnosti in personam a in </a:t>
            </a:r>
            <a:r>
              <a:rPr lang="cs-CZ" sz="1600" dirty="0" err="1"/>
              <a:t>rem</a:t>
            </a: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Služebná (zatížená) a panující (oprávněná) věc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Pojem a význam vlastnické služebnosti (§ 1257 OZ) u služebností in </a:t>
            </a:r>
            <a:r>
              <a:rPr lang="cs-CZ" sz="1600" dirty="0" err="1"/>
              <a:t>rem</a:t>
            </a: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Lze sjednat i nepojmenované služebnosti, zákon hovoří o některých (významných) pozemkových služebnostech (§ 1267 a násl.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Obsah, rozsah a míra služebnosti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Zánik služebnosti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Trvalá změna služebné věci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Hrubý nepoměr mezi služebností a výhodou oprávněného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Dále dohodou, uplynutím doby, promlčením, smrtí oprávněné osoby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F31A8A-B831-D79E-B7E2-433F679F78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433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F0B89-1E30-43B4-EED5-25DD97F7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6EE4D-675A-181C-DC1D-E431009F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§ 1029 a násl. OZ: pokud pozemek nemá spojení s veřejnou cestou, a proto na něm nelze hospodařit či jej jinak řádně užívat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Konstitutivní soudní rozhodnutí, kdy soud zřídí nezbytnou cestu jako služebnost nebo jako obligaci (+ stanovení výše úplaty)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Je třeba dbát na co nejmenší zásah do vlastnického práva a co nejmenší obtěžování souseda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600" dirty="0"/>
              <a:t>§ 1032 OZ: Soud nepovolí nezbytnou cestu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Převýší-li škoda na nemovité věci souseda zřejmě výhodu nezbytné cesty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Způsobil-li si nedostatek přístupu z hrubé nedbalosti či úmyslně ten, kdo o nezbytnou cestu žádá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Žádá-li se nezbytná cesta jen za účelem pohodlnějšího spojení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F614B0-6795-FDEA-9121-1E62F423EC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2943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E8DC1-D0A1-3F3A-334D-39D47A0D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břemena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44096-86A7-4223-DC52-762549A6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200" dirty="0"/>
              <a:t>§ 1303 a násl.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200" dirty="0"/>
              <a:t>Mohou zatěžovat jen věci zapsané do veřejných seznamů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200" dirty="0"/>
              <a:t>Je-li reálné břemeno sjednáno jako časově neomezené, musí být obligatorně sjednáno jako vykupitelné (§ 1304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200" dirty="0"/>
              <a:t>Zánik ze stejných důvodů jako u služebností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E2DFE0-9FF0-75EB-2B55-DBF8CF44D6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07351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EB27B-0897-FBFD-C41F-942064BA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 I - pojem, funkce a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88AFC-3B93-4E45-C093-3F82B7AAF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800" dirty="0"/>
              <a:t>§§ 1309 - 1394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800" dirty="0"/>
              <a:t>Podstata tkví v tom, že dlužník, případně jiná osoba, poskytuje věřiteli věcnou jistotu, ze které se věřitel uspokojí v případě, že dlužník dluh nesplní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800" dirty="0"/>
              <a:t>Funkce: Zjišťovací (vnitřní či vnější) a uhrazovací: zástavou věc obchodovatelná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1800" dirty="0"/>
              <a:t>Principy: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 err="1"/>
              <a:t>Akcesorita</a:t>
            </a:r>
            <a:r>
              <a:rPr lang="cs-CZ" sz="1800" dirty="0"/>
              <a:t> (§ 1376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Subsidiarita (§ 1309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Specialita (respektuje jeden z principů věcných práv, srov. však věc hromadná)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E9875E-39DB-A57F-A58A-152031A4C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41566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16A83-2184-1890-3801-5B4075B01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Zadržovací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61E1C-9E73-2AFF-77B8-D1873D7ED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000" dirty="0"/>
              <a:t>§ 1395 a násl.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000" dirty="0"/>
              <a:t>Slouží k zajištění dluhu (i nesplatného, srov. § 1395 odst. 2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000" dirty="0"/>
              <a:t>Obdobně jako u zástavního práva funkce zajišťovací a uhrazovací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000" dirty="0"/>
              <a:t>Obdobně jako u zástavního práva platí princip </a:t>
            </a:r>
            <a:r>
              <a:rPr lang="cs-CZ" sz="2000" dirty="0" err="1"/>
              <a:t>akcesority</a:t>
            </a:r>
            <a:r>
              <a:rPr lang="cs-CZ" sz="2000" dirty="0"/>
              <a:t> a subsidiarity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000" dirty="0"/>
              <a:t>§ 1396 odst. 1 OZ: Zadržet cizí věc nesmí ten, kdo ji má u sebe neprávem, zejména zmocnil-li se jí násilně nebo lstí.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cs-CZ" sz="2000" dirty="0"/>
              <a:t>Příklad: zadržení automobilu s TP při jednání o splátkách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26B372-E243-0287-011B-A2EDB393B4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9115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47CF0-D88D-1418-244E-9E50ACE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701E9-2313-BD3B-7DAE-527799FC8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3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C0506-204F-F713-C617-E63B5E252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občanského zákoníku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F4790-3A88-83BC-4ED3-16F8E992D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dirty="0"/>
              <a:t>Část první: obecná část (součástí úprava osob a věcí)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Část druhá: rodinné právo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Část třetí: absolutní majetková práva (součástí věcná práva)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Část čtvrtá: relativní majetková práva (závazková práva)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Část pátá: společná, přechodná a závěrečná ustanovení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4E47D0-462E-0BAC-2279-37C8677ED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180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10C31-4258-9DC0-5777-9F8F27A23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a jejich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4C7C7-9A33-0915-3CC7-2BA81BB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dirty="0"/>
              <a:t>Osoba je </a:t>
            </a:r>
            <a:r>
              <a:rPr lang="cs-CZ" sz="2000" b="1" dirty="0"/>
              <a:t>fyzická</a:t>
            </a:r>
            <a:r>
              <a:rPr lang="cs-CZ" sz="2000" dirty="0"/>
              <a:t>, nebo </a:t>
            </a:r>
            <a:r>
              <a:rPr lang="cs-CZ" sz="2000" b="1" dirty="0"/>
              <a:t>právnická</a:t>
            </a:r>
            <a:r>
              <a:rPr lang="cs-CZ" sz="2000" dirty="0"/>
              <a:t>. (§ 18 OZ)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Přirozenoprávní koncept fyzické osoby (§ 19 OZ)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Teorie fikce u osob právnických (§ 20 OZ)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Odlišnosti mezi osobami fyzickými a právnickými: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Statusové otázky (právní osobnost a svéprávnost)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Způsob jednání, resp. zastupování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Způsobilost být subjektem právních vztahů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Rozsah a ochrana osobnostních práv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364EF8-EC96-1F37-F788-9275ED81AD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992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AB323-7B0A-7118-BE81-422873D8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fyzické I – statusové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F1D78-D782-60D8-FD6B-9225CBF7B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/>
              <a:t>Čl. 5 LZPS: Každý je způsobilý mít práva.</a:t>
            </a:r>
          </a:p>
          <a:p>
            <a:pPr>
              <a:buFont typeface="Wingdings" pitchFamily="2" charset="2"/>
              <a:buChar char="q"/>
            </a:pPr>
            <a:r>
              <a:rPr lang="cs-CZ" sz="1800" dirty="0"/>
              <a:t>§ 15 OZ:</a:t>
            </a:r>
          </a:p>
          <a:p>
            <a:pPr marL="0" indent="0">
              <a:buNone/>
            </a:pPr>
            <a:r>
              <a:rPr lang="cs-CZ" sz="1800" dirty="0"/>
              <a:t>(1) </a:t>
            </a:r>
            <a:r>
              <a:rPr lang="cs-CZ" sz="1800" b="1" u="sng" dirty="0"/>
              <a:t>Právní osobnost</a:t>
            </a:r>
            <a:r>
              <a:rPr lang="cs-CZ" sz="1800" b="1" dirty="0"/>
              <a:t> </a:t>
            </a:r>
            <a:r>
              <a:rPr lang="cs-CZ" sz="1800" dirty="0"/>
              <a:t>je způsobilost mít v mezích právního řádu práva a povinnosti.</a:t>
            </a:r>
          </a:p>
          <a:p>
            <a:pPr marL="0" indent="0">
              <a:buNone/>
            </a:pPr>
            <a:r>
              <a:rPr lang="cs-CZ" sz="1800" dirty="0"/>
              <a:t>(2) </a:t>
            </a:r>
            <a:r>
              <a:rPr lang="cs-CZ" sz="1800" b="1" u="sng" dirty="0"/>
              <a:t>Svéprávnost</a:t>
            </a:r>
            <a:r>
              <a:rPr lang="cs-CZ" sz="1800" dirty="0"/>
              <a:t> je způsobilost nabývat pro sebe vlastním právním jednáním práva a zavazovat se k povinnostem (právně  jednat).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1800" dirty="0"/>
              <a:t>Zletilost X svéprávnost (částečná či omezená)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1800" dirty="0"/>
              <a:t>Přiznání svéprávnosti (§ 37 OZ) X omezení svéprávnosti (§ 55 </a:t>
            </a:r>
            <a:r>
              <a:rPr lang="cs-CZ" sz="1800" dirty="0" err="1"/>
              <a:t>an</a:t>
            </a:r>
            <a:r>
              <a:rPr lang="cs-CZ" sz="1800" dirty="0"/>
              <a:t>. OZ)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5F7FD6-29BC-AED2-CF10-BE10AE412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962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6F6D6-E162-E594-723C-AA2AD1CB1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fyzické II – chráněné statky osobnostní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01565-0487-E7A5-C029-2AC0DC8AE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dirty="0"/>
              <a:t>Práva osob, která jsou nezadatelná, nezcizitelná, nezrušitelná a nepromlčitelná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Mají nemajetkový charakter a působí absolutně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Chráněna je osobnost člověka včetně všech jeho přirozených práv. Každý je povinen ctít svobodné rozhodnutí člověka žít podle svého. </a:t>
            </a:r>
          </a:p>
          <a:p>
            <a:pPr marL="54000" indent="0">
              <a:buNone/>
            </a:pPr>
            <a:r>
              <a:rPr lang="cs-CZ" sz="2000" dirty="0"/>
              <a:t> (§ 81 odst. 1 OZ)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/>
              <a:t>Demonstrativní výčet chráněných statků osobnostních (§ 81 odst. 2 OZ)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7DE367-ADBA-8011-25A1-12679A87D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152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49070-BC41-D6CE-4DDB-CB3DAB245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právnické I –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96FE52-A20B-6E0D-BC00-CD038AC8B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1600" dirty="0"/>
              <a:t>Čl. 20 LZPS</a:t>
            </a:r>
          </a:p>
          <a:p>
            <a:pPr marL="0" indent="0">
              <a:buNone/>
            </a:pPr>
            <a:r>
              <a:rPr lang="cs-CZ" sz="1600" dirty="0"/>
              <a:t>(1) Právo svobodně se sdružovat je zaručeno. </a:t>
            </a:r>
            <a:r>
              <a:rPr lang="cs-CZ" sz="1600" b="1" dirty="0"/>
              <a:t>Každý má právo spolu s jinými se sdružovat ve spolcích, společnostech a jiných sdruženích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r>
              <a:rPr lang="cs-CZ" sz="1600" dirty="0"/>
              <a:t>(2) Občané mají právo zakládat též politické strany a politická hnutí a sdružovat se v nich.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1600" dirty="0"/>
              <a:t>§ 20 OZ</a:t>
            </a:r>
          </a:p>
          <a:p>
            <a:pPr marL="0" indent="0">
              <a:buNone/>
            </a:pPr>
            <a:r>
              <a:rPr lang="cs-CZ" sz="1600" dirty="0"/>
              <a:t>(1) Právnická osoba je organizovaný útvar, o kterém zákon stanoví, že má </a:t>
            </a:r>
            <a:r>
              <a:rPr lang="cs-CZ" sz="1600" b="1" u="sng" dirty="0"/>
              <a:t>právní osobnost</a:t>
            </a:r>
            <a:r>
              <a:rPr lang="cs-CZ" sz="1600" dirty="0"/>
              <a:t>, nebo jehož právní osobnost zákon uzná. Právnická osoba může bez zřetele na předmět své činnosti mít práva a povinnosti, které se slučují s její právní povahou.</a:t>
            </a:r>
          </a:p>
          <a:p>
            <a:pPr marL="0" indent="0">
              <a:buNone/>
            </a:pPr>
            <a:r>
              <a:rPr lang="cs-CZ" sz="1600" dirty="0"/>
              <a:t>(2) Právnické osoby veřejného práva podléhají zákonům, podle nichž byly zřízeny; ustanovení tohoto zákona se použijí jen tehdy, slučuje-li se to s právní povahou těchto osob.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3027C-0D12-A630-D77A-D83DF4314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677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BBE43-C1F6-BDC4-F965-E31E05A59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právnické II – pojmové 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1AC66-1498-5738-B28D-30ABD53FA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b="1" dirty="0"/>
              <a:t>Pojmové znaky právnických osob</a:t>
            </a:r>
          </a:p>
          <a:p>
            <a:pPr marL="0" indent="0">
              <a:buNone/>
            </a:pPr>
            <a:r>
              <a:rPr lang="cs-CZ" sz="2000" dirty="0"/>
              <a:t>Právní subjektivita</a:t>
            </a:r>
          </a:p>
          <a:p>
            <a:pPr marL="0" indent="0">
              <a:buNone/>
            </a:pPr>
            <a:r>
              <a:rPr lang="cs-CZ" sz="2000" dirty="0"/>
              <a:t>Organizační struktura</a:t>
            </a:r>
          </a:p>
          <a:p>
            <a:pPr marL="0" indent="0">
              <a:buNone/>
            </a:pPr>
            <a:r>
              <a:rPr lang="cs-CZ" sz="2000" dirty="0"/>
              <a:t>Majetková samostatnost</a:t>
            </a:r>
          </a:p>
          <a:p>
            <a:pPr marL="0" indent="0">
              <a:buNone/>
            </a:pPr>
            <a:r>
              <a:rPr lang="cs-CZ" sz="2000" dirty="0"/>
              <a:t>Účel</a:t>
            </a:r>
          </a:p>
          <a:p>
            <a:pPr>
              <a:buFont typeface="Wingdings" pitchFamily="2" charset="2"/>
              <a:buChar char="q"/>
            </a:pPr>
            <a:r>
              <a:rPr lang="cs-CZ" sz="2000" b="1" dirty="0"/>
              <a:t>Identifikační znaky právnických osob</a:t>
            </a:r>
          </a:p>
          <a:p>
            <a:pPr marL="0" indent="0">
              <a:buNone/>
            </a:pPr>
            <a:r>
              <a:rPr lang="cs-CZ" sz="2000" dirty="0"/>
              <a:t>Název</a:t>
            </a:r>
          </a:p>
          <a:p>
            <a:pPr marL="0" indent="0">
              <a:buNone/>
            </a:pPr>
            <a:r>
              <a:rPr lang="cs-CZ" sz="2000" dirty="0"/>
              <a:t>Sídlo</a:t>
            </a:r>
          </a:p>
          <a:p>
            <a:pPr marL="0" indent="0">
              <a:buNone/>
            </a:pPr>
            <a:r>
              <a:rPr lang="cs-CZ" sz="2000" dirty="0"/>
              <a:t>Identifikační číslo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BF6690-AD2E-605E-3DF7-E04AC0733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6918948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4.xml><?xml version="1.0" encoding="utf-8"?>
<a:theme xmlns:a="http://schemas.openxmlformats.org/drawingml/2006/main" name="1_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3606</TotalTime>
  <Words>2837</Words>
  <Application>Microsoft Macintosh PowerPoint</Application>
  <PresentationFormat>Předvádění na obrazovce (4:3)</PresentationFormat>
  <Paragraphs>341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Arial</vt:lpstr>
      <vt:lpstr>Tahoma</vt:lpstr>
      <vt:lpstr>Trebuchet MS</vt:lpstr>
      <vt:lpstr>Wingdings</vt:lpstr>
      <vt:lpstr>PF_PPT_prezentace</vt:lpstr>
      <vt:lpstr>BÉŽOVÁ TITL</vt:lpstr>
      <vt:lpstr>Prezentace_MU_CZ</vt:lpstr>
      <vt:lpstr>1_PF_PPT_prezentace</vt:lpstr>
      <vt:lpstr>1_BÉŽOVÁ TITL</vt:lpstr>
      <vt:lpstr>Občanské právo I  osoby, věci a věcná práva</vt:lpstr>
      <vt:lpstr>Členění přednášky</vt:lpstr>
      <vt:lpstr>Základní systematika</vt:lpstr>
      <vt:lpstr>Systematika občanského zákoníku</vt:lpstr>
      <vt:lpstr>Osoby a jejich kategorizace</vt:lpstr>
      <vt:lpstr>Osoby fyzické I – statusové otázky</vt:lpstr>
      <vt:lpstr>Osoby fyzické II – chráněné statky osobnostní</vt:lpstr>
      <vt:lpstr>Osoby právnické I – vymezení</vt:lpstr>
      <vt:lpstr>Osoby právnické II – pojmové znaky</vt:lpstr>
      <vt:lpstr>Osoby právnické III – kategorizace</vt:lpstr>
      <vt:lpstr>Věc v právním smyslu I - pojem</vt:lpstr>
      <vt:lpstr>Věc v právním smyslu II - kategorizace</vt:lpstr>
      <vt:lpstr>Věc v právním smyslu III - další pojmy</vt:lpstr>
      <vt:lpstr>Věcná práva I - pojem</vt:lpstr>
      <vt:lpstr>Věcná práva II - systematika v OZ</vt:lpstr>
      <vt:lpstr>Věcná práva III - vymezení vůči obligacím</vt:lpstr>
      <vt:lpstr>Věcná práva IV - principy</vt:lpstr>
      <vt:lpstr>Veřejné seznamy I</vt:lpstr>
      <vt:lpstr>Veřejné seznamy II - principy</vt:lpstr>
      <vt:lpstr>Evidence v katastru nemovitostí</vt:lpstr>
      <vt:lpstr>Řízení o povolení vkladu do katastru nemovitostí</vt:lpstr>
      <vt:lpstr>Vlastnické právo I – pojem a obsah</vt:lpstr>
      <vt:lpstr>Vlastnické právo II - omezení</vt:lpstr>
      <vt:lpstr>Vlastnické právo III - sousedská práva</vt:lpstr>
      <vt:lpstr>Spoluvlastnictví - pojem a druhy</vt:lpstr>
      <vt:lpstr>Podílové spoluvlastnictví I – pojem a vztahy</vt:lpstr>
      <vt:lpstr>Ideální spoluvlastnictví II - zrušení a vypořádání</vt:lpstr>
      <vt:lpstr>Bytové spoluvlastnictví a SVJ</vt:lpstr>
      <vt:lpstr>Věcná práva k věci cizí – pojem a kategorizace</vt:lpstr>
      <vt:lpstr>Právo stavby</vt:lpstr>
      <vt:lpstr>Věcná břemena</vt:lpstr>
      <vt:lpstr>Služebnosti</vt:lpstr>
      <vt:lpstr>Nezbytná cesta</vt:lpstr>
      <vt:lpstr>Reálná břemena</vt:lpstr>
      <vt:lpstr>Zástavní právo I - pojem, funkce a principy</vt:lpstr>
      <vt:lpstr>Zadržovací právo</vt:lpstr>
      <vt:lpstr>Děkuji za pozornost!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Adam Holubář</cp:lastModifiedBy>
  <cp:revision>185</cp:revision>
  <dcterms:created xsi:type="dcterms:W3CDTF">2008-07-11T10:13:01Z</dcterms:created>
  <dcterms:modified xsi:type="dcterms:W3CDTF">2023-10-27T09:00:57Z</dcterms:modified>
</cp:coreProperties>
</file>