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3"/>
  </p:notesMasterIdLst>
  <p:sldIdLst>
    <p:sldId id="256" r:id="rId2"/>
    <p:sldId id="297" r:id="rId3"/>
    <p:sldId id="298" r:id="rId4"/>
    <p:sldId id="301" r:id="rId5"/>
    <p:sldId id="299" r:id="rId6"/>
    <p:sldId id="327" r:id="rId7"/>
    <p:sldId id="300" r:id="rId8"/>
    <p:sldId id="334" r:id="rId9"/>
    <p:sldId id="335" r:id="rId10"/>
    <p:sldId id="302" r:id="rId11"/>
    <p:sldId id="340" r:id="rId12"/>
    <p:sldId id="303" r:id="rId13"/>
    <p:sldId id="306" r:id="rId14"/>
    <p:sldId id="308" r:id="rId15"/>
    <p:sldId id="341" r:id="rId16"/>
    <p:sldId id="342" r:id="rId17"/>
    <p:sldId id="343" r:id="rId18"/>
    <p:sldId id="363" r:id="rId19"/>
    <p:sldId id="364" r:id="rId20"/>
    <p:sldId id="354" r:id="rId21"/>
    <p:sldId id="355" r:id="rId22"/>
    <p:sldId id="356" r:id="rId23"/>
    <p:sldId id="361" r:id="rId24"/>
    <p:sldId id="362" r:id="rId25"/>
    <p:sldId id="328" r:id="rId26"/>
    <p:sldId id="329" r:id="rId27"/>
    <p:sldId id="360" r:id="rId28"/>
    <p:sldId id="330" r:id="rId29"/>
    <p:sldId id="358" r:id="rId30"/>
    <p:sldId id="359" r:id="rId31"/>
    <p:sldId id="326" r:id="rId32"/>
  </p:sldIdLst>
  <p:sldSz cx="9144000" cy="6858000" type="screen4x3"/>
  <p:notesSz cx="6858000" cy="9144000"/>
  <p:defaultTextStyle>
    <a:defPPr>
      <a:defRPr lang="cs-CZ"/>
    </a:defPPr>
    <a:lvl1pPr algn="l" rtl="0" fontAlgn="base">
      <a:spcBef>
        <a:spcPct val="0"/>
      </a:spcBef>
      <a:spcAft>
        <a:spcPct val="0"/>
      </a:spcAft>
      <a:defRPr sz="24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81" d="100"/>
          <a:sy n="81" d="100"/>
        </p:scale>
        <p:origin x="1435"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oš Večeřa" userId="59903dc0-e3f4-4664-a241-3ad31f42833c" providerId="ADAL" clId="{28CE3336-971F-4CD4-B664-AF1CF0B64CE1}"/>
    <pc:docChg chg="addSld delSld modSld">
      <pc:chgData name="Miloš Večeřa" userId="59903dc0-e3f4-4664-a241-3ad31f42833c" providerId="ADAL" clId="{28CE3336-971F-4CD4-B664-AF1CF0B64CE1}" dt="2021-09-23T16:53:39.376" v="54" actId="2696"/>
      <pc:docMkLst>
        <pc:docMk/>
      </pc:docMkLst>
      <pc:sldChg chg="modSp">
        <pc:chgData name="Miloš Večeřa" userId="59903dc0-e3f4-4664-a241-3ad31f42833c" providerId="ADAL" clId="{28CE3336-971F-4CD4-B664-AF1CF0B64CE1}" dt="2021-09-16T20:57:48.860" v="0" actId="6549"/>
        <pc:sldMkLst>
          <pc:docMk/>
          <pc:sldMk cId="0" sldId="256"/>
        </pc:sldMkLst>
        <pc:spChg chg="mod">
          <ac:chgData name="Miloš Večeřa" userId="59903dc0-e3f4-4664-a241-3ad31f42833c" providerId="ADAL" clId="{28CE3336-971F-4CD4-B664-AF1CF0B64CE1}" dt="2021-09-16T20:57:48.860" v="0" actId="6549"/>
          <ac:spMkLst>
            <pc:docMk/>
            <pc:sldMk cId="0" sldId="256"/>
            <ac:spMk id="2052" creationId="{F7122960-E9BA-4278-A27A-B70C820A5C12}"/>
          </ac:spMkLst>
        </pc:spChg>
      </pc:sldChg>
      <pc:sldChg chg="modSp">
        <pc:chgData name="Miloš Večeřa" userId="59903dc0-e3f4-4664-a241-3ad31f42833c" providerId="ADAL" clId="{28CE3336-971F-4CD4-B664-AF1CF0B64CE1}" dt="2021-09-17T21:10:18.679" v="11" actId="113"/>
        <pc:sldMkLst>
          <pc:docMk/>
          <pc:sldMk cId="0" sldId="328"/>
        </pc:sldMkLst>
        <pc:spChg chg="mod">
          <ac:chgData name="Miloš Večeřa" userId="59903dc0-e3f4-4664-a241-3ad31f42833c" providerId="ADAL" clId="{28CE3336-971F-4CD4-B664-AF1CF0B64CE1}" dt="2021-09-17T21:10:18.679" v="11" actId="113"/>
          <ac:spMkLst>
            <pc:docMk/>
            <pc:sldMk cId="0" sldId="328"/>
            <ac:spMk id="10244" creationId="{8C2345DB-068F-4842-9E40-567D456529DD}"/>
          </ac:spMkLst>
        </pc:spChg>
      </pc:sldChg>
      <pc:sldChg chg="modSp">
        <pc:chgData name="Miloš Večeřa" userId="59903dc0-e3f4-4664-a241-3ad31f42833c" providerId="ADAL" clId="{28CE3336-971F-4CD4-B664-AF1CF0B64CE1}" dt="2021-09-17T21:13:23.899" v="19" actId="20577"/>
        <pc:sldMkLst>
          <pc:docMk/>
          <pc:sldMk cId="0" sldId="329"/>
        </pc:sldMkLst>
        <pc:spChg chg="mod">
          <ac:chgData name="Miloš Večeřa" userId="59903dc0-e3f4-4664-a241-3ad31f42833c" providerId="ADAL" clId="{28CE3336-971F-4CD4-B664-AF1CF0B64CE1}" dt="2021-09-17T21:13:23.899" v="19" actId="20577"/>
          <ac:spMkLst>
            <pc:docMk/>
            <pc:sldMk cId="0" sldId="329"/>
            <ac:spMk id="15364" creationId="{44C75A39-E41A-44A2-94DC-584D25AB113C}"/>
          </ac:spMkLst>
        </pc:spChg>
      </pc:sldChg>
      <pc:sldChg chg="modSp">
        <pc:chgData name="Miloš Večeřa" userId="59903dc0-e3f4-4664-a241-3ad31f42833c" providerId="ADAL" clId="{28CE3336-971F-4CD4-B664-AF1CF0B64CE1}" dt="2021-09-17T21:18:34.458" v="47" actId="20577"/>
        <pc:sldMkLst>
          <pc:docMk/>
          <pc:sldMk cId="0" sldId="330"/>
        </pc:sldMkLst>
        <pc:spChg chg="mod">
          <ac:chgData name="Miloš Večeřa" userId="59903dc0-e3f4-4664-a241-3ad31f42833c" providerId="ADAL" clId="{28CE3336-971F-4CD4-B664-AF1CF0B64CE1}" dt="2021-09-17T21:18:34.458" v="47" actId="20577"/>
          <ac:spMkLst>
            <pc:docMk/>
            <pc:sldMk cId="0" sldId="330"/>
            <ac:spMk id="12292" creationId="{557BCF3F-8842-4C36-9406-E2EFDC17FEC5}"/>
          </ac:spMkLst>
        </pc:spChg>
      </pc:sldChg>
      <pc:sldChg chg="del">
        <pc:chgData name="Miloš Večeřa" userId="59903dc0-e3f4-4664-a241-3ad31f42833c" providerId="ADAL" clId="{28CE3336-971F-4CD4-B664-AF1CF0B64CE1}" dt="2021-09-23T16:50:29.260" v="51" actId="2696"/>
        <pc:sldMkLst>
          <pc:docMk/>
          <pc:sldMk cId="0" sldId="349"/>
        </pc:sldMkLst>
      </pc:sldChg>
      <pc:sldChg chg="del">
        <pc:chgData name="Miloš Večeřa" userId="59903dc0-e3f4-4664-a241-3ad31f42833c" providerId="ADAL" clId="{28CE3336-971F-4CD4-B664-AF1CF0B64CE1}" dt="2021-09-23T16:53:39.376" v="54" actId="2696"/>
        <pc:sldMkLst>
          <pc:docMk/>
          <pc:sldMk cId="0" sldId="350"/>
        </pc:sldMkLst>
      </pc:sldChg>
      <pc:sldChg chg="del">
        <pc:chgData name="Miloš Večeřa" userId="59903dc0-e3f4-4664-a241-3ad31f42833c" providerId="ADAL" clId="{28CE3336-971F-4CD4-B664-AF1CF0B64CE1}" dt="2021-09-23T16:53:39.375" v="53" actId="2696"/>
        <pc:sldMkLst>
          <pc:docMk/>
          <pc:sldMk cId="0" sldId="351"/>
        </pc:sldMkLst>
      </pc:sldChg>
      <pc:sldChg chg="modSp">
        <pc:chgData name="Miloš Večeřa" userId="59903dc0-e3f4-4664-a241-3ad31f42833c" providerId="ADAL" clId="{28CE3336-971F-4CD4-B664-AF1CF0B64CE1}" dt="2021-09-17T21:05:18.435" v="9" actId="20577"/>
        <pc:sldMkLst>
          <pc:docMk/>
          <pc:sldMk cId="3235566016" sldId="354"/>
        </pc:sldMkLst>
        <pc:spChg chg="mod">
          <ac:chgData name="Miloš Večeřa" userId="59903dc0-e3f4-4664-a241-3ad31f42833c" providerId="ADAL" clId="{28CE3336-971F-4CD4-B664-AF1CF0B64CE1}" dt="2021-09-17T21:05:18.435" v="9" actId="20577"/>
          <ac:spMkLst>
            <pc:docMk/>
            <pc:sldMk cId="3235566016" sldId="354"/>
            <ac:spMk id="9218" creationId="{A417DC66-D053-4607-AC13-772865AA4A42}"/>
          </ac:spMkLst>
        </pc:spChg>
      </pc:sldChg>
      <pc:sldChg chg="del">
        <pc:chgData name="Miloš Večeřa" userId="59903dc0-e3f4-4664-a241-3ad31f42833c" providerId="ADAL" clId="{28CE3336-971F-4CD4-B664-AF1CF0B64CE1}" dt="2021-09-23T16:50:29.258" v="50" actId="2696"/>
        <pc:sldMkLst>
          <pc:docMk/>
          <pc:sldMk cId="3866534852" sldId="357"/>
        </pc:sldMkLst>
      </pc:sldChg>
      <pc:sldChg chg="add">
        <pc:chgData name="Miloš Večeřa" userId="59903dc0-e3f4-4664-a241-3ad31f42833c" providerId="ADAL" clId="{28CE3336-971F-4CD4-B664-AF1CF0B64CE1}" dt="2021-09-23T16:17:47.215" v="48"/>
        <pc:sldMkLst>
          <pc:docMk/>
          <pc:sldMk cId="491238743" sldId="360"/>
        </pc:sldMkLst>
      </pc:sldChg>
      <pc:sldChg chg="add">
        <pc:chgData name="Miloš Večeřa" userId="59903dc0-e3f4-4664-a241-3ad31f42833c" providerId="ADAL" clId="{28CE3336-971F-4CD4-B664-AF1CF0B64CE1}" dt="2021-09-23T16:50:09.908" v="49"/>
        <pc:sldMkLst>
          <pc:docMk/>
          <pc:sldMk cId="0" sldId="361"/>
        </pc:sldMkLst>
      </pc:sldChg>
      <pc:sldChg chg="add">
        <pc:chgData name="Miloš Večeřa" userId="59903dc0-e3f4-4664-a241-3ad31f42833c" providerId="ADAL" clId="{28CE3336-971F-4CD4-B664-AF1CF0B64CE1}" dt="2021-09-23T16:50:09.908" v="49"/>
        <pc:sldMkLst>
          <pc:docMk/>
          <pc:sldMk cId="2167649398" sldId="362"/>
        </pc:sldMkLst>
      </pc:sldChg>
      <pc:sldChg chg="add">
        <pc:chgData name="Miloš Večeřa" userId="59903dc0-e3f4-4664-a241-3ad31f42833c" providerId="ADAL" clId="{28CE3336-971F-4CD4-B664-AF1CF0B64CE1}" dt="2021-09-23T16:53:11.539" v="52"/>
        <pc:sldMkLst>
          <pc:docMk/>
          <pc:sldMk cId="4271482516" sldId="363"/>
        </pc:sldMkLst>
      </pc:sldChg>
      <pc:sldChg chg="add">
        <pc:chgData name="Miloš Večeřa" userId="59903dc0-e3f4-4664-a241-3ad31f42833c" providerId="ADAL" clId="{28CE3336-971F-4CD4-B664-AF1CF0B64CE1}" dt="2021-09-23T16:53:11.539" v="52"/>
        <pc:sldMkLst>
          <pc:docMk/>
          <pc:sldMk cId="54342243" sldId="36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5AE13A2E-1314-461E-9AF7-8AC7F348887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a:extLst>
              <a:ext uri="{FF2B5EF4-FFF2-40B4-BE49-F238E27FC236}">
                <a16:creationId xmlns:a16="http://schemas.microsoft.com/office/drawing/2014/main" id="{6B2F8F60-BEFC-4B83-8296-902E61132E7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83354A8-D1F5-4C34-A50C-0E7F7DFCAC0E}" type="datetimeFigureOut">
              <a:rPr lang="cs-CZ"/>
              <a:pPr>
                <a:defRPr/>
              </a:pPr>
              <a:t>18.09.2022</a:t>
            </a:fld>
            <a:endParaRPr lang="cs-CZ"/>
          </a:p>
        </p:txBody>
      </p:sp>
      <p:sp>
        <p:nvSpPr>
          <p:cNvPr id="4" name="Zástupný symbol pro obrázek snímku 3">
            <a:extLst>
              <a:ext uri="{FF2B5EF4-FFF2-40B4-BE49-F238E27FC236}">
                <a16:creationId xmlns:a16="http://schemas.microsoft.com/office/drawing/2014/main" id="{793F1DB6-7CE0-4913-8095-759F5717302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DA5E677D-6583-4176-9D95-08659CEDF9C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DDF0205B-8D3B-476F-874B-1C3BB30F356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a:extLst>
              <a:ext uri="{FF2B5EF4-FFF2-40B4-BE49-F238E27FC236}">
                <a16:creationId xmlns:a16="http://schemas.microsoft.com/office/drawing/2014/main" id="{C3B90F4E-B370-40F6-9968-0260607E508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F3BB4D8-EF40-4581-9FA6-EC990535EBCF}"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obrázek snímku 1">
            <a:extLst>
              <a:ext uri="{FF2B5EF4-FFF2-40B4-BE49-F238E27FC236}">
                <a16:creationId xmlns:a16="http://schemas.microsoft.com/office/drawing/2014/main" id="{ABC80BE4-C889-4B1A-90A6-A7328BE3B1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Zástupný symbol pro poznámky 2">
            <a:extLst>
              <a:ext uri="{FF2B5EF4-FFF2-40B4-BE49-F238E27FC236}">
                <a16:creationId xmlns:a16="http://schemas.microsoft.com/office/drawing/2014/main" id="{AF5E6BEA-044C-4B43-B2AF-497DF5D700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a:p>
        </p:txBody>
      </p:sp>
      <p:sp>
        <p:nvSpPr>
          <p:cNvPr id="21508" name="Zástupný symbol pro číslo snímku 3">
            <a:extLst>
              <a:ext uri="{FF2B5EF4-FFF2-40B4-BE49-F238E27FC236}">
                <a16:creationId xmlns:a16="http://schemas.microsoft.com/office/drawing/2014/main" id="{5A269182-6E11-4BE8-8E74-FFBB44B31C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2B2E277-96E4-4DD9-9596-FB9A7A6E6037}" type="slidenum">
              <a:rPr lang="cs-CZ" altLang="cs-CZ">
                <a:latin typeface="Tahoma" panose="020B0604030504040204" pitchFamily="34" charset="0"/>
              </a:rPr>
              <a:pPr eaLnBrk="1" hangingPunct="1">
                <a:spcBef>
                  <a:spcPct val="0"/>
                </a:spcBef>
              </a:pPr>
              <a:t>16</a:t>
            </a:fld>
            <a:endParaRPr lang="cs-CZ" altLang="cs-CZ">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obrázek snímku 1">
            <a:extLst>
              <a:ext uri="{FF2B5EF4-FFF2-40B4-BE49-F238E27FC236}">
                <a16:creationId xmlns:a16="http://schemas.microsoft.com/office/drawing/2014/main" id="{5A801F5A-0D9C-43D1-9BCF-C545B47CC9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Zástupný symbol pro poznámky 2">
            <a:extLst>
              <a:ext uri="{FF2B5EF4-FFF2-40B4-BE49-F238E27FC236}">
                <a16:creationId xmlns:a16="http://schemas.microsoft.com/office/drawing/2014/main" id="{77BEF287-878A-467C-9F74-40818FC83F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
        <p:nvSpPr>
          <p:cNvPr id="22532" name="Zástupný symbol pro číslo snímku 3">
            <a:extLst>
              <a:ext uri="{FF2B5EF4-FFF2-40B4-BE49-F238E27FC236}">
                <a16:creationId xmlns:a16="http://schemas.microsoft.com/office/drawing/2014/main" id="{4DCFDB47-3B1D-485E-A1EE-E6431C73CE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E14DBB2-44C8-4F17-AC90-8CB6F8842C69}" type="slidenum">
              <a:rPr lang="cs-CZ" altLang="cs-CZ">
                <a:latin typeface="Tahoma" panose="020B0604030504040204" pitchFamily="34" charset="0"/>
              </a:rPr>
              <a:pPr eaLnBrk="1" hangingPunct="1">
                <a:spcBef>
                  <a:spcPct val="0"/>
                </a:spcBef>
              </a:pPr>
              <a:t>21</a:t>
            </a:fld>
            <a:endParaRPr lang="cs-CZ" altLang="cs-CZ">
              <a:latin typeface="Tahoma" panose="020B0604030504040204" pitchFamily="34" charset="0"/>
            </a:endParaRPr>
          </a:p>
        </p:txBody>
      </p:sp>
    </p:spTree>
    <p:extLst>
      <p:ext uri="{BB962C8B-B14F-4D97-AF65-F5344CB8AC3E}">
        <p14:creationId xmlns:p14="http://schemas.microsoft.com/office/powerpoint/2010/main" val="2958681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rázek snímku 1">
            <a:extLst>
              <a:ext uri="{FF2B5EF4-FFF2-40B4-BE49-F238E27FC236}">
                <a16:creationId xmlns:a16="http://schemas.microsoft.com/office/drawing/2014/main" id="{28880116-CE2F-47FB-8D29-14B493204E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Zástupný symbol pro poznámky 2">
            <a:extLst>
              <a:ext uri="{FF2B5EF4-FFF2-40B4-BE49-F238E27FC236}">
                <a16:creationId xmlns:a16="http://schemas.microsoft.com/office/drawing/2014/main" id="{E9945BC8-1340-4D10-B325-5786324F59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
        <p:nvSpPr>
          <p:cNvPr id="23556" name="Zástupný symbol pro číslo snímku 3">
            <a:extLst>
              <a:ext uri="{FF2B5EF4-FFF2-40B4-BE49-F238E27FC236}">
                <a16:creationId xmlns:a16="http://schemas.microsoft.com/office/drawing/2014/main" id="{9F5EE9B5-A23A-4BF2-B031-07E77CE88D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7D14BBA-8263-429E-A5E2-7BB1118F7890}" type="slidenum">
              <a:rPr lang="cs-CZ" altLang="cs-CZ">
                <a:latin typeface="Tahoma" panose="020B0604030504040204" pitchFamily="34" charset="0"/>
              </a:rPr>
              <a:pPr eaLnBrk="1" hangingPunct="1">
                <a:spcBef>
                  <a:spcPct val="0"/>
                </a:spcBef>
              </a:pPr>
              <a:t>22</a:t>
            </a:fld>
            <a:endParaRPr lang="cs-CZ" altLang="cs-CZ">
              <a:latin typeface="Tahoma" panose="020B0604030504040204" pitchFamily="34" charset="0"/>
            </a:endParaRPr>
          </a:p>
        </p:txBody>
      </p:sp>
    </p:spTree>
    <p:extLst>
      <p:ext uri="{BB962C8B-B14F-4D97-AF65-F5344CB8AC3E}">
        <p14:creationId xmlns:p14="http://schemas.microsoft.com/office/powerpoint/2010/main" val="1796830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0482" name="Rectangle 2"/>
          <p:cNvSpPr>
            <a:spLocks noGrp="1" noChangeArrowheads="1"/>
          </p:cNvSpPr>
          <p:nvPr>
            <p:ph type="ctrTitle" sz="quarter"/>
          </p:nvPr>
        </p:nvSpPr>
        <p:spPr>
          <a:xfrm>
            <a:off x="685800" y="1676400"/>
            <a:ext cx="7772400" cy="1828800"/>
          </a:xfrm>
        </p:spPr>
        <p:txBody>
          <a:bodyPr/>
          <a:lstStyle>
            <a:lvl1pPr>
              <a:defRPr/>
            </a:lvl1pPr>
          </a:lstStyle>
          <a:p>
            <a:pPr lvl="0"/>
            <a:r>
              <a:rPr lang="cs-CZ" altLang="cs-CZ" noProof="0"/>
              <a:t>Klepnutím lze upravit styl předlohy nadpisů.</a:t>
            </a:r>
          </a:p>
        </p:txBody>
      </p:sp>
      <p:sp>
        <p:nvSpPr>
          <p:cNvPr id="2048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cs-CZ" altLang="cs-CZ" noProof="0"/>
              <a:t>Klepnutím lze upravit styl předlohy podnadpisů.</a:t>
            </a:r>
          </a:p>
        </p:txBody>
      </p:sp>
      <p:sp>
        <p:nvSpPr>
          <p:cNvPr id="4" name="Rectangle 4">
            <a:extLst>
              <a:ext uri="{FF2B5EF4-FFF2-40B4-BE49-F238E27FC236}">
                <a16:creationId xmlns:a16="http://schemas.microsoft.com/office/drawing/2014/main" id="{75BA209B-75D2-46F5-A64E-15BF23FADFDF}"/>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B00C24A5-8B69-42C3-8F76-EBF395D49BD2}"/>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A0FD3D68-45A2-47D8-B098-B36BF303CFFB}"/>
              </a:ext>
            </a:extLst>
          </p:cNvPr>
          <p:cNvSpPr>
            <a:spLocks noGrp="1" noChangeArrowheads="1"/>
          </p:cNvSpPr>
          <p:nvPr>
            <p:ph type="sldNum" sz="quarter" idx="12"/>
          </p:nvPr>
        </p:nvSpPr>
        <p:spPr>
          <a:ln/>
        </p:spPr>
        <p:txBody>
          <a:bodyPr/>
          <a:lstStyle>
            <a:lvl1pPr>
              <a:defRPr/>
            </a:lvl1pPr>
          </a:lstStyle>
          <a:p>
            <a:fld id="{B5F01CE9-22F8-44CB-903D-60438FA263EF}" type="slidenum">
              <a:rPr lang="cs-CZ" altLang="cs-CZ"/>
              <a:pPr/>
              <a:t>‹#›</a:t>
            </a:fld>
            <a:endParaRPr lang="cs-CZ" altLang="cs-CZ"/>
          </a:p>
        </p:txBody>
      </p:sp>
    </p:spTree>
    <p:extLst>
      <p:ext uri="{BB962C8B-B14F-4D97-AF65-F5344CB8AC3E}">
        <p14:creationId xmlns:p14="http://schemas.microsoft.com/office/powerpoint/2010/main" val="44385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43F28BDF-7ADF-42AB-9D00-B2A14EBD9101}"/>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5DEFFE43-4039-4F97-A556-3A53173C6E77}"/>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D8AB7577-BF2A-41BB-A002-865AFDB48E64}"/>
              </a:ext>
            </a:extLst>
          </p:cNvPr>
          <p:cNvSpPr>
            <a:spLocks noGrp="1" noChangeArrowheads="1"/>
          </p:cNvSpPr>
          <p:nvPr>
            <p:ph type="sldNum" sz="quarter" idx="12"/>
          </p:nvPr>
        </p:nvSpPr>
        <p:spPr>
          <a:ln/>
        </p:spPr>
        <p:txBody>
          <a:bodyPr/>
          <a:lstStyle>
            <a:lvl1pPr>
              <a:defRPr/>
            </a:lvl1pPr>
          </a:lstStyle>
          <a:p>
            <a:fld id="{9B3785C2-022C-4100-82CA-7506F9554A3C}" type="slidenum">
              <a:rPr lang="cs-CZ" altLang="cs-CZ"/>
              <a:pPr/>
              <a:t>‹#›</a:t>
            </a:fld>
            <a:endParaRPr lang="cs-CZ" altLang="cs-CZ"/>
          </a:p>
        </p:txBody>
      </p:sp>
    </p:spTree>
    <p:extLst>
      <p:ext uri="{BB962C8B-B14F-4D97-AF65-F5344CB8AC3E}">
        <p14:creationId xmlns:p14="http://schemas.microsoft.com/office/powerpoint/2010/main" val="167327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381000"/>
            <a:ext cx="2057400" cy="5715000"/>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381000"/>
            <a:ext cx="6019800" cy="57150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0B02AF49-E857-4F88-B57D-C223723AD312}"/>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6C155A7F-1AE9-477D-BC34-BF4B1CE0AFB9}"/>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B25B6B3F-A9F9-47E3-AE1B-5CCB16806A4E}"/>
              </a:ext>
            </a:extLst>
          </p:cNvPr>
          <p:cNvSpPr>
            <a:spLocks noGrp="1" noChangeArrowheads="1"/>
          </p:cNvSpPr>
          <p:nvPr>
            <p:ph type="sldNum" sz="quarter" idx="12"/>
          </p:nvPr>
        </p:nvSpPr>
        <p:spPr>
          <a:ln/>
        </p:spPr>
        <p:txBody>
          <a:bodyPr/>
          <a:lstStyle>
            <a:lvl1pPr>
              <a:defRPr/>
            </a:lvl1pPr>
          </a:lstStyle>
          <a:p>
            <a:fld id="{17247578-2AD7-4492-AFF2-A570C57127DB}" type="slidenum">
              <a:rPr lang="cs-CZ" altLang="cs-CZ"/>
              <a:pPr/>
              <a:t>‹#›</a:t>
            </a:fld>
            <a:endParaRPr lang="cs-CZ" altLang="cs-CZ"/>
          </a:p>
        </p:txBody>
      </p:sp>
    </p:spTree>
    <p:extLst>
      <p:ext uri="{BB962C8B-B14F-4D97-AF65-F5344CB8AC3E}">
        <p14:creationId xmlns:p14="http://schemas.microsoft.com/office/powerpoint/2010/main" val="325342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CEC23602-B806-4294-9C48-0D44EA44EC8F}"/>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DA967846-2115-4E84-84A2-45D79294ED08}"/>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6B96EEE0-74BF-477A-A96E-925DA59E6B94}"/>
              </a:ext>
            </a:extLst>
          </p:cNvPr>
          <p:cNvSpPr>
            <a:spLocks noGrp="1" noChangeArrowheads="1"/>
          </p:cNvSpPr>
          <p:nvPr>
            <p:ph type="sldNum" sz="quarter" idx="12"/>
          </p:nvPr>
        </p:nvSpPr>
        <p:spPr>
          <a:ln/>
        </p:spPr>
        <p:txBody>
          <a:bodyPr/>
          <a:lstStyle>
            <a:lvl1pPr>
              <a:defRPr/>
            </a:lvl1pPr>
          </a:lstStyle>
          <a:p>
            <a:fld id="{C2B623A6-07D8-4F90-8ABE-2422652D70FA}" type="slidenum">
              <a:rPr lang="cs-CZ" altLang="cs-CZ"/>
              <a:pPr/>
              <a:t>‹#›</a:t>
            </a:fld>
            <a:endParaRPr lang="cs-CZ" altLang="cs-CZ"/>
          </a:p>
        </p:txBody>
      </p:sp>
    </p:spTree>
    <p:extLst>
      <p:ext uri="{BB962C8B-B14F-4D97-AF65-F5344CB8AC3E}">
        <p14:creationId xmlns:p14="http://schemas.microsoft.com/office/powerpoint/2010/main" val="416582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a:extLst>
              <a:ext uri="{FF2B5EF4-FFF2-40B4-BE49-F238E27FC236}">
                <a16:creationId xmlns:a16="http://schemas.microsoft.com/office/drawing/2014/main" id="{26B9FB93-009E-4505-85B7-B149D1269C1E}"/>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962CCA0A-D79A-425B-92DE-C812492330A0}"/>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E7845628-B6FF-4C23-B0A6-AA5D34276771}"/>
              </a:ext>
            </a:extLst>
          </p:cNvPr>
          <p:cNvSpPr>
            <a:spLocks noGrp="1" noChangeArrowheads="1"/>
          </p:cNvSpPr>
          <p:nvPr>
            <p:ph type="sldNum" sz="quarter" idx="12"/>
          </p:nvPr>
        </p:nvSpPr>
        <p:spPr>
          <a:ln/>
        </p:spPr>
        <p:txBody>
          <a:bodyPr/>
          <a:lstStyle>
            <a:lvl1pPr>
              <a:defRPr/>
            </a:lvl1pPr>
          </a:lstStyle>
          <a:p>
            <a:fld id="{F2B788D7-1DDE-4AFE-8960-5BAB815E71B5}" type="slidenum">
              <a:rPr lang="cs-CZ" altLang="cs-CZ"/>
              <a:pPr/>
              <a:t>‹#›</a:t>
            </a:fld>
            <a:endParaRPr lang="cs-CZ" altLang="cs-CZ"/>
          </a:p>
        </p:txBody>
      </p:sp>
    </p:spTree>
    <p:extLst>
      <p:ext uri="{BB962C8B-B14F-4D97-AF65-F5344CB8AC3E}">
        <p14:creationId xmlns:p14="http://schemas.microsoft.com/office/powerpoint/2010/main" val="1806995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995DFCEA-BEDA-4005-A682-6E7DC189ED18}"/>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C8650CA7-9D85-447E-905E-B43055886E88}"/>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53710D59-BCDF-4E73-92D7-C4C918CFBCBC}"/>
              </a:ext>
            </a:extLst>
          </p:cNvPr>
          <p:cNvSpPr>
            <a:spLocks noGrp="1" noChangeArrowheads="1"/>
          </p:cNvSpPr>
          <p:nvPr>
            <p:ph type="sldNum" sz="quarter" idx="12"/>
          </p:nvPr>
        </p:nvSpPr>
        <p:spPr>
          <a:ln/>
        </p:spPr>
        <p:txBody>
          <a:bodyPr/>
          <a:lstStyle>
            <a:lvl1pPr>
              <a:defRPr/>
            </a:lvl1pPr>
          </a:lstStyle>
          <a:p>
            <a:fld id="{818DF21A-1A1D-4B9F-ABB2-DB36AC939254}" type="slidenum">
              <a:rPr lang="cs-CZ" altLang="cs-CZ"/>
              <a:pPr/>
              <a:t>‹#›</a:t>
            </a:fld>
            <a:endParaRPr lang="cs-CZ" altLang="cs-CZ"/>
          </a:p>
        </p:txBody>
      </p:sp>
    </p:spTree>
    <p:extLst>
      <p:ext uri="{BB962C8B-B14F-4D97-AF65-F5344CB8AC3E}">
        <p14:creationId xmlns:p14="http://schemas.microsoft.com/office/powerpoint/2010/main" val="259167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E2242933-3F10-4211-9DEE-EFD53AAE41E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a:extLst>
              <a:ext uri="{FF2B5EF4-FFF2-40B4-BE49-F238E27FC236}">
                <a16:creationId xmlns:a16="http://schemas.microsoft.com/office/drawing/2014/main" id="{24E378EC-6A81-4FAA-9C53-0299D7C37BC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a:extLst>
              <a:ext uri="{FF2B5EF4-FFF2-40B4-BE49-F238E27FC236}">
                <a16:creationId xmlns:a16="http://schemas.microsoft.com/office/drawing/2014/main" id="{11AF2207-358C-42BF-BF3C-80DD09F74EB8}"/>
              </a:ext>
            </a:extLst>
          </p:cNvPr>
          <p:cNvSpPr>
            <a:spLocks noGrp="1" noChangeArrowheads="1"/>
          </p:cNvSpPr>
          <p:nvPr>
            <p:ph type="sldNum" sz="quarter" idx="12"/>
          </p:nvPr>
        </p:nvSpPr>
        <p:spPr>
          <a:ln/>
        </p:spPr>
        <p:txBody>
          <a:bodyPr/>
          <a:lstStyle>
            <a:lvl1pPr>
              <a:defRPr/>
            </a:lvl1pPr>
          </a:lstStyle>
          <a:p>
            <a:fld id="{4A117A8D-EE5D-4093-A92D-888550DFD781}" type="slidenum">
              <a:rPr lang="cs-CZ" altLang="cs-CZ"/>
              <a:pPr/>
              <a:t>‹#›</a:t>
            </a:fld>
            <a:endParaRPr lang="cs-CZ" altLang="cs-CZ"/>
          </a:p>
        </p:txBody>
      </p:sp>
    </p:spTree>
    <p:extLst>
      <p:ext uri="{BB962C8B-B14F-4D97-AF65-F5344CB8AC3E}">
        <p14:creationId xmlns:p14="http://schemas.microsoft.com/office/powerpoint/2010/main" val="286201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id="{60B2E3BD-5EAD-471E-9ADD-4C1C2B60DDC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a:extLst>
              <a:ext uri="{FF2B5EF4-FFF2-40B4-BE49-F238E27FC236}">
                <a16:creationId xmlns:a16="http://schemas.microsoft.com/office/drawing/2014/main" id="{7BAEECC1-4465-496C-ABA4-585D28BF506C}"/>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a:extLst>
              <a:ext uri="{FF2B5EF4-FFF2-40B4-BE49-F238E27FC236}">
                <a16:creationId xmlns:a16="http://schemas.microsoft.com/office/drawing/2014/main" id="{9C2D7F72-BDFD-44F4-8ED6-CDFD83C8EE6C}"/>
              </a:ext>
            </a:extLst>
          </p:cNvPr>
          <p:cNvSpPr>
            <a:spLocks noGrp="1" noChangeArrowheads="1"/>
          </p:cNvSpPr>
          <p:nvPr>
            <p:ph type="sldNum" sz="quarter" idx="12"/>
          </p:nvPr>
        </p:nvSpPr>
        <p:spPr>
          <a:ln/>
        </p:spPr>
        <p:txBody>
          <a:bodyPr/>
          <a:lstStyle>
            <a:lvl1pPr>
              <a:defRPr/>
            </a:lvl1pPr>
          </a:lstStyle>
          <a:p>
            <a:fld id="{870F5BA5-F1A8-480A-9589-22107F875CE5}" type="slidenum">
              <a:rPr lang="cs-CZ" altLang="cs-CZ"/>
              <a:pPr/>
              <a:t>‹#›</a:t>
            </a:fld>
            <a:endParaRPr lang="cs-CZ" altLang="cs-CZ"/>
          </a:p>
        </p:txBody>
      </p:sp>
    </p:spTree>
    <p:extLst>
      <p:ext uri="{BB962C8B-B14F-4D97-AF65-F5344CB8AC3E}">
        <p14:creationId xmlns:p14="http://schemas.microsoft.com/office/powerpoint/2010/main" val="103743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5A94BAB-1065-4235-8362-61870D9518D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a:extLst>
              <a:ext uri="{FF2B5EF4-FFF2-40B4-BE49-F238E27FC236}">
                <a16:creationId xmlns:a16="http://schemas.microsoft.com/office/drawing/2014/main" id="{A0FC6E57-AF4F-48C4-B1EE-743FD4E78023}"/>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a:extLst>
              <a:ext uri="{FF2B5EF4-FFF2-40B4-BE49-F238E27FC236}">
                <a16:creationId xmlns:a16="http://schemas.microsoft.com/office/drawing/2014/main" id="{A0BEB1AB-6704-4232-BA75-836F1D43A35D}"/>
              </a:ext>
            </a:extLst>
          </p:cNvPr>
          <p:cNvSpPr>
            <a:spLocks noGrp="1" noChangeArrowheads="1"/>
          </p:cNvSpPr>
          <p:nvPr>
            <p:ph type="sldNum" sz="quarter" idx="12"/>
          </p:nvPr>
        </p:nvSpPr>
        <p:spPr>
          <a:ln/>
        </p:spPr>
        <p:txBody>
          <a:bodyPr/>
          <a:lstStyle>
            <a:lvl1pPr>
              <a:defRPr/>
            </a:lvl1pPr>
          </a:lstStyle>
          <a:p>
            <a:fld id="{588C86AE-2630-455D-BE01-E1EE1FCB5BDA}" type="slidenum">
              <a:rPr lang="cs-CZ" altLang="cs-CZ"/>
              <a:pPr/>
              <a:t>‹#›</a:t>
            </a:fld>
            <a:endParaRPr lang="cs-CZ" altLang="cs-CZ"/>
          </a:p>
        </p:txBody>
      </p:sp>
    </p:spTree>
    <p:extLst>
      <p:ext uri="{BB962C8B-B14F-4D97-AF65-F5344CB8AC3E}">
        <p14:creationId xmlns:p14="http://schemas.microsoft.com/office/powerpoint/2010/main" val="2031915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5803C348-60FB-47A9-A7C6-6BC36346D727}"/>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5A76E240-DEBB-4BF2-AA84-9AB426BC1E57}"/>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BD079E2D-F04E-47B5-A3AE-6CC6DB00BBC6}"/>
              </a:ext>
            </a:extLst>
          </p:cNvPr>
          <p:cNvSpPr>
            <a:spLocks noGrp="1" noChangeArrowheads="1"/>
          </p:cNvSpPr>
          <p:nvPr>
            <p:ph type="sldNum" sz="quarter" idx="12"/>
          </p:nvPr>
        </p:nvSpPr>
        <p:spPr>
          <a:ln/>
        </p:spPr>
        <p:txBody>
          <a:bodyPr/>
          <a:lstStyle>
            <a:lvl1pPr>
              <a:defRPr/>
            </a:lvl1pPr>
          </a:lstStyle>
          <a:p>
            <a:fld id="{76D0B20E-6DA3-4FC2-BEC6-F3321C41605A}" type="slidenum">
              <a:rPr lang="cs-CZ" altLang="cs-CZ"/>
              <a:pPr/>
              <a:t>‹#›</a:t>
            </a:fld>
            <a:endParaRPr lang="cs-CZ" altLang="cs-CZ"/>
          </a:p>
        </p:txBody>
      </p:sp>
    </p:spTree>
    <p:extLst>
      <p:ext uri="{BB962C8B-B14F-4D97-AF65-F5344CB8AC3E}">
        <p14:creationId xmlns:p14="http://schemas.microsoft.com/office/powerpoint/2010/main" val="381848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E6C011E3-626B-4D3E-9282-8AA2FBDEB00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487202FD-0952-400E-A1B5-93E578DAD57E}"/>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E96F1251-4E47-4FAE-9A97-AD1157F1D162}"/>
              </a:ext>
            </a:extLst>
          </p:cNvPr>
          <p:cNvSpPr>
            <a:spLocks noGrp="1" noChangeArrowheads="1"/>
          </p:cNvSpPr>
          <p:nvPr>
            <p:ph type="sldNum" sz="quarter" idx="12"/>
          </p:nvPr>
        </p:nvSpPr>
        <p:spPr>
          <a:ln/>
        </p:spPr>
        <p:txBody>
          <a:bodyPr/>
          <a:lstStyle>
            <a:lvl1pPr>
              <a:defRPr/>
            </a:lvl1pPr>
          </a:lstStyle>
          <a:p>
            <a:fld id="{02158EA5-5450-42DE-9636-A45DCF1D571C}" type="slidenum">
              <a:rPr lang="cs-CZ" altLang="cs-CZ"/>
              <a:pPr/>
              <a:t>‹#›</a:t>
            </a:fld>
            <a:endParaRPr lang="cs-CZ" altLang="cs-CZ"/>
          </a:p>
        </p:txBody>
      </p:sp>
    </p:spTree>
    <p:extLst>
      <p:ext uri="{BB962C8B-B14F-4D97-AF65-F5344CB8AC3E}">
        <p14:creationId xmlns:p14="http://schemas.microsoft.com/office/powerpoint/2010/main" val="2223309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1C88C0E-14D9-465D-91C6-F15EA8B213F5}"/>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9459" name="Rectangle 3">
            <a:extLst>
              <a:ext uri="{FF2B5EF4-FFF2-40B4-BE49-F238E27FC236}">
                <a16:creationId xmlns:a16="http://schemas.microsoft.com/office/drawing/2014/main" id="{BA89A5C6-46C4-4EDA-BB86-9D8CAB156D11}"/>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9460" name="Rectangle 4">
            <a:extLst>
              <a:ext uri="{FF2B5EF4-FFF2-40B4-BE49-F238E27FC236}">
                <a16:creationId xmlns:a16="http://schemas.microsoft.com/office/drawing/2014/main" id="{BB78C1FD-6E4E-4139-BCF7-5319B82D280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cs-CZ" altLang="cs-CZ"/>
          </a:p>
        </p:txBody>
      </p:sp>
      <p:sp>
        <p:nvSpPr>
          <p:cNvPr id="19461" name="Rectangle 5">
            <a:extLst>
              <a:ext uri="{FF2B5EF4-FFF2-40B4-BE49-F238E27FC236}">
                <a16:creationId xmlns:a16="http://schemas.microsoft.com/office/drawing/2014/main" id="{9F4AC3E6-3441-4FAC-8F96-99F2BB28F5C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cs-CZ" altLang="cs-CZ"/>
          </a:p>
        </p:txBody>
      </p:sp>
      <p:sp>
        <p:nvSpPr>
          <p:cNvPr id="19462" name="Rectangle 6">
            <a:extLst>
              <a:ext uri="{FF2B5EF4-FFF2-40B4-BE49-F238E27FC236}">
                <a16:creationId xmlns:a16="http://schemas.microsoft.com/office/drawing/2014/main" id="{88881484-1804-401C-BCFC-C8B2FE64AF0D}"/>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DC4E0C3C-C239-43ED-9C49-2069C8A92D78}" type="slidenum">
              <a:rPr lang="cs-CZ" altLang="cs-CZ"/>
              <a:pPr/>
              <a:t>‹#›</a:t>
            </a:fld>
            <a:endParaRPr lang="cs-CZ" altLang="cs-CZ"/>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a:extLst>
              <a:ext uri="{FF2B5EF4-FFF2-40B4-BE49-F238E27FC236}">
                <a16:creationId xmlns:a16="http://schemas.microsoft.com/office/drawing/2014/main" id="{F7122960-E9BA-4278-A27A-B70C820A5C12}"/>
              </a:ext>
            </a:extLst>
          </p:cNvPr>
          <p:cNvSpPr>
            <a:spLocks noGrp="1" noChangeArrowheads="1"/>
          </p:cNvSpPr>
          <p:nvPr>
            <p:ph type="title"/>
          </p:nvPr>
        </p:nvSpPr>
        <p:spPr>
          <a:xfrm>
            <a:off x="395288" y="1412874"/>
            <a:ext cx="8229600" cy="4464398"/>
          </a:xfrm>
        </p:spPr>
        <p:txBody>
          <a:bodyPr/>
          <a:lstStyle/>
          <a:p>
            <a:pPr eaLnBrk="1" hangingPunct="1">
              <a:defRPr/>
            </a:pPr>
            <a:r>
              <a:rPr lang="cs-CZ" sz="6000" dirty="0"/>
              <a:t>Pojem práva, </a:t>
            </a:r>
            <a:br>
              <a:rPr lang="cs-CZ" sz="6000" dirty="0"/>
            </a:br>
            <a:r>
              <a:rPr lang="cs-CZ" sz="6000" dirty="0"/>
              <a:t>systém a struktura práva, základní pojmy</a:t>
            </a:r>
            <a:br>
              <a:rPr lang="cs-CZ" sz="6000" dirty="0"/>
            </a:br>
            <a:br>
              <a:rPr lang="cs-CZ" sz="6000" dirty="0"/>
            </a:br>
            <a:r>
              <a:rPr lang="cs-CZ" sz="2400" dirty="0"/>
              <a:t>Miloš Večeřa    BVV13Zk Základy práva pro neprávníky</a:t>
            </a:r>
            <a:br>
              <a:rPr lang="cs-CZ" altLang="cs-CZ" sz="3600" dirty="0"/>
            </a:br>
            <a:br>
              <a:rPr lang="cs-CZ" altLang="cs-CZ" sz="3600" dirty="0"/>
            </a:br>
            <a:endParaRPr lang="cs-CZ" altLang="cs-CZ"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ADBA4-8F6D-4945-9010-F818A262C338}"/>
              </a:ext>
            </a:extLst>
          </p:cNvPr>
          <p:cNvSpPr>
            <a:spLocks noGrp="1"/>
          </p:cNvSpPr>
          <p:nvPr>
            <p:ph type="title"/>
          </p:nvPr>
        </p:nvSpPr>
        <p:spPr>
          <a:xfrm>
            <a:off x="457200" y="1700213"/>
            <a:ext cx="8229600" cy="3168650"/>
          </a:xfrm>
        </p:spPr>
        <p:txBody>
          <a:bodyPr/>
          <a:lstStyle/>
          <a:p>
            <a:pPr algn="l">
              <a:defRPr/>
            </a:pPr>
            <a:r>
              <a:rPr lang="cs-CZ" b="1" dirty="0"/>
              <a:t>       Charakteristika</a:t>
            </a:r>
            <a:br>
              <a:rPr lang="cs-CZ" b="1" dirty="0"/>
            </a:br>
            <a:r>
              <a:rPr lang="cs-CZ" b="1" dirty="0"/>
              <a:t>                práva</a:t>
            </a:r>
            <a:br>
              <a:rPr lang="cs-CZ" b="1" dirty="0"/>
            </a:br>
            <a:r>
              <a:rPr lang="cs-CZ" sz="3200" dirty="0"/>
              <a:t>Právo je úzce navázáno na stát (veřejnou moc) </a:t>
            </a:r>
            <a:r>
              <a:rPr lang="cs-CZ" sz="3200" dirty="0" err="1"/>
              <a:t>právotvorbou</a:t>
            </a:r>
            <a:r>
              <a:rPr lang="cs-CZ" sz="3200" dirty="0"/>
              <a:t>, aplikací práva a vynucováním práva</a:t>
            </a:r>
            <a:br>
              <a:rPr lang="cs-CZ" sz="2800" dirty="0"/>
            </a:br>
            <a:br>
              <a:rPr lang="cs-CZ" sz="2800" dirty="0"/>
            </a:br>
            <a:r>
              <a:rPr lang="cs-CZ" sz="2800" b="1" dirty="0"/>
              <a:t>Právo</a:t>
            </a:r>
            <a:r>
              <a:rPr lang="cs-CZ" sz="2800" dirty="0"/>
              <a:t> představuje systém právních norem jako obecně závazných pravidel chování, stanovených nebo uznaných státem (resp. mezinárodním společenstvím států) ve státem uznaných pramenech práva a vynutitelných státní mocí.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3B8643D2-7B38-47EB-86DF-DF39E3E1928C}"/>
              </a:ext>
            </a:extLst>
          </p:cNvPr>
          <p:cNvSpPr>
            <a:spLocks noGrp="1"/>
          </p:cNvSpPr>
          <p:nvPr>
            <p:ph type="title"/>
          </p:nvPr>
        </p:nvSpPr>
        <p:spPr>
          <a:xfrm>
            <a:off x="611188" y="3644900"/>
            <a:ext cx="8229600" cy="3213100"/>
          </a:xfrm>
        </p:spPr>
        <p:txBody>
          <a:bodyPr/>
          <a:lstStyle/>
          <a:p>
            <a:pPr algn="l">
              <a:defRPr/>
            </a:pPr>
            <a:r>
              <a:rPr lang="cs-CZ" altLang="cs-CZ" sz="3600" b="1" dirty="0">
                <a:effectLst/>
              </a:rPr>
              <a:t>Vztah právních a morálních norem</a:t>
            </a:r>
            <a:br>
              <a:rPr lang="cs-CZ" altLang="cs-CZ" sz="3600" b="1" dirty="0">
                <a:effectLst/>
              </a:rPr>
            </a:br>
            <a:br>
              <a:rPr lang="cs-CZ" altLang="cs-CZ" sz="900" b="1" dirty="0">
                <a:effectLst/>
              </a:rPr>
            </a:br>
            <a:r>
              <a:rPr lang="cs-CZ" altLang="cs-CZ" sz="2800" dirty="0">
                <a:effectLst>
                  <a:outerShdw blurRad="38100" dist="38100" dir="2700000" algn="tl">
                    <a:srgbClr val="000000">
                      <a:alpha val="43137"/>
                    </a:srgbClr>
                  </a:outerShdw>
                </a:effectLst>
              </a:rPr>
              <a:t>Základní morální kategorie:</a:t>
            </a:r>
            <a:br>
              <a:rPr lang="cs-CZ" altLang="cs-CZ" sz="28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1. Dobro a zlo,</a:t>
            </a:r>
            <a:br>
              <a:rPr lang="cs-CZ" altLang="cs-CZ" sz="28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2. Spravedlnost a nespravedlnost,</a:t>
            </a:r>
            <a:br>
              <a:rPr lang="cs-CZ" altLang="cs-CZ" sz="28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3. Čestnost a nečestnost.</a:t>
            </a:r>
            <a:br>
              <a:rPr lang="cs-CZ" altLang="cs-CZ" sz="2800" dirty="0">
                <a:effectLst>
                  <a:outerShdw blurRad="38100" dist="38100" dir="2700000" algn="tl">
                    <a:srgbClr val="000000">
                      <a:alpha val="43137"/>
                    </a:srgbClr>
                  </a:outerShdw>
                </a:effectLst>
              </a:rPr>
            </a:br>
            <a:br>
              <a:rPr lang="cs-CZ" altLang="cs-CZ" sz="800" dirty="0">
                <a:effectLst>
                  <a:outerShdw blurRad="38100" dist="38100" dir="2700000" algn="tl">
                    <a:srgbClr val="000000">
                      <a:alpha val="43137"/>
                    </a:srgbClr>
                  </a:outerShdw>
                </a:effectLst>
              </a:rPr>
            </a:br>
            <a:r>
              <a:rPr lang="cs-CZ" altLang="cs-CZ" sz="2800" dirty="0"/>
              <a:t>Právo a morálka představují dva </a:t>
            </a:r>
            <a:r>
              <a:rPr lang="cs-CZ" altLang="cs-CZ" sz="2800" dirty="0">
                <a:solidFill>
                  <a:schemeClr val="folHlink"/>
                </a:solidFill>
              </a:rPr>
              <a:t>samostatné</a:t>
            </a:r>
            <a:r>
              <a:rPr lang="cs-CZ" altLang="cs-CZ" sz="2800" dirty="0"/>
              <a:t> normativní systémy, které působí vedle sebe.</a:t>
            </a:r>
            <a:br>
              <a:rPr lang="cs-CZ" altLang="cs-CZ" sz="2800" dirty="0"/>
            </a:br>
            <a:br>
              <a:rPr lang="cs-CZ" altLang="cs-CZ" sz="800" dirty="0"/>
            </a:br>
            <a:r>
              <a:rPr lang="cs-CZ" altLang="cs-CZ" sz="2800" dirty="0"/>
              <a:t>V hodnocení sociálního chování :</a:t>
            </a:r>
            <a:br>
              <a:rPr lang="cs-CZ" altLang="cs-CZ" sz="2800" dirty="0"/>
            </a:br>
            <a:r>
              <a:rPr lang="cs-CZ" altLang="cs-CZ" sz="2800" dirty="0"/>
              <a:t>• nejčastěji se </a:t>
            </a:r>
            <a:r>
              <a:rPr lang="cs-CZ" altLang="cs-CZ" sz="2800" dirty="0">
                <a:solidFill>
                  <a:schemeClr val="folHlink"/>
                </a:solidFill>
              </a:rPr>
              <a:t>shodují </a:t>
            </a:r>
            <a:r>
              <a:rPr lang="cs-CZ" altLang="cs-CZ" sz="2800" dirty="0"/>
              <a:t>  (např. zakazují krást),</a:t>
            </a:r>
            <a:br>
              <a:rPr lang="cs-CZ" altLang="cs-CZ" sz="2800" dirty="0"/>
            </a:br>
            <a:r>
              <a:rPr lang="cs-CZ" altLang="cs-CZ" sz="2800" dirty="0"/>
              <a:t>• v některých případech se v hodnocení </a:t>
            </a:r>
            <a:r>
              <a:rPr lang="cs-CZ" altLang="cs-CZ" sz="2800" dirty="0">
                <a:solidFill>
                  <a:schemeClr val="folHlink"/>
                </a:solidFill>
              </a:rPr>
              <a:t>rozcházejí</a:t>
            </a:r>
            <a:r>
              <a:rPr lang="cs-CZ" altLang="cs-CZ" sz="2800" dirty="0"/>
              <a:t> </a:t>
            </a:r>
            <a:br>
              <a:rPr lang="cs-CZ" altLang="cs-CZ" sz="2800" dirty="0"/>
            </a:br>
            <a:r>
              <a:rPr lang="cs-CZ" altLang="cs-CZ" sz="2800" dirty="0"/>
              <a:t>      (eutanázie, interrupce apod.),</a:t>
            </a:r>
            <a:br>
              <a:rPr lang="cs-CZ" altLang="cs-CZ" sz="2800" dirty="0"/>
            </a:br>
            <a:r>
              <a:rPr lang="cs-CZ" altLang="cs-CZ" sz="2800" dirty="0"/>
              <a:t>• větší část právních norem je však morálně </a:t>
            </a:r>
            <a:br>
              <a:rPr lang="cs-CZ" altLang="cs-CZ" sz="2800" dirty="0"/>
            </a:br>
            <a:r>
              <a:rPr lang="cs-CZ" altLang="cs-CZ" sz="2800" dirty="0"/>
              <a:t>       </a:t>
            </a:r>
            <a:r>
              <a:rPr lang="cs-CZ" altLang="cs-CZ" sz="2800" dirty="0">
                <a:solidFill>
                  <a:schemeClr val="folHlink"/>
                </a:solidFill>
              </a:rPr>
              <a:t>indiferentní</a:t>
            </a:r>
            <a:r>
              <a:rPr lang="cs-CZ" altLang="cs-CZ" sz="2800" dirty="0"/>
              <a:t>, nemá morální rozměr (dopravní </a:t>
            </a:r>
            <a:br>
              <a:rPr lang="cs-CZ" altLang="cs-CZ" sz="2800" dirty="0"/>
            </a:br>
            <a:r>
              <a:rPr lang="cs-CZ" altLang="cs-CZ" sz="2800" dirty="0"/>
              <a:t>       předpisy), jsou „</a:t>
            </a:r>
            <a:r>
              <a:rPr lang="cs-CZ" altLang="cs-CZ" sz="2800" dirty="0">
                <a:solidFill>
                  <a:schemeClr val="folHlink"/>
                </a:solidFill>
              </a:rPr>
              <a:t>amorální</a:t>
            </a:r>
            <a:r>
              <a:rPr lang="cs-CZ" altLang="cs-CZ" sz="2800" dirty="0"/>
              <a:t>“.</a:t>
            </a: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effectLst/>
              </a:rPr>
            </a:br>
            <a:br>
              <a:rPr lang="cs-CZ" altLang="cs-CZ" sz="2800" dirty="0">
                <a:effectLst/>
              </a:rPr>
            </a:br>
            <a:br>
              <a:rPr lang="cs-CZ" altLang="cs-CZ" sz="2800" dirty="0">
                <a:effectLst/>
              </a:rPr>
            </a:br>
            <a:br>
              <a:rPr lang="cs-CZ" altLang="cs-CZ" sz="2800" dirty="0">
                <a:effectLst/>
              </a:rPr>
            </a:br>
            <a:endParaRPr lang="cs-CZ" altLang="cs-CZ" sz="2800" dirty="0">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a:extLst>
              <a:ext uri="{FF2B5EF4-FFF2-40B4-BE49-F238E27FC236}">
                <a16:creationId xmlns:a16="http://schemas.microsoft.com/office/drawing/2014/main" id="{E835982A-DEF8-4D4A-BD6F-EF035C84E048}"/>
              </a:ext>
            </a:extLst>
          </p:cNvPr>
          <p:cNvSpPr>
            <a:spLocks noGrp="1"/>
          </p:cNvSpPr>
          <p:nvPr>
            <p:ph type="title"/>
          </p:nvPr>
        </p:nvSpPr>
        <p:spPr>
          <a:xfrm>
            <a:off x="611188" y="3213100"/>
            <a:ext cx="8229600" cy="1584325"/>
          </a:xfrm>
        </p:spPr>
        <p:txBody>
          <a:bodyPr/>
          <a:lstStyle/>
          <a:p>
            <a:pPr algn="l"/>
            <a:r>
              <a:rPr lang="cs-CZ" altLang="cs-CZ" sz="3600" b="1" dirty="0">
                <a:effectLst/>
              </a:rPr>
              <a:t>Vztah právních a morálních norem</a:t>
            </a:r>
            <a:br>
              <a:rPr lang="cs-CZ" altLang="cs-CZ" sz="2800" dirty="0">
                <a:effectLst/>
              </a:rPr>
            </a:br>
            <a:r>
              <a:rPr lang="cs-CZ" altLang="cs-CZ" sz="2800" dirty="0">
                <a:effectLst/>
              </a:rPr>
              <a:t>Morálka je sociálně velmi diferencovaná, sankcí morálních norem je svědomí jednotlivce a odsouzení sociálním okolím.</a:t>
            </a:r>
            <a:br>
              <a:rPr lang="cs-CZ" altLang="cs-CZ" sz="2800" dirty="0">
                <a:effectLst/>
              </a:rPr>
            </a:br>
            <a:br>
              <a:rPr lang="cs-CZ" altLang="cs-CZ" sz="2800" dirty="0">
                <a:effectLst/>
              </a:rPr>
            </a:br>
            <a:r>
              <a:rPr lang="cs-CZ" altLang="cs-CZ" sz="3600" b="1" dirty="0">
                <a:effectLst/>
              </a:rPr>
              <a:t>Morální normy posilují efektivitu působení práva:</a:t>
            </a:r>
            <a:br>
              <a:rPr lang="cs-CZ" altLang="cs-CZ" sz="2800" b="1" dirty="0">
                <a:effectLst/>
              </a:rPr>
            </a:br>
            <a:r>
              <a:rPr lang="cs-CZ" altLang="cs-CZ" sz="2800" dirty="0">
                <a:effectLst/>
              </a:rPr>
              <a:t>- suplují nízkou znalost práva,</a:t>
            </a:r>
            <a:br>
              <a:rPr lang="cs-CZ" altLang="cs-CZ" sz="2800" dirty="0">
                <a:effectLst/>
              </a:rPr>
            </a:br>
            <a:r>
              <a:rPr lang="cs-CZ" altLang="cs-CZ" sz="2800" dirty="0">
                <a:effectLst/>
              </a:rPr>
              <a:t>- sankce právních a morálních norem se posilují,</a:t>
            </a:r>
            <a:br>
              <a:rPr lang="cs-CZ" altLang="cs-CZ" sz="2800" dirty="0">
                <a:effectLst/>
              </a:rPr>
            </a:br>
            <a:r>
              <a:rPr lang="cs-CZ" altLang="cs-CZ" sz="2800" dirty="0">
                <a:effectLst/>
              </a:rPr>
              <a:t>- časté porušování práva je morálně odsuzováno.</a:t>
            </a:r>
            <a:br>
              <a:rPr lang="cs-CZ" altLang="cs-CZ" sz="2800" dirty="0">
                <a:effectLst/>
              </a:rPr>
            </a:br>
            <a:br>
              <a:rPr lang="cs-CZ" altLang="cs-CZ" sz="2800" dirty="0">
                <a:effectLst/>
              </a:rPr>
            </a:br>
            <a:br>
              <a:rPr lang="cs-CZ" altLang="cs-CZ" sz="2800" dirty="0">
                <a:effectLst/>
              </a:rPr>
            </a:br>
            <a:endParaRPr lang="cs-CZ" altLang="cs-CZ" sz="2800" dirty="0">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253C00-35A6-47E2-968E-F0A5EA6062E9}"/>
              </a:ext>
            </a:extLst>
          </p:cNvPr>
          <p:cNvSpPr>
            <a:spLocks noGrp="1"/>
          </p:cNvSpPr>
          <p:nvPr>
            <p:ph type="title"/>
          </p:nvPr>
        </p:nvSpPr>
        <p:spPr>
          <a:xfrm>
            <a:off x="457200" y="2060575"/>
            <a:ext cx="8229600" cy="2663825"/>
          </a:xfrm>
        </p:spPr>
        <p:txBody>
          <a:bodyPr/>
          <a:lstStyle/>
          <a:p>
            <a:pPr algn="l">
              <a:defRPr/>
            </a:pPr>
            <a:r>
              <a:rPr lang="cs-CZ" sz="3600" b="1" dirty="0"/>
              <a:t>   Právo a náboženské normy</a:t>
            </a:r>
            <a:br>
              <a:rPr lang="cs-CZ" sz="2800" dirty="0"/>
            </a:br>
            <a:r>
              <a:rPr lang="cs-CZ" sz="2800" dirty="0"/>
              <a:t>Rozdělují chování na zbožné a hříšné</a:t>
            </a:r>
            <a:br>
              <a:rPr lang="cs-CZ" sz="2800" dirty="0"/>
            </a:br>
            <a:r>
              <a:rPr lang="cs-CZ" sz="2800" dirty="0"/>
              <a:t>Strach z bohů utvářel lidské kultury</a:t>
            </a:r>
            <a:br>
              <a:rPr lang="cs-CZ" sz="2800" dirty="0"/>
            </a:br>
            <a:r>
              <a:rPr lang="cs-CZ" sz="2800" dirty="0"/>
              <a:t>Vliv náboženských norem na právo a lidské chování souvisí se zbožností společnosti (interrupce v Polsku a Irsku).</a:t>
            </a:r>
            <a:br>
              <a:rPr lang="cs-CZ" sz="2800" dirty="0"/>
            </a:br>
            <a:br>
              <a:rPr lang="cs-CZ" sz="2800" dirty="0"/>
            </a:br>
            <a:r>
              <a:rPr lang="cs-CZ" sz="2800" dirty="0"/>
              <a:t>     </a:t>
            </a:r>
            <a:r>
              <a:rPr lang="cs-CZ" sz="3600" b="1" dirty="0"/>
              <a:t>Právo a zvykové normy</a:t>
            </a:r>
            <a:br>
              <a:rPr lang="cs-CZ" sz="2800" dirty="0"/>
            </a:br>
            <a:r>
              <a:rPr lang="cs-CZ" sz="2800" dirty="0"/>
              <a:t>Jsou to různé zvyky, zvyklosti, obyčeje, konvence, tradice, obřady, ceremonie, rituály, etiketa, rity aj.</a:t>
            </a:r>
            <a:br>
              <a:rPr lang="cs-CZ" sz="2800" dirty="0"/>
            </a:br>
            <a:r>
              <a:rPr lang="cs-CZ" sz="2800" dirty="0"/>
              <a:t>Rozlišují chování na:</a:t>
            </a:r>
            <a:br>
              <a:rPr lang="cs-CZ" sz="2800" dirty="0"/>
            </a:br>
            <a:r>
              <a:rPr lang="cs-CZ" sz="2800" dirty="0"/>
              <a:t>1. Slušné, resp. co se sluší,</a:t>
            </a:r>
            <a:br>
              <a:rPr lang="cs-CZ" sz="2800" dirty="0"/>
            </a:br>
            <a:r>
              <a:rPr lang="cs-CZ" sz="2800" dirty="0"/>
              <a:t>2. Neslušné, resp. co se nesluší.</a:t>
            </a:r>
            <a:br>
              <a:rPr lang="cs-CZ" sz="2800" dirty="0"/>
            </a:br>
            <a:r>
              <a:rPr lang="cs-CZ" sz="2800" dirty="0"/>
              <a:t>Zvykové normy právo někdy obtížně překonává.</a:t>
            </a:r>
            <a:br>
              <a:rPr lang="cs-CZ" sz="2800" dirty="0"/>
            </a:br>
            <a:endParaRPr lang="cs-CZ"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1956BA-B4C4-49F4-A3E4-CB9E1A8B70CC}"/>
              </a:ext>
            </a:extLst>
          </p:cNvPr>
          <p:cNvSpPr>
            <a:spLocks noGrp="1"/>
          </p:cNvSpPr>
          <p:nvPr>
            <p:ph type="title"/>
          </p:nvPr>
        </p:nvSpPr>
        <p:spPr>
          <a:xfrm>
            <a:off x="468313" y="2636838"/>
            <a:ext cx="8229600" cy="2009775"/>
          </a:xfrm>
        </p:spPr>
        <p:txBody>
          <a:bodyPr/>
          <a:lstStyle/>
          <a:p>
            <a:pPr algn="l">
              <a:defRPr/>
            </a:pPr>
            <a:r>
              <a:rPr lang="cs-CZ" sz="4000" dirty="0">
                <a:effectLst/>
              </a:rPr>
              <a:t>       </a:t>
            </a:r>
            <a:r>
              <a:rPr lang="cs-CZ" sz="4000" b="1" dirty="0">
                <a:effectLst/>
              </a:rPr>
              <a:t>Systém právní vědy</a:t>
            </a:r>
            <a:br>
              <a:rPr lang="cs-CZ" sz="4000" dirty="0">
                <a:effectLst/>
              </a:rPr>
            </a:br>
            <a:r>
              <a:rPr lang="cs-CZ" sz="2800" dirty="0">
                <a:effectLst/>
              </a:rPr>
              <a:t>Podle míry obecnosti dělíme právní disciplíny na:</a:t>
            </a:r>
            <a:br>
              <a:rPr lang="cs-CZ" sz="2800" dirty="0">
                <a:effectLst/>
              </a:rPr>
            </a:br>
            <a:r>
              <a:rPr lang="cs-CZ" sz="2800" dirty="0">
                <a:effectLst/>
              </a:rPr>
              <a:t>1. Speciální právní disciplíny (právní odvětví).</a:t>
            </a:r>
            <a:br>
              <a:rPr lang="cs-CZ" sz="2800" dirty="0">
                <a:effectLst/>
              </a:rPr>
            </a:br>
            <a:r>
              <a:rPr lang="cs-CZ" sz="2800" dirty="0">
                <a:effectLst/>
              </a:rPr>
              <a:t>2. Obecné právní disciplíny:</a:t>
            </a:r>
            <a:br>
              <a:rPr lang="cs-CZ" sz="2800" dirty="0">
                <a:effectLst/>
              </a:rPr>
            </a:br>
            <a:r>
              <a:rPr lang="cs-CZ" sz="2800" dirty="0">
                <a:effectLst/>
              </a:rPr>
              <a:t>      - Právní filosofie,</a:t>
            </a:r>
            <a:br>
              <a:rPr lang="cs-CZ" sz="2800" dirty="0">
                <a:effectLst/>
              </a:rPr>
            </a:br>
            <a:r>
              <a:rPr lang="cs-CZ" sz="2800" dirty="0">
                <a:effectLst/>
              </a:rPr>
              <a:t>      - Teorie práva,</a:t>
            </a:r>
            <a:br>
              <a:rPr lang="cs-CZ" sz="2800" dirty="0">
                <a:effectLst/>
              </a:rPr>
            </a:br>
            <a:r>
              <a:rPr lang="cs-CZ" sz="2800" dirty="0">
                <a:effectLst/>
              </a:rPr>
              <a:t>      - Právní sociologie, </a:t>
            </a:r>
            <a:br>
              <a:rPr lang="cs-CZ" sz="2800" dirty="0">
                <a:effectLst/>
              </a:rPr>
            </a:br>
            <a:r>
              <a:rPr lang="cs-CZ" sz="2800" dirty="0">
                <a:effectLst/>
              </a:rPr>
              <a:t>      - Právní psychologie,</a:t>
            </a:r>
            <a:br>
              <a:rPr lang="cs-CZ" sz="2800" dirty="0">
                <a:effectLst/>
              </a:rPr>
            </a:br>
            <a:r>
              <a:rPr lang="cs-CZ" sz="2800" dirty="0">
                <a:effectLst/>
              </a:rPr>
              <a:t>      - Právní antropologie, </a:t>
            </a:r>
            <a:br>
              <a:rPr lang="cs-CZ" sz="2800" dirty="0">
                <a:effectLst/>
              </a:rPr>
            </a:br>
            <a:r>
              <a:rPr lang="cs-CZ" sz="2800" dirty="0">
                <a:effectLst/>
              </a:rPr>
              <a:t>      - Právní politika a teorie tvorby,</a:t>
            </a:r>
            <a:br>
              <a:rPr lang="cs-CZ" sz="2800" dirty="0">
                <a:effectLst/>
              </a:rPr>
            </a:br>
            <a:r>
              <a:rPr lang="cs-CZ" sz="2800" dirty="0">
                <a:effectLst/>
              </a:rPr>
              <a:t>      - Právní logika,</a:t>
            </a:r>
            <a:br>
              <a:rPr lang="cs-CZ" sz="2800" dirty="0">
                <a:effectLst/>
              </a:rPr>
            </a:br>
            <a:r>
              <a:rPr lang="cs-CZ" sz="2800" dirty="0">
                <a:effectLst/>
              </a:rPr>
              <a:t>      - Právní informatika,</a:t>
            </a:r>
            <a:br>
              <a:rPr lang="cs-CZ" sz="2800" dirty="0">
                <a:effectLst/>
              </a:rPr>
            </a:br>
            <a:r>
              <a:rPr lang="cs-CZ" sz="2800" dirty="0">
                <a:effectLst/>
              </a:rPr>
              <a:t>      - Právní dějiny,</a:t>
            </a:r>
            <a:br>
              <a:rPr lang="cs-CZ" sz="2800" dirty="0">
                <a:effectLst/>
              </a:rPr>
            </a:br>
            <a:r>
              <a:rPr lang="cs-CZ" sz="2800" dirty="0">
                <a:effectLst/>
              </a:rPr>
              <a:t>      - Právní komparatistika.</a:t>
            </a:r>
            <a:br>
              <a:rPr lang="cs-CZ" sz="2800" dirty="0">
                <a:effectLst/>
              </a:rPr>
            </a:br>
            <a:r>
              <a:rPr lang="cs-CZ" sz="2800" dirty="0">
                <a:effectLst/>
              </a:rPr>
              <a:t> </a:t>
            </a:r>
            <a:br>
              <a:rPr lang="cs-CZ" sz="2800" dirty="0">
                <a:effectLst/>
              </a:rPr>
            </a:br>
            <a:endParaRPr lang="cs-CZ"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D8AF28-565F-4783-9778-ED3EE1CF8165}"/>
              </a:ext>
            </a:extLst>
          </p:cNvPr>
          <p:cNvSpPr>
            <a:spLocks noGrp="1"/>
          </p:cNvSpPr>
          <p:nvPr>
            <p:ph type="title"/>
          </p:nvPr>
        </p:nvSpPr>
        <p:spPr>
          <a:xfrm>
            <a:off x="457200" y="1844675"/>
            <a:ext cx="8229600" cy="3024188"/>
          </a:xfrm>
        </p:spPr>
        <p:txBody>
          <a:bodyPr/>
          <a:lstStyle/>
          <a:p>
            <a:pPr algn="l">
              <a:defRPr/>
            </a:pPr>
            <a:r>
              <a:rPr lang="cs-CZ" sz="3600" b="1" dirty="0">
                <a:effectLst/>
              </a:rPr>
              <a:t>               </a:t>
            </a:r>
            <a:r>
              <a:rPr lang="cs-CZ" b="1" dirty="0">
                <a:solidFill>
                  <a:srgbClr val="FFC000"/>
                </a:solidFill>
                <a:effectLst/>
              </a:rPr>
              <a:t>Právo</a:t>
            </a:r>
            <a:r>
              <a:rPr lang="cs-CZ" sz="3600" b="1" dirty="0">
                <a:solidFill>
                  <a:srgbClr val="FFC000"/>
                </a:solidFill>
                <a:effectLst/>
              </a:rPr>
              <a:t> jako systém</a:t>
            </a:r>
            <a:br>
              <a:rPr lang="cs-CZ" sz="3600" b="1" dirty="0">
                <a:solidFill>
                  <a:srgbClr val="FFC000"/>
                </a:solidFill>
                <a:effectLst/>
              </a:rPr>
            </a:br>
            <a:br>
              <a:rPr lang="cs-CZ" sz="3600" b="1" dirty="0">
                <a:solidFill>
                  <a:srgbClr val="FFC000"/>
                </a:solidFill>
                <a:effectLst/>
              </a:rPr>
            </a:br>
            <a:r>
              <a:rPr lang="cs-CZ" sz="3200" dirty="0">
                <a:effectLst/>
              </a:rPr>
              <a:t>Vzájemně propojený komplex právních norem a předpisů různé právní síly.</a:t>
            </a:r>
            <a:br>
              <a:rPr lang="cs-CZ" sz="3200" dirty="0">
                <a:effectLst/>
              </a:rPr>
            </a:br>
            <a:br>
              <a:rPr lang="cs-CZ" sz="1400" dirty="0">
                <a:effectLst/>
              </a:rPr>
            </a:br>
            <a:r>
              <a:rPr lang="cs-CZ" sz="3200" dirty="0">
                <a:effectLst/>
              </a:rPr>
              <a:t>Právo je jeden ze sociálních systémů společnosti.</a:t>
            </a:r>
            <a:br>
              <a:rPr lang="cs-CZ" sz="3200" dirty="0">
                <a:effectLst/>
              </a:rPr>
            </a:br>
            <a:br>
              <a:rPr lang="cs-CZ" sz="1400" dirty="0">
                <a:effectLst/>
              </a:rPr>
            </a:br>
            <a:r>
              <a:rPr lang="cs-CZ" sz="3200" dirty="0">
                <a:effectLst/>
              </a:rPr>
              <a:t>Vyznačuje se jednotou a zároveň vnitřní diferenciací, uspořádáním právních norem do celku a rozdělením na dílčí části.</a:t>
            </a:r>
            <a:endParaRPr lang="cs-CZ"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a:extLst>
              <a:ext uri="{FF2B5EF4-FFF2-40B4-BE49-F238E27FC236}">
                <a16:creationId xmlns:a16="http://schemas.microsoft.com/office/drawing/2014/main" id="{DA71E0B7-42C1-4626-964D-F1E5E6CEF975}"/>
              </a:ext>
            </a:extLst>
          </p:cNvPr>
          <p:cNvSpPr>
            <a:spLocks noGrp="1"/>
          </p:cNvSpPr>
          <p:nvPr>
            <p:ph type="title"/>
          </p:nvPr>
        </p:nvSpPr>
        <p:spPr>
          <a:xfrm>
            <a:off x="611560" y="1485106"/>
            <a:ext cx="8229600" cy="3887787"/>
          </a:xfrm>
        </p:spPr>
        <p:txBody>
          <a:bodyPr/>
          <a:lstStyle/>
          <a:p>
            <a:pPr algn="l"/>
            <a:r>
              <a:rPr lang="cs-CZ" altLang="cs-CZ" sz="3200" b="1" dirty="0">
                <a:effectLst/>
              </a:rPr>
              <a:t>              </a:t>
            </a:r>
            <a:r>
              <a:rPr lang="cs-CZ" altLang="cs-CZ" sz="5400" b="1" dirty="0">
                <a:solidFill>
                  <a:srgbClr val="FFC000"/>
                </a:solidFill>
                <a:effectLst/>
              </a:rPr>
              <a:t>Jednota práva</a:t>
            </a:r>
            <a:r>
              <a:rPr lang="cs-CZ" altLang="cs-CZ" sz="5400" dirty="0">
                <a:solidFill>
                  <a:srgbClr val="FFC000"/>
                </a:solidFill>
                <a:effectLst/>
              </a:rPr>
              <a:t> </a:t>
            </a:r>
            <a:br>
              <a:rPr lang="cs-CZ" altLang="cs-CZ" sz="5400" dirty="0">
                <a:effectLst/>
              </a:rPr>
            </a:br>
            <a:br>
              <a:rPr lang="cs-CZ" altLang="cs-CZ" sz="1000" dirty="0">
                <a:effectLst/>
              </a:rPr>
            </a:br>
            <a:r>
              <a:rPr lang="cs-CZ" altLang="cs-CZ" sz="3200" dirty="0">
                <a:effectLst/>
              </a:rPr>
              <a:t>Je založena na podstatných znacích:</a:t>
            </a:r>
            <a:br>
              <a:rPr lang="cs-CZ" altLang="cs-CZ" sz="3200" dirty="0">
                <a:effectLst/>
              </a:rPr>
            </a:br>
            <a:r>
              <a:rPr lang="cs-CZ" altLang="cs-CZ" sz="3200" dirty="0">
                <a:solidFill>
                  <a:srgbClr val="FFC000"/>
                </a:solidFill>
                <a:effectLst/>
              </a:rPr>
              <a:t>- </a:t>
            </a:r>
            <a:r>
              <a:rPr lang="cs-CZ" altLang="cs-CZ" sz="3200" b="1" dirty="0">
                <a:solidFill>
                  <a:srgbClr val="FFC000"/>
                </a:solidFill>
                <a:effectLst/>
              </a:rPr>
              <a:t>Logická bezrozpornost</a:t>
            </a:r>
            <a:r>
              <a:rPr lang="cs-CZ" altLang="cs-CZ" sz="3200" dirty="0">
                <a:solidFill>
                  <a:srgbClr val="FFC000"/>
                </a:solidFill>
                <a:effectLst/>
              </a:rPr>
              <a:t> </a:t>
            </a:r>
            <a:br>
              <a:rPr lang="cs-CZ" altLang="cs-CZ" sz="3200" dirty="0">
                <a:effectLst/>
              </a:rPr>
            </a:br>
            <a:r>
              <a:rPr lang="cs-CZ" altLang="cs-CZ" sz="3200" dirty="0">
                <a:solidFill>
                  <a:srgbClr val="FFC000"/>
                </a:solidFill>
                <a:effectLst/>
              </a:rPr>
              <a:t>- </a:t>
            </a:r>
            <a:r>
              <a:rPr lang="cs-CZ" altLang="cs-CZ" sz="3200" b="1" dirty="0" err="1">
                <a:solidFill>
                  <a:srgbClr val="FFC000"/>
                </a:solidFill>
                <a:effectLst/>
              </a:rPr>
              <a:t>Integrovanost</a:t>
            </a:r>
            <a:r>
              <a:rPr lang="cs-CZ" altLang="cs-CZ" sz="3200" dirty="0">
                <a:solidFill>
                  <a:srgbClr val="FFC000"/>
                </a:solidFill>
                <a:effectLst/>
              </a:rPr>
              <a:t> </a:t>
            </a:r>
            <a:r>
              <a:rPr lang="cs-CZ" altLang="cs-CZ" sz="3200" dirty="0">
                <a:effectLst/>
              </a:rPr>
              <a:t>– provázanost základními zásadami a právními principy </a:t>
            </a:r>
            <a:br>
              <a:rPr lang="cs-CZ" altLang="cs-CZ" sz="3200" dirty="0">
                <a:effectLst/>
              </a:rPr>
            </a:br>
            <a:r>
              <a:rPr lang="cs-CZ" altLang="cs-CZ" sz="3200" dirty="0">
                <a:solidFill>
                  <a:srgbClr val="FFC000"/>
                </a:solidFill>
                <a:effectLst/>
              </a:rPr>
              <a:t>- </a:t>
            </a:r>
            <a:r>
              <a:rPr lang="cs-CZ" altLang="cs-CZ" sz="3200" b="1" dirty="0">
                <a:solidFill>
                  <a:srgbClr val="FFC000"/>
                </a:solidFill>
                <a:effectLst/>
              </a:rPr>
              <a:t>Úplnost</a:t>
            </a:r>
            <a:r>
              <a:rPr lang="cs-CZ" altLang="cs-CZ" sz="3200" dirty="0">
                <a:solidFill>
                  <a:srgbClr val="FFC000"/>
                </a:solidFill>
                <a:effectLst/>
              </a:rPr>
              <a:t> </a:t>
            </a:r>
            <a:r>
              <a:rPr lang="cs-CZ" altLang="cs-CZ" sz="3200" dirty="0">
                <a:effectLst/>
              </a:rPr>
              <a:t>- ucelenost bez mezer </a:t>
            </a:r>
            <a:br>
              <a:rPr lang="cs-CZ" altLang="cs-CZ" sz="3200" dirty="0">
                <a:effectLst/>
              </a:rPr>
            </a:br>
            <a:r>
              <a:rPr lang="cs-CZ" altLang="cs-CZ" sz="3200" dirty="0">
                <a:solidFill>
                  <a:srgbClr val="FFC000"/>
                </a:solidFill>
                <a:effectLst/>
              </a:rPr>
              <a:t>- </a:t>
            </a:r>
            <a:r>
              <a:rPr lang="cs-CZ" altLang="cs-CZ" sz="3200" b="1" dirty="0">
                <a:solidFill>
                  <a:srgbClr val="FFC000"/>
                </a:solidFill>
                <a:effectLst/>
              </a:rPr>
              <a:t>Hierarchické uspořádání</a:t>
            </a:r>
            <a:r>
              <a:rPr lang="cs-CZ" altLang="cs-CZ" sz="3200" dirty="0">
                <a:solidFill>
                  <a:srgbClr val="FFC000"/>
                </a:solidFill>
                <a:effectLst/>
              </a:rPr>
              <a:t> </a:t>
            </a:r>
            <a:r>
              <a:rPr lang="cs-CZ" altLang="cs-CZ" sz="3200" dirty="0">
                <a:effectLst/>
              </a:rPr>
              <a:t>- pyramidální uspořádání dle právní síly a podle obecnosti úpravy. Evropské a mezinárodní právo</a:t>
            </a:r>
            <a:r>
              <a:rPr lang="cs-CZ" altLang="cs-CZ" sz="2800" dirty="0">
                <a:effectLst/>
              </a:rPr>
              <a:t>.</a:t>
            </a:r>
            <a:br>
              <a:rPr lang="cs-CZ" altLang="cs-CZ" sz="2800" dirty="0">
                <a:effectLst/>
              </a:rPr>
            </a:br>
            <a:endParaRPr lang="cs-CZ" altLang="cs-CZ" sz="2800" dirty="0">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D63503-7E88-4F16-9806-E81009BC6B02}"/>
              </a:ext>
            </a:extLst>
          </p:cNvPr>
          <p:cNvSpPr>
            <a:spLocks noGrp="1"/>
          </p:cNvSpPr>
          <p:nvPr>
            <p:ph type="title"/>
          </p:nvPr>
        </p:nvSpPr>
        <p:spPr>
          <a:xfrm>
            <a:off x="457200" y="1916113"/>
            <a:ext cx="8229600" cy="3889375"/>
          </a:xfrm>
        </p:spPr>
        <p:txBody>
          <a:bodyPr/>
          <a:lstStyle/>
          <a:p>
            <a:pPr marL="571500" indent="-571500" algn="l">
              <a:buFont typeface="Arial" panose="020B0604020202020204" pitchFamily="34" charset="0"/>
              <a:buChar char="•"/>
              <a:defRPr/>
            </a:pPr>
            <a:r>
              <a:rPr lang="cs-CZ" sz="3600" dirty="0">
                <a:solidFill>
                  <a:srgbClr val="FFC000"/>
                </a:solidFill>
              </a:rPr>
              <a:t>    </a:t>
            </a:r>
            <a:r>
              <a:rPr lang="cs-CZ" sz="4800" b="1" dirty="0">
                <a:solidFill>
                  <a:srgbClr val="FFC000"/>
                </a:solidFill>
              </a:rPr>
              <a:t>Diferencovanost                </a:t>
            </a:r>
            <a:br>
              <a:rPr lang="cs-CZ" sz="4800" b="1" dirty="0">
                <a:solidFill>
                  <a:srgbClr val="FFC000"/>
                </a:solidFill>
              </a:rPr>
            </a:br>
            <a:r>
              <a:rPr lang="cs-CZ" sz="4800" b="1" dirty="0">
                <a:solidFill>
                  <a:srgbClr val="FFC000"/>
                </a:solidFill>
              </a:rPr>
              <a:t>     systému práva</a:t>
            </a:r>
            <a:br>
              <a:rPr lang="cs-CZ" sz="3600" dirty="0">
                <a:solidFill>
                  <a:srgbClr val="FFC000"/>
                </a:solidFill>
              </a:rPr>
            </a:br>
            <a:br>
              <a:rPr lang="cs-CZ" sz="1000" dirty="0">
                <a:solidFill>
                  <a:srgbClr val="FFC000"/>
                </a:solidFill>
              </a:rPr>
            </a:br>
            <a:r>
              <a:rPr lang="cs-CZ" sz="3600" dirty="0"/>
              <a:t>- </a:t>
            </a:r>
            <a:r>
              <a:rPr lang="cs-CZ" sz="3600" dirty="0">
                <a:effectLst/>
              </a:rPr>
              <a:t>právní norma</a:t>
            </a:r>
            <a:br>
              <a:rPr lang="cs-CZ" sz="3600" dirty="0">
                <a:effectLst/>
              </a:rPr>
            </a:br>
            <a:r>
              <a:rPr lang="cs-CZ" sz="3600" dirty="0">
                <a:effectLst/>
              </a:rPr>
              <a:t>- právní předpis</a:t>
            </a:r>
            <a:br>
              <a:rPr lang="cs-CZ" sz="3600" dirty="0">
                <a:effectLst/>
              </a:rPr>
            </a:br>
            <a:r>
              <a:rPr lang="cs-CZ" sz="3600" dirty="0">
                <a:effectLst/>
              </a:rPr>
              <a:t>- právní institut</a:t>
            </a:r>
            <a:br>
              <a:rPr lang="cs-CZ" sz="3600" dirty="0">
                <a:effectLst/>
              </a:rPr>
            </a:br>
            <a:r>
              <a:rPr lang="cs-CZ" sz="3600" dirty="0">
                <a:effectLst/>
              </a:rPr>
              <a:t>- právní odvětví – dle předmětu </a:t>
            </a:r>
            <a:br>
              <a:rPr lang="cs-CZ" sz="3600" dirty="0">
                <a:effectLst/>
              </a:rPr>
            </a:br>
            <a:r>
              <a:rPr lang="cs-CZ" sz="3600" dirty="0">
                <a:effectLst/>
              </a:rPr>
              <a:t>              právní úpravy</a:t>
            </a:r>
            <a:br>
              <a:rPr lang="cs-CZ" sz="3600" dirty="0">
                <a:effectLst/>
              </a:rPr>
            </a:br>
            <a:r>
              <a:rPr lang="cs-CZ" sz="3600" dirty="0">
                <a:effectLst/>
              </a:rPr>
              <a:t>- právní principy</a:t>
            </a:r>
            <a:br>
              <a:rPr lang="cs-CZ" sz="3600" dirty="0">
                <a:effectLst/>
              </a:rPr>
            </a:br>
            <a:br>
              <a:rPr lang="cs-CZ" sz="3600" dirty="0">
                <a:effectLst/>
              </a:rPr>
            </a:br>
            <a:br>
              <a:rPr lang="cs-CZ" sz="2800" dirty="0">
                <a:effectLst/>
              </a:rPr>
            </a:br>
            <a:endParaRPr lang="cs-CZ"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99A583-4442-49B1-BD8A-C40A86A4C7D7}"/>
              </a:ext>
            </a:extLst>
          </p:cNvPr>
          <p:cNvSpPr>
            <a:spLocks noGrp="1"/>
          </p:cNvSpPr>
          <p:nvPr>
            <p:ph type="title"/>
          </p:nvPr>
        </p:nvSpPr>
        <p:spPr>
          <a:xfrm>
            <a:off x="457200" y="1989138"/>
            <a:ext cx="8229600" cy="2303462"/>
          </a:xfrm>
        </p:spPr>
        <p:txBody>
          <a:bodyPr/>
          <a:lstStyle/>
          <a:p>
            <a:pPr algn="l">
              <a:defRPr/>
            </a:pPr>
            <a:r>
              <a:rPr lang="cs-CZ" sz="4800" b="1" dirty="0"/>
              <a:t> </a:t>
            </a:r>
            <a:r>
              <a:rPr lang="cs-CZ" b="1" dirty="0">
                <a:solidFill>
                  <a:srgbClr val="FFC000"/>
                </a:solidFill>
              </a:rPr>
              <a:t>Základní klasifikace práva</a:t>
            </a:r>
            <a:br>
              <a:rPr lang="cs-CZ" sz="2800" dirty="0"/>
            </a:br>
            <a:r>
              <a:rPr lang="cs-CZ" sz="2800" b="1" dirty="0">
                <a:solidFill>
                  <a:srgbClr val="FFC000"/>
                </a:solidFill>
                <a:effectLst/>
              </a:rPr>
              <a:t>Rozlišení práva veřejného a soukromého</a:t>
            </a:r>
            <a:br>
              <a:rPr lang="cs-CZ" sz="2800" dirty="0">
                <a:effectLst/>
              </a:rPr>
            </a:br>
            <a:r>
              <a:rPr lang="cs-CZ" sz="2800" b="1" dirty="0">
                <a:solidFill>
                  <a:srgbClr val="FFC000"/>
                </a:solidFill>
                <a:effectLst/>
              </a:rPr>
              <a:t>Zájmová teorie</a:t>
            </a:r>
            <a:r>
              <a:rPr lang="cs-CZ" sz="2800" dirty="0">
                <a:effectLst/>
              </a:rPr>
              <a:t>–</a:t>
            </a:r>
            <a:r>
              <a:rPr lang="cs-CZ" sz="2800" dirty="0" err="1">
                <a:effectLst/>
              </a:rPr>
              <a:t>Ulpianus</a:t>
            </a:r>
            <a:r>
              <a:rPr lang="cs-CZ" sz="2800" dirty="0">
                <a:effectLst/>
              </a:rPr>
              <a:t>: „</a:t>
            </a:r>
            <a:r>
              <a:rPr lang="cs-CZ" sz="2800" i="1" dirty="0">
                <a:effectLst/>
              </a:rPr>
              <a:t>veřejné právo je právo, které se týká postavení římského státu, soukromé právo je to, které se týká prospěchu jednotlivců“</a:t>
            </a:r>
            <a:br>
              <a:rPr lang="cs-CZ" sz="2800" i="1" dirty="0">
                <a:effectLst/>
              </a:rPr>
            </a:br>
            <a:r>
              <a:rPr lang="cs-CZ" sz="2800" b="1" dirty="0">
                <a:solidFill>
                  <a:srgbClr val="FFC000"/>
                </a:solidFill>
                <a:effectLst/>
              </a:rPr>
              <a:t>Teorie mocenská </a:t>
            </a:r>
            <a:r>
              <a:rPr lang="cs-CZ" sz="2800" dirty="0">
                <a:effectLst/>
              </a:rPr>
              <a:t>(subordinační)-kde vystupuje státní moc v nadřazeném postavení=právo veřejné</a:t>
            </a:r>
            <a:br>
              <a:rPr lang="cs-CZ" sz="2800" dirty="0">
                <a:effectLst/>
              </a:rPr>
            </a:br>
            <a:br>
              <a:rPr lang="cs-CZ" sz="1100" dirty="0">
                <a:effectLst/>
              </a:rPr>
            </a:br>
            <a:r>
              <a:rPr lang="cs-CZ" sz="2800" dirty="0">
                <a:effectLst/>
              </a:rPr>
              <a:t>Pokud jeden z právních subjektů je orgán veřejné moci, který na základě zákona a v jeho mezích rozhoduje o subjektivních právech a právních povinnostech fyzických a právnických osob</a:t>
            </a:r>
            <a:r>
              <a:rPr lang="cs-CZ" sz="2800" dirty="0"/>
              <a:t> </a:t>
            </a:r>
          </a:p>
        </p:txBody>
      </p:sp>
    </p:spTree>
    <p:extLst>
      <p:ext uri="{BB962C8B-B14F-4D97-AF65-F5344CB8AC3E}">
        <p14:creationId xmlns:p14="http://schemas.microsoft.com/office/powerpoint/2010/main" val="4271482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6E72C5B-F5B4-44C2-8621-F9C40D635A70}"/>
              </a:ext>
            </a:extLst>
          </p:cNvPr>
          <p:cNvSpPr>
            <a:spLocks noGrp="1" noChangeArrowheads="1"/>
          </p:cNvSpPr>
          <p:nvPr>
            <p:ph type="title"/>
          </p:nvPr>
        </p:nvSpPr>
        <p:spPr>
          <a:xfrm>
            <a:off x="179388" y="1989138"/>
            <a:ext cx="8229600" cy="2735262"/>
          </a:xfrm>
        </p:spPr>
        <p:txBody>
          <a:bodyPr/>
          <a:lstStyle/>
          <a:p>
            <a:pPr algn="l" eaLnBrk="1" hangingPunct="1">
              <a:defRPr/>
            </a:pPr>
            <a:r>
              <a:rPr lang="cs-CZ" sz="4000" b="1" dirty="0">
                <a:solidFill>
                  <a:srgbClr val="FFC000"/>
                </a:solidFill>
                <a:effectLst/>
              </a:rPr>
              <a:t>Metoda právní regulace</a:t>
            </a:r>
            <a:br>
              <a:rPr lang="cs-CZ" sz="4000" b="1" dirty="0">
                <a:solidFill>
                  <a:srgbClr val="FFC000"/>
                </a:solidFill>
                <a:effectLst/>
              </a:rPr>
            </a:br>
            <a:br>
              <a:rPr lang="cs-CZ" sz="1200" b="1" dirty="0">
                <a:solidFill>
                  <a:srgbClr val="FFC000"/>
                </a:solidFill>
                <a:effectLst/>
              </a:rPr>
            </a:br>
            <a:r>
              <a:rPr lang="cs-CZ" sz="2800" b="1" dirty="0">
                <a:solidFill>
                  <a:srgbClr val="FFC000"/>
                </a:solidFill>
                <a:effectLst/>
              </a:rPr>
              <a:t>Soukromoprávní metoda právní regulace</a:t>
            </a:r>
            <a:r>
              <a:rPr lang="cs-CZ" sz="2800" dirty="0">
                <a:solidFill>
                  <a:srgbClr val="FFC000"/>
                </a:solidFill>
                <a:effectLst/>
              </a:rPr>
              <a:t> </a:t>
            </a:r>
            <a:r>
              <a:rPr lang="cs-CZ" sz="2800" dirty="0">
                <a:effectLst/>
              </a:rPr>
              <a:t>vznik, změna nebo zánik právních vztahů je vázán na soukromoprávní úkony účastníků právních vztahů, mezi nimiž je vztah rovnosti (smlouva, dohoda)</a:t>
            </a:r>
            <a:br>
              <a:rPr lang="cs-CZ" sz="2800" dirty="0">
                <a:effectLst/>
              </a:rPr>
            </a:br>
            <a:br>
              <a:rPr lang="cs-CZ" sz="1200" dirty="0">
                <a:effectLst/>
              </a:rPr>
            </a:br>
            <a:r>
              <a:rPr lang="cs-CZ" sz="2800" b="1" dirty="0">
                <a:solidFill>
                  <a:srgbClr val="FFC000"/>
                </a:solidFill>
                <a:effectLst/>
              </a:rPr>
              <a:t>Veřejnoprávní metoda právní regulace</a:t>
            </a:r>
            <a:br>
              <a:rPr lang="cs-CZ" sz="2800" dirty="0">
                <a:effectLst/>
              </a:rPr>
            </a:br>
            <a:r>
              <a:rPr lang="cs-CZ" sz="2800" dirty="0">
                <a:effectLst/>
              </a:rPr>
              <a:t>vznik, změnu nebo zánik právních vztahů se děje právními akty orgánů veřejné moci, které vystupují v nadřazené pozici, a to: </a:t>
            </a:r>
            <a:br>
              <a:rPr lang="cs-CZ" sz="2800" dirty="0">
                <a:effectLst/>
              </a:rPr>
            </a:br>
            <a:r>
              <a:rPr lang="cs-CZ" sz="2800" dirty="0">
                <a:effectLst/>
              </a:rPr>
              <a:t>- rozhodnutími o právech a povinnostech nebo</a:t>
            </a:r>
            <a:br>
              <a:rPr lang="cs-CZ" sz="2800" dirty="0">
                <a:effectLst/>
              </a:rPr>
            </a:br>
            <a:r>
              <a:rPr lang="cs-CZ" sz="2800" dirty="0">
                <a:effectLst/>
              </a:rPr>
              <a:t>- kogentní právní úpravou</a:t>
            </a:r>
            <a:endParaRPr lang="cs-CZ" altLang="cs-CZ" sz="2400" dirty="0">
              <a:solidFill>
                <a:schemeClr val="tx1"/>
              </a:solidFill>
            </a:endParaRPr>
          </a:p>
        </p:txBody>
      </p:sp>
    </p:spTree>
    <p:extLst>
      <p:ext uri="{BB962C8B-B14F-4D97-AF65-F5344CB8AC3E}">
        <p14:creationId xmlns:p14="http://schemas.microsoft.com/office/powerpoint/2010/main" val="5434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B83949-9133-4F8A-BDD0-E00B98241782}"/>
              </a:ext>
            </a:extLst>
          </p:cNvPr>
          <p:cNvSpPr>
            <a:spLocks noGrp="1"/>
          </p:cNvSpPr>
          <p:nvPr>
            <p:ph type="title"/>
          </p:nvPr>
        </p:nvSpPr>
        <p:spPr>
          <a:xfrm>
            <a:off x="457200" y="1844675"/>
            <a:ext cx="8229600" cy="3024188"/>
          </a:xfrm>
        </p:spPr>
        <p:txBody>
          <a:bodyPr/>
          <a:lstStyle/>
          <a:p>
            <a:pPr algn="l">
              <a:defRPr/>
            </a:pPr>
            <a:r>
              <a:rPr lang="cs-CZ" altLang="cs-CZ" sz="5400" b="1" dirty="0"/>
              <a:t>     Právo a člověk</a:t>
            </a:r>
            <a:br>
              <a:rPr lang="cs-CZ" sz="2800" dirty="0"/>
            </a:br>
            <a:r>
              <a:rPr lang="cs-CZ" sz="2800" dirty="0"/>
              <a:t>- Právo je jeden z největších kulturních vynálezů</a:t>
            </a:r>
            <a:br>
              <a:rPr lang="cs-CZ" sz="2800" dirty="0"/>
            </a:br>
            <a:r>
              <a:rPr lang="cs-CZ" sz="2800" dirty="0"/>
              <a:t>- Právo je základním prvkem civilizace (Aristoteles)</a:t>
            </a:r>
            <a:br>
              <a:rPr lang="cs-CZ" sz="2800" dirty="0"/>
            </a:br>
            <a:r>
              <a:rPr lang="cs-CZ" sz="2800" dirty="0"/>
              <a:t>- Civilizaci lze poznat podle 2 znaků: práva a </a:t>
            </a:r>
            <a:br>
              <a:rPr lang="cs-CZ" sz="2800" dirty="0"/>
            </a:br>
            <a:r>
              <a:rPr lang="cs-CZ" sz="2800" dirty="0"/>
              <a:t>      jazyka (Tomáš Akvinský)</a:t>
            </a:r>
            <a:br>
              <a:rPr lang="cs-CZ" sz="2800" dirty="0"/>
            </a:br>
            <a:r>
              <a:rPr lang="cs-CZ" sz="2800" dirty="0"/>
              <a:t>- Žijeme v právu a prostřednictvím práva. Právo z </a:t>
            </a:r>
            <a:br>
              <a:rPr lang="cs-CZ" sz="2800" dirty="0"/>
            </a:br>
            <a:r>
              <a:rPr lang="cs-CZ" sz="2800" dirty="0"/>
              <a:t>      nás dělá to, co jsme: občany, zaměstnance, </a:t>
            </a:r>
            <a:br>
              <a:rPr lang="cs-CZ" sz="2800" dirty="0"/>
            </a:br>
            <a:r>
              <a:rPr lang="cs-CZ" sz="2800" dirty="0"/>
              <a:t>      manžely, vlastníky (Ronald </a:t>
            </a:r>
            <a:r>
              <a:rPr lang="cs-CZ" sz="2800" dirty="0" err="1"/>
              <a:t>Dworkin</a:t>
            </a:r>
            <a:r>
              <a:rPr lang="cs-CZ" sz="2800" dirty="0"/>
              <a:t>)</a:t>
            </a:r>
            <a:br>
              <a:rPr lang="cs-CZ" sz="2800" dirty="0"/>
            </a:br>
            <a:r>
              <a:rPr lang="cs-CZ" sz="2800" dirty="0"/>
              <a:t>- Právo je mečem, štítem a hrozbou (Ronald </a:t>
            </a:r>
            <a:br>
              <a:rPr lang="cs-CZ" sz="2800" dirty="0"/>
            </a:br>
            <a:r>
              <a:rPr lang="cs-CZ" sz="2800" dirty="0"/>
              <a:t>      </a:t>
            </a:r>
            <a:r>
              <a:rPr lang="cs-CZ" sz="2800" dirty="0" err="1"/>
              <a:t>Dworkin</a:t>
            </a:r>
            <a:r>
              <a:rPr lang="cs-CZ" sz="2800" dirty="0"/>
              <a:t>)</a:t>
            </a:r>
            <a:br>
              <a:rPr lang="cs-CZ" sz="2800" dirty="0"/>
            </a:br>
            <a:r>
              <a:rPr lang="cs-CZ" sz="2800" dirty="0"/>
              <a:t>- Právo chrání malé ryby před velkými rybami</a:t>
            </a:r>
            <a:br>
              <a:rPr lang="cs-CZ" sz="2800" dirty="0"/>
            </a:br>
            <a:r>
              <a:rPr lang="cs-CZ" sz="2800" dirty="0"/>
              <a:t>- Čím více právníků, tím více sporů (lidové rčení)</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417DC66-D053-4607-AC13-772865AA4A42}"/>
              </a:ext>
            </a:extLst>
          </p:cNvPr>
          <p:cNvSpPr>
            <a:spLocks noGrp="1" noChangeArrowheads="1"/>
          </p:cNvSpPr>
          <p:nvPr>
            <p:ph type="title"/>
          </p:nvPr>
        </p:nvSpPr>
        <p:spPr>
          <a:xfrm>
            <a:off x="179388" y="2781300"/>
            <a:ext cx="8229600" cy="1371600"/>
          </a:xfrm>
        </p:spPr>
        <p:txBody>
          <a:bodyPr/>
          <a:lstStyle/>
          <a:p>
            <a:pPr algn="l">
              <a:defRPr/>
            </a:pPr>
            <a:r>
              <a:rPr lang="cs-CZ" sz="4000" b="1" dirty="0">
                <a:solidFill>
                  <a:srgbClr val="FFC000"/>
                </a:solidFill>
              </a:rPr>
              <a:t>Právní odvětví</a:t>
            </a:r>
            <a:br>
              <a:rPr lang="cs-CZ" altLang="cs-CZ" sz="2800" dirty="0">
                <a:solidFill>
                  <a:schemeClr val="tx1"/>
                </a:solidFill>
                <a:latin typeface="Arial" charset="0"/>
              </a:rPr>
            </a:br>
            <a:r>
              <a:rPr lang="cs-CZ" sz="2800" b="1" dirty="0">
                <a:solidFill>
                  <a:srgbClr val="FFC000"/>
                </a:solidFill>
                <a:effectLst/>
              </a:rPr>
              <a:t>Veřejnoprávní odvětví</a:t>
            </a:r>
            <a:br>
              <a:rPr lang="cs-CZ" sz="2800" dirty="0">
                <a:effectLst/>
              </a:rPr>
            </a:br>
            <a:r>
              <a:rPr lang="cs-CZ" sz="2800" b="1" dirty="0">
                <a:effectLst/>
              </a:rPr>
              <a:t>Ústavní právo </a:t>
            </a:r>
            <a:r>
              <a:rPr lang="cs-CZ" sz="2800" dirty="0">
                <a:effectLst/>
              </a:rPr>
              <a:t>– vztahy mezi vrcholnými státními orgány a katalog základních práv a svobod</a:t>
            </a:r>
            <a:br>
              <a:rPr lang="cs-CZ" sz="2800" dirty="0">
                <a:effectLst/>
              </a:rPr>
            </a:br>
            <a:r>
              <a:rPr lang="cs-CZ" sz="2800" b="1" dirty="0">
                <a:effectLst/>
              </a:rPr>
              <a:t>Trestní právo </a:t>
            </a:r>
            <a:r>
              <a:rPr lang="cs-CZ" sz="2800" dirty="0">
                <a:effectLst/>
              </a:rPr>
              <a:t>– vymezuje co jsou trestné činy a jaké tresty se za ně ukládají</a:t>
            </a:r>
            <a:br>
              <a:rPr lang="cs-CZ" sz="2800" dirty="0">
                <a:effectLst/>
              </a:rPr>
            </a:br>
            <a:r>
              <a:rPr lang="cs-CZ" sz="2800" b="1" dirty="0">
                <a:effectLst/>
              </a:rPr>
              <a:t>Správní právo </a:t>
            </a:r>
            <a:r>
              <a:rPr lang="cs-CZ" sz="2800" dirty="0">
                <a:effectLst/>
              </a:rPr>
              <a:t>– organizace veřejné správy a vztahy mezi jejími subjekty</a:t>
            </a:r>
            <a:br>
              <a:rPr lang="cs-CZ" sz="2800" dirty="0">
                <a:effectLst/>
              </a:rPr>
            </a:br>
            <a:r>
              <a:rPr lang="cs-CZ" sz="2800" b="1" dirty="0">
                <a:effectLst/>
              </a:rPr>
              <a:t>Finanční právo </a:t>
            </a:r>
            <a:r>
              <a:rPr lang="cs-CZ" sz="2800" dirty="0">
                <a:effectLst/>
              </a:rPr>
              <a:t>– právní normy upravující finanční činnost státu (státní rozpočet, daně, cla…)</a:t>
            </a:r>
            <a:br>
              <a:rPr lang="cs-CZ" sz="2800" dirty="0">
                <a:effectLst/>
              </a:rPr>
            </a:br>
            <a:r>
              <a:rPr lang="cs-CZ" sz="2800" b="1" dirty="0">
                <a:effectLst/>
              </a:rPr>
              <a:t>Živnostenské právo </a:t>
            </a:r>
            <a:r>
              <a:rPr lang="cs-CZ" sz="2800" dirty="0">
                <a:effectLst/>
              </a:rPr>
              <a:t>– upravuje živnostenské podnikání a podmínky oprávnění k němu</a:t>
            </a:r>
            <a:br>
              <a:rPr lang="cs-CZ" sz="2800" dirty="0">
                <a:effectLst/>
              </a:rPr>
            </a:br>
            <a:r>
              <a:rPr lang="cs-CZ" sz="2800" b="1" dirty="0">
                <a:effectLst/>
              </a:rPr>
              <a:t>Právo sociálního zabezpečení </a:t>
            </a:r>
            <a:br>
              <a:rPr lang="cs-CZ" sz="2800" b="1" dirty="0">
                <a:effectLst/>
              </a:rPr>
            </a:br>
            <a:r>
              <a:rPr lang="cs-CZ" sz="2800" b="1" dirty="0">
                <a:effectLst/>
              </a:rPr>
              <a:t>Právo životního prostředí</a:t>
            </a:r>
          </a:p>
        </p:txBody>
      </p:sp>
    </p:spTree>
    <p:extLst>
      <p:ext uri="{BB962C8B-B14F-4D97-AF65-F5344CB8AC3E}">
        <p14:creationId xmlns:p14="http://schemas.microsoft.com/office/powerpoint/2010/main" val="3235566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EFA0B45-AC52-4C9E-8C70-8BED5AC8CFBF}"/>
              </a:ext>
            </a:extLst>
          </p:cNvPr>
          <p:cNvSpPr>
            <a:spLocks noGrp="1" noChangeArrowheads="1"/>
          </p:cNvSpPr>
          <p:nvPr>
            <p:ph type="title"/>
          </p:nvPr>
        </p:nvSpPr>
        <p:spPr>
          <a:xfrm>
            <a:off x="179388" y="2781300"/>
            <a:ext cx="8229600" cy="1371600"/>
          </a:xfrm>
        </p:spPr>
        <p:txBody>
          <a:bodyPr/>
          <a:lstStyle/>
          <a:p>
            <a:pPr algn="l">
              <a:defRPr/>
            </a:pPr>
            <a:r>
              <a:rPr lang="cs-CZ" sz="4000" b="1" dirty="0">
                <a:solidFill>
                  <a:srgbClr val="FFC000"/>
                </a:solidFill>
              </a:rPr>
              <a:t>Právní odvětví</a:t>
            </a:r>
            <a:br>
              <a:rPr lang="cs-CZ" altLang="cs-CZ" sz="2800" dirty="0">
                <a:solidFill>
                  <a:schemeClr val="tx1"/>
                </a:solidFill>
                <a:latin typeface="Arial" charset="0"/>
              </a:rPr>
            </a:br>
            <a:r>
              <a:rPr lang="cs-CZ" sz="2800" b="1" dirty="0">
                <a:solidFill>
                  <a:srgbClr val="FFC000"/>
                </a:solidFill>
                <a:effectLst/>
              </a:rPr>
              <a:t>Soukromoprávní odvětví</a:t>
            </a:r>
            <a:br>
              <a:rPr lang="cs-CZ" sz="2800" dirty="0">
                <a:effectLst/>
              </a:rPr>
            </a:br>
            <a:r>
              <a:rPr lang="cs-CZ" sz="2800" b="1" dirty="0">
                <a:effectLst/>
              </a:rPr>
              <a:t>Občanské právo </a:t>
            </a:r>
            <a:r>
              <a:rPr lang="cs-CZ" sz="2800" dirty="0">
                <a:effectLst/>
              </a:rPr>
              <a:t>– vztah rovnosti; vlastnické právo, závazkové vztahy, dědění, ochrana osobnosti </a:t>
            </a:r>
            <a:br>
              <a:rPr lang="cs-CZ" sz="2800" dirty="0">
                <a:effectLst/>
              </a:rPr>
            </a:br>
            <a:r>
              <a:rPr lang="cs-CZ" sz="2800" b="1" dirty="0">
                <a:effectLst/>
              </a:rPr>
              <a:t>Rodinné právo </a:t>
            </a:r>
            <a:r>
              <a:rPr lang="cs-CZ" sz="2800" dirty="0">
                <a:effectLst/>
              </a:rPr>
              <a:t>- vznik a zánik manželství, vztahy mezi manžely, rodiči a dětmi, osvojení, pěstounská péče, výživné </a:t>
            </a:r>
            <a:br>
              <a:rPr lang="cs-CZ" sz="2800" dirty="0">
                <a:effectLst/>
              </a:rPr>
            </a:br>
            <a:r>
              <a:rPr lang="cs-CZ" sz="2800" b="1" dirty="0">
                <a:effectLst/>
              </a:rPr>
              <a:t>Obchodní právo </a:t>
            </a:r>
            <a:r>
              <a:rPr lang="cs-CZ" sz="2800" dirty="0">
                <a:effectLst/>
              </a:rPr>
              <a:t>- podnikání, úprava obchodních společností, vztahy mezi podnikateli, vybrané smluvní typy s obchodněprávním režimem, veřejné zakázky</a:t>
            </a:r>
            <a:br>
              <a:rPr lang="cs-CZ" sz="2800" dirty="0">
                <a:effectLst/>
              </a:rPr>
            </a:br>
            <a:r>
              <a:rPr lang="cs-CZ" sz="2800" b="1" dirty="0">
                <a:effectLst/>
              </a:rPr>
              <a:t>Autorské právo </a:t>
            </a:r>
            <a:r>
              <a:rPr lang="cs-CZ" sz="2800" dirty="0">
                <a:effectLst/>
              </a:rPr>
              <a:t>- i tzv. průmyslová práva </a:t>
            </a:r>
            <a:r>
              <a:rPr lang="cs-CZ" sz="2800" b="1" dirty="0">
                <a:effectLst/>
              </a:rPr>
              <a:t>Mezinárodní právo soukromé</a:t>
            </a:r>
          </a:p>
        </p:txBody>
      </p:sp>
    </p:spTree>
    <p:extLst>
      <p:ext uri="{BB962C8B-B14F-4D97-AF65-F5344CB8AC3E}">
        <p14:creationId xmlns:p14="http://schemas.microsoft.com/office/powerpoint/2010/main" val="192527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68A4F38-1DA3-4E3F-A01B-7B311C8C0AA1}"/>
              </a:ext>
            </a:extLst>
          </p:cNvPr>
          <p:cNvSpPr>
            <a:spLocks noGrp="1" noChangeArrowheads="1"/>
          </p:cNvSpPr>
          <p:nvPr>
            <p:ph type="title"/>
          </p:nvPr>
        </p:nvSpPr>
        <p:spPr>
          <a:xfrm>
            <a:off x="179388" y="2420938"/>
            <a:ext cx="8229600" cy="1731962"/>
          </a:xfrm>
        </p:spPr>
        <p:txBody>
          <a:bodyPr/>
          <a:lstStyle/>
          <a:p>
            <a:pPr algn="l">
              <a:defRPr/>
            </a:pPr>
            <a:r>
              <a:rPr lang="cs-CZ" sz="4000" b="1" dirty="0">
                <a:solidFill>
                  <a:srgbClr val="FFC000"/>
                </a:solidFill>
              </a:rPr>
              <a:t>Právní odvětví smíšené povahy </a:t>
            </a:r>
            <a:br>
              <a:rPr lang="cs-CZ" altLang="cs-CZ" sz="2800" dirty="0">
                <a:solidFill>
                  <a:schemeClr val="tx1"/>
                </a:solidFill>
                <a:latin typeface="Arial" charset="0"/>
              </a:rPr>
            </a:br>
            <a:br>
              <a:rPr lang="cs-CZ" altLang="cs-CZ" sz="1400" dirty="0">
                <a:solidFill>
                  <a:schemeClr val="tx1"/>
                </a:solidFill>
                <a:latin typeface="Arial" charset="0"/>
              </a:rPr>
            </a:br>
            <a:r>
              <a:rPr lang="cs-CZ" altLang="cs-CZ" sz="2800" b="1" dirty="0">
                <a:solidFill>
                  <a:schemeClr val="tx1"/>
                </a:solidFill>
                <a:effectLst/>
                <a:latin typeface="Arial" charset="0"/>
              </a:rPr>
              <a:t>Pr</a:t>
            </a:r>
            <a:r>
              <a:rPr lang="cs-CZ" sz="2800" b="1" dirty="0">
                <a:effectLst/>
              </a:rPr>
              <a:t>acovní právo </a:t>
            </a:r>
            <a:r>
              <a:rPr lang="cs-CZ" sz="2800" dirty="0">
                <a:effectLst/>
              </a:rPr>
              <a:t>- vztahy mezi zaměstnanci a zaměstnavateli, veřejnoprávní normy mají chránit zaměstnance, jinak soukromoprávní vztahy </a:t>
            </a:r>
            <a:r>
              <a:rPr lang="cs-CZ" sz="2800" b="1" dirty="0">
                <a:effectLst/>
              </a:rPr>
              <a:t>Mezinárodní právo veřejné </a:t>
            </a:r>
            <a:r>
              <a:rPr lang="cs-CZ" sz="2800" dirty="0">
                <a:effectLst/>
              </a:rPr>
              <a:t>- mezinárodní smlouvy mohou upravovat jak veřejnoprávní (</a:t>
            </a:r>
            <a:r>
              <a:rPr lang="cs-CZ" sz="2800" dirty="0" err="1">
                <a:effectLst/>
              </a:rPr>
              <a:t>např</a:t>
            </a:r>
            <a:r>
              <a:rPr lang="cs-CZ" sz="2800" dirty="0">
                <a:effectLst/>
              </a:rPr>
              <a:t> trestněprávní) tak i soukromoprávní otázky (např. mezinárodního obchodu)</a:t>
            </a:r>
            <a:br>
              <a:rPr lang="cs-CZ" sz="2800" dirty="0">
                <a:effectLst/>
              </a:rPr>
            </a:br>
            <a:r>
              <a:rPr lang="cs-CZ" sz="2800" b="1" dirty="0">
                <a:effectLst/>
              </a:rPr>
              <a:t>Evropské právo </a:t>
            </a:r>
            <a:r>
              <a:rPr lang="cs-CZ" sz="2800" dirty="0">
                <a:effectLst/>
              </a:rPr>
              <a:t>- primární právo = veřejnoprávní povaha, sekundární právo (směrnice, nařízení) upravují i soukromoprávní otázky </a:t>
            </a:r>
            <a:endParaRPr lang="cs-CZ" sz="2800" b="1" dirty="0">
              <a:effectLst/>
            </a:endParaRPr>
          </a:p>
        </p:txBody>
      </p:sp>
    </p:spTree>
    <p:extLst>
      <p:ext uri="{BB962C8B-B14F-4D97-AF65-F5344CB8AC3E}">
        <p14:creationId xmlns:p14="http://schemas.microsoft.com/office/powerpoint/2010/main" val="753930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a:extLst>
              <a:ext uri="{FF2B5EF4-FFF2-40B4-BE49-F238E27FC236}">
                <a16:creationId xmlns:a16="http://schemas.microsoft.com/office/drawing/2014/main" id="{C72BE86F-463A-4746-A217-2551F7A87EC1}"/>
              </a:ext>
            </a:extLst>
          </p:cNvPr>
          <p:cNvSpPr>
            <a:spLocks noGrp="1"/>
          </p:cNvSpPr>
          <p:nvPr>
            <p:ph type="title"/>
          </p:nvPr>
        </p:nvSpPr>
        <p:spPr>
          <a:xfrm>
            <a:off x="179512" y="1844823"/>
            <a:ext cx="8784976" cy="3312965"/>
          </a:xfrm>
        </p:spPr>
        <p:txBody>
          <a:bodyPr/>
          <a:lstStyle/>
          <a:p>
            <a:pPr marL="72000" indent="0" algn="l">
              <a:lnSpc>
                <a:spcPct val="100000"/>
              </a:lnSpc>
              <a:buNone/>
            </a:pPr>
            <a:r>
              <a:rPr lang="cs-CZ" altLang="cs-CZ" sz="2800" b="1" dirty="0"/>
              <a:t>                      </a:t>
            </a:r>
            <a:r>
              <a:rPr lang="cs-CZ" altLang="cs-CZ" sz="3200" b="1" dirty="0">
                <a:solidFill>
                  <a:srgbClr val="FFC000"/>
                </a:solidFill>
              </a:rPr>
              <a:t>Právní principy</a:t>
            </a:r>
            <a:br>
              <a:rPr lang="cs-CZ" altLang="cs-CZ" sz="2800" dirty="0"/>
            </a:br>
            <a:r>
              <a:rPr lang="cs-CZ" altLang="cs-CZ" sz="2800" dirty="0"/>
              <a:t>Právní principy jsou vůdčí právní zásady prostupující celým právním řádem. Jsou koncentrovaným vyjádřením obsahu práva a h</a:t>
            </a:r>
            <a:r>
              <a:rPr lang="cs-CZ" sz="2800" dirty="0"/>
              <a:t>odnotově ho ukotvují. </a:t>
            </a:r>
            <a:br>
              <a:rPr lang="cs-CZ" altLang="cs-CZ" sz="2800" dirty="0"/>
            </a:br>
            <a:br>
              <a:rPr lang="cs-CZ" altLang="cs-CZ" sz="1000" dirty="0"/>
            </a:br>
            <a:r>
              <a:rPr lang="cs-CZ" altLang="cs-CZ" sz="2800" dirty="0">
                <a:solidFill>
                  <a:srgbClr val="FFC000"/>
                </a:solidFill>
              </a:rPr>
              <a:t>Římskoprávní dědictví </a:t>
            </a:r>
            <a:r>
              <a:rPr lang="cs-CZ" altLang="cs-CZ" sz="2400" dirty="0"/>
              <a:t>v Justiniánových kodexech (6. st.):</a:t>
            </a:r>
            <a:br>
              <a:rPr lang="cs-CZ" altLang="cs-CZ" sz="2800" dirty="0"/>
            </a:br>
            <a:br>
              <a:rPr lang="cs-CZ" altLang="cs-CZ" sz="800" dirty="0"/>
            </a:br>
            <a:r>
              <a:rPr lang="cs-CZ" altLang="cs-CZ" sz="2800" dirty="0"/>
              <a:t>- Čestně žít, druhému neškodit, každému dávat, co mu patří. </a:t>
            </a:r>
            <a:br>
              <a:rPr lang="cs-CZ" altLang="cs-CZ" sz="2800" dirty="0"/>
            </a:br>
            <a:r>
              <a:rPr lang="cs-CZ" altLang="cs-CZ" sz="2800" dirty="0"/>
              <a:t>- Smlouvy se mají plnit.</a:t>
            </a:r>
            <a:br>
              <a:rPr lang="cs-CZ" altLang="cs-CZ" sz="2800" dirty="0"/>
            </a:br>
            <a:r>
              <a:rPr lang="cs-CZ" altLang="cs-CZ" sz="2800" dirty="0"/>
              <a:t>- Nikdo nemůže převést na jiného více práv, než sám má.</a:t>
            </a:r>
            <a:br>
              <a:rPr lang="cs-CZ" altLang="cs-CZ" sz="2800" dirty="0"/>
            </a:br>
            <a:r>
              <a:rPr lang="cs-CZ" altLang="cs-CZ" sz="2800" dirty="0"/>
              <a:t>- Nelze se zavázat k nemožnému.</a:t>
            </a:r>
            <a:br>
              <a:rPr lang="cs-CZ" altLang="cs-CZ" sz="2800" dirty="0"/>
            </a:br>
            <a:r>
              <a:rPr lang="cs-CZ" altLang="cs-CZ" sz="2800" dirty="0"/>
              <a:t>- Bezdůvodný strach neomlouvá .</a:t>
            </a:r>
            <a:br>
              <a:rPr lang="cs-CZ" altLang="cs-CZ" sz="2800" dirty="0"/>
            </a:br>
            <a:r>
              <a:rPr lang="cs-CZ" altLang="cs-CZ" sz="2800" dirty="0"/>
              <a:t>- Za vyšší moc nikdo neodpovídá.</a:t>
            </a:r>
            <a:br>
              <a:rPr lang="cs-CZ" altLang="cs-CZ" sz="2800" dirty="0"/>
            </a:br>
            <a:r>
              <a:rPr lang="cs-CZ" altLang="cs-CZ" sz="2800" dirty="0"/>
              <a:t>- Věc rozhodnutá je pokládána za pravdu.</a:t>
            </a:r>
            <a:br>
              <a:rPr lang="cs-CZ" altLang="cs-CZ" sz="2800" dirty="0"/>
            </a:br>
            <a:endParaRPr lang="cs-CZ"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a:extLst>
              <a:ext uri="{FF2B5EF4-FFF2-40B4-BE49-F238E27FC236}">
                <a16:creationId xmlns:a16="http://schemas.microsoft.com/office/drawing/2014/main" id="{C72BE86F-463A-4746-A217-2551F7A87EC1}"/>
              </a:ext>
            </a:extLst>
          </p:cNvPr>
          <p:cNvSpPr>
            <a:spLocks noGrp="1"/>
          </p:cNvSpPr>
          <p:nvPr>
            <p:ph type="title"/>
          </p:nvPr>
        </p:nvSpPr>
        <p:spPr>
          <a:xfrm>
            <a:off x="179512" y="1484783"/>
            <a:ext cx="8784976" cy="3673005"/>
          </a:xfrm>
        </p:spPr>
        <p:txBody>
          <a:bodyPr/>
          <a:lstStyle/>
          <a:p>
            <a:pPr marL="72000" algn="l"/>
            <a:r>
              <a:rPr lang="cs-CZ" altLang="cs-CZ" sz="3200" b="1" dirty="0"/>
              <a:t>                         </a:t>
            </a:r>
            <a:br>
              <a:rPr lang="cs-CZ" altLang="cs-CZ" sz="3200" dirty="0"/>
            </a:br>
            <a:r>
              <a:rPr lang="cs-CZ" altLang="cs-CZ" sz="3600" b="1" dirty="0"/>
              <a:t>Středověká a moderní právní věda </a:t>
            </a:r>
            <a:r>
              <a:rPr lang="cs-CZ" altLang="cs-CZ" sz="3200" dirty="0"/>
              <a:t>doplnily další právní principy:</a:t>
            </a:r>
            <a:br>
              <a:rPr lang="cs-CZ" altLang="cs-CZ" sz="3200" dirty="0"/>
            </a:br>
            <a:br>
              <a:rPr lang="cs-CZ" altLang="cs-CZ" sz="1400" dirty="0"/>
            </a:br>
            <a:r>
              <a:rPr lang="cs-CZ" sz="3200" dirty="0"/>
              <a:t>- Zákaz odepření spravedlnosti.</a:t>
            </a:r>
            <a:br>
              <a:rPr lang="cs-CZ" sz="3200" dirty="0"/>
            </a:br>
            <a:r>
              <a:rPr lang="cs-CZ" sz="3200" dirty="0"/>
              <a:t>- Je třeba slyšet i druhou stranu.</a:t>
            </a:r>
            <a:br>
              <a:rPr lang="cs-CZ" sz="3200" dirty="0"/>
            </a:br>
            <a:r>
              <a:rPr lang="cs-CZ" sz="3200" dirty="0"/>
              <a:t>- Nikdo nesmí být soudcem ve vlastní věci.</a:t>
            </a:r>
            <a:br>
              <a:rPr lang="cs-CZ" sz="3200" dirty="0"/>
            </a:br>
            <a:r>
              <a:rPr lang="cs-CZ" sz="3200" dirty="0"/>
              <a:t>- Kdo je dřívější v čase, je silnější v právu .</a:t>
            </a:r>
            <a:br>
              <a:rPr lang="cs-CZ" sz="3200" dirty="0"/>
            </a:br>
            <a:r>
              <a:rPr lang="cs-CZ" sz="3200" dirty="0"/>
              <a:t>- Zákaz retroaktivity.</a:t>
            </a:r>
            <a:br>
              <a:rPr lang="cs-CZ" sz="3200" dirty="0"/>
            </a:br>
            <a:r>
              <a:rPr lang="cs-CZ" sz="3200" dirty="0"/>
              <a:t>- Presumpce neviny.</a:t>
            </a:r>
            <a:br>
              <a:rPr lang="cs-CZ" sz="3200" dirty="0"/>
            </a:br>
            <a:r>
              <a:rPr lang="cs-CZ" sz="3200" dirty="0"/>
              <a:t>- Zásada legální licence.</a:t>
            </a:r>
            <a:br>
              <a:rPr lang="cs-CZ" sz="3200" dirty="0"/>
            </a:br>
            <a:r>
              <a:rPr lang="cs-CZ" sz="3200" dirty="0"/>
              <a:t>- Základní lidská práva.</a:t>
            </a:r>
            <a:br>
              <a:rPr lang="cs-CZ" sz="3200" dirty="0"/>
            </a:br>
            <a:r>
              <a:rPr lang="cs-CZ" sz="3200" dirty="0"/>
              <a:t>- Povrch ustupuje půdě (</a:t>
            </a:r>
            <a:r>
              <a:rPr lang="cs-CZ" sz="3200" dirty="0" err="1"/>
              <a:t>Superficies</a:t>
            </a:r>
            <a:r>
              <a:rPr lang="cs-CZ" sz="3200" dirty="0"/>
              <a:t> </a:t>
            </a:r>
            <a:r>
              <a:rPr lang="cs-CZ" sz="3200" dirty="0" err="1"/>
              <a:t>solo</a:t>
            </a:r>
            <a:r>
              <a:rPr lang="cs-CZ" sz="3200" dirty="0"/>
              <a:t> cedit).</a:t>
            </a:r>
            <a:br>
              <a:rPr lang="cs-CZ" sz="3200" dirty="0"/>
            </a:br>
            <a:endParaRPr lang="cs-CZ" sz="3200" dirty="0"/>
          </a:p>
        </p:txBody>
      </p:sp>
    </p:spTree>
    <p:extLst>
      <p:ext uri="{BB962C8B-B14F-4D97-AF65-F5344CB8AC3E}">
        <p14:creationId xmlns:p14="http://schemas.microsoft.com/office/powerpoint/2010/main" val="2167649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a:extLst>
              <a:ext uri="{FF2B5EF4-FFF2-40B4-BE49-F238E27FC236}">
                <a16:creationId xmlns:a16="http://schemas.microsoft.com/office/drawing/2014/main" id="{8C2345DB-068F-4842-9E40-567D456529DD}"/>
              </a:ext>
            </a:extLst>
          </p:cNvPr>
          <p:cNvSpPr>
            <a:spLocks noGrp="1" noChangeArrowheads="1"/>
          </p:cNvSpPr>
          <p:nvPr>
            <p:ph type="title"/>
          </p:nvPr>
        </p:nvSpPr>
        <p:spPr>
          <a:xfrm>
            <a:off x="179388" y="2492895"/>
            <a:ext cx="8229600" cy="1371079"/>
          </a:xfrm>
        </p:spPr>
        <p:txBody>
          <a:bodyPr/>
          <a:lstStyle/>
          <a:p>
            <a:pPr algn="l">
              <a:defRPr/>
            </a:pPr>
            <a:br>
              <a:rPr lang="cs-CZ" sz="2400" dirty="0">
                <a:effectLst/>
              </a:rPr>
            </a:br>
            <a:r>
              <a:rPr lang="cs-CZ" sz="4000" b="1" dirty="0">
                <a:solidFill>
                  <a:srgbClr val="FFC000"/>
                </a:solidFill>
                <a:effectLst/>
              </a:rPr>
              <a:t>Právo hmotné a procesní</a:t>
            </a:r>
            <a:br>
              <a:rPr lang="cs-CZ" sz="2400" b="1" dirty="0">
                <a:effectLst/>
              </a:rPr>
            </a:br>
            <a:r>
              <a:rPr lang="cs-CZ" sz="2800" b="1" dirty="0">
                <a:solidFill>
                  <a:srgbClr val="FFC000"/>
                </a:solidFill>
                <a:effectLst/>
              </a:rPr>
              <a:t>Právo hmotné</a:t>
            </a:r>
            <a:br>
              <a:rPr lang="cs-CZ" sz="2800" dirty="0">
                <a:effectLst/>
              </a:rPr>
            </a:br>
            <a:r>
              <a:rPr lang="cs-CZ" sz="2800" dirty="0">
                <a:effectLst/>
              </a:rPr>
              <a:t>Souhrn právních norem a subjektivních práv, které směřují bezprostředně k </a:t>
            </a:r>
            <a:r>
              <a:rPr lang="cs-CZ" sz="2800" b="1" dirty="0">
                <a:effectLst/>
              </a:rPr>
              <a:t>naplnění účelu práva </a:t>
            </a:r>
            <a:r>
              <a:rPr lang="cs-CZ" sz="2800" dirty="0">
                <a:effectLst/>
              </a:rPr>
              <a:t>a jsou smyslem právní úpravy – hmotněprávní předpisy.</a:t>
            </a:r>
            <a:br>
              <a:rPr lang="cs-CZ" sz="2800" dirty="0">
                <a:effectLst/>
              </a:rPr>
            </a:br>
            <a:r>
              <a:rPr lang="cs-CZ" sz="2800" b="1" dirty="0">
                <a:solidFill>
                  <a:srgbClr val="FFC000"/>
                </a:solidFill>
                <a:effectLst/>
              </a:rPr>
              <a:t>Právo procesní </a:t>
            </a:r>
            <a:r>
              <a:rPr lang="cs-CZ" sz="2800" dirty="0">
                <a:effectLst/>
              </a:rPr>
              <a:t>- naplnění účelu právní úpravy slouží zprostředkovaně. Úprava postupu orgánů veřejné moci k vytváření a ochraně hmotných práv. Stanoví postavení účastníků a postup v řízení před správními orgány a soudy, postupy při tvorbě a aplikaci práva - </a:t>
            </a:r>
            <a:r>
              <a:rPr lang="cs-CZ" sz="2800" dirty="0" err="1">
                <a:effectLst/>
              </a:rPr>
              <a:t>procesněprávní</a:t>
            </a:r>
            <a:r>
              <a:rPr lang="cs-CZ" sz="2800" dirty="0">
                <a:effectLst/>
              </a:rPr>
              <a:t> předpisy.</a:t>
            </a:r>
            <a:endParaRPr lang="cs-CZ"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a:extLst>
              <a:ext uri="{FF2B5EF4-FFF2-40B4-BE49-F238E27FC236}">
                <a16:creationId xmlns:a16="http://schemas.microsoft.com/office/drawing/2014/main" id="{44C75A39-E41A-44A2-94DC-584D25AB113C}"/>
              </a:ext>
            </a:extLst>
          </p:cNvPr>
          <p:cNvSpPr>
            <a:spLocks noGrp="1" noChangeArrowheads="1"/>
          </p:cNvSpPr>
          <p:nvPr>
            <p:ph type="title"/>
          </p:nvPr>
        </p:nvSpPr>
        <p:spPr>
          <a:xfrm>
            <a:off x="323850" y="2636838"/>
            <a:ext cx="8229600" cy="1371600"/>
          </a:xfrm>
        </p:spPr>
        <p:txBody>
          <a:bodyPr/>
          <a:lstStyle/>
          <a:p>
            <a:pPr algn="l">
              <a:defRPr/>
            </a:pPr>
            <a:r>
              <a:rPr lang="cs-CZ" sz="4000" b="1" dirty="0">
                <a:solidFill>
                  <a:srgbClr val="FFC000"/>
                </a:solidFill>
                <a:effectLst/>
              </a:rPr>
              <a:t>Právo vnitrostátní a mezinárodní</a:t>
            </a:r>
            <a:br>
              <a:rPr lang="cs-CZ" sz="4000" b="1" dirty="0">
                <a:effectLst/>
              </a:rPr>
            </a:br>
            <a:r>
              <a:rPr lang="cs-CZ" sz="2800" dirty="0">
                <a:effectLst/>
              </a:rPr>
              <a:t>Vztah dvou právních systémů - prosadila se </a:t>
            </a:r>
            <a:r>
              <a:rPr lang="cs-CZ" sz="2800" b="1" dirty="0">
                <a:effectLst/>
              </a:rPr>
              <a:t>dualistické</a:t>
            </a:r>
            <a:r>
              <a:rPr lang="cs-CZ" sz="2800" dirty="0">
                <a:effectLst/>
              </a:rPr>
              <a:t> koncepce, souvisí to se suverenitou států a postavením subjektů v právu vnitrostátním</a:t>
            </a:r>
            <a:br>
              <a:rPr lang="cs-CZ" sz="2400" dirty="0">
                <a:effectLst/>
              </a:rPr>
            </a:br>
            <a:r>
              <a:rPr lang="cs-CZ" sz="2800" b="1" dirty="0">
                <a:solidFill>
                  <a:srgbClr val="FFC000"/>
                </a:solidFill>
                <a:effectLst/>
              </a:rPr>
              <a:t>Mezinárodní právo veřejné</a:t>
            </a:r>
            <a:br>
              <a:rPr lang="cs-CZ" sz="2400" dirty="0">
                <a:effectLst/>
              </a:rPr>
            </a:br>
            <a:r>
              <a:rPr lang="cs-CZ" sz="2800" dirty="0">
                <a:effectLst/>
              </a:rPr>
              <a:t>Upravuje vztahy mezi suverénními státy a jimi vytvářenými mezinárodními organizacemi. Pramenem mezinárodního práva jsou především dvou nebo vícestranné mezinárodní smlouvy a právní obyčeje. Je obtížně vynutitelné - Rada bezpečnosti OSN na základě Charty OSN, Mezinárodní soudní dvůr v Haagu, mezinárodní trestní tribunály.</a:t>
            </a:r>
            <a:endParaRPr lang="cs-CZ" altLang="cs-CZ"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a:extLst>
              <a:ext uri="{FF2B5EF4-FFF2-40B4-BE49-F238E27FC236}">
                <a16:creationId xmlns:a16="http://schemas.microsoft.com/office/drawing/2014/main" id="{A95839F0-7B08-4DDD-B9F7-192D22C884C9}"/>
              </a:ext>
            </a:extLst>
          </p:cNvPr>
          <p:cNvSpPr>
            <a:spLocks noGrp="1" noChangeArrowheads="1"/>
          </p:cNvSpPr>
          <p:nvPr>
            <p:ph type="title"/>
          </p:nvPr>
        </p:nvSpPr>
        <p:spPr>
          <a:xfrm>
            <a:off x="323850" y="2349500"/>
            <a:ext cx="8218488" cy="1803400"/>
          </a:xfrm>
        </p:spPr>
        <p:txBody>
          <a:bodyPr/>
          <a:lstStyle/>
          <a:p>
            <a:pPr algn="l" fontAlgn="auto" hangingPunct="1">
              <a:defRPr/>
            </a:pPr>
            <a:r>
              <a:rPr lang="cs-CZ" sz="3200" b="1" dirty="0">
                <a:solidFill>
                  <a:srgbClr val="FFC000"/>
                </a:solidFill>
                <a:effectLst/>
              </a:rPr>
              <a:t>Sjednocování mezinárodního a vnitrostátního práva (recepce) </a:t>
            </a:r>
            <a:br>
              <a:rPr lang="cs-CZ" sz="3200" b="1" dirty="0">
                <a:solidFill>
                  <a:srgbClr val="FFC000"/>
                </a:solidFill>
                <a:effectLst/>
              </a:rPr>
            </a:br>
            <a:br>
              <a:rPr lang="cs-CZ" sz="1200" b="1" dirty="0">
                <a:solidFill>
                  <a:srgbClr val="FFC000"/>
                </a:solidFill>
                <a:effectLst/>
              </a:rPr>
            </a:br>
            <a:r>
              <a:rPr lang="cs-CZ" sz="2800" b="1" dirty="0">
                <a:solidFill>
                  <a:srgbClr val="FFC000"/>
                </a:solidFill>
                <a:effectLst/>
              </a:rPr>
              <a:t>- Adaptací </a:t>
            </a:r>
            <a:r>
              <a:rPr lang="cs-CZ" sz="2800" dirty="0">
                <a:effectLst/>
              </a:rPr>
              <a:t>= obsahovým přenosem mezinárodních právních závazků a oprávnění do právních forem vnitrostátního práva. </a:t>
            </a:r>
            <a:br>
              <a:rPr lang="cs-CZ" sz="2800" dirty="0">
                <a:effectLst/>
              </a:rPr>
            </a:br>
            <a:r>
              <a:rPr lang="cs-CZ" sz="2800" b="1" dirty="0">
                <a:solidFill>
                  <a:srgbClr val="FFC000"/>
                </a:solidFill>
                <a:effectLst/>
              </a:rPr>
              <a:t>- Transformací </a:t>
            </a:r>
            <a:r>
              <a:rPr lang="cs-CZ" sz="2800" dirty="0">
                <a:effectLst/>
              </a:rPr>
              <a:t>= vyhlášení doslovného znění aktu v některé formě vnitrostátního práva, např. zákonem. Pramenem práva formálně právně zůstává transformační norma,</a:t>
            </a:r>
            <a:br>
              <a:rPr lang="cs-CZ" sz="2800" dirty="0">
                <a:effectLst/>
              </a:rPr>
            </a:br>
            <a:r>
              <a:rPr lang="cs-CZ" sz="2800" b="1" dirty="0">
                <a:solidFill>
                  <a:srgbClr val="FFC000"/>
                </a:solidFill>
                <a:effectLst/>
              </a:rPr>
              <a:t>- Inkorporací </a:t>
            </a:r>
            <a:r>
              <a:rPr lang="cs-CZ" sz="2800" dirty="0">
                <a:effectLst/>
              </a:rPr>
              <a:t>= „vtažení“ mezinárodního práva do práva vnitrostátního, aniž by toto ztratilo formu mezinárodního práva, pouze jsou mu propůjčeny účinky vnitrostátního práva.</a:t>
            </a:r>
            <a:endParaRPr lang="cs-CZ" altLang="cs-CZ" sz="2400" dirty="0"/>
          </a:p>
        </p:txBody>
      </p:sp>
      <p:pic>
        <p:nvPicPr>
          <p:cNvPr id="19459" name="Picture 3">
            <a:extLst>
              <a:ext uri="{FF2B5EF4-FFF2-40B4-BE49-F238E27FC236}">
                <a16:creationId xmlns:a16="http://schemas.microsoft.com/office/drawing/2014/main" id="{27E0179C-FDEC-4D75-9666-B6E01CEECC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3352800"/>
            <a:ext cx="152400" cy="15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12387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557BCF3F-8842-4C36-9406-E2EFDC17FEC5}"/>
              </a:ext>
            </a:extLst>
          </p:cNvPr>
          <p:cNvSpPr>
            <a:spLocks noGrp="1" noChangeArrowheads="1"/>
          </p:cNvSpPr>
          <p:nvPr>
            <p:ph type="title"/>
          </p:nvPr>
        </p:nvSpPr>
        <p:spPr>
          <a:xfrm>
            <a:off x="395288" y="2492375"/>
            <a:ext cx="8291512" cy="1371600"/>
          </a:xfrm>
        </p:spPr>
        <p:txBody>
          <a:bodyPr/>
          <a:lstStyle/>
          <a:p>
            <a:pPr algn="l">
              <a:defRPr/>
            </a:pPr>
            <a:r>
              <a:rPr lang="cs-CZ" sz="4000" b="1" dirty="0">
                <a:solidFill>
                  <a:srgbClr val="FFC000"/>
                </a:solidFill>
                <a:effectLst/>
              </a:rPr>
              <a:t>Evropské právo </a:t>
            </a:r>
            <a:br>
              <a:rPr lang="cs-CZ" sz="3200" dirty="0">
                <a:effectLst/>
              </a:rPr>
            </a:br>
            <a:r>
              <a:rPr lang="cs-CZ" sz="2800" dirty="0">
                <a:effectLst/>
              </a:rPr>
              <a:t>Je specifickým právním systémem, který jako celek nepatří ani do mezinárodního, ani do vnitrostátního práva. Je tvořeno především primárním právem, tj. právem ze zakladatelských smluv.</a:t>
            </a:r>
            <a:br>
              <a:rPr lang="cs-CZ" sz="2800" dirty="0">
                <a:effectLst/>
              </a:rPr>
            </a:br>
            <a:r>
              <a:rPr lang="cs-CZ" sz="2800" dirty="0">
                <a:effectLst/>
              </a:rPr>
              <a:t>Další úroveň tvoří sekundární (odvozené) právo:</a:t>
            </a:r>
            <a:br>
              <a:rPr lang="cs-CZ" sz="2800" dirty="0">
                <a:effectLst/>
              </a:rPr>
            </a:br>
            <a:r>
              <a:rPr lang="cs-CZ" sz="2800" dirty="0">
                <a:effectLst/>
              </a:rPr>
              <a:t>- </a:t>
            </a:r>
            <a:r>
              <a:rPr lang="cs-CZ" sz="2800" b="1" dirty="0">
                <a:effectLst/>
              </a:rPr>
              <a:t>obecně závazná nařízení</a:t>
            </a:r>
            <a:r>
              <a:rPr lang="cs-CZ" sz="2800" dirty="0">
                <a:effectLst/>
              </a:rPr>
              <a:t> (</a:t>
            </a:r>
            <a:r>
              <a:rPr lang="cs-CZ" sz="2800" dirty="0" err="1">
                <a:effectLst/>
              </a:rPr>
              <a:t>regulations</a:t>
            </a:r>
            <a:r>
              <a:rPr lang="cs-CZ" sz="2800" dirty="0">
                <a:effectLst/>
              </a:rPr>
              <a:t>), </a:t>
            </a:r>
            <a:br>
              <a:rPr lang="cs-CZ" sz="2800" dirty="0">
                <a:effectLst/>
              </a:rPr>
            </a:br>
            <a:r>
              <a:rPr lang="cs-CZ" sz="2800" dirty="0">
                <a:effectLst/>
              </a:rPr>
              <a:t>- </a:t>
            </a:r>
            <a:r>
              <a:rPr lang="cs-CZ" sz="2800" b="1" dirty="0">
                <a:effectLst/>
              </a:rPr>
              <a:t>směrnice</a:t>
            </a:r>
            <a:r>
              <a:rPr lang="cs-CZ" sz="2800" dirty="0">
                <a:effectLst/>
              </a:rPr>
              <a:t> (</a:t>
            </a:r>
            <a:r>
              <a:rPr lang="cs-CZ" sz="2800" dirty="0" err="1">
                <a:effectLst/>
              </a:rPr>
              <a:t>directives</a:t>
            </a:r>
            <a:r>
              <a:rPr lang="cs-CZ" sz="2800" dirty="0">
                <a:effectLst/>
              </a:rPr>
              <a:t>) zavazující k dosažení stanoveného cíle, </a:t>
            </a:r>
            <a:br>
              <a:rPr lang="cs-CZ" sz="2800" dirty="0">
                <a:effectLst/>
              </a:rPr>
            </a:br>
            <a:r>
              <a:rPr lang="cs-CZ" sz="2800" dirty="0">
                <a:effectLst/>
              </a:rPr>
              <a:t>- </a:t>
            </a:r>
            <a:r>
              <a:rPr lang="cs-CZ" sz="2800" b="1" dirty="0">
                <a:effectLst/>
              </a:rPr>
              <a:t>individuálně závazná rozhodnutí</a:t>
            </a:r>
            <a:r>
              <a:rPr lang="cs-CZ" sz="2800" dirty="0">
                <a:effectLst/>
              </a:rPr>
              <a:t> (</a:t>
            </a:r>
            <a:r>
              <a:rPr lang="cs-CZ" sz="2800" dirty="0" err="1">
                <a:effectLst/>
              </a:rPr>
              <a:t>decisions</a:t>
            </a:r>
            <a:r>
              <a:rPr lang="cs-CZ" sz="2800" dirty="0">
                <a:effectLst/>
              </a:rPr>
              <a:t>) </a:t>
            </a:r>
            <a:br>
              <a:rPr lang="cs-CZ" sz="2800" dirty="0">
                <a:effectLst/>
              </a:rPr>
            </a:br>
            <a:r>
              <a:rPr lang="cs-CZ" sz="2800" dirty="0">
                <a:effectLst/>
              </a:rPr>
              <a:t>- </a:t>
            </a:r>
            <a:r>
              <a:rPr lang="cs-CZ" sz="2800" b="1" dirty="0">
                <a:effectLst/>
              </a:rPr>
              <a:t>právně nezávazná doporučení a stanoviska</a:t>
            </a:r>
            <a:r>
              <a:rPr lang="cs-CZ" sz="2800" dirty="0">
                <a:effectLst/>
              </a:rPr>
              <a:t> (</a:t>
            </a:r>
            <a:r>
              <a:rPr lang="cs-CZ" sz="2800" dirty="0" err="1">
                <a:effectLst/>
              </a:rPr>
              <a:t>recommendations</a:t>
            </a:r>
            <a:r>
              <a:rPr lang="cs-CZ" sz="2800" dirty="0">
                <a:effectLst/>
              </a:rPr>
              <a:t>, </a:t>
            </a:r>
            <a:r>
              <a:rPr lang="cs-CZ" sz="2800" dirty="0" err="1">
                <a:effectLst/>
              </a:rPr>
              <a:t>opinions</a:t>
            </a:r>
            <a:r>
              <a:rPr lang="cs-CZ" sz="2800" dirty="0">
                <a:effectLst/>
              </a:rPr>
              <a:t>). </a:t>
            </a:r>
            <a:br>
              <a:rPr lang="cs-CZ" sz="2800" dirty="0">
                <a:effectLst/>
              </a:rPr>
            </a:br>
            <a:r>
              <a:rPr lang="cs-CZ" sz="2800" dirty="0">
                <a:effectLst/>
              </a:rPr>
              <a:t>Jeho významnou součástí jsou i </a:t>
            </a:r>
            <a:r>
              <a:rPr lang="cs-CZ" sz="2800" dirty="0" err="1">
                <a:effectLst/>
              </a:rPr>
              <a:t>quasiprecedenční</a:t>
            </a:r>
            <a:r>
              <a:rPr lang="cs-CZ" sz="2800" dirty="0">
                <a:effectLst/>
              </a:rPr>
              <a:t> rozsudky Soudního dvora EU. </a:t>
            </a:r>
            <a:r>
              <a:rPr lang="cs-CZ" sz="2000" dirty="0">
                <a:effectLst/>
              </a:rPr>
              <a:t>(Vstup do EU 1.5.2004)</a:t>
            </a:r>
            <a:endParaRPr lang="cs-CZ" altLang="cs-CZ"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557BCF3F-8842-4C36-9406-E2EFDC17FEC5}"/>
              </a:ext>
            </a:extLst>
          </p:cNvPr>
          <p:cNvSpPr>
            <a:spLocks noGrp="1" noChangeArrowheads="1"/>
          </p:cNvSpPr>
          <p:nvPr>
            <p:ph type="title"/>
          </p:nvPr>
        </p:nvSpPr>
        <p:spPr>
          <a:xfrm>
            <a:off x="395288" y="2636911"/>
            <a:ext cx="8291512" cy="1227063"/>
          </a:xfrm>
        </p:spPr>
        <p:txBody>
          <a:bodyPr/>
          <a:lstStyle/>
          <a:p>
            <a:pPr algn="l"/>
            <a:r>
              <a:rPr lang="cs-CZ" sz="3600" b="1" dirty="0">
                <a:solidFill>
                  <a:srgbClr val="FFC000"/>
                </a:solidFill>
                <a:effectLst/>
              </a:rPr>
              <a:t>      Základní pojmy práva</a:t>
            </a:r>
            <a:br>
              <a:rPr lang="cs-CZ" sz="2400" b="1" dirty="0">
                <a:effectLst/>
              </a:rPr>
            </a:br>
            <a:r>
              <a:rPr lang="cs-CZ" sz="2400" b="1" dirty="0">
                <a:solidFill>
                  <a:srgbClr val="FFC000"/>
                </a:solidFill>
                <a:effectLst/>
              </a:rPr>
              <a:t>Právo</a:t>
            </a:r>
            <a:r>
              <a:rPr lang="cs-CZ" sz="2400" b="1" dirty="0">
                <a:effectLst/>
              </a:rPr>
              <a:t> </a:t>
            </a:r>
            <a:r>
              <a:rPr lang="cs-CZ" sz="2400" dirty="0">
                <a:effectLst/>
              </a:rPr>
              <a:t>- systém právních norem jako obecně závazných pravidel chování, stanovených nebo uznaných státem ve státem stanovené formě a vynutitelných státní mocí</a:t>
            </a:r>
            <a:br>
              <a:rPr lang="cs-CZ" sz="2400" dirty="0">
                <a:effectLst/>
              </a:rPr>
            </a:br>
            <a:r>
              <a:rPr lang="cs-CZ" sz="2400" b="1" dirty="0">
                <a:solidFill>
                  <a:srgbClr val="FFC000"/>
                </a:solidFill>
                <a:effectLst/>
              </a:rPr>
              <a:t>Právní norma</a:t>
            </a:r>
            <a:r>
              <a:rPr lang="cs-CZ" sz="2400" dirty="0">
                <a:solidFill>
                  <a:srgbClr val="FFC000"/>
                </a:solidFill>
                <a:effectLst/>
              </a:rPr>
              <a:t> </a:t>
            </a:r>
            <a:r>
              <a:rPr lang="cs-CZ" sz="2400" dirty="0">
                <a:effectLst/>
              </a:rPr>
              <a:t>- obecné pravidlo chování vyjádřené ve zvláštní státem stanovené nebo uznané formě, jehož dodržení stát sankcionuje</a:t>
            </a:r>
            <a:br>
              <a:rPr lang="cs-CZ" sz="2400" dirty="0">
                <a:effectLst/>
              </a:rPr>
            </a:br>
            <a:r>
              <a:rPr lang="cs-CZ" sz="2400" b="1" dirty="0">
                <a:solidFill>
                  <a:srgbClr val="FFC000"/>
                </a:solidFill>
                <a:effectLst/>
              </a:rPr>
              <a:t>Právní poměr (vztah) </a:t>
            </a:r>
            <a:r>
              <a:rPr lang="cs-CZ" sz="2400" dirty="0">
                <a:effectLst/>
              </a:rPr>
              <a:t>- společenský vztah, který je upravený právními normami a jehož účastníci jsou tak nositeli právní normou stanovených práv a povinností</a:t>
            </a:r>
            <a:br>
              <a:rPr lang="cs-CZ" sz="2400" dirty="0">
                <a:effectLst/>
              </a:rPr>
            </a:br>
            <a:r>
              <a:rPr lang="cs-CZ" sz="2400" b="1" dirty="0">
                <a:solidFill>
                  <a:srgbClr val="FFC000"/>
                </a:solidFill>
                <a:effectLst/>
              </a:rPr>
              <a:t>Právní předpis </a:t>
            </a:r>
            <a:r>
              <a:rPr lang="cs-CZ" sz="2400" b="1" dirty="0">
                <a:effectLst/>
              </a:rPr>
              <a:t>-</a:t>
            </a:r>
            <a:r>
              <a:rPr lang="cs-CZ" sz="2400" dirty="0">
                <a:effectLst/>
              </a:rPr>
              <a:t> souhrn právních norem upravujících určitý okruh právních vztahů</a:t>
            </a:r>
            <a:br>
              <a:rPr lang="cs-CZ" sz="2400" dirty="0">
                <a:effectLst/>
              </a:rPr>
            </a:br>
            <a:r>
              <a:rPr lang="cs-CZ" sz="2400" b="1" dirty="0">
                <a:solidFill>
                  <a:srgbClr val="FFC000"/>
                </a:solidFill>
                <a:effectLst/>
              </a:rPr>
              <a:t>Právní institut</a:t>
            </a:r>
            <a:r>
              <a:rPr lang="cs-CZ" sz="2400" dirty="0">
                <a:solidFill>
                  <a:srgbClr val="FFC000"/>
                </a:solidFill>
                <a:effectLst/>
              </a:rPr>
              <a:t> </a:t>
            </a:r>
            <a:r>
              <a:rPr lang="cs-CZ" sz="2400" dirty="0">
                <a:effectLst/>
              </a:rPr>
              <a:t>- soubor právních norem upravujících určitý stejnorodý okruh právních vztahů (institut rodiny)</a:t>
            </a:r>
            <a:br>
              <a:rPr lang="cs-CZ" sz="2400" dirty="0">
                <a:effectLst/>
              </a:rPr>
            </a:br>
            <a:r>
              <a:rPr lang="cs-CZ" sz="2400" b="1" dirty="0">
                <a:solidFill>
                  <a:srgbClr val="FFC000"/>
                </a:solidFill>
                <a:effectLst/>
              </a:rPr>
              <a:t>Právní odvětví</a:t>
            </a:r>
            <a:r>
              <a:rPr lang="cs-CZ" sz="2400" dirty="0">
                <a:solidFill>
                  <a:srgbClr val="FFC000"/>
                </a:solidFill>
                <a:effectLst/>
              </a:rPr>
              <a:t> </a:t>
            </a:r>
            <a:r>
              <a:rPr lang="cs-CZ" sz="2400" dirty="0">
                <a:effectLst/>
              </a:rPr>
              <a:t>- soubor právních předpisů upravujících určitý stejnorodý okruh právních vztahů představujících předmět určité právní úpravy</a:t>
            </a:r>
            <a:endParaRPr lang="cs-CZ" altLang="cs-CZ" sz="2400" dirty="0"/>
          </a:p>
        </p:txBody>
      </p:sp>
    </p:spTree>
    <p:extLst>
      <p:ext uri="{BB962C8B-B14F-4D97-AF65-F5344CB8AC3E}">
        <p14:creationId xmlns:p14="http://schemas.microsoft.com/office/powerpoint/2010/main" val="1324258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971BF-D941-4281-935A-CE25A6821F12}"/>
              </a:ext>
            </a:extLst>
          </p:cNvPr>
          <p:cNvSpPr>
            <a:spLocks noGrp="1"/>
          </p:cNvSpPr>
          <p:nvPr>
            <p:ph type="title"/>
          </p:nvPr>
        </p:nvSpPr>
        <p:spPr>
          <a:xfrm>
            <a:off x="539750" y="1484313"/>
            <a:ext cx="8229600" cy="3887787"/>
          </a:xfrm>
        </p:spPr>
        <p:txBody>
          <a:bodyPr/>
          <a:lstStyle/>
          <a:p>
            <a:pPr algn="l">
              <a:defRPr/>
            </a:pPr>
            <a:r>
              <a:rPr lang="cs-CZ" sz="5400" b="1" dirty="0">
                <a:effectLst/>
              </a:rPr>
              <a:t>         Co je právo</a:t>
            </a:r>
            <a:br>
              <a:rPr lang="cs-CZ" sz="5400" dirty="0"/>
            </a:br>
            <a:r>
              <a:rPr lang="cs-CZ" sz="2800" dirty="0"/>
              <a:t>- </a:t>
            </a:r>
            <a:r>
              <a:rPr lang="cs-CZ" sz="2800" dirty="0">
                <a:effectLst/>
              </a:rPr>
              <a:t>Výraz „právo“ je intuitivně srozumitelný</a:t>
            </a:r>
            <a:br>
              <a:rPr lang="cs-CZ" sz="2800" dirty="0">
                <a:effectLst/>
              </a:rPr>
            </a:br>
            <a:r>
              <a:rPr lang="cs-CZ" sz="2800" dirty="0">
                <a:effectLst/>
              </a:rPr>
              <a:t>- H. L. A. Hart: Existuje jen málo otázek týkajících </a:t>
            </a:r>
            <a:br>
              <a:rPr lang="cs-CZ" sz="2800" dirty="0">
                <a:effectLst/>
              </a:rPr>
            </a:br>
            <a:r>
              <a:rPr lang="cs-CZ" sz="2800" dirty="0">
                <a:effectLst/>
              </a:rPr>
              <a:t>     se lidské společnosti, které by byly kladeny tak </a:t>
            </a:r>
            <a:br>
              <a:rPr lang="cs-CZ" sz="2800" dirty="0">
                <a:effectLst/>
              </a:rPr>
            </a:br>
            <a:r>
              <a:rPr lang="cs-CZ" sz="2800" dirty="0">
                <a:effectLst/>
              </a:rPr>
              <a:t>     vytrvale jako otázka</a:t>
            </a:r>
            <a:r>
              <a:rPr lang="cs-CZ" sz="2800" b="1" dirty="0">
                <a:effectLst/>
              </a:rPr>
              <a:t> „Co je právo</a:t>
            </a:r>
            <a:r>
              <a:rPr lang="cs-CZ" sz="2800" i="1" dirty="0">
                <a:effectLst/>
              </a:rPr>
              <a:t>“ </a:t>
            </a:r>
            <a:br>
              <a:rPr lang="cs-CZ" sz="2800" i="1" dirty="0">
                <a:effectLst/>
              </a:rPr>
            </a:br>
            <a:r>
              <a:rPr lang="cs-CZ" sz="2800" i="1" dirty="0">
                <a:effectLst/>
              </a:rPr>
              <a:t>- </a:t>
            </a:r>
            <a:r>
              <a:rPr lang="cs-CZ" sz="2800" dirty="0">
                <a:effectLst/>
              </a:rPr>
              <a:t>Immanuel Kant: Co je právo? Tato otázka by asi </a:t>
            </a:r>
            <a:br>
              <a:rPr lang="cs-CZ" sz="2800" dirty="0">
                <a:effectLst/>
              </a:rPr>
            </a:br>
            <a:r>
              <a:rPr lang="cs-CZ" sz="2800" dirty="0">
                <a:effectLst/>
              </a:rPr>
              <a:t>     právníka uvedla do stejných rozpaků do jakých </a:t>
            </a:r>
            <a:br>
              <a:rPr lang="cs-CZ" sz="2800" dirty="0">
                <a:effectLst/>
              </a:rPr>
            </a:br>
            <a:r>
              <a:rPr lang="cs-CZ" sz="2800" dirty="0">
                <a:effectLst/>
              </a:rPr>
              <a:t>     by logika uvedla otázka “Co je pravda“</a:t>
            </a:r>
            <a:br>
              <a:rPr lang="cs-CZ" sz="2800" dirty="0">
                <a:effectLst/>
              </a:rPr>
            </a:br>
            <a:r>
              <a:rPr lang="cs-CZ" sz="2800" b="1" dirty="0">
                <a:effectLst/>
              </a:rPr>
              <a:t>Dva základní významy pojmu právo</a:t>
            </a:r>
            <a:r>
              <a:rPr lang="cs-CZ" sz="2800" dirty="0">
                <a:effectLst/>
              </a:rPr>
              <a:t>:</a:t>
            </a:r>
            <a:br>
              <a:rPr lang="cs-CZ" sz="2800" dirty="0">
                <a:effectLst/>
              </a:rPr>
            </a:br>
            <a:r>
              <a:rPr lang="cs-CZ" sz="2800" dirty="0">
                <a:effectLst/>
              </a:rPr>
              <a:t>1. právo v objektivním smyslu, objektivní právo,</a:t>
            </a:r>
            <a:br>
              <a:rPr lang="cs-CZ" sz="2800" dirty="0">
                <a:effectLst/>
              </a:rPr>
            </a:br>
            <a:r>
              <a:rPr lang="cs-CZ" sz="2800" dirty="0">
                <a:effectLst/>
              </a:rPr>
              <a:t>2. právo v subjektivním smyslu, subjektivní právo</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557BCF3F-8842-4C36-9406-E2EFDC17FEC5}"/>
              </a:ext>
            </a:extLst>
          </p:cNvPr>
          <p:cNvSpPr>
            <a:spLocks noGrp="1" noChangeArrowheads="1"/>
          </p:cNvSpPr>
          <p:nvPr>
            <p:ph type="title"/>
          </p:nvPr>
        </p:nvSpPr>
        <p:spPr>
          <a:xfrm>
            <a:off x="395288" y="2636911"/>
            <a:ext cx="8291512" cy="1227063"/>
          </a:xfrm>
        </p:spPr>
        <p:txBody>
          <a:bodyPr/>
          <a:lstStyle/>
          <a:p>
            <a:pPr algn="l"/>
            <a:r>
              <a:rPr lang="cs-CZ" sz="2400" b="1" dirty="0">
                <a:solidFill>
                  <a:srgbClr val="FFC000"/>
                </a:solidFill>
                <a:effectLst/>
              </a:rPr>
              <a:t>             </a:t>
            </a:r>
            <a:r>
              <a:rPr lang="cs-CZ" sz="3600" b="1" dirty="0">
                <a:solidFill>
                  <a:srgbClr val="FFC000"/>
                </a:solidFill>
                <a:effectLst/>
              </a:rPr>
              <a:t>Základní pojmy práva</a:t>
            </a:r>
            <a:br>
              <a:rPr lang="cs-CZ" sz="2400" b="1" dirty="0">
                <a:solidFill>
                  <a:srgbClr val="FFC000"/>
                </a:solidFill>
                <a:effectLst/>
              </a:rPr>
            </a:br>
            <a:br>
              <a:rPr lang="cs-CZ" sz="800" b="1" dirty="0">
                <a:solidFill>
                  <a:srgbClr val="FFC000"/>
                </a:solidFill>
                <a:effectLst/>
              </a:rPr>
            </a:br>
            <a:r>
              <a:rPr lang="cs-CZ" sz="2400" b="1" dirty="0">
                <a:solidFill>
                  <a:srgbClr val="FFC000"/>
                </a:solidFill>
                <a:effectLst/>
              </a:rPr>
              <a:t>Právní principy</a:t>
            </a:r>
            <a:r>
              <a:rPr lang="cs-CZ" sz="2400" dirty="0">
                <a:solidFill>
                  <a:srgbClr val="FFC000"/>
                </a:solidFill>
                <a:effectLst/>
              </a:rPr>
              <a:t> </a:t>
            </a:r>
            <a:r>
              <a:rPr lang="cs-CZ" sz="2400" dirty="0">
                <a:effectLst/>
              </a:rPr>
              <a:t>- vůdčí právní zásady prostupující právním řádem, vyznačující se vysokým stupněm obecnosti</a:t>
            </a:r>
            <a:br>
              <a:rPr lang="cs-CZ" sz="2400" dirty="0">
                <a:effectLst/>
              </a:rPr>
            </a:br>
            <a:r>
              <a:rPr lang="cs-CZ" sz="2400" b="1" dirty="0">
                <a:solidFill>
                  <a:srgbClr val="FFC000"/>
                </a:solidFill>
                <a:effectLst/>
              </a:rPr>
              <a:t>Interpretace práva</a:t>
            </a:r>
            <a:r>
              <a:rPr lang="cs-CZ" sz="2400" dirty="0">
                <a:solidFill>
                  <a:srgbClr val="FFC000"/>
                </a:solidFill>
                <a:effectLst/>
              </a:rPr>
              <a:t> </a:t>
            </a:r>
            <a:r>
              <a:rPr lang="cs-CZ" sz="2400" dirty="0">
                <a:effectLst/>
              </a:rPr>
              <a:t>- výklad právních textů k získání pravdivých poznatků o obsahu právní normy</a:t>
            </a:r>
            <a:br>
              <a:rPr lang="cs-CZ" sz="2400" dirty="0">
                <a:effectLst/>
              </a:rPr>
            </a:br>
            <a:r>
              <a:rPr lang="cs-CZ" sz="2400" b="1" dirty="0">
                <a:solidFill>
                  <a:srgbClr val="FFC000"/>
                </a:solidFill>
                <a:effectLst/>
              </a:rPr>
              <a:t>Aplikace práva</a:t>
            </a:r>
            <a:r>
              <a:rPr lang="cs-CZ" sz="2400" dirty="0">
                <a:solidFill>
                  <a:srgbClr val="FFC000"/>
                </a:solidFill>
                <a:effectLst/>
              </a:rPr>
              <a:t> </a:t>
            </a:r>
            <a:r>
              <a:rPr lang="cs-CZ" sz="2400" dirty="0">
                <a:effectLst/>
              </a:rPr>
              <a:t>- rozhodovací činnost státních orgánů, jejímž výsledkem je individuální právní akt</a:t>
            </a:r>
            <a:br>
              <a:rPr lang="cs-CZ" sz="2400" dirty="0">
                <a:effectLst/>
              </a:rPr>
            </a:br>
            <a:r>
              <a:rPr lang="cs-CZ" sz="2400" b="1" dirty="0">
                <a:solidFill>
                  <a:srgbClr val="FFC000"/>
                </a:solidFill>
                <a:effectLst/>
              </a:rPr>
              <a:t>Právní moc</a:t>
            </a:r>
            <a:r>
              <a:rPr lang="cs-CZ" sz="2400" dirty="0">
                <a:solidFill>
                  <a:srgbClr val="FFC000"/>
                </a:solidFill>
                <a:effectLst/>
              </a:rPr>
              <a:t> </a:t>
            </a:r>
            <a:r>
              <a:rPr lang="cs-CZ" sz="2400" b="1" dirty="0">
                <a:solidFill>
                  <a:srgbClr val="FFC000"/>
                </a:solidFill>
                <a:effectLst/>
              </a:rPr>
              <a:t>rozhodnutí </a:t>
            </a:r>
            <a:r>
              <a:rPr lang="cs-CZ" sz="2400" b="1" dirty="0">
                <a:effectLst/>
              </a:rPr>
              <a:t>-</a:t>
            </a:r>
            <a:r>
              <a:rPr lang="cs-CZ" sz="2400" dirty="0">
                <a:effectLst/>
              </a:rPr>
              <a:t> kdy již nelze podat řádný opravný prostředek proti rozhodnutí a stává se závazným a nezměnitelným</a:t>
            </a:r>
            <a:br>
              <a:rPr lang="cs-CZ" sz="2400" dirty="0">
                <a:effectLst/>
              </a:rPr>
            </a:br>
            <a:r>
              <a:rPr lang="cs-CZ" sz="2400" b="1" dirty="0">
                <a:solidFill>
                  <a:srgbClr val="FFC000"/>
                </a:solidFill>
                <a:effectLst/>
              </a:rPr>
              <a:t>Platnost právní normy (právního předpisu) </a:t>
            </a:r>
            <a:r>
              <a:rPr lang="cs-CZ" sz="2400" dirty="0">
                <a:effectLst/>
              </a:rPr>
              <a:t>– okamžik, kdy se právní norma stává po jejím vyhlášení součástí právního řádu</a:t>
            </a:r>
            <a:br>
              <a:rPr lang="cs-CZ" sz="2400" dirty="0">
                <a:effectLst/>
              </a:rPr>
            </a:br>
            <a:r>
              <a:rPr lang="cs-CZ" sz="2400" b="1" dirty="0">
                <a:solidFill>
                  <a:srgbClr val="FFC000"/>
                </a:solidFill>
                <a:effectLst/>
              </a:rPr>
              <a:t>Účinnost právní normy (právního předpisu) </a:t>
            </a:r>
            <a:r>
              <a:rPr lang="cs-CZ" sz="2400" b="1" dirty="0">
                <a:effectLst/>
              </a:rPr>
              <a:t>– </a:t>
            </a:r>
            <a:r>
              <a:rPr lang="cs-CZ" sz="2400" dirty="0">
                <a:effectLst/>
              </a:rPr>
              <a:t>okamžik, od něhož právní norma způsobuje stanovené právní následky po uplynutí tzv. </a:t>
            </a:r>
            <a:r>
              <a:rPr lang="cs-CZ" sz="2400" dirty="0" err="1">
                <a:effectLst/>
              </a:rPr>
              <a:t>legisvakanční</a:t>
            </a:r>
            <a:r>
              <a:rPr lang="cs-CZ" sz="2400" dirty="0">
                <a:effectLst/>
              </a:rPr>
              <a:t> doby mezi platností a účinností</a:t>
            </a:r>
            <a:endParaRPr lang="cs-CZ" altLang="cs-CZ" sz="2400" dirty="0"/>
          </a:p>
        </p:txBody>
      </p:sp>
    </p:spTree>
    <p:extLst>
      <p:ext uri="{BB962C8B-B14F-4D97-AF65-F5344CB8AC3E}">
        <p14:creationId xmlns:p14="http://schemas.microsoft.com/office/powerpoint/2010/main" val="1441695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FE5F23-F60D-4E05-8FD9-475BFF63DABA}"/>
              </a:ext>
            </a:extLst>
          </p:cNvPr>
          <p:cNvSpPr>
            <a:spLocks noGrp="1"/>
          </p:cNvSpPr>
          <p:nvPr>
            <p:ph type="title"/>
          </p:nvPr>
        </p:nvSpPr>
        <p:spPr>
          <a:xfrm>
            <a:off x="457200" y="1052513"/>
            <a:ext cx="8229600" cy="3816350"/>
          </a:xfrm>
        </p:spPr>
        <p:txBody>
          <a:bodyPr/>
          <a:lstStyle/>
          <a:p>
            <a:pPr>
              <a:defRPr/>
            </a:pPr>
            <a:r>
              <a:rPr lang="cs-CZ" dirty="0">
                <a:effectLst/>
              </a:rPr>
              <a:t>Děkuji za pozornost</a:t>
            </a:r>
            <a:br>
              <a:rPr lang="cs-CZ" dirty="0">
                <a:effectLst/>
              </a:rPr>
            </a:b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58503-BE5A-42A7-8795-D9844968472E}"/>
              </a:ext>
            </a:extLst>
          </p:cNvPr>
          <p:cNvSpPr>
            <a:spLocks noGrp="1"/>
          </p:cNvSpPr>
          <p:nvPr>
            <p:ph type="title"/>
          </p:nvPr>
        </p:nvSpPr>
        <p:spPr>
          <a:xfrm>
            <a:off x="457200" y="1916113"/>
            <a:ext cx="8229600" cy="2665412"/>
          </a:xfrm>
        </p:spPr>
        <p:txBody>
          <a:bodyPr/>
          <a:lstStyle/>
          <a:p>
            <a:pPr algn="l">
              <a:defRPr/>
            </a:pPr>
            <a:r>
              <a:rPr lang="cs-CZ" sz="6000" dirty="0"/>
              <a:t>    </a:t>
            </a:r>
            <a:r>
              <a:rPr lang="cs-CZ" sz="6000" b="1" dirty="0"/>
              <a:t>Definice práva</a:t>
            </a:r>
            <a:br>
              <a:rPr lang="cs-CZ" sz="2800" dirty="0"/>
            </a:br>
            <a:r>
              <a:rPr lang="cs-CZ" sz="2800" dirty="0"/>
              <a:t>- </a:t>
            </a:r>
            <a:r>
              <a:rPr lang="cs-CZ" sz="2800" dirty="0">
                <a:effectLst/>
              </a:rPr>
              <a:t>Právo je uměním nalézat, co je spravedlivé a </a:t>
            </a:r>
            <a:br>
              <a:rPr lang="cs-CZ" sz="2800" dirty="0">
                <a:effectLst/>
              </a:rPr>
            </a:br>
            <a:r>
              <a:rPr lang="cs-CZ" sz="2800" dirty="0">
                <a:effectLst/>
              </a:rPr>
              <a:t>      dobré</a:t>
            </a:r>
            <a:r>
              <a:rPr lang="cs-CZ" sz="2800" i="1" dirty="0">
                <a:effectLst/>
              </a:rPr>
              <a:t> </a:t>
            </a:r>
            <a:r>
              <a:rPr lang="cs-CZ" sz="2800" dirty="0">
                <a:effectLst/>
              </a:rPr>
              <a:t>(</a:t>
            </a:r>
            <a:r>
              <a:rPr lang="cs-CZ" sz="2800" dirty="0" err="1">
                <a:effectLst/>
              </a:rPr>
              <a:t>Celsus</a:t>
            </a:r>
            <a:r>
              <a:rPr lang="cs-CZ" sz="2800" dirty="0">
                <a:effectLst/>
              </a:rPr>
              <a:t>) </a:t>
            </a:r>
            <a:br>
              <a:rPr lang="cs-CZ" sz="2800" dirty="0">
                <a:effectLst/>
              </a:rPr>
            </a:br>
            <a:r>
              <a:rPr lang="cs-CZ" sz="2800" dirty="0">
                <a:effectLst/>
              </a:rPr>
              <a:t>- Právo je umění ze všech umění největší </a:t>
            </a:r>
            <a:br>
              <a:rPr lang="cs-CZ" sz="2800" dirty="0">
                <a:effectLst/>
              </a:rPr>
            </a:br>
            <a:r>
              <a:rPr lang="cs-CZ" sz="2800" dirty="0">
                <a:effectLst/>
              </a:rPr>
              <a:t>- Právo sestává z příkazů a zákazů svrchované </a:t>
            </a:r>
            <a:br>
              <a:rPr lang="cs-CZ" sz="2800" dirty="0">
                <a:effectLst/>
              </a:rPr>
            </a:br>
            <a:r>
              <a:rPr lang="cs-CZ" sz="2800" dirty="0">
                <a:effectLst/>
              </a:rPr>
              <a:t>      moci (J. </a:t>
            </a:r>
            <a:r>
              <a:rPr lang="cs-CZ" sz="2800" dirty="0" err="1">
                <a:effectLst/>
              </a:rPr>
              <a:t>Bentham</a:t>
            </a:r>
            <a:r>
              <a:rPr lang="cs-CZ" sz="2800" dirty="0">
                <a:effectLst/>
              </a:rPr>
              <a:t>) </a:t>
            </a:r>
            <a:br>
              <a:rPr lang="cs-CZ" sz="2800" dirty="0">
                <a:effectLst/>
              </a:rPr>
            </a:br>
            <a:r>
              <a:rPr lang="cs-CZ" sz="2800" dirty="0">
                <a:effectLst/>
              </a:rPr>
              <a:t>- Právo je pokusem realizovat  v daném sociálním </a:t>
            </a:r>
            <a:br>
              <a:rPr lang="cs-CZ" sz="2800" dirty="0">
                <a:effectLst/>
              </a:rPr>
            </a:br>
            <a:r>
              <a:rPr lang="cs-CZ" sz="2800" dirty="0">
                <a:effectLst/>
              </a:rPr>
              <a:t>       prostředí ideu spravedlnosti (G. </a:t>
            </a:r>
            <a:r>
              <a:rPr lang="cs-CZ" sz="2800" dirty="0" err="1">
                <a:effectLst/>
              </a:rPr>
              <a:t>Gurwitch</a:t>
            </a:r>
            <a:r>
              <a:rPr lang="cs-CZ" sz="2800" dirty="0">
                <a:effectLst/>
              </a:rPr>
              <a:t>).</a:t>
            </a:r>
            <a:br>
              <a:rPr lang="cs-CZ" sz="2800" dirty="0">
                <a:effectLst/>
              </a:rPr>
            </a:br>
            <a:r>
              <a:rPr lang="cs-CZ" sz="2800" dirty="0">
                <a:effectLst/>
              </a:rPr>
              <a:t>- Je to vůle vládnoucí třídy povýšená na zákon, </a:t>
            </a:r>
            <a:br>
              <a:rPr lang="cs-CZ" sz="2800" dirty="0">
                <a:effectLst/>
              </a:rPr>
            </a:br>
            <a:r>
              <a:rPr lang="cs-CZ" sz="2800" dirty="0">
                <a:effectLst/>
              </a:rPr>
              <a:t>       vůle, jejíž obsah determinují  materiální </a:t>
            </a:r>
            <a:br>
              <a:rPr lang="cs-CZ" sz="2800" dirty="0">
                <a:effectLst/>
              </a:rPr>
            </a:br>
            <a:r>
              <a:rPr lang="cs-CZ" sz="2800" dirty="0">
                <a:effectLst/>
              </a:rPr>
              <a:t>       podmínky života  dané třídy (K. Marx).</a:t>
            </a:r>
            <a:br>
              <a:rPr lang="cs-CZ" sz="2800" dirty="0">
                <a:effectLst/>
              </a:rPr>
            </a:br>
            <a:r>
              <a:rPr lang="cs-CZ" sz="2800" dirty="0">
                <a:effectLst/>
              </a:rPr>
              <a:t>- Právo je minimem morálky (G. </a:t>
            </a:r>
            <a:r>
              <a:rPr lang="cs-CZ" sz="2800" dirty="0" err="1">
                <a:effectLst/>
              </a:rPr>
              <a:t>Jellinek</a:t>
            </a:r>
            <a:r>
              <a:rPr lang="cs-CZ" sz="2800" dirty="0">
                <a:effectLst/>
              </a:rPr>
              <a:t>)</a:t>
            </a:r>
            <a:br>
              <a:rPr lang="cs-CZ" sz="2800" dirty="0">
                <a:effectLst/>
              </a:rPr>
            </a:br>
            <a:endParaRPr lang="cs-CZ"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788690-5E1C-414C-9D26-481F28CCE7D1}"/>
              </a:ext>
            </a:extLst>
          </p:cNvPr>
          <p:cNvSpPr>
            <a:spLocks noGrp="1"/>
          </p:cNvSpPr>
          <p:nvPr>
            <p:ph type="title"/>
          </p:nvPr>
        </p:nvSpPr>
        <p:spPr>
          <a:xfrm>
            <a:off x="457200" y="2492896"/>
            <a:ext cx="8229600" cy="1799704"/>
          </a:xfrm>
        </p:spPr>
        <p:txBody>
          <a:bodyPr/>
          <a:lstStyle/>
          <a:p>
            <a:pPr algn="l">
              <a:defRPr/>
            </a:pPr>
            <a:r>
              <a:rPr lang="cs-CZ" sz="4800" b="1" dirty="0"/>
              <a:t>         Co je právo</a:t>
            </a:r>
            <a:br>
              <a:rPr lang="cs-CZ" sz="1400" b="1" dirty="0"/>
            </a:br>
            <a:br>
              <a:rPr lang="cs-CZ" sz="2800" dirty="0"/>
            </a:br>
            <a:r>
              <a:rPr lang="cs-CZ" sz="2800" dirty="0"/>
              <a:t>- Právo je jev historický</a:t>
            </a:r>
            <a:br>
              <a:rPr lang="cs-CZ" sz="2800" dirty="0"/>
            </a:br>
            <a:r>
              <a:rPr lang="cs-CZ" sz="2800" dirty="0"/>
              <a:t>- Právo je jev antropologický</a:t>
            </a:r>
            <a:br>
              <a:rPr lang="cs-CZ" sz="2800" dirty="0"/>
            </a:br>
            <a:r>
              <a:rPr lang="cs-CZ" sz="2800" dirty="0"/>
              <a:t>- Právo je jev sociokulturní</a:t>
            </a:r>
            <a:br>
              <a:rPr lang="cs-CZ" sz="2800" dirty="0"/>
            </a:br>
            <a:r>
              <a:rPr lang="cs-CZ" sz="2800" dirty="0"/>
              <a:t>H.L.A Hart: „V základu sociálního života je touha přežít, a to i za cenu utrpení , a proto musí existovat jistá pravidla chování, která každá lidská organizace musí mít, má-li zůstat životaschopná.“</a:t>
            </a:r>
            <a:br>
              <a:rPr lang="cs-CZ" sz="2800" dirty="0"/>
            </a:br>
            <a:r>
              <a:rPr lang="cs-CZ" sz="2800" dirty="0"/>
              <a:t>Sociální normy umožňují:</a:t>
            </a:r>
            <a:br>
              <a:rPr lang="cs-CZ" sz="2800" dirty="0"/>
            </a:br>
            <a:r>
              <a:rPr lang="cs-CZ" sz="2800" dirty="0"/>
              <a:t> 1. Uspokojení potřeb,</a:t>
            </a:r>
            <a:br>
              <a:rPr lang="cs-CZ" sz="2800" dirty="0"/>
            </a:br>
            <a:r>
              <a:rPr lang="cs-CZ" sz="2800" dirty="0"/>
              <a:t> 2. Předvídat vzájemné chování,</a:t>
            </a:r>
            <a:br>
              <a:rPr lang="cs-CZ" sz="2800" dirty="0"/>
            </a:br>
            <a:r>
              <a:rPr lang="cs-CZ" sz="2800" dirty="0"/>
              <a:t> 3. Posuzovat a hodnotit chování jiných.</a:t>
            </a:r>
            <a:br>
              <a:rPr lang="cs-CZ" sz="2800" dirty="0"/>
            </a:br>
            <a:r>
              <a:rPr lang="cs-CZ" sz="28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BE902F0-F591-4561-B749-318048EFDF30}"/>
              </a:ext>
            </a:extLst>
          </p:cNvPr>
          <p:cNvSpPr>
            <a:spLocks noGrp="1" noChangeArrowheads="1"/>
          </p:cNvSpPr>
          <p:nvPr>
            <p:ph type="title"/>
          </p:nvPr>
        </p:nvSpPr>
        <p:spPr>
          <a:xfrm>
            <a:off x="179388" y="3717032"/>
            <a:ext cx="8229600" cy="435868"/>
          </a:xfrm>
        </p:spPr>
        <p:txBody>
          <a:bodyPr/>
          <a:lstStyle/>
          <a:p>
            <a:pPr algn="l" eaLnBrk="1" hangingPunct="1">
              <a:defRPr/>
            </a:pPr>
            <a:r>
              <a:rPr lang="cs-CZ" altLang="cs-CZ" sz="2400" dirty="0">
                <a:solidFill>
                  <a:schemeClr val="tx1"/>
                </a:solidFill>
              </a:rPr>
              <a:t>Lidská společenství usilují o </a:t>
            </a:r>
            <a:r>
              <a:rPr lang="cs-CZ" altLang="cs-CZ" sz="2400" dirty="0">
                <a:solidFill>
                  <a:schemeClr val="folHlink"/>
                </a:solidFill>
              </a:rPr>
              <a:t>unifikaci (uniformizaci) soc. chování</a:t>
            </a:r>
            <a:r>
              <a:rPr lang="cs-CZ" altLang="cs-CZ" sz="2400" dirty="0">
                <a:solidFill>
                  <a:schemeClr val="tx1"/>
                </a:solidFill>
              </a:rPr>
              <a:t> ukládáním závazných vzorů označovaným jako </a:t>
            </a:r>
            <a:r>
              <a:rPr lang="cs-CZ" altLang="cs-CZ" sz="2400" dirty="0">
                <a:solidFill>
                  <a:srgbClr val="FFC000"/>
                </a:solidFill>
              </a:rPr>
              <a:t>proces institucionalizace. </a:t>
            </a:r>
            <a:r>
              <a:rPr lang="cs-CZ" altLang="cs-CZ" sz="2400" dirty="0">
                <a:solidFill>
                  <a:schemeClr val="tx1"/>
                </a:solidFill>
              </a:rPr>
              <a:t>Výsledkem jsou soubory sociálních norem vytvářející </a:t>
            </a:r>
            <a:r>
              <a:rPr lang="cs-CZ" altLang="cs-CZ" sz="2400" dirty="0">
                <a:solidFill>
                  <a:srgbClr val="FFC000"/>
                </a:solidFill>
              </a:rPr>
              <a:t>normativní řád </a:t>
            </a:r>
            <a:r>
              <a:rPr lang="cs-CZ" altLang="cs-CZ" sz="2400" dirty="0">
                <a:solidFill>
                  <a:schemeClr val="tx1"/>
                </a:solidFill>
              </a:rPr>
              <a:t>společnosti </a:t>
            </a:r>
            <a:br>
              <a:rPr lang="cs-CZ" altLang="cs-CZ" sz="2400" dirty="0">
                <a:solidFill>
                  <a:schemeClr val="tx1"/>
                </a:solidFill>
              </a:rPr>
            </a:br>
            <a:br>
              <a:rPr lang="cs-CZ" altLang="cs-CZ" sz="1000" dirty="0">
                <a:solidFill>
                  <a:schemeClr val="tx1"/>
                </a:solidFill>
              </a:rPr>
            </a:br>
            <a:r>
              <a:rPr lang="cs-CZ" sz="2400" dirty="0">
                <a:solidFill>
                  <a:srgbClr val="E5FFFF"/>
                </a:solidFill>
              </a:rPr>
              <a:t>Z hlediska sociálních norem </a:t>
            </a:r>
            <a:r>
              <a:rPr lang="cs-CZ" sz="2400" dirty="0">
                <a:solidFill>
                  <a:srgbClr val="FFCC00"/>
                </a:solidFill>
              </a:rPr>
              <a:t>rozdělujeme chování</a:t>
            </a:r>
            <a:r>
              <a:rPr lang="cs-CZ" sz="2400" dirty="0">
                <a:solidFill>
                  <a:srgbClr val="E5FFFF"/>
                </a:solidFill>
              </a:rPr>
              <a:t> na:</a:t>
            </a:r>
            <a:br>
              <a:rPr lang="cs-CZ" sz="2400" dirty="0">
                <a:solidFill>
                  <a:srgbClr val="E5FFFF"/>
                </a:solidFill>
              </a:rPr>
            </a:br>
            <a:r>
              <a:rPr lang="cs-CZ" sz="2400" dirty="0">
                <a:solidFill>
                  <a:srgbClr val="E5FFFF"/>
                </a:solidFill>
              </a:rPr>
              <a:t>• </a:t>
            </a:r>
            <a:r>
              <a:rPr lang="cs-CZ" sz="2400" dirty="0">
                <a:solidFill>
                  <a:srgbClr val="FFCC00"/>
                </a:solidFill>
              </a:rPr>
              <a:t>institucionalizované</a:t>
            </a:r>
            <a:r>
              <a:rPr lang="cs-CZ" sz="2400" dirty="0">
                <a:solidFill>
                  <a:srgbClr val="E5FFFF"/>
                </a:solidFill>
              </a:rPr>
              <a:t> - v souladu s normativním řádem</a:t>
            </a:r>
            <a:br>
              <a:rPr lang="cs-CZ" sz="2400" dirty="0">
                <a:solidFill>
                  <a:srgbClr val="E5FFFF"/>
                </a:solidFill>
              </a:rPr>
            </a:br>
            <a:r>
              <a:rPr lang="cs-CZ" sz="2400" dirty="0">
                <a:solidFill>
                  <a:srgbClr val="E5FFFF"/>
                </a:solidFill>
              </a:rPr>
              <a:t>• </a:t>
            </a:r>
            <a:r>
              <a:rPr lang="cs-CZ" sz="2400" dirty="0">
                <a:solidFill>
                  <a:srgbClr val="FFCC00"/>
                </a:solidFill>
              </a:rPr>
              <a:t>neinstitucionalizované</a:t>
            </a:r>
            <a:r>
              <a:rPr lang="cs-CZ" sz="2400" dirty="0">
                <a:solidFill>
                  <a:srgbClr val="E5FFFF"/>
                </a:solidFill>
              </a:rPr>
              <a:t> - neupravené normativním řádem</a:t>
            </a:r>
            <a:br>
              <a:rPr lang="cs-CZ" sz="2400" dirty="0">
                <a:solidFill>
                  <a:srgbClr val="E5FFFF"/>
                </a:solidFill>
              </a:rPr>
            </a:br>
            <a:r>
              <a:rPr lang="cs-CZ" sz="2400" dirty="0">
                <a:solidFill>
                  <a:srgbClr val="E5FFFF"/>
                </a:solidFill>
              </a:rPr>
              <a:t>• </a:t>
            </a:r>
            <a:r>
              <a:rPr lang="cs-CZ" sz="2400" dirty="0">
                <a:solidFill>
                  <a:srgbClr val="FFCC00"/>
                </a:solidFill>
              </a:rPr>
              <a:t>deviantní</a:t>
            </a:r>
            <a:r>
              <a:rPr lang="cs-CZ" sz="2400" dirty="0">
                <a:solidFill>
                  <a:srgbClr val="E5FFFF"/>
                </a:solidFill>
              </a:rPr>
              <a:t> - odchyluje se od požadavku sociální normy</a:t>
            </a:r>
            <a:br>
              <a:rPr lang="cs-CZ" sz="2400" dirty="0">
                <a:solidFill>
                  <a:srgbClr val="E5FFFF"/>
                </a:solidFill>
              </a:rPr>
            </a:br>
            <a:br>
              <a:rPr lang="cs-CZ" sz="800" dirty="0">
                <a:solidFill>
                  <a:srgbClr val="E5FFFF"/>
                </a:solidFill>
              </a:rPr>
            </a:br>
            <a:r>
              <a:rPr lang="cs-CZ" altLang="cs-CZ" sz="2400" dirty="0">
                <a:solidFill>
                  <a:srgbClr val="E5FFFF"/>
                </a:solidFill>
              </a:rPr>
              <a:t>Sociální normy ovlivňují výběr prostředků a způsobů jednání</a:t>
            </a:r>
            <a:r>
              <a:rPr lang="cs-CZ" altLang="cs-CZ" sz="2400" dirty="0">
                <a:solidFill>
                  <a:srgbClr val="E5FFFF"/>
                </a:solidFill>
                <a:latin typeface="Arial" charset="0"/>
              </a:rPr>
              <a:t>.</a:t>
            </a:r>
            <a:br>
              <a:rPr lang="cs-CZ" altLang="cs-CZ" sz="2400" dirty="0">
                <a:solidFill>
                  <a:srgbClr val="E5FFFF"/>
                </a:solidFill>
                <a:latin typeface="Arial" charset="0"/>
              </a:rPr>
            </a:br>
            <a:br>
              <a:rPr lang="cs-CZ" altLang="cs-CZ" sz="1050" dirty="0">
                <a:solidFill>
                  <a:srgbClr val="E5FFFF"/>
                </a:solidFill>
                <a:latin typeface="Arial" charset="0"/>
              </a:rPr>
            </a:br>
            <a:r>
              <a:rPr lang="cs-CZ" altLang="cs-CZ" sz="2800" b="1" dirty="0">
                <a:solidFill>
                  <a:srgbClr val="FFCC00"/>
                </a:solidFill>
              </a:rPr>
              <a:t>Definiční (pojmové) znaky</a:t>
            </a:r>
            <a:r>
              <a:rPr lang="cs-CZ" altLang="cs-CZ" sz="2400" dirty="0">
                <a:solidFill>
                  <a:srgbClr val="E5FFFF"/>
                </a:solidFill>
              </a:rPr>
              <a:t> sociální normy:</a:t>
            </a:r>
            <a:br>
              <a:rPr lang="cs-CZ" altLang="cs-CZ" sz="2400" dirty="0">
                <a:solidFill>
                  <a:srgbClr val="E5FFFF"/>
                </a:solidFill>
              </a:rPr>
            </a:br>
            <a:r>
              <a:rPr lang="cs-CZ" altLang="cs-CZ" sz="2400" dirty="0">
                <a:solidFill>
                  <a:srgbClr val="E5FFFF"/>
                </a:solidFill>
              </a:rPr>
              <a:t>• </a:t>
            </a:r>
            <a:r>
              <a:rPr lang="cs-CZ" altLang="cs-CZ" sz="2400" dirty="0">
                <a:solidFill>
                  <a:srgbClr val="FFCC00"/>
                </a:solidFill>
              </a:rPr>
              <a:t>obecnost</a:t>
            </a:r>
            <a:r>
              <a:rPr lang="cs-CZ" altLang="cs-CZ" sz="2400" dirty="0">
                <a:solidFill>
                  <a:srgbClr val="E5FFFF"/>
                </a:solidFill>
              </a:rPr>
              <a:t> - vztahuje se na relativně neurčitý počet</a:t>
            </a:r>
            <a:br>
              <a:rPr lang="cs-CZ" altLang="cs-CZ" sz="2400" dirty="0">
                <a:solidFill>
                  <a:srgbClr val="E5FFFF"/>
                </a:solidFill>
              </a:rPr>
            </a:br>
            <a:r>
              <a:rPr lang="cs-CZ" altLang="cs-CZ" sz="2400" dirty="0">
                <a:solidFill>
                  <a:srgbClr val="E5FFFF"/>
                </a:solidFill>
              </a:rPr>
              <a:t>     případů a subjektů</a:t>
            </a:r>
            <a:br>
              <a:rPr lang="cs-CZ" altLang="cs-CZ" sz="2400" dirty="0">
                <a:solidFill>
                  <a:srgbClr val="E5FFFF"/>
                </a:solidFill>
              </a:rPr>
            </a:br>
            <a:r>
              <a:rPr lang="cs-CZ" altLang="cs-CZ" sz="2400" dirty="0">
                <a:solidFill>
                  <a:srgbClr val="E5FFFF"/>
                </a:solidFill>
              </a:rPr>
              <a:t>• </a:t>
            </a:r>
            <a:r>
              <a:rPr lang="cs-CZ" altLang="cs-CZ" sz="2400" dirty="0">
                <a:solidFill>
                  <a:srgbClr val="FFCC00"/>
                </a:solidFill>
              </a:rPr>
              <a:t>normativnost</a:t>
            </a:r>
            <a:r>
              <a:rPr lang="cs-CZ" altLang="cs-CZ" sz="2400" dirty="0">
                <a:solidFill>
                  <a:srgbClr val="E5FFFF"/>
                </a:solidFill>
              </a:rPr>
              <a:t> - vyjadřuje to, co “býti má”</a:t>
            </a:r>
            <a:br>
              <a:rPr lang="cs-CZ" altLang="cs-CZ" sz="2400" dirty="0">
                <a:solidFill>
                  <a:srgbClr val="E5FFFF"/>
                </a:solidFill>
              </a:rPr>
            </a:br>
            <a:r>
              <a:rPr lang="cs-CZ" altLang="cs-CZ" sz="2400" dirty="0">
                <a:solidFill>
                  <a:srgbClr val="E5FFFF"/>
                </a:solidFill>
              </a:rPr>
              <a:t>• </a:t>
            </a:r>
            <a:r>
              <a:rPr lang="cs-CZ" altLang="cs-CZ" sz="2400" dirty="0">
                <a:solidFill>
                  <a:srgbClr val="FFCC00"/>
                </a:solidFill>
              </a:rPr>
              <a:t>sociální </a:t>
            </a:r>
            <a:r>
              <a:rPr lang="cs-CZ" altLang="cs-CZ" sz="2400" dirty="0" err="1">
                <a:solidFill>
                  <a:srgbClr val="FFCC00"/>
                </a:solidFill>
              </a:rPr>
              <a:t>akceptovanost</a:t>
            </a:r>
            <a:r>
              <a:rPr lang="cs-CZ" altLang="cs-CZ" sz="2400" dirty="0">
                <a:solidFill>
                  <a:srgbClr val="E5FFFF"/>
                </a:solidFill>
              </a:rPr>
              <a:t> - je soc. útvarem obecně přijímána</a:t>
            </a:r>
            <a:br>
              <a:rPr lang="cs-CZ" altLang="cs-CZ" sz="2400" dirty="0">
                <a:solidFill>
                  <a:srgbClr val="E5FFFF"/>
                </a:solidFill>
              </a:rPr>
            </a:br>
            <a:r>
              <a:rPr lang="cs-CZ" altLang="cs-CZ" sz="2400" dirty="0">
                <a:solidFill>
                  <a:srgbClr val="E5FFFF"/>
                </a:solidFill>
              </a:rPr>
              <a:t>• </a:t>
            </a:r>
            <a:r>
              <a:rPr lang="cs-CZ" altLang="cs-CZ" sz="2400" dirty="0" err="1">
                <a:solidFill>
                  <a:srgbClr val="FFCC00"/>
                </a:solidFill>
              </a:rPr>
              <a:t>sankcionovanost</a:t>
            </a:r>
            <a:r>
              <a:rPr lang="cs-CZ" altLang="cs-CZ" sz="2400" dirty="0">
                <a:solidFill>
                  <a:srgbClr val="E5FFFF"/>
                </a:solidFill>
              </a:rPr>
              <a:t> - její závaznost je potvrzována sankcí</a:t>
            </a:r>
            <a:br>
              <a:rPr lang="cs-CZ" altLang="cs-CZ" sz="2400" dirty="0">
                <a:solidFill>
                  <a:srgbClr val="E5FFFF"/>
                </a:solidFill>
              </a:rPr>
            </a:br>
            <a:br>
              <a:rPr lang="cs-CZ" altLang="cs-CZ" sz="1000" dirty="0">
                <a:solidFill>
                  <a:srgbClr val="E5FFFF"/>
                </a:solidFill>
              </a:rPr>
            </a:br>
            <a:br>
              <a:rPr lang="cs-CZ" altLang="cs-CZ" sz="800" dirty="0">
                <a:solidFill>
                  <a:schemeClr val="tx1"/>
                </a:solidFill>
                <a:latin typeface="Arial" charset="0"/>
              </a:rPr>
            </a:br>
            <a:br>
              <a:rPr lang="cs-CZ" altLang="cs-CZ" sz="2400" dirty="0">
                <a:solidFill>
                  <a:schemeClr val="tx1"/>
                </a:solidFill>
              </a:rPr>
            </a:br>
            <a:br>
              <a:rPr lang="cs-CZ" altLang="cs-CZ" sz="1000" dirty="0">
                <a:solidFill>
                  <a:schemeClr val="tx1"/>
                </a:solidFill>
                <a:latin typeface="Arial" charset="0"/>
              </a:rPr>
            </a:br>
            <a:endParaRPr lang="cs-CZ" altLang="cs-CZ" sz="24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200E8A-49FE-4EF7-982B-C800F951C208}"/>
              </a:ext>
            </a:extLst>
          </p:cNvPr>
          <p:cNvSpPr>
            <a:spLocks noGrp="1"/>
          </p:cNvSpPr>
          <p:nvPr>
            <p:ph type="title"/>
          </p:nvPr>
        </p:nvSpPr>
        <p:spPr>
          <a:xfrm>
            <a:off x="457200" y="2060575"/>
            <a:ext cx="8229600" cy="2663825"/>
          </a:xfrm>
        </p:spPr>
        <p:txBody>
          <a:bodyPr/>
          <a:lstStyle/>
          <a:p>
            <a:pPr algn="l">
              <a:defRPr/>
            </a:pPr>
            <a:r>
              <a:rPr lang="cs-CZ" sz="4000" dirty="0"/>
              <a:t>   </a:t>
            </a:r>
            <a:r>
              <a:rPr lang="cs-CZ" sz="4000" b="1" dirty="0"/>
              <a:t>Právo a neprávní normativní </a:t>
            </a:r>
            <a:br>
              <a:rPr lang="cs-CZ" sz="4000" b="1" dirty="0"/>
            </a:br>
            <a:r>
              <a:rPr lang="cs-CZ" sz="4000" b="1" dirty="0"/>
              <a:t>                systémy</a:t>
            </a:r>
            <a:br>
              <a:rPr lang="cs-CZ" sz="4000" dirty="0"/>
            </a:br>
            <a:r>
              <a:rPr lang="cs-CZ" sz="2800" dirty="0"/>
              <a:t>Vedle právních norem regulují sociální chování:</a:t>
            </a:r>
            <a:br>
              <a:rPr lang="cs-CZ" sz="2800" dirty="0"/>
            </a:br>
            <a:r>
              <a:rPr lang="cs-CZ" altLang="cs-CZ" sz="2800" dirty="0">
                <a:solidFill>
                  <a:schemeClr val="tx1"/>
                </a:solidFill>
                <a:effectLst/>
              </a:rPr>
              <a:t>• právní,</a:t>
            </a:r>
            <a:br>
              <a:rPr lang="cs-CZ" altLang="cs-CZ" sz="2800" dirty="0">
                <a:solidFill>
                  <a:schemeClr val="tx1"/>
                </a:solidFill>
                <a:effectLst/>
              </a:rPr>
            </a:br>
            <a:r>
              <a:rPr lang="cs-CZ" altLang="cs-CZ" sz="2800" dirty="0">
                <a:solidFill>
                  <a:schemeClr val="tx1"/>
                </a:solidFill>
                <a:effectLst/>
              </a:rPr>
              <a:t>• morální,</a:t>
            </a:r>
            <a:br>
              <a:rPr lang="cs-CZ" altLang="cs-CZ" sz="2800" dirty="0">
                <a:solidFill>
                  <a:schemeClr val="tx1"/>
                </a:solidFill>
                <a:effectLst/>
              </a:rPr>
            </a:br>
            <a:r>
              <a:rPr lang="cs-CZ" altLang="cs-CZ" sz="2800" dirty="0">
                <a:solidFill>
                  <a:schemeClr val="tx1"/>
                </a:solidFill>
                <a:effectLst/>
              </a:rPr>
              <a:t>• zvykové,</a:t>
            </a:r>
            <a:br>
              <a:rPr lang="cs-CZ" altLang="cs-CZ" sz="2800" dirty="0">
                <a:solidFill>
                  <a:schemeClr val="tx1"/>
                </a:solidFill>
                <a:effectLst/>
              </a:rPr>
            </a:br>
            <a:r>
              <a:rPr lang="cs-CZ" altLang="cs-CZ" sz="2800" dirty="0">
                <a:solidFill>
                  <a:schemeClr val="tx1"/>
                </a:solidFill>
                <a:effectLst/>
              </a:rPr>
              <a:t>• náboženské,</a:t>
            </a:r>
            <a:br>
              <a:rPr lang="cs-CZ" altLang="cs-CZ" sz="2800" dirty="0">
                <a:solidFill>
                  <a:schemeClr val="tx1"/>
                </a:solidFill>
                <a:effectLst/>
              </a:rPr>
            </a:br>
            <a:r>
              <a:rPr lang="cs-CZ" altLang="cs-CZ" sz="2800" dirty="0">
                <a:solidFill>
                  <a:schemeClr val="tx1"/>
                </a:solidFill>
                <a:effectLst/>
              </a:rPr>
              <a:t>• politické,</a:t>
            </a:r>
            <a:br>
              <a:rPr lang="cs-CZ" altLang="cs-CZ" sz="2800" dirty="0">
                <a:solidFill>
                  <a:schemeClr val="tx1"/>
                </a:solidFill>
                <a:effectLst/>
              </a:rPr>
            </a:br>
            <a:r>
              <a:rPr lang="cs-CZ" altLang="cs-CZ" sz="2800" dirty="0">
                <a:solidFill>
                  <a:schemeClr val="tx1"/>
                </a:solidFill>
                <a:effectLst/>
              </a:rPr>
              <a:t>• sportovní,</a:t>
            </a:r>
            <a:br>
              <a:rPr lang="cs-CZ" altLang="cs-CZ" sz="2800" dirty="0">
                <a:solidFill>
                  <a:schemeClr val="tx1"/>
                </a:solidFill>
                <a:effectLst/>
              </a:rPr>
            </a:br>
            <a:r>
              <a:rPr lang="cs-CZ" altLang="cs-CZ" sz="2800" dirty="0">
                <a:solidFill>
                  <a:schemeClr val="tx1"/>
                </a:solidFill>
                <a:effectLst/>
              </a:rPr>
              <a:t>• estetické,</a:t>
            </a:r>
            <a:br>
              <a:rPr lang="cs-CZ" altLang="cs-CZ" sz="2800" dirty="0">
                <a:solidFill>
                  <a:schemeClr val="tx1"/>
                </a:solidFill>
                <a:effectLst/>
              </a:rPr>
            </a:br>
            <a:r>
              <a:rPr lang="cs-CZ" altLang="cs-CZ" sz="2800" dirty="0">
                <a:solidFill>
                  <a:schemeClr val="tx1"/>
                </a:solidFill>
                <a:effectLst/>
              </a:rPr>
              <a:t>• jazykové,</a:t>
            </a:r>
            <a:br>
              <a:rPr lang="cs-CZ" altLang="cs-CZ" sz="2800" dirty="0">
                <a:solidFill>
                  <a:schemeClr val="tx1"/>
                </a:solidFill>
                <a:effectLst/>
              </a:rPr>
            </a:br>
            <a:r>
              <a:rPr lang="cs-CZ" altLang="cs-CZ" sz="2800" dirty="0">
                <a:solidFill>
                  <a:schemeClr val="tx1"/>
                </a:solidFill>
                <a:effectLst/>
              </a:rPr>
              <a:t>• ekonomické, ekologické, kulturní, umělecké, sexuální a další</a:t>
            </a:r>
            <a:br>
              <a:rPr lang="cs-CZ" sz="2800" dirty="0"/>
            </a:br>
            <a:endParaRPr lang="cs-CZ"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7FA06269-0340-41A2-B245-83DC1211D492}"/>
              </a:ext>
            </a:extLst>
          </p:cNvPr>
          <p:cNvSpPr>
            <a:spLocks noGrp="1" noChangeArrowheads="1"/>
          </p:cNvSpPr>
          <p:nvPr>
            <p:ph type="title"/>
          </p:nvPr>
        </p:nvSpPr>
        <p:spPr>
          <a:xfrm>
            <a:off x="250825" y="2636838"/>
            <a:ext cx="8229600" cy="1371600"/>
          </a:xfrm>
        </p:spPr>
        <p:txBody>
          <a:bodyPr/>
          <a:lstStyle/>
          <a:p>
            <a:pPr algn="l" eaLnBrk="1" hangingPunct="1">
              <a:defRPr/>
            </a:pPr>
            <a:r>
              <a:rPr lang="cs-CZ" altLang="cs-CZ" sz="2800" b="1">
                <a:solidFill>
                  <a:schemeClr val="folHlink"/>
                </a:solidFill>
              </a:rPr>
              <a:t>Relativnost sociálních norem</a:t>
            </a:r>
            <a:br>
              <a:rPr lang="cs-CZ" altLang="cs-CZ" sz="2400"/>
            </a:br>
            <a:r>
              <a:rPr lang="cs-CZ" altLang="cs-CZ" sz="2400"/>
              <a:t>- normy, které jsou platné v současnosti, nemusely platit </a:t>
            </a:r>
            <a:br>
              <a:rPr lang="cs-CZ" altLang="cs-CZ" sz="2400">
                <a:latin typeface="Arial" charset="0"/>
              </a:rPr>
            </a:br>
            <a:r>
              <a:rPr lang="cs-CZ" altLang="cs-CZ" sz="2400">
                <a:latin typeface="Arial" charset="0"/>
              </a:rPr>
              <a:t>     </a:t>
            </a:r>
            <a:r>
              <a:rPr lang="cs-CZ" altLang="cs-CZ" sz="2400"/>
              <a:t>v minulosti nebo budoucnosti</a:t>
            </a:r>
            <a:br>
              <a:rPr lang="cs-CZ" altLang="cs-CZ" sz="2400"/>
            </a:br>
            <a:r>
              <a:rPr lang="cs-CZ" altLang="cs-CZ" sz="2400"/>
              <a:t>- v různých sociálních systémech platí rozdílné normy</a:t>
            </a:r>
            <a:br>
              <a:rPr lang="cs-CZ" altLang="cs-CZ" sz="2400"/>
            </a:br>
            <a:r>
              <a:rPr lang="cs-CZ" altLang="cs-CZ" sz="2400"/>
              <a:t>- uvnitř sociálního systému jsou soc. normy diferencovány </a:t>
            </a:r>
            <a:br>
              <a:rPr lang="cs-CZ" altLang="cs-CZ" sz="2400"/>
            </a:br>
            <a:br>
              <a:rPr lang="cs-CZ" altLang="cs-CZ" sz="2400"/>
            </a:br>
            <a:r>
              <a:rPr lang="cs-CZ" altLang="cs-CZ" sz="2400" b="1">
                <a:solidFill>
                  <a:schemeClr val="folHlink"/>
                </a:solidFill>
              </a:rPr>
              <a:t>Sociální normy upravují chování v pěti rovinách</a:t>
            </a:r>
            <a:r>
              <a:rPr lang="cs-CZ" altLang="cs-CZ" sz="2400"/>
              <a:t>:</a:t>
            </a:r>
            <a:br>
              <a:rPr lang="cs-CZ" altLang="cs-CZ" sz="2400"/>
            </a:br>
            <a:r>
              <a:rPr lang="cs-CZ" altLang="cs-CZ" sz="2400"/>
              <a:t>• ve vztahu k jiným jedincům </a:t>
            </a:r>
            <a:br>
              <a:rPr lang="cs-CZ" altLang="cs-CZ" sz="2400"/>
            </a:br>
            <a:r>
              <a:rPr lang="cs-CZ" altLang="cs-CZ" sz="2400"/>
              <a:t>• ve vztahu k referenčnímu sociálnímu systému, státu</a:t>
            </a:r>
            <a:br>
              <a:rPr lang="cs-CZ" altLang="cs-CZ" sz="2400"/>
            </a:br>
            <a:r>
              <a:rPr lang="cs-CZ" altLang="cs-CZ" sz="2400"/>
              <a:t>• ve vztahu k jedinci samotnému – např. sebepoškozování</a:t>
            </a:r>
            <a:br>
              <a:rPr lang="cs-CZ" altLang="cs-CZ" sz="2400"/>
            </a:br>
            <a:r>
              <a:rPr lang="cs-CZ" altLang="cs-CZ" sz="2400"/>
              <a:t>• ve vztahu k přírodě - ochrana přírody</a:t>
            </a:r>
            <a:br>
              <a:rPr lang="cs-CZ" altLang="cs-CZ" sz="2400"/>
            </a:br>
            <a:r>
              <a:rPr lang="cs-CZ" altLang="cs-CZ" sz="2400"/>
              <a:t>• ve vztahu k metafyzickým objektům (k Bohu)</a:t>
            </a:r>
            <a:br>
              <a:rPr lang="cs-CZ" altLang="cs-CZ" sz="2400"/>
            </a:br>
            <a:br>
              <a:rPr lang="cs-CZ" altLang="cs-CZ" sz="2400"/>
            </a:br>
            <a:r>
              <a:rPr lang="cs-CZ" altLang="cs-CZ" sz="2400"/>
              <a:t>Všechny sociální normy ukládají nějakou povinnost</a:t>
            </a:r>
            <a:br>
              <a:rPr lang="cs-CZ" altLang="cs-CZ" sz="2400"/>
            </a:br>
            <a:endParaRPr lang="cs-CZ" altLang="cs-CZ"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a:extLst>
              <a:ext uri="{FF2B5EF4-FFF2-40B4-BE49-F238E27FC236}">
                <a16:creationId xmlns:a16="http://schemas.microsoft.com/office/drawing/2014/main" id="{711D6407-7C36-4CAB-A354-114CC447B421}"/>
              </a:ext>
            </a:extLst>
          </p:cNvPr>
          <p:cNvSpPr>
            <a:spLocks noGrp="1" noChangeArrowheads="1"/>
          </p:cNvSpPr>
          <p:nvPr>
            <p:ph type="title" idx="4294967295"/>
          </p:nvPr>
        </p:nvSpPr>
        <p:spPr>
          <a:xfrm>
            <a:off x="250825" y="2708275"/>
            <a:ext cx="8229600" cy="1371600"/>
          </a:xfrm>
        </p:spPr>
        <p:txBody>
          <a:bodyPr/>
          <a:lstStyle/>
          <a:p>
            <a:pPr algn="l" eaLnBrk="1" hangingPunct="1">
              <a:defRPr/>
            </a:pPr>
            <a:r>
              <a:rPr lang="cs-CZ" altLang="cs-CZ" sz="2800" b="1" dirty="0">
                <a:solidFill>
                  <a:schemeClr val="folHlink"/>
                </a:solidFill>
              </a:rPr>
              <a:t>Základní definiční znaky právních norem</a:t>
            </a:r>
            <a:br>
              <a:rPr lang="cs-CZ" altLang="cs-CZ" sz="2800" b="1" dirty="0">
                <a:solidFill>
                  <a:schemeClr val="folHlink"/>
                </a:solidFill>
              </a:rPr>
            </a:br>
            <a:r>
              <a:rPr lang="cs-CZ" altLang="cs-CZ" sz="2400" dirty="0"/>
              <a:t>• </a:t>
            </a:r>
            <a:r>
              <a:rPr lang="cs-CZ" altLang="cs-CZ" sz="2400" dirty="0">
                <a:solidFill>
                  <a:schemeClr val="folHlink"/>
                </a:solidFill>
              </a:rPr>
              <a:t>obecná závaznost</a:t>
            </a:r>
            <a:r>
              <a:rPr lang="cs-CZ" altLang="cs-CZ" sz="2400" dirty="0"/>
              <a:t> - právní normy se vztahují na neurčitý počet případů stejného druhu právních subjektů určitého státu</a:t>
            </a:r>
            <a:br>
              <a:rPr lang="cs-CZ" altLang="cs-CZ" sz="2400" dirty="0"/>
            </a:br>
            <a:r>
              <a:rPr lang="cs-CZ" altLang="cs-CZ" sz="2400" dirty="0"/>
              <a:t>• </a:t>
            </a:r>
            <a:r>
              <a:rPr lang="cs-CZ" altLang="cs-CZ" sz="2400" dirty="0">
                <a:solidFill>
                  <a:schemeClr val="folHlink"/>
                </a:solidFill>
              </a:rPr>
              <a:t>státem stanovená nebo uznaná forma</a:t>
            </a:r>
            <a:r>
              <a:rPr lang="cs-CZ" altLang="cs-CZ" sz="2400" dirty="0"/>
              <a:t> – stát stanovuje formu a i její obsah </a:t>
            </a:r>
            <a:br>
              <a:rPr lang="cs-CZ" altLang="cs-CZ" sz="2400" dirty="0"/>
            </a:br>
            <a:r>
              <a:rPr lang="cs-CZ" altLang="cs-CZ" sz="2400" dirty="0"/>
              <a:t>• </a:t>
            </a:r>
            <a:r>
              <a:rPr lang="cs-CZ" altLang="cs-CZ" sz="2400" dirty="0">
                <a:solidFill>
                  <a:schemeClr val="folHlink"/>
                </a:solidFill>
              </a:rPr>
              <a:t>možnost státního vynucení</a:t>
            </a:r>
            <a:r>
              <a:rPr lang="cs-CZ" altLang="cs-CZ" sz="2400" dirty="0"/>
              <a:t> - uplatnění potenciální legální sankce v případě nesplnění právní povinnosti.</a:t>
            </a:r>
            <a:br>
              <a:rPr lang="cs-CZ" altLang="cs-CZ" sz="2400" dirty="0"/>
            </a:br>
            <a:br>
              <a:rPr lang="cs-CZ" altLang="cs-CZ" sz="1000" dirty="0"/>
            </a:br>
            <a:r>
              <a:rPr lang="cs-CZ" altLang="cs-CZ" sz="2400" b="1" dirty="0">
                <a:solidFill>
                  <a:schemeClr val="folHlink"/>
                </a:solidFill>
              </a:rPr>
              <a:t>Odlišující charakteristiky práva</a:t>
            </a:r>
            <a:br>
              <a:rPr lang="cs-CZ" altLang="cs-CZ" sz="2400" dirty="0"/>
            </a:br>
            <a:r>
              <a:rPr lang="cs-CZ" altLang="cs-CZ" sz="2400" dirty="0"/>
              <a:t>• reglementuje nejširší okruh sociální reality </a:t>
            </a:r>
            <a:br>
              <a:rPr lang="cs-CZ" altLang="cs-CZ" sz="2400" dirty="0"/>
            </a:br>
            <a:r>
              <a:rPr lang="cs-CZ" altLang="cs-CZ" sz="2400" dirty="0"/>
              <a:t>• je programově vnitřně obsahově nerozporné (logická </a:t>
            </a:r>
            <a:br>
              <a:rPr lang="cs-CZ" altLang="cs-CZ" sz="2400" dirty="0"/>
            </a:br>
            <a:r>
              <a:rPr lang="cs-CZ" altLang="cs-CZ" sz="2400" dirty="0"/>
              <a:t>    bezrozpornost</a:t>
            </a:r>
            <a:br>
              <a:rPr lang="cs-CZ" altLang="cs-CZ" sz="2400" dirty="0"/>
            </a:br>
            <a:r>
              <a:rPr lang="cs-CZ" altLang="cs-CZ" sz="2400" dirty="0"/>
              <a:t>• představuje cíleně nástroj řešení sociálních konfliktů </a:t>
            </a:r>
            <a:br>
              <a:rPr lang="cs-CZ" altLang="cs-CZ" sz="2400" dirty="0"/>
            </a:br>
            <a:r>
              <a:rPr lang="cs-CZ" altLang="cs-CZ" sz="2400" dirty="0"/>
              <a:t>• je normativním prostředkem prosazování cílených</a:t>
            </a:r>
            <a:br>
              <a:rPr lang="cs-CZ" altLang="cs-CZ" sz="2400" dirty="0"/>
            </a:br>
            <a:r>
              <a:rPr lang="cs-CZ" altLang="cs-CZ" sz="2400" dirty="0"/>
              <a:t>    společenských změn (sociotechnická funkce práva) </a:t>
            </a:r>
            <a:br>
              <a:rPr lang="cs-CZ" altLang="cs-CZ" sz="2400" dirty="0"/>
            </a:br>
            <a:r>
              <a:rPr lang="cs-CZ" altLang="cs-CZ" sz="2400" dirty="0"/>
              <a:t>• je základním </a:t>
            </a:r>
            <a:r>
              <a:rPr lang="cs-CZ" altLang="cs-CZ" sz="2400" dirty="0" err="1"/>
              <a:t>integrativním</a:t>
            </a:r>
            <a:r>
              <a:rPr lang="cs-CZ" altLang="cs-CZ" sz="2400" dirty="0"/>
              <a:t> normativním systémem</a:t>
            </a:r>
            <a:br>
              <a:rPr lang="cs-CZ" altLang="cs-CZ" sz="2400" dirty="0"/>
            </a:br>
            <a:r>
              <a:rPr lang="cs-CZ" altLang="cs-CZ" sz="2400" dirty="0"/>
              <a:t>    společnosti s univerzální platností</a:t>
            </a:r>
            <a:r>
              <a:rPr lang="cs-CZ" altLang="cs-CZ" sz="2400" dirty="0">
                <a:latin typeface="Arial" charset="0"/>
              </a:rPr>
              <a:t> a obecnou závazností</a:t>
            </a:r>
          </a:p>
        </p:txBody>
      </p:sp>
    </p:spTree>
  </p:cSld>
  <p:clrMapOvr>
    <a:masterClrMapping/>
  </p:clrMapOvr>
</p:sld>
</file>

<file path=ppt/theme/theme1.xml><?xml version="1.0" encoding="utf-8"?>
<a:theme xmlns:a="http://schemas.openxmlformats.org/drawingml/2006/main" name="Textura">
  <a:themeElements>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a">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TM01859861[[fn=Veletrh]]</Template>
  <TotalTime>0</TotalTime>
  <Words>2631</Words>
  <Application>Microsoft Office PowerPoint</Application>
  <PresentationFormat>Předvádění na obrazovce (4:3)</PresentationFormat>
  <Paragraphs>34</Paragraphs>
  <Slides>31</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Tahoma</vt:lpstr>
      <vt:lpstr>Wingdings</vt:lpstr>
      <vt:lpstr>Textura</vt:lpstr>
      <vt:lpstr>Pojem práva,  systém a struktura práva, základní pojmy  Miloš Večeřa    BVV13Zk Základy práva pro neprávníky  </vt:lpstr>
      <vt:lpstr>     Právo a člověk - Právo je jeden z největších kulturních vynálezů - Právo je základním prvkem civilizace (Aristoteles) - Civilizaci lze poznat podle 2 znaků: práva a        jazyka (Tomáš Akvinský) - Žijeme v právu a prostřednictvím práva. Právo z        nás dělá to, co jsme: občany, zaměstnance,        manžely, vlastníky (Ronald Dworkin) - Právo je mečem, štítem a hrozbou (Ronald        Dworkin) - Právo chrání malé ryby před velkými rybami - Čím více právníků, tím více sporů (lidové rčení)</vt:lpstr>
      <vt:lpstr>         Co je právo - Výraz „právo“ je intuitivně srozumitelný - H. L. A. Hart: Existuje jen málo otázek týkajících       se lidské společnosti, které by byly kladeny tak       vytrvale jako otázka „Co je právo“  - Immanuel Kant: Co je právo? Tato otázka by asi       právníka uvedla do stejných rozpaků do jakých       by logika uvedla otázka “Co je pravda“ Dva základní významy pojmu právo: 1. právo v objektivním smyslu, objektivní právo, 2. právo v subjektivním smyslu, subjektivní právo</vt:lpstr>
      <vt:lpstr>    Definice práva - Právo je uměním nalézat, co je spravedlivé a        dobré (Celsus)  - Právo je umění ze všech umění největší  - Právo sestává z příkazů a zákazů svrchované        moci (J. Bentham)  - Právo je pokusem realizovat  v daném sociálním         prostředí ideu spravedlnosti (G. Gurwitch). - Je to vůle vládnoucí třídy povýšená na zákon,         vůle, jejíž obsah determinují  materiální         podmínky života  dané třídy (K. Marx). - Právo je minimem morálky (G. Jellinek) </vt:lpstr>
      <vt:lpstr>         Co je právo  - Právo je jev historický - Právo je jev antropologický - Právo je jev sociokulturní H.L.A Hart: „V základu sociálního života je touha přežít, a to i za cenu utrpení , a proto musí existovat jistá pravidla chování, která každá lidská organizace musí mít, má-li zůstat životaschopná.“ Sociální normy umožňují:  1. Uspokojení potřeb,  2. Předvídat vzájemné chování,  3. Posuzovat a hodnotit chování jiných.  </vt:lpstr>
      <vt:lpstr>Lidská společenství usilují o unifikaci (uniformizaci) soc. chování ukládáním závazných vzorů označovaným jako proces institucionalizace. Výsledkem jsou soubory sociálních norem vytvářející normativní řád společnosti   Z hlediska sociálních norem rozdělujeme chování na: • institucionalizované - v souladu s normativním řádem • neinstitucionalizované - neupravené normativním řádem • deviantní - odchyluje se od požadavku sociální normy  Sociální normy ovlivňují výběr prostředků a způsobů jednání.  Definiční (pojmové) znaky sociální normy: • obecnost - vztahuje se na relativně neurčitý počet      případů a subjektů • normativnost - vyjadřuje to, co “býti má” • sociální akceptovanost - je soc. útvarem obecně přijímána • sankcionovanost - její závaznost je potvrzována sankcí     </vt:lpstr>
      <vt:lpstr>   Právo a neprávní normativní                  systémy Vedle právních norem regulují sociální chování: • právní, • morální, • zvykové, • náboženské, • politické, • sportovní, • estetické, • jazykové, • ekonomické, ekologické, kulturní, umělecké, sexuální a další </vt:lpstr>
      <vt:lpstr>Relativnost sociálních norem - normy, které jsou platné v současnosti, nemusely platit       v minulosti nebo budoucnosti - v různých sociálních systémech platí rozdílné normy - uvnitř sociálního systému jsou soc. normy diferencovány   Sociální normy upravují chování v pěti rovinách: • ve vztahu k jiným jedincům  • ve vztahu k referenčnímu sociálnímu systému, státu • ve vztahu k jedinci samotnému – např. sebepoškozování • ve vztahu k přírodě - ochrana přírody • ve vztahu k metafyzickým objektům (k Bohu)  Všechny sociální normy ukládají nějakou povinnost </vt:lpstr>
      <vt:lpstr>Základní definiční znaky právních norem • obecná závaznost - právní normy se vztahují na neurčitý počet případů stejného druhu právních subjektů určitého státu • státem stanovená nebo uznaná forma – stát stanovuje formu a i její obsah  • možnost státního vynucení - uplatnění potenciální legální sankce v případě nesplnění právní povinnosti.  Odlišující charakteristiky práva • reglementuje nejširší okruh sociální reality  • je programově vnitřně obsahově nerozporné (logická      bezrozpornost • představuje cíleně nástroj řešení sociálních konfliktů  • je normativním prostředkem prosazování cílených     společenských změn (sociotechnická funkce práva)  • je základním integrativním normativním systémem     společnosti s univerzální platností a obecnou závazností</vt:lpstr>
      <vt:lpstr>       Charakteristika                 práva Právo je úzce navázáno na stát (veřejnou moc) právotvorbou, aplikací práva a vynucováním práva  Právo představuje systém právních norem jako obecně závazných pravidel chování, stanovených nebo uznaných státem (resp. mezinárodním společenstvím států) ve státem uznaných pramenech práva a vynutitelných státní mocí. </vt:lpstr>
      <vt:lpstr>Vztah právních a morálních norem  Základní morální kategorie: 1. Dobro a zlo, 2. Spravedlnost a nespravedlnost, 3. Čestnost a nečestnost.  Právo a morálka představují dva samostatné normativní systémy, které působí vedle sebe.  V hodnocení sociálního chování : • nejčastěji se shodují   (např. zakazují krást), • v některých případech se v hodnocení rozcházejí        (eutanázie, interrupce apod.), • větší část právních norem je však morálně         indiferentní, nemá morální rozměr (dopravní         předpisy), jsou „amorální“.         </vt:lpstr>
      <vt:lpstr>Vztah právních a morálních norem Morálka je sociálně velmi diferencovaná, sankcí morálních norem je svědomí jednotlivce a odsouzení sociálním okolím.  Morální normy posilují efektivitu působení práva: - suplují nízkou znalost práva, - sankce právních a morálních norem se posilují, - časté porušování práva je morálně odsuzováno.   </vt:lpstr>
      <vt:lpstr>   Právo a náboženské normy Rozdělují chování na zbožné a hříšné Strach z bohů utvářel lidské kultury Vliv náboženských norem na právo a lidské chování souvisí se zbožností společnosti (interrupce v Polsku a Irsku).       Právo a zvykové normy Jsou to různé zvyky, zvyklosti, obyčeje, konvence, tradice, obřady, ceremonie, rituály, etiketa, rity aj. Rozlišují chování na: 1. Slušné, resp. co se sluší, 2. Neslušné, resp. co se nesluší. Zvykové normy právo někdy obtížně překonává. </vt:lpstr>
      <vt:lpstr>       Systém právní vědy Podle míry obecnosti dělíme právní disciplíny na: 1. Speciální právní disciplíny (právní odvětví). 2. Obecné právní disciplíny:       - Právní filosofie,       - Teorie práva,       - Právní sociologie,        - Právní psychologie,       - Právní antropologie,        - Právní politika a teorie tvorby,       - Právní logika,       - Právní informatika,       - Právní dějiny,       - Právní komparatistika.   </vt:lpstr>
      <vt:lpstr>               Právo jako systém  Vzájemně propojený komplex právních norem a předpisů různé právní síly.  Právo je jeden ze sociálních systémů společnosti.  Vyznačuje se jednotou a zároveň vnitřní diferenciací, uspořádáním právních norem do celku a rozdělením na dílčí části.</vt:lpstr>
      <vt:lpstr>              Jednota práva   Je založena na podstatných znacích: - Logická bezrozpornost  - Integrovanost – provázanost základními zásadami a právními principy  - Úplnost - ucelenost bez mezer  - Hierarchické uspořádání - pyramidální uspořádání dle právní síly a podle obecnosti úpravy. Evropské a mezinárodní právo. </vt:lpstr>
      <vt:lpstr>    Diferencovanost                      systému práva  - právní norma - právní předpis - právní institut - právní odvětví – dle předmětu                právní úpravy - právní principy   </vt:lpstr>
      <vt:lpstr> Základní klasifikace práva Rozlišení práva veřejného a soukromého Zájmová teorie–Ulpianus: „veřejné právo je právo, které se týká postavení římského státu, soukromé právo je to, které se týká prospěchu jednotlivců“ Teorie mocenská (subordinační)-kde vystupuje státní moc v nadřazeném postavení=právo veřejné  Pokud jeden z právních subjektů je orgán veřejné moci, který na základě zákona a v jeho mezích rozhoduje o subjektivních právech a právních povinnostech fyzických a právnických osob </vt:lpstr>
      <vt:lpstr>Metoda právní regulace  Soukromoprávní metoda právní regulace vznik, změna nebo zánik právních vztahů je vázán na soukromoprávní úkony účastníků právních vztahů, mezi nimiž je vztah rovnosti (smlouva, dohoda)  Veřejnoprávní metoda právní regulace vznik, změnu nebo zánik právních vztahů se děje právními akty orgánů veřejné moci, které vystupují v nadřazené pozici, a to:  - rozhodnutími o právech a povinnostech nebo - kogentní právní úpravou</vt:lpstr>
      <vt:lpstr>Právní odvětví Veřejnoprávní odvětví Ústavní právo – vztahy mezi vrcholnými státními orgány a katalog základních práv a svobod Trestní právo – vymezuje co jsou trestné činy a jaké tresty se za ně ukládají Správní právo – organizace veřejné správy a vztahy mezi jejími subjekty Finanční právo – právní normy upravující finanční činnost státu (státní rozpočet, daně, cla…) Živnostenské právo – upravuje živnostenské podnikání a podmínky oprávnění k němu Právo sociálního zabezpečení  Právo životního prostředí</vt:lpstr>
      <vt:lpstr>Právní odvětví Soukromoprávní odvětví Občanské právo – vztah rovnosti; vlastnické právo, závazkové vztahy, dědění, ochrana osobnosti  Rodinné právo - vznik a zánik manželství, vztahy mezi manžely, rodiči a dětmi, osvojení, pěstounská péče, výživné  Obchodní právo - podnikání, úprava obchodních společností, vztahy mezi podnikateli, vybrané smluvní typy s obchodněprávním režimem, veřejné zakázky Autorské právo - i tzv. průmyslová práva Mezinárodní právo soukromé</vt:lpstr>
      <vt:lpstr>Právní odvětví smíšené povahy   Pracovní právo - vztahy mezi zaměstnanci a zaměstnavateli, veřejnoprávní normy mají chránit zaměstnance, jinak soukromoprávní vztahy Mezinárodní právo veřejné - mezinárodní smlouvy mohou upravovat jak veřejnoprávní (např trestněprávní) tak i soukromoprávní otázky (např. mezinárodního obchodu) Evropské právo - primární právo = veřejnoprávní povaha, sekundární právo (směrnice, nařízení) upravují i soukromoprávní otázky </vt:lpstr>
      <vt:lpstr>                      Právní principy Právní principy jsou vůdčí právní zásady prostupující celým právním řádem. Jsou koncentrovaným vyjádřením obsahu práva a hodnotově ho ukotvují.   Římskoprávní dědictví v Justiniánových kodexech (6. st.):  - Čestně žít, druhému neškodit, každému dávat, co mu patří.  - Smlouvy se mají plnit. - Nikdo nemůže převést na jiného více práv, než sám má. - Nelze se zavázat k nemožnému. - Bezdůvodný strach neomlouvá . - Za vyšší moc nikdo neodpovídá. - Věc rozhodnutá je pokládána za pravdu. </vt:lpstr>
      <vt:lpstr>                          Středověká a moderní právní věda doplnily další právní principy:  - Zákaz odepření spravedlnosti. - Je třeba slyšet i druhou stranu. - Nikdo nesmí být soudcem ve vlastní věci. - Kdo je dřívější v čase, je silnější v právu . - Zákaz retroaktivity. - Presumpce neviny. - Zásada legální licence. - Základní lidská práva. - Povrch ustupuje půdě (Superficies solo cedit). </vt:lpstr>
      <vt:lpstr> Právo hmotné a procesní Právo hmotné Souhrn právních norem a subjektivních práv, které směřují bezprostředně k naplnění účelu práva a jsou smyslem právní úpravy – hmotněprávní předpisy. Právo procesní - naplnění účelu právní úpravy slouží zprostředkovaně. Úprava postupu orgánů veřejné moci k vytváření a ochraně hmotných práv. Stanoví postavení účastníků a postup v řízení před správními orgány a soudy, postupy při tvorbě a aplikaci práva - procesněprávní předpisy.</vt:lpstr>
      <vt:lpstr>Právo vnitrostátní a mezinárodní Vztah dvou právních systémů - prosadila se dualistické koncepce, souvisí to se suverenitou států a postavením subjektů v právu vnitrostátním Mezinárodní právo veřejné Upravuje vztahy mezi suverénními státy a jimi vytvářenými mezinárodními organizacemi. Pramenem mezinárodního práva jsou především dvou nebo vícestranné mezinárodní smlouvy a právní obyčeje. Je obtížně vynutitelné - Rada bezpečnosti OSN na základě Charty OSN, Mezinárodní soudní dvůr v Haagu, mezinárodní trestní tribunály.</vt:lpstr>
      <vt:lpstr>Sjednocování mezinárodního a vnitrostátního práva (recepce)   - Adaptací = obsahovým přenosem mezinárodních právních závazků a oprávnění do právních forem vnitrostátního práva.  - Transformací = vyhlášení doslovného znění aktu v některé formě vnitrostátního práva, např. zákonem. Pramenem práva formálně právně zůstává transformační norma, - Inkorporací = „vtažení“ mezinárodního práva do práva vnitrostátního, aniž by toto ztratilo formu mezinárodního práva, pouze jsou mu propůjčeny účinky vnitrostátního práva.</vt:lpstr>
      <vt:lpstr>Evropské právo  Je specifickým právním systémem, který jako celek nepatří ani do mezinárodního, ani do vnitrostátního práva. Je tvořeno především primárním právem, tj. právem ze zakladatelských smluv. Další úroveň tvoří sekundární (odvozené) právo: - obecně závazná nařízení (regulations),  - směrnice (directives) zavazující k dosažení stanoveného cíle,  - individuálně závazná rozhodnutí (decisions)  - právně nezávazná doporučení a stanoviska (recommendations, opinions).  Jeho významnou součástí jsou i quasiprecedenční rozsudky Soudního dvora EU. (Vstup do EU 1.5.2004)</vt:lpstr>
      <vt:lpstr>      Základní pojmy práva Právo - systém právních norem jako obecně závazných pravidel chování, stanovených nebo uznaných státem ve státem stanovené formě a vynutitelných státní mocí Právní norma - obecné pravidlo chování vyjádřené ve zvláštní státem stanovené nebo uznané formě, jehož dodržení stát sankcionuje Právní poměr (vztah) - společenský vztah, který je upravený právními normami a jehož účastníci jsou tak nositeli právní normou stanovených práv a povinností Právní předpis - souhrn právních norem upravujících určitý okruh právních vztahů Právní institut - soubor právních norem upravujících určitý stejnorodý okruh právních vztahů (institut rodiny) Právní odvětví - soubor právních předpisů upravujících určitý stejnorodý okruh právních vztahů představujících předmět určité právní úpravy</vt:lpstr>
      <vt:lpstr>             Základní pojmy práva  Právní principy - vůdčí právní zásady prostupující právním řádem, vyznačující se vysokým stupněm obecnosti Interpretace práva - výklad právních textů k získání pravdivých poznatků o obsahu právní normy Aplikace práva - rozhodovací činnost státních orgánů, jejímž výsledkem je individuální právní akt Právní moc rozhodnutí - kdy již nelze podat řádný opravný prostředek proti rozhodnutí a stává se závazným a nezměnitelným Platnost právní normy (právního předpisu) – okamžik, kdy se právní norma stává po jejím vyhlášení součástí právního řádu Účinnost právní normy (právního předpisu) – okamžik, od něhož právní norma způsobuje stanovené právní následky po uplynutí tzv. legisvakanční doby mezi platností a účinností</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principy v interpretaci a aplikaci práva</dc:title>
  <dc:creator>0102</dc:creator>
  <cp:lastModifiedBy>Miloš Večeřa</cp:lastModifiedBy>
  <cp:revision>149</cp:revision>
  <dcterms:created xsi:type="dcterms:W3CDTF">2008-10-14T06:10:02Z</dcterms:created>
  <dcterms:modified xsi:type="dcterms:W3CDTF">2022-09-18T12:34:55Z</dcterms:modified>
</cp:coreProperties>
</file>