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7"/>
  </p:notesMasterIdLst>
  <p:handoutMasterIdLst>
    <p:handoutMasterId r:id="rId48"/>
  </p:handoutMasterIdLst>
  <p:sldIdLst>
    <p:sldId id="256" r:id="rId2"/>
    <p:sldId id="453" r:id="rId3"/>
    <p:sldId id="344" r:id="rId4"/>
    <p:sldId id="313" r:id="rId5"/>
    <p:sldId id="314" r:id="rId6"/>
    <p:sldId id="345" r:id="rId7"/>
    <p:sldId id="315" r:id="rId8"/>
    <p:sldId id="316" r:id="rId9"/>
    <p:sldId id="272" r:id="rId10"/>
    <p:sldId id="343" r:id="rId11"/>
    <p:sldId id="349" r:id="rId12"/>
    <p:sldId id="369" r:id="rId13"/>
    <p:sldId id="368" r:id="rId14"/>
    <p:sldId id="322" r:id="rId15"/>
    <p:sldId id="454" r:id="rId16"/>
    <p:sldId id="319" r:id="rId17"/>
    <p:sldId id="455" r:id="rId18"/>
    <p:sldId id="370" r:id="rId19"/>
    <p:sldId id="456" r:id="rId20"/>
    <p:sldId id="338" r:id="rId21"/>
    <p:sldId id="457" r:id="rId22"/>
    <p:sldId id="367" r:id="rId23"/>
    <p:sldId id="458" r:id="rId24"/>
    <p:sldId id="442" r:id="rId25"/>
    <p:sldId id="339" r:id="rId26"/>
    <p:sldId id="325" r:id="rId27"/>
    <p:sldId id="326" r:id="rId28"/>
    <p:sldId id="361" r:id="rId29"/>
    <p:sldId id="362" r:id="rId30"/>
    <p:sldId id="363" r:id="rId31"/>
    <p:sldId id="364" r:id="rId32"/>
    <p:sldId id="446" r:id="rId33"/>
    <p:sldId id="330" r:id="rId34"/>
    <p:sldId id="414" r:id="rId35"/>
    <p:sldId id="299" r:id="rId36"/>
    <p:sldId id="327" r:id="rId37"/>
    <p:sldId id="328" r:id="rId38"/>
    <p:sldId id="451" r:id="rId39"/>
    <p:sldId id="335" r:id="rId40"/>
    <p:sldId id="452" r:id="rId41"/>
    <p:sldId id="371" r:id="rId42"/>
    <p:sldId id="394" r:id="rId43"/>
    <p:sldId id="443" r:id="rId44"/>
    <p:sldId id="396" r:id="rId45"/>
    <p:sldId id="449" r:id="rId4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6" autoAdjust="0"/>
    <p:restoredTop sz="53469" autoAdjust="0"/>
  </p:normalViewPr>
  <p:slideViewPr>
    <p:cSldViewPr snapToGrid="0">
      <p:cViewPr varScale="1">
        <p:scale>
          <a:sx n="35" d="100"/>
          <a:sy n="35" d="100"/>
        </p:scale>
        <p:origin x="1200" y="3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7090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61831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2015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857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2940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242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2429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09119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4467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7331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4798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71485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304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19640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19995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99457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851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38886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82178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5217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959365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309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02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763492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296591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73740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34430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5524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83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129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2124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4200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3039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368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1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41796"/>
            <a:ext cx="11361600" cy="1171580"/>
          </a:xfrm>
        </p:spPr>
        <p:txBody>
          <a:bodyPr/>
          <a:lstStyle/>
          <a:p>
            <a:r>
              <a:rPr lang="cs-CZ" b="0" dirty="0"/>
              <a:t>Základy správního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3413376"/>
            <a:ext cx="11361600" cy="698497"/>
          </a:xfrm>
        </p:spPr>
        <p:txBody>
          <a:bodyPr/>
          <a:lstStyle/>
          <a:p>
            <a:r>
              <a:rPr lang="cs-CZ" dirty="0"/>
              <a:t>JUDr. David Hejč, Ph.D.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8086635" cy="647700"/>
          </a:xfrm>
        </p:spPr>
        <p:txBody>
          <a:bodyPr/>
          <a:lstStyle/>
          <a:p>
            <a:r>
              <a:rPr lang="cs-CZ" dirty="0"/>
              <a:t>Členění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87489"/>
            <a:ext cx="7632263" cy="4344511"/>
          </a:xfrm>
        </p:spPr>
        <p:txBody>
          <a:bodyPr/>
          <a:lstStyle/>
          <a:p>
            <a:r>
              <a:rPr lang="cs-CZ" sz="3600" b="1" dirty="0"/>
              <a:t>Vrchnostenská</a:t>
            </a:r>
          </a:p>
          <a:p>
            <a:pPr lvl="1"/>
            <a:r>
              <a:rPr lang="cs-CZ" sz="2800" dirty="0"/>
              <a:t>autoritativně nařizuje, přikazuje, zakazuje, povoluje…</a:t>
            </a:r>
          </a:p>
          <a:p>
            <a:pPr marL="324000" lvl="1" indent="0">
              <a:buNone/>
            </a:pPr>
            <a:endParaRPr lang="cs-CZ" sz="2800" dirty="0"/>
          </a:p>
          <a:p>
            <a:pPr marL="324000" lvl="1" indent="0">
              <a:buNone/>
            </a:pPr>
            <a:endParaRPr lang="cs-CZ" sz="2800" dirty="0"/>
          </a:p>
          <a:p>
            <a:r>
              <a:rPr lang="cs-CZ" sz="3600" b="1" dirty="0" err="1"/>
              <a:t>Nevrchnostenská</a:t>
            </a:r>
            <a:endParaRPr lang="cs-CZ" sz="3600" b="1" dirty="0"/>
          </a:p>
          <a:p>
            <a:pPr lvl="1"/>
            <a:r>
              <a:rPr lang="cs-CZ" sz="2800" dirty="0"/>
              <a:t>neautoritativní (fiskální či pečovatelská)</a:t>
            </a:r>
          </a:p>
          <a:p>
            <a:endParaRPr lang="cs-CZ" b="1" dirty="0"/>
          </a:p>
          <a:p>
            <a:pPr marL="457200" lvl="1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939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06972" y="252703"/>
            <a:ext cx="8086635" cy="647700"/>
          </a:xfrm>
        </p:spPr>
        <p:txBody>
          <a:bodyPr/>
          <a:lstStyle/>
          <a:p>
            <a:r>
              <a:rPr lang="cs-CZ" dirty="0"/>
              <a:t>Zásady veřejné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900403"/>
            <a:ext cx="7837360" cy="57997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zásada legality </a:t>
            </a:r>
            <a:r>
              <a:rPr lang="cs-CZ" sz="2400" dirty="0"/>
              <a:t>(zákonnosti) = správní orgán může ve své působnosti postupovat pouze na základě zákona, v jeho mezích a v jím stanoveným způsobem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rovnosti </a:t>
            </a:r>
            <a:r>
              <a:rPr lang="cs-CZ" sz="2400" dirty="0"/>
              <a:t>= zákonná omezení musí být ukládána všem stejně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legitimního očekávání </a:t>
            </a:r>
            <a:r>
              <a:rPr lang="cs-CZ" sz="2400" dirty="0"/>
              <a:t>= ve skutkově stejných/obdobných případech musí správní orgán postupovat stejně/obdobně a bez neodůvodněných rozdílů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transparentnosti </a:t>
            </a:r>
            <a:r>
              <a:rPr lang="cs-CZ" sz="2400" dirty="0"/>
              <a:t>= veřejná správa má být otevřená vůči veřejnosti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proporcionality </a:t>
            </a:r>
            <a:r>
              <a:rPr lang="cs-CZ" sz="2400" dirty="0"/>
              <a:t>= správní orgán může do práv dotčených osob zasahovat pouze v nezbytném minimálním rozsahu a pouze tehdy, pokud nelze účelu dosáhnout jinak</a:t>
            </a:r>
          </a:p>
          <a:p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2882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7F2064-B76C-470A-99D5-965897AE30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7E233-9BE0-4A7C-9BA8-F253744FA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4E7DFF-39FF-4ED0-B845-5F57A80A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veřejné správy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9672E3-5C06-477E-9C8D-C10092107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688020" cy="4139998"/>
          </a:xfrm>
        </p:spPr>
        <p:txBody>
          <a:bodyPr/>
          <a:lstStyle/>
          <a:p>
            <a:r>
              <a:rPr lang="cs-CZ" sz="3200" b="1" dirty="0"/>
              <a:t>Státní správa</a:t>
            </a:r>
            <a:r>
              <a:rPr lang="cs-CZ" sz="3200" dirty="0"/>
              <a:t> </a:t>
            </a:r>
          </a:p>
          <a:p>
            <a:pPr lvl="1"/>
            <a:r>
              <a:rPr lang="cs-CZ" sz="2400" i="1" dirty="0"/>
              <a:t>uskutečňovaná státem jménem státu a v zájmu státu (základ veřejné správy)</a:t>
            </a:r>
          </a:p>
          <a:p>
            <a:pPr lvl="1"/>
            <a:endParaRPr lang="cs-CZ" sz="2400" i="1" dirty="0"/>
          </a:p>
          <a:p>
            <a:pPr lvl="1"/>
            <a:endParaRPr lang="cs-CZ" sz="2400" i="1" dirty="0"/>
          </a:p>
          <a:p>
            <a:pPr marL="457200" indent="-457200"/>
            <a:r>
              <a:rPr lang="cs-CZ" sz="3200" b="1" dirty="0"/>
              <a:t>Samospráva</a:t>
            </a:r>
          </a:p>
          <a:p>
            <a:pPr lvl="1" algn="just"/>
            <a:r>
              <a:rPr lang="cs-CZ" sz="2400" i="1" dirty="0"/>
              <a:t>uskutečňována jinými subjekty než je stát svým jménem a ve svém zájmu (spravují sami sebe) je od státní správy odvozena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0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B1E63-2A14-42FF-A654-6826C3330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276" y="567273"/>
            <a:ext cx="8086635" cy="647700"/>
          </a:xfrm>
        </p:spPr>
        <p:txBody>
          <a:bodyPr/>
          <a:lstStyle/>
          <a:p>
            <a:r>
              <a:rPr lang="cs-CZ" dirty="0"/>
              <a:t>Organizace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C3E3A0-726A-4C21-B89A-6DBA3125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360" y="1371600"/>
            <a:ext cx="8082321" cy="491912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Státní správa</a:t>
            </a:r>
          </a:p>
          <a:p>
            <a:r>
              <a:rPr lang="cs-CZ" dirty="0"/>
              <a:t>vláda</a:t>
            </a:r>
          </a:p>
          <a:p>
            <a:r>
              <a:rPr lang="cs-CZ" dirty="0"/>
              <a:t>ústřední orgány státní správy</a:t>
            </a:r>
          </a:p>
          <a:p>
            <a:r>
              <a:rPr lang="cs-CZ" dirty="0"/>
              <a:t>územně dekoncentrované orgány státní správy</a:t>
            </a:r>
          </a:p>
          <a:p>
            <a:r>
              <a:rPr lang="cs-CZ" dirty="0"/>
              <a:t>PO a FO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Samospráva</a:t>
            </a:r>
          </a:p>
          <a:p>
            <a:r>
              <a:rPr lang="cs-CZ" dirty="0"/>
              <a:t>územní</a:t>
            </a:r>
          </a:p>
          <a:p>
            <a:r>
              <a:rPr lang="cs-CZ" dirty="0"/>
              <a:t>profesní</a:t>
            </a:r>
          </a:p>
          <a:p>
            <a:r>
              <a:rPr lang="cs-CZ" dirty="0"/>
              <a:t>zájmová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5F028B-128C-4815-B662-458DC4A37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7808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4434" y="209720"/>
            <a:ext cx="7103994" cy="82777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378000"/>
            <a:ext cx="8203679" cy="4869796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správa části veřejných záležitostí těmi, jichž se bezprostředně týká / správa veřejných záležitostí jménem a v zájmu autonomních veřejnoprávních korporací</a:t>
            </a:r>
          </a:p>
          <a:p>
            <a:pPr algn="just"/>
            <a:r>
              <a:rPr lang="cs-CZ" sz="2000" b="1" dirty="0"/>
              <a:t>subjekt:</a:t>
            </a:r>
            <a:r>
              <a:rPr lang="cs-CZ" sz="2000" dirty="0"/>
              <a:t> </a:t>
            </a:r>
            <a:r>
              <a:rPr lang="cs-CZ" sz="2000" b="1" dirty="0"/>
              <a:t>územní samosprávné celky </a:t>
            </a:r>
            <a:r>
              <a:rPr lang="cs-CZ" sz="2000" dirty="0"/>
              <a:t>(obce a kraje) a další/jiné  </a:t>
            </a:r>
            <a:r>
              <a:rPr lang="cs-CZ" sz="2000" b="1" dirty="0"/>
              <a:t>veřejnoprávní korporace </a:t>
            </a:r>
            <a:r>
              <a:rPr lang="cs-CZ" sz="2000" dirty="0"/>
              <a:t>(profesní komory, vysoké školy), </a:t>
            </a:r>
            <a:r>
              <a:rPr lang="cs-CZ" sz="2000" b="1" dirty="0"/>
              <a:t>právo na samosprávu </a:t>
            </a:r>
            <a:r>
              <a:rPr lang="cs-CZ" sz="2000" dirty="0"/>
              <a:t>(ústavně či zákonem zaručené) a </a:t>
            </a:r>
            <a:r>
              <a:rPr lang="cs-CZ" sz="2000" b="1" dirty="0"/>
              <a:t>povinnost ji vykonávat</a:t>
            </a:r>
          </a:p>
          <a:p>
            <a:pPr algn="just"/>
            <a:r>
              <a:rPr lang="cs-CZ" sz="2000" b="1" dirty="0"/>
              <a:t>vykonavatel:</a:t>
            </a:r>
            <a:r>
              <a:rPr lang="cs-CZ" sz="2000" dirty="0"/>
              <a:t> </a:t>
            </a:r>
            <a:r>
              <a:rPr lang="cs-CZ" sz="2000" b="1" dirty="0"/>
              <a:t>orgány ÚSC, orgány VŘPK </a:t>
            </a:r>
          </a:p>
          <a:p>
            <a:pPr algn="just"/>
            <a:r>
              <a:rPr lang="cs-CZ" sz="2000" b="1" dirty="0"/>
              <a:t>nezávislost </a:t>
            </a:r>
            <a:r>
              <a:rPr lang="cs-CZ" sz="2000" dirty="0"/>
              <a:t>při výkonu samosprávy (i tak však vázanost zákony + státní dohled)</a:t>
            </a:r>
          </a:p>
          <a:p>
            <a:pPr algn="just"/>
            <a:r>
              <a:rPr lang="cs-CZ" sz="2000" dirty="0"/>
              <a:t>samospráva</a:t>
            </a:r>
          </a:p>
          <a:p>
            <a:pPr lvl="1" algn="just"/>
            <a:r>
              <a:rPr lang="cs-CZ" b="1" dirty="0"/>
              <a:t>územní – </a:t>
            </a:r>
            <a:r>
              <a:rPr lang="cs-CZ" dirty="0"/>
              <a:t>obce, kraje</a:t>
            </a:r>
          </a:p>
          <a:p>
            <a:pPr lvl="1" algn="just"/>
            <a:r>
              <a:rPr lang="cs-CZ" b="1" dirty="0"/>
              <a:t>zájmová </a:t>
            </a:r>
            <a:r>
              <a:rPr lang="cs-CZ" dirty="0"/>
              <a:t>(profesní, vysokoškolská)</a:t>
            </a:r>
            <a:endParaRPr lang="cs-CZ" b="1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114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8930" y="124344"/>
            <a:ext cx="7103994" cy="82777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2295" y="952117"/>
            <a:ext cx="8082321" cy="4114800"/>
          </a:xfrm>
        </p:spPr>
        <p:txBody>
          <a:bodyPr/>
          <a:lstStyle/>
          <a:p>
            <a:pPr algn="just"/>
            <a:r>
              <a:rPr lang="cs-CZ" sz="2000" dirty="0"/>
              <a:t>správa části veřejných záležitostí těmi, jichž se bezprostředně týká / správa veřejných záležitostí </a:t>
            </a:r>
            <a:r>
              <a:rPr lang="cs-CZ" sz="2000" b="1" dirty="0"/>
              <a:t>jménem a v zájmu autonomních veřejnoprávních korporací</a:t>
            </a:r>
          </a:p>
          <a:p>
            <a:r>
              <a:rPr lang="cs-CZ" altLang="cs-CZ" sz="2000" dirty="0"/>
              <a:t>stojí na </a:t>
            </a:r>
            <a:r>
              <a:rPr lang="cs-CZ" altLang="cs-CZ" sz="2000" b="1" dirty="0"/>
              <a:t>3 principech</a:t>
            </a:r>
            <a:r>
              <a:rPr lang="cs-CZ" altLang="cs-CZ" sz="2000" dirty="0"/>
              <a:t>: 1. decentralizace 2. demokracie 3. subsidiarita </a:t>
            </a:r>
            <a:endParaRPr lang="cs-CZ" sz="2000" b="1" dirty="0"/>
          </a:p>
          <a:p>
            <a:pPr algn="just"/>
            <a:r>
              <a:rPr lang="cs-CZ" sz="2000" b="1" dirty="0"/>
              <a:t>subjekt:</a:t>
            </a:r>
            <a:r>
              <a:rPr lang="cs-CZ" sz="2000" dirty="0"/>
              <a:t> </a:t>
            </a:r>
            <a:r>
              <a:rPr lang="cs-CZ" sz="2000" b="1" dirty="0"/>
              <a:t>územní samosprávné celky </a:t>
            </a:r>
            <a:r>
              <a:rPr lang="cs-CZ" sz="2000" dirty="0"/>
              <a:t>(obce a kraje) a další/jiné  </a:t>
            </a:r>
            <a:r>
              <a:rPr lang="cs-CZ" sz="2000" b="1" dirty="0"/>
              <a:t>veřejnoprávní korporace </a:t>
            </a:r>
            <a:r>
              <a:rPr lang="cs-CZ" sz="2000" dirty="0"/>
              <a:t>(profesní komory, vysoké školy), </a:t>
            </a:r>
            <a:r>
              <a:rPr lang="cs-CZ" sz="2000" b="1" dirty="0"/>
              <a:t>právo na samosprávu </a:t>
            </a:r>
            <a:r>
              <a:rPr lang="cs-CZ" sz="2000" dirty="0"/>
              <a:t>(ústavně či zákonem zaručené) a </a:t>
            </a:r>
            <a:r>
              <a:rPr lang="cs-CZ" sz="2000" b="1" dirty="0"/>
              <a:t>povinnost ji vykonávat</a:t>
            </a:r>
          </a:p>
          <a:p>
            <a:pPr algn="just"/>
            <a:r>
              <a:rPr lang="cs-CZ" sz="2000" b="1" dirty="0"/>
              <a:t>vykonavatel:</a:t>
            </a:r>
            <a:r>
              <a:rPr lang="cs-CZ" sz="2000" dirty="0"/>
              <a:t> </a:t>
            </a:r>
            <a:r>
              <a:rPr lang="cs-CZ" sz="2000" b="1" dirty="0"/>
              <a:t>orgány ÚSC, orgány VŘPK </a:t>
            </a:r>
          </a:p>
          <a:p>
            <a:pPr algn="just"/>
            <a:r>
              <a:rPr lang="cs-CZ" sz="2000" b="1" dirty="0"/>
              <a:t>nezávislost </a:t>
            </a:r>
            <a:r>
              <a:rPr lang="cs-CZ" sz="2000" dirty="0"/>
              <a:t>při výkonu samosprávy (i tak však vázanost zákony)</a:t>
            </a:r>
          </a:p>
          <a:p>
            <a:pPr algn="just"/>
            <a:r>
              <a:rPr lang="cs-CZ" sz="2000" dirty="0"/>
              <a:t>samospráva</a:t>
            </a:r>
          </a:p>
          <a:p>
            <a:pPr lvl="1" algn="just"/>
            <a:r>
              <a:rPr lang="cs-CZ" b="1" dirty="0"/>
              <a:t>územní – </a:t>
            </a:r>
            <a:r>
              <a:rPr lang="cs-CZ" dirty="0"/>
              <a:t>obce, kraje</a:t>
            </a:r>
          </a:p>
          <a:p>
            <a:pPr lvl="1" algn="just"/>
            <a:r>
              <a:rPr lang="cs-CZ" b="1" dirty="0"/>
              <a:t>zájmová </a:t>
            </a:r>
            <a:r>
              <a:rPr lang="cs-CZ" dirty="0"/>
              <a:t>(profesní, vysokoškolská)</a:t>
            </a:r>
            <a:endParaRPr lang="cs-CZ" b="1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04203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682" y="243008"/>
            <a:ext cx="8086635" cy="647700"/>
          </a:xfrm>
        </p:spPr>
        <p:txBody>
          <a:bodyPr/>
          <a:lstStyle/>
          <a:p>
            <a:r>
              <a:rPr lang="cs-CZ" dirty="0"/>
              <a:t>Ústavní základy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2960" y="566858"/>
            <a:ext cx="8238240" cy="4248464"/>
          </a:xfrm>
        </p:spPr>
        <p:txBody>
          <a:bodyPr/>
          <a:lstStyle/>
          <a:p>
            <a:pPr marL="0" indent="0">
              <a:buNone/>
            </a:pPr>
            <a:endParaRPr lang="cs-CZ" sz="2300" i="1" dirty="0"/>
          </a:p>
          <a:p>
            <a:pPr algn="just"/>
            <a:r>
              <a:rPr lang="cs-CZ" sz="2300" dirty="0"/>
              <a:t>Čl. 8 Ústavy ČR: </a:t>
            </a:r>
            <a:r>
              <a:rPr lang="cs-CZ" sz="2300" i="1" dirty="0"/>
              <a:t>Zaručuje se samospráva územních samosprávných celků.		</a:t>
            </a:r>
            <a:r>
              <a:rPr lang="cs-CZ" sz="2300" b="1" dirty="0"/>
              <a:t>Ústavní soud považuje místní samosprávu a nezastupitelnou složku rozvoje demokracie</a:t>
            </a:r>
            <a:endParaRPr lang="cs-CZ" sz="2300" dirty="0"/>
          </a:p>
          <a:p>
            <a:pPr algn="just"/>
            <a:r>
              <a:rPr lang="cs-CZ" sz="2300" dirty="0"/>
              <a:t>Hlava sedmá Ústavy ČR „Územní samospráva“ (čl. 99 až 105)</a:t>
            </a:r>
          </a:p>
          <a:p>
            <a:pPr algn="just"/>
            <a:r>
              <a:rPr lang="cs-CZ" sz="2300" dirty="0"/>
              <a:t>Ústavní zákon č. 347/1997 Sb., o vytvoření vyšších územních samosprávných celků a o změně ústavního zákona České národní rady č. 1/1993 Sb., Ústava České republiky</a:t>
            </a:r>
          </a:p>
          <a:p>
            <a:pPr algn="just"/>
            <a:r>
              <a:rPr lang="cs-CZ" sz="2300" dirty="0"/>
              <a:t>Listina základních práv a svobod</a:t>
            </a:r>
          </a:p>
          <a:p>
            <a:pPr algn="just"/>
            <a:r>
              <a:rPr lang="cs-CZ" sz="2300" dirty="0"/>
              <a:t>Evropská charta místní samosprávy (č. 181/1999 Sb.):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7643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80103" y="261702"/>
            <a:ext cx="8086635" cy="647700"/>
          </a:xfrm>
        </p:spPr>
        <p:txBody>
          <a:bodyPr/>
          <a:lstStyle/>
          <a:p>
            <a:r>
              <a:rPr lang="cs-CZ" dirty="0"/>
              <a:t>Ústavní (a mezinárodněprávní) základy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4897" y="1018704"/>
            <a:ext cx="8277046" cy="5185096"/>
          </a:xfrm>
        </p:spPr>
        <p:txBody>
          <a:bodyPr/>
          <a:lstStyle/>
          <a:p>
            <a:pPr marL="0" indent="0">
              <a:buNone/>
            </a:pPr>
            <a:endParaRPr lang="cs-CZ" sz="2000" i="1" dirty="0"/>
          </a:p>
          <a:p>
            <a:pPr algn="just"/>
            <a:r>
              <a:rPr lang="cs-CZ" sz="2000" dirty="0"/>
              <a:t>Čl. 8 Ústavy ČR: </a:t>
            </a:r>
            <a:r>
              <a:rPr lang="cs-CZ" sz="2000" i="1" dirty="0"/>
              <a:t>Zaručuje se samospráva územních samosprávných celků.		</a:t>
            </a:r>
            <a:r>
              <a:rPr lang="en-US" sz="1600" dirty="0"/>
              <a:t>[</a:t>
            </a:r>
            <a:r>
              <a:rPr lang="cs-CZ" sz="1600" dirty="0"/>
              <a:t>K tomu viz nález </a:t>
            </a:r>
            <a:r>
              <a:rPr lang="cs-CZ" sz="1600" dirty="0" err="1"/>
              <a:t>Pl</a:t>
            </a:r>
            <a:r>
              <a:rPr lang="cs-CZ" sz="1600" dirty="0"/>
              <a:t>. ÚS 1/96.</a:t>
            </a:r>
            <a:r>
              <a:rPr lang="en-US" sz="1600" dirty="0"/>
              <a:t>]</a:t>
            </a:r>
            <a:endParaRPr lang="cs-CZ" sz="1600" dirty="0"/>
          </a:p>
          <a:p>
            <a:pPr lvl="1" algn="just"/>
            <a:r>
              <a:rPr lang="cs-CZ" sz="1600" dirty="0"/>
              <a:t>Ústavní soud považuje místní samosprávu a nezastupitelnou složku rozvoje demokracie</a:t>
            </a:r>
          </a:p>
          <a:p>
            <a:pPr lvl="1" algn="just"/>
            <a:r>
              <a:rPr lang="cs-CZ" sz="1600" dirty="0"/>
              <a:t>Čl. 9 odst. 2 a 3 – materiální ohnisko</a:t>
            </a:r>
          </a:p>
          <a:p>
            <a:pPr lvl="1" algn="just"/>
            <a:r>
              <a:rPr lang="cs-CZ" sz="1600" dirty="0"/>
              <a:t>komunální ústavní stížnost</a:t>
            </a:r>
          </a:p>
          <a:p>
            <a:pPr algn="just"/>
            <a:r>
              <a:rPr lang="cs-CZ" sz="2000" dirty="0"/>
              <a:t>Hlava sedmá Ústavy ČR „Územní samospráva“ (čl. 99 až 105)</a:t>
            </a:r>
          </a:p>
          <a:p>
            <a:pPr algn="just"/>
            <a:r>
              <a:rPr lang="cs-CZ" sz="2000" dirty="0"/>
              <a:t>Ústavní zákon č. 347/1997 Sb., o vytvoření </a:t>
            </a:r>
            <a:r>
              <a:rPr lang="cs-CZ" sz="2000" b="1" dirty="0"/>
              <a:t>vyšších územních samosprávných celků</a:t>
            </a:r>
            <a:r>
              <a:rPr lang="cs-CZ" sz="2000" dirty="0"/>
              <a:t> a o změně ústavního zákona České národní rady č. 1/1993 Sb., Ústava České republiky</a:t>
            </a:r>
          </a:p>
          <a:p>
            <a:pPr algn="just"/>
            <a:r>
              <a:rPr lang="cs-CZ" sz="2000" dirty="0"/>
              <a:t>Listina základních práv a svobod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Evropská charta místní samosprávy (č. 181/1999 Sb.):	</a:t>
            </a:r>
          </a:p>
          <a:p>
            <a:pPr marL="0" indent="0" algn="just">
              <a:buNone/>
            </a:pPr>
            <a:r>
              <a:rPr lang="cs-CZ" sz="2000" dirty="0"/>
              <a:t>    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5369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3F702-65B1-4DD6-A2A3-1C258D2A9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276" y="529794"/>
            <a:ext cx="8086635" cy="647700"/>
          </a:xfrm>
        </p:spPr>
        <p:txBody>
          <a:bodyPr/>
          <a:lstStyle/>
          <a:p>
            <a:r>
              <a:rPr lang="cs-CZ" dirty="0"/>
              <a:t>Územní samospráva v procesu reformy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84894-3769-4328-91DA-45DD5F10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260996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kumimoji="1" lang="cs-CZ" b="1" kern="1200" dirty="0">
                <a:latin typeface="Arial" charset="0"/>
              </a:rPr>
              <a:t>Reformování veřejné správy</a:t>
            </a:r>
            <a:r>
              <a:rPr kumimoji="1" lang="cs-CZ" kern="1200" dirty="0">
                <a:latin typeface="Arial" charset="0"/>
              </a:rPr>
              <a:t> po roce 1989:</a:t>
            </a:r>
          </a:p>
          <a:p>
            <a:pPr marL="0" indent="0">
              <a:buNone/>
            </a:pPr>
            <a:endParaRPr kumimoji="1" lang="cs-CZ" sz="3200" kern="1200" dirty="0">
              <a:latin typeface="Arial" charset="0"/>
            </a:endParaRPr>
          </a:p>
          <a:p>
            <a:pPr lvl="1"/>
            <a:r>
              <a:rPr kumimoji="1" lang="cs-CZ" sz="2400" kern="1200" dirty="0">
                <a:latin typeface="Arial" charset="0"/>
              </a:rPr>
              <a:t>obnova místní samosprávy</a:t>
            </a:r>
          </a:p>
          <a:p>
            <a:pPr marL="457200" lvl="1" indent="0">
              <a:buNone/>
            </a:pPr>
            <a:endParaRPr kumimoji="1" lang="cs-CZ" sz="2400" kern="1200" dirty="0">
              <a:latin typeface="Arial" charset="0"/>
            </a:endParaRPr>
          </a:p>
          <a:p>
            <a:pPr lvl="1"/>
            <a:r>
              <a:rPr kumimoji="1" lang="cs-CZ" sz="2400" kern="1200" dirty="0">
                <a:latin typeface="Arial" charset="0"/>
              </a:rPr>
              <a:t>vytvoření vyšších územních samosprávných celků</a:t>
            </a:r>
          </a:p>
          <a:p>
            <a:pPr marL="457200" lvl="1" indent="0">
              <a:buNone/>
            </a:pPr>
            <a:endParaRPr kumimoji="1" lang="cs-CZ" sz="2400" kern="1200" dirty="0">
              <a:latin typeface="Arial" charset="0"/>
            </a:endParaRPr>
          </a:p>
          <a:p>
            <a:pPr lvl="1"/>
            <a:r>
              <a:rPr kumimoji="1" lang="cs-CZ" sz="2400" kern="1200" dirty="0">
                <a:latin typeface="Arial" charset="0"/>
              </a:rPr>
              <a:t>ukončení činnosti okresních úřadů</a:t>
            </a:r>
          </a:p>
          <a:p>
            <a:endParaRPr kumimoji="1" lang="cs-CZ" kern="1200" dirty="0">
              <a:latin typeface="Arial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4F097C-29E4-4DF8-BB80-37E1D4405A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259478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59120" y="496243"/>
            <a:ext cx="8086635" cy="647700"/>
          </a:xfrm>
        </p:spPr>
        <p:txBody>
          <a:bodyPr/>
          <a:lstStyle/>
          <a:p>
            <a:r>
              <a:rPr lang="cs-CZ" dirty="0"/>
              <a:t>Obec jako základní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8058" y="1948543"/>
            <a:ext cx="8548834" cy="4416407"/>
          </a:xfrm>
        </p:spPr>
        <p:txBody>
          <a:bodyPr/>
          <a:lstStyle/>
          <a:p>
            <a:pPr lvl="1" algn="just"/>
            <a:r>
              <a:rPr lang="cs-CZ" sz="2400" b="1" dirty="0"/>
              <a:t>základ obce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2400" dirty="0"/>
              <a:t>osobní (tvůrci i adresáti)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2400" dirty="0"/>
              <a:t>územní (mohou se slučovat, připojovat, oddělovat)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lang="cs-CZ" sz="2400" dirty="0"/>
              <a:t>ekonomický (požadavky na hospodaření – </a:t>
            </a:r>
            <a:r>
              <a:rPr lang="cs-CZ" sz="2400" dirty="0" err="1"/>
              <a:t>nevrchnostenská</a:t>
            </a:r>
            <a:r>
              <a:rPr lang="cs-CZ" sz="2400" dirty="0"/>
              <a:t> VS)</a:t>
            </a:r>
          </a:p>
          <a:p>
            <a:pPr marL="942975" lvl="2" indent="-257175" algn="just">
              <a:buFont typeface="Arial" panose="020B0604020202020204" pitchFamily="34" charset="0"/>
              <a:buChar char="•"/>
            </a:pPr>
            <a:r>
              <a:rPr kumimoji="1" lang="cs-CZ" sz="2400" kern="1200" dirty="0">
                <a:latin typeface="Arial" charset="0"/>
              </a:rPr>
              <a:t>mocenský aspekt obce (zejména OZV)</a:t>
            </a:r>
            <a:endParaRPr lang="cs-CZ" sz="2400" dirty="0"/>
          </a:p>
          <a:p>
            <a:pPr lvl="1" algn="just"/>
            <a:endParaRPr lang="cs-CZ" sz="2400" b="1" dirty="0"/>
          </a:p>
          <a:p>
            <a:pPr lvl="1" algn="just"/>
            <a:r>
              <a:rPr lang="cs-CZ" sz="2400" b="1" dirty="0"/>
              <a:t>veřejnoprávní korporace</a:t>
            </a:r>
          </a:p>
          <a:p>
            <a:pPr lvl="1" algn="just"/>
            <a:r>
              <a:rPr lang="cs-CZ" sz="2400" b="1" dirty="0"/>
              <a:t>vlastní majetek </a:t>
            </a:r>
            <a:r>
              <a:rPr lang="cs-CZ" sz="2400" dirty="0"/>
              <a:t>(hospodaří podle vlastního rozpočtu)</a:t>
            </a:r>
            <a:endParaRPr lang="cs-CZ" sz="2400" b="1" dirty="0"/>
          </a:p>
          <a:p>
            <a:pPr lvl="1" algn="just"/>
            <a:r>
              <a:rPr lang="cs-CZ" sz="2400" b="1" dirty="0"/>
              <a:t>vystupuje vlastním jménem na vlastní odpovědnost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8947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Některé otázky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644109"/>
            <a:ext cx="10753200" cy="4139998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Co je to správní právo?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Co je to veřejná správa?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Kdo vykonává veřejnou správu?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Jak je veřejná správa vykonávána?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462482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9885" y="161516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811120"/>
            <a:ext cx="9925800" cy="1474880"/>
          </a:xfrm>
        </p:spPr>
        <p:txBody>
          <a:bodyPr/>
          <a:lstStyle/>
          <a:p>
            <a:pPr algn="just"/>
            <a:endParaRPr lang="cs-CZ" sz="1800" b="1" dirty="0"/>
          </a:p>
          <a:p>
            <a:pPr algn="just"/>
            <a:r>
              <a:rPr lang="cs-CZ" sz="1800" b="1" dirty="0"/>
              <a:t>samostatná působnost </a:t>
            </a:r>
            <a:r>
              <a:rPr lang="cs-CZ" sz="1800" dirty="0"/>
              <a:t>– autonomní správa svých záležitostí</a:t>
            </a:r>
          </a:p>
          <a:p>
            <a:pPr lvl="1" algn="just"/>
            <a:r>
              <a:rPr lang="cs-CZ" sz="1800" dirty="0"/>
              <a:t>např. vydávání obecně závazných vyhlášek</a:t>
            </a:r>
          </a:p>
          <a:p>
            <a:pPr lvl="1" algn="just"/>
            <a:r>
              <a:rPr lang="cs-CZ" sz="1800" dirty="0"/>
              <a:t>dozor a kontrola – Ministerstvo vnitra</a:t>
            </a:r>
          </a:p>
          <a:p>
            <a:pPr algn="just"/>
            <a:endParaRPr lang="cs-CZ" sz="1800" b="1" dirty="0"/>
          </a:p>
          <a:p>
            <a:pPr algn="just"/>
            <a:r>
              <a:rPr lang="cs-CZ" sz="1800" b="1" dirty="0"/>
              <a:t>přenesená působnost </a:t>
            </a:r>
            <a:r>
              <a:rPr lang="cs-CZ" sz="1800" dirty="0"/>
              <a:t>– (dekoncentrovaný/delegovaný) výkon státní správy</a:t>
            </a:r>
          </a:p>
          <a:p>
            <a:pPr lvl="1" algn="just"/>
            <a:r>
              <a:rPr lang="cs-CZ" sz="1800" dirty="0"/>
              <a:t>např. vydávání nařízení</a:t>
            </a:r>
          </a:p>
          <a:p>
            <a:pPr lvl="1" algn="just"/>
            <a:r>
              <a:rPr lang="cs-CZ" sz="1800" dirty="0"/>
              <a:t>kategorizace obcí</a:t>
            </a:r>
          </a:p>
          <a:p>
            <a:pPr lvl="1" algn="just"/>
            <a:r>
              <a:rPr lang="cs-CZ" sz="1800" dirty="0"/>
              <a:t>dozor a kontrola – krajský úřad</a:t>
            </a:r>
          </a:p>
          <a:p>
            <a:pPr lvl="1" algn="just"/>
            <a:r>
              <a:rPr lang="cs-CZ" sz="1800" dirty="0"/>
              <a:t>Čl. 105 Ústavy „Výkon státní správy lze svěřit orgánům samosprávy jen tehdy, stanoví-li to zákon.“</a:t>
            </a:r>
          </a:p>
          <a:p>
            <a:pPr lvl="1" algn="just"/>
            <a:endParaRPr lang="cs-CZ" sz="1800" dirty="0"/>
          </a:p>
          <a:p>
            <a:pPr marL="57150" indent="0" algn="just">
              <a:buNone/>
            </a:pPr>
            <a:r>
              <a:rPr lang="cs-CZ" sz="1800" b="1" dirty="0"/>
              <a:t>smíšený model územní veřejné správy</a:t>
            </a:r>
            <a:endParaRPr lang="cs-CZ" sz="1800" dirty="0"/>
          </a:p>
          <a:p>
            <a:pPr marL="457200" lvl="1" indent="0" algn="just">
              <a:buNone/>
            </a:pPr>
            <a:endParaRPr lang="cs-CZ" sz="1800" dirty="0"/>
          </a:p>
          <a:p>
            <a:pPr algn="just"/>
            <a:r>
              <a:rPr lang="cs-CZ" sz="1800" dirty="0"/>
              <a:t>§ 8 zákona o obcích: </a:t>
            </a:r>
            <a:r>
              <a:rPr lang="cs-CZ" sz="1600" i="1" dirty="0"/>
              <a:t>Pokud zvláštní zákon upravuje působnost obcí a nestanoví, že jde o přenesenou působnost obce, platí, že jde vždy o samostatnou působnost. – </a:t>
            </a:r>
            <a:r>
              <a:rPr lang="cs-CZ" sz="1600" dirty="0"/>
              <a:t>určuje tedy zákonodárce, limit čl. 8 Ústavy</a:t>
            </a:r>
            <a:endParaRPr lang="cs-CZ" sz="1800" dirty="0"/>
          </a:p>
          <a:p>
            <a:pPr lvl="1"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759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34BE3AFE-93E9-4CC2-801E-6ED5337836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49912" y="373773"/>
            <a:ext cx="8086635" cy="647700"/>
          </a:xfrm>
        </p:spPr>
        <p:txBody>
          <a:bodyPr/>
          <a:lstStyle/>
          <a:p>
            <a:pPr algn="ctr"/>
            <a:r>
              <a:rPr lang="cs-CZ" altLang="cs-CZ" dirty="0"/>
              <a:t>§ 35 odst. 2 ZO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D376D2C-E1EE-4CFB-A654-F82F1512AB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14812" y="1271987"/>
            <a:ext cx="9562375" cy="4314026"/>
          </a:xfrm>
        </p:spPr>
        <p:txBody>
          <a:bodyPr/>
          <a:lstStyle/>
          <a:p>
            <a:pPr algn="just"/>
            <a:r>
              <a:rPr lang="cs-CZ" altLang="cs-CZ" i="1" dirty="0"/>
              <a:t>„Do samostatné působnosti obce patří zejména záležitosti uvedené v § 84, 85 a 102, s výjimkou vydávání nařízení obce. Obec v samostatné působnosti ve svém územním obvodu dále pečuje v souladu s místními předpoklady a s místními zvyklostmi o vytváření podmínek pro rozvoj sociální péče a pro uspokojování potřeb svých občanů. Jde především o uspokojování potřeby bydlení, ochrany a rozvoje zdraví, dopravy a spojů, potřeby informací, výchovy a vzdělávání, celkového kulturního rozvoje a ochrany veřejného pořádku.“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6A2533-CC5B-469A-8C98-56BC738701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Zápatí prezentace</a:t>
            </a:r>
          </a:p>
        </p:txBody>
      </p:sp>
      <p:sp>
        <p:nvSpPr>
          <p:cNvPr id="17413" name="Zástupný symbol pro číslo snímku 4">
            <a:extLst>
              <a:ext uri="{FF2B5EF4-FFF2-40B4-BE49-F238E27FC236}">
                <a16:creationId xmlns:a16="http://schemas.microsoft.com/office/drawing/2014/main" id="{534CA307-6DCE-49D2-A80A-305CACB7C2A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504864-F1B5-40A4-8184-9C6AD073C142}" type="slidenum">
              <a:rPr lang="cs-CZ" altLang="cs-CZ" sz="1200">
                <a:latin typeface="Trebuchet MS" panose="020B0603020202020204" pitchFamily="34" charset="0"/>
              </a:rPr>
              <a:pPr/>
              <a:t>21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C93CF-FB17-4D97-A8DC-DAD4F652E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6695" y="437015"/>
            <a:ext cx="8086635" cy="647700"/>
          </a:xfrm>
        </p:spPr>
        <p:txBody>
          <a:bodyPr/>
          <a:lstStyle/>
          <a:p>
            <a:r>
              <a:rPr lang="cs-CZ" dirty="0"/>
              <a:t>Záležitosti patřící do samostatní působnosti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077DFD-E33D-4AE4-9562-1BDFE4932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6695" y="1767342"/>
            <a:ext cx="9217734" cy="5277087"/>
          </a:xfrm>
        </p:spPr>
        <p:txBody>
          <a:bodyPr/>
          <a:lstStyle/>
          <a:p>
            <a:r>
              <a:rPr lang="cs-CZ" dirty="0"/>
              <a:t>Záležitosti existence obce a její územní změny např.</a:t>
            </a:r>
          </a:p>
          <a:p>
            <a:pPr lvl="1"/>
            <a:r>
              <a:rPr lang="cs-CZ" dirty="0"/>
              <a:t>slučování/připojení s jinou obcí</a:t>
            </a:r>
          </a:p>
          <a:p>
            <a:pPr lvl="1"/>
            <a:r>
              <a:rPr lang="cs-CZ" dirty="0"/>
              <a:t>označování částí obce, ulic…</a:t>
            </a:r>
          </a:p>
          <a:p>
            <a:r>
              <a:rPr lang="cs-CZ" dirty="0"/>
              <a:t>Vnitřní organizace obce např.</a:t>
            </a:r>
          </a:p>
          <a:p>
            <a:pPr lvl="1"/>
            <a:r>
              <a:rPr lang="cs-CZ" dirty="0"/>
              <a:t>volba, zřizování a ustanovování orgánů obce</a:t>
            </a:r>
          </a:p>
          <a:p>
            <a:pPr lvl="1"/>
            <a:r>
              <a:rPr lang="cs-CZ" dirty="0"/>
              <a:t>zřizování obecní policie,</a:t>
            </a:r>
          </a:p>
          <a:p>
            <a:pPr lvl="1"/>
            <a:r>
              <a:rPr lang="cs-CZ" dirty="0"/>
              <a:t>organizace místního referenda</a:t>
            </a:r>
          </a:p>
          <a:p>
            <a:r>
              <a:rPr lang="cs-CZ" dirty="0"/>
              <a:t>Rozpočtové hospodaření</a:t>
            </a:r>
          </a:p>
          <a:p>
            <a:r>
              <a:rPr lang="cs-CZ" dirty="0"/>
              <a:t>Hospodaření s obecním majetkem</a:t>
            </a:r>
          </a:p>
          <a:p>
            <a:r>
              <a:rPr lang="cs-CZ" dirty="0"/>
              <a:t>Podnikatelské aktivity obce, zakládání právnických osob </a:t>
            </a:r>
          </a:p>
          <a:p>
            <a:pPr marL="0" indent="0">
              <a:buNone/>
            </a:pPr>
            <a:r>
              <a:rPr lang="cs-CZ" dirty="0"/>
              <a:t>Atd.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E4520C1-DB58-4ED5-8354-4D1E633DC8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01582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FC719-430D-4901-A208-7E8BEDE57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6484" y="376642"/>
            <a:ext cx="6064976" cy="485775"/>
          </a:xfrm>
        </p:spPr>
        <p:txBody>
          <a:bodyPr/>
          <a:lstStyle/>
          <a:p>
            <a:r>
              <a:rPr lang="cs-CZ" dirty="0"/>
              <a:t>Obecní právní předpisy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18D954-6F0F-4ED6-9442-71E7AC8AB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D6A480E-ACB6-459B-920E-CD893F17D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808564"/>
              </p:ext>
            </p:extLst>
          </p:nvPr>
        </p:nvGraphicFramePr>
        <p:xfrm>
          <a:off x="2341715" y="1642090"/>
          <a:ext cx="7879971" cy="30496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6657">
                  <a:extLst>
                    <a:ext uri="{9D8B030D-6E8A-4147-A177-3AD203B41FA5}">
                      <a16:colId xmlns:a16="http://schemas.microsoft.com/office/drawing/2014/main" val="895163128"/>
                    </a:ext>
                  </a:extLst>
                </a:gridCol>
                <a:gridCol w="2626657">
                  <a:extLst>
                    <a:ext uri="{9D8B030D-6E8A-4147-A177-3AD203B41FA5}">
                      <a16:colId xmlns:a16="http://schemas.microsoft.com/office/drawing/2014/main" val="2905853447"/>
                    </a:ext>
                  </a:extLst>
                </a:gridCol>
                <a:gridCol w="2626657">
                  <a:extLst>
                    <a:ext uri="{9D8B030D-6E8A-4147-A177-3AD203B41FA5}">
                      <a16:colId xmlns:a16="http://schemas.microsoft.com/office/drawing/2014/main" val="3128316806"/>
                    </a:ext>
                  </a:extLst>
                </a:gridCol>
              </a:tblGrid>
              <a:tr h="1316084">
                <a:tc>
                  <a:txBody>
                    <a:bodyPr/>
                    <a:lstStyle/>
                    <a:p>
                      <a:r>
                        <a:rPr lang="cs-CZ" sz="1400" dirty="0"/>
                        <a:t>Podzákonný právní předpis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Který orgán vydává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Ústavněrávní</a:t>
                      </a:r>
                      <a:r>
                        <a:rPr lang="cs-CZ" sz="1400" dirty="0"/>
                        <a:t> východisko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68061582"/>
                  </a:ext>
                </a:extLst>
              </a:tr>
              <a:tr h="971075">
                <a:tc>
                  <a:txBody>
                    <a:bodyPr/>
                    <a:lstStyle/>
                    <a:p>
                      <a:r>
                        <a:rPr lang="cs-CZ" sz="1400" dirty="0"/>
                        <a:t>Obecně závazná vyhláška obce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zastupitelstvo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čl. 104 odst. 3 Ústavy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62159129"/>
                  </a:ext>
                </a:extLst>
              </a:tr>
              <a:tr h="762492">
                <a:tc>
                  <a:txBody>
                    <a:bodyPr/>
                    <a:lstStyle/>
                    <a:p>
                      <a:r>
                        <a:rPr lang="cs-CZ" sz="1400" dirty="0"/>
                        <a:t>Nařízení obce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rada/zastupitelstvo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čl. 79 odst. 3 Ústavy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94181833"/>
                  </a:ext>
                </a:extLst>
              </a:tr>
            </a:tbl>
          </a:graphicData>
        </a:graphic>
      </p:graphicFrame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899333EC-E159-4034-9030-3B8E2D40090C}"/>
              </a:ext>
            </a:extLst>
          </p:cNvPr>
          <p:cNvSpPr txBox="1">
            <a:spLocks/>
          </p:cNvSpPr>
          <p:nvPr/>
        </p:nvSpPr>
        <p:spPr>
          <a:xfrm>
            <a:off x="3257363" y="4845953"/>
            <a:ext cx="6048676" cy="1153570"/>
          </a:xfrm>
          <a:prstGeom prst="rect">
            <a:avLst/>
          </a:prstGeom>
        </p:spPr>
        <p:txBody>
          <a:bodyPr vert="horz" lIns="0" tIns="0" rIns="0" bIns="0" numCol="1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obecně závazná vyhláška je originální právní předpis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800" dirty="0"/>
              <a:t>nařízení je odvozený (prováděcí) právní předpis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1800" dirty="0"/>
          </a:p>
          <a:p>
            <a:pPr>
              <a:buFont typeface="Arial" panose="020B0604020202020204" pitchFamily="34" charset="0"/>
              <a:buChar char="•"/>
            </a:pPr>
            <a:endParaRPr lang="cs-CZ" sz="1800" b="1" dirty="0"/>
          </a:p>
          <a:p>
            <a:pPr>
              <a:buFont typeface="Arial" panose="020B0604020202020204" pitchFamily="34" charset="0"/>
              <a:buChar char="•"/>
            </a:pPr>
            <a:endParaRPr lang="cs-CZ" sz="1800" kern="0" dirty="0"/>
          </a:p>
          <a:p>
            <a:pPr>
              <a:buFont typeface="Arial" panose="020B0604020202020204" pitchFamily="34" charset="0"/>
              <a:buChar char="•"/>
            </a:pPr>
            <a:endParaRPr lang="cs-CZ" sz="1800" kern="0" dirty="0"/>
          </a:p>
          <a:p>
            <a:pPr marL="53990" indent="0" algn="ctr">
              <a:buNone/>
            </a:pPr>
            <a:endParaRPr lang="cs-CZ" sz="1800" b="1" kern="0" dirty="0"/>
          </a:p>
          <a:p>
            <a:pPr marL="53990" indent="0">
              <a:buNone/>
            </a:pPr>
            <a:endParaRPr lang="cs-CZ" sz="2099" kern="0" dirty="0"/>
          </a:p>
        </p:txBody>
      </p:sp>
    </p:spTree>
    <p:extLst>
      <p:ext uri="{BB962C8B-B14F-4D97-AF65-F5344CB8AC3E}">
        <p14:creationId xmlns:p14="http://schemas.microsoft.com/office/powerpoint/2010/main" val="2283238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945" y="820091"/>
            <a:ext cx="6487426" cy="5889722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798653" y="264631"/>
            <a:ext cx="11042248" cy="647700"/>
          </a:xfrm>
        </p:spPr>
        <p:txBody>
          <a:bodyPr/>
          <a:lstStyle/>
          <a:p>
            <a:r>
              <a:rPr lang="cs-CZ" dirty="0"/>
              <a:t>Dozor samostatné vs. přenesené působnosti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7614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33590" y="336267"/>
            <a:ext cx="8086635" cy="647700"/>
          </a:xfrm>
        </p:spPr>
        <p:txBody>
          <a:bodyPr/>
          <a:lstStyle/>
          <a:p>
            <a:r>
              <a:rPr lang="cs-CZ" dirty="0"/>
              <a:t>Počet obcí v ČR -  6259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1968260" y="1924495"/>
            <a:ext cx="794166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cs-CZ" altLang="cs-CZ" i="1" dirty="0">
                <a:latin typeface="Arial" panose="020B0604020202020204" pitchFamily="34" charset="0"/>
              </a:rPr>
              <a:t>Celkem cca 50 % všech obcí jsou obce do 500 obyvatel</a:t>
            </a:r>
          </a:p>
          <a:p>
            <a:pPr algn="just" eaLnBrk="1" hangingPunct="1"/>
            <a:endParaRPr lang="cs-CZ" altLang="cs-CZ" i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cs-CZ" altLang="cs-CZ" i="1" dirty="0">
                <a:latin typeface="Arial" panose="020B0604020202020204" pitchFamily="34" charset="0"/>
              </a:rPr>
              <a:t>kategorie obcí do 199 obyvatel (cca 20 %)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endParaRPr lang="cs-CZ" altLang="cs-CZ" i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cs-CZ" altLang="cs-CZ" i="1" dirty="0">
                <a:latin typeface="Arial" panose="020B0604020202020204" pitchFamily="34" charset="0"/>
              </a:rPr>
              <a:t>kategorie obcí od 200 - 499 obyvatel (cca 30 %), </a:t>
            </a:r>
          </a:p>
          <a:p>
            <a:pPr algn="just" eaLnBrk="1" hangingPunct="1"/>
            <a:endParaRPr lang="cs-CZ" altLang="cs-CZ" i="1" dirty="0">
              <a:latin typeface="Arial" panose="020B0604020202020204" pitchFamily="34" charset="0"/>
            </a:endParaRPr>
          </a:p>
          <a:p>
            <a:pPr algn="just" eaLnBrk="1" hangingPunct="1"/>
            <a:r>
              <a:rPr lang="cs-CZ" altLang="cs-CZ" i="1" dirty="0">
                <a:latin typeface="Arial" panose="020B0604020202020204" pitchFamily="34" charset="0"/>
              </a:rPr>
              <a:t>V obcích do 500 obyvatel žije pouze cca 10 % celkové populace České republiky. </a:t>
            </a:r>
          </a:p>
          <a:p>
            <a:pPr algn="just" eaLnBrk="1" hangingPunct="1"/>
            <a:endParaRPr lang="cs-CZ" altLang="cs-CZ" i="1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cs-CZ" altLang="cs-CZ" i="1" dirty="0">
                <a:latin typeface="Arial" panose="020B0604020202020204" pitchFamily="34" charset="0"/>
              </a:rPr>
              <a:t>Tyto obce však zabírají víc než 1/3 rozlohy České republiky. </a:t>
            </a: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86557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a jejich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506" y="1443788"/>
            <a:ext cx="7936578" cy="4384092"/>
          </a:xfrm>
        </p:spPr>
        <p:txBody>
          <a:bodyPr/>
          <a:lstStyle/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kategorizace obcí</a:t>
            </a:r>
          </a:p>
          <a:p>
            <a:pPr lvl="1" algn="just"/>
            <a:r>
              <a:rPr lang="cs-CZ" sz="2400" b="1" dirty="0"/>
              <a:t>obce</a:t>
            </a:r>
            <a:r>
              <a:rPr lang="cs-CZ" sz="2400" dirty="0"/>
              <a:t> (jedničkové) – 6259</a:t>
            </a:r>
          </a:p>
          <a:p>
            <a:pPr lvl="1" algn="just"/>
            <a:r>
              <a:rPr lang="cs-CZ" sz="2400" b="1" dirty="0"/>
              <a:t>obce s pověřeným obecním úřadem</a:t>
            </a:r>
            <a:r>
              <a:rPr lang="cs-CZ" sz="2400" dirty="0"/>
              <a:t> (dvojkové) - </a:t>
            </a:r>
            <a:r>
              <a:rPr lang="cs-CZ" sz="2400" i="1" dirty="0">
                <a:latin typeface="Arial" charset="0"/>
              </a:rPr>
              <a:t>388</a:t>
            </a:r>
            <a:endParaRPr lang="cs-CZ" sz="2400" dirty="0"/>
          </a:p>
          <a:p>
            <a:pPr lvl="1" algn="just"/>
            <a:r>
              <a:rPr lang="cs-CZ" sz="2400" b="1" dirty="0"/>
              <a:t>obce s rozšířenou působností</a:t>
            </a:r>
            <a:r>
              <a:rPr lang="cs-CZ" sz="2400" dirty="0"/>
              <a:t> (trojkové) - 205</a:t>
            </a:r>
          </a:p>
          <a:p>
            <a:pPr marL="457200" lvl="1" indent="0" algn="just">
              <a:buNone/>
            </a:pPr>
            <a:endParaRPr lang="cs-CZ" sz="2400" dirty="0"/>
          </a:p>
          <a:p>
            <a:pPr algn="just"/>
            <a:r>
              <a:rPr lang="cs-CZ" sz="2400" b="1" dirty="0"/>
              <a:t>další členění</a:t>
            </a:r>
          </a:p>
          <a:p>
            <a:pPr lvl="1" algn="just"/>
            <a:r>
              <a:rPr lang="cs-CZ" sz="2400" b="1" dirty="0"/>
              <a:t>obec</a:t>
            </a:r>
          </a:p>
          <a:p>
            <a:pPr lvl="1" algn="just"/>
            <a:r>
              <a:rPr lang="cs-CZ" sz="2400" b="1" dirty="0"/>
              <a:t>město a městys</a:t>
            </a:r>
          </a:p>
          <a:p>
            <a:pPr lvl="1" algn="just"/>
            <a:r>
              <a:rPr lang="cs-CZ" sz="2400" b="1" dirty="0"/>
              <a:t>statutární město</a:t>
            </a:r>
          </a:p>
          <a:p>
            <a:pPr lvl="1" algn="just"/>
            <a:r>
              <a:rPr lang="cs-CZ" sz="2400" b="1" dirty="0"/>
              <a:t>hl. m. Praha</a:t>
            </a:r>
          </a:p>
          <a:p>
            <a:pPr lvl="1" algn="just"/>
            <a:endParaRPr lang="cs-CZ" sz="18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84319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840" y="621509"/>
            <a:ext cx="8086635" cy="647700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4643" y="1132669"/>
            <a:ext cx="8924517" cy="4951433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b="1" dirty="0"/>
              <a:t>zastupitelstvo obce</a:t>
            </a:r>
          </a:p>
          <a:p>
            <a:pPr lvl="1" algn="just"/>
            <a:r>
              <a:rPr lang="cs-CZ" sz="2800" dirty="0"/>
              <a:t>výbory zastupitelstva (finanční a kontrolní,</a:t>
            </a:r>
          </a:p>
          <a:p>
            <a:pPr marL="324000" lvl="1" indent="0" algn="just">
              <a:buNone/>
            </a:pPr>
            <a:r>
              <a:rPr lang="cs-CZ" sz="2800" dirty="0"/>
              <a:t> další fakultativně)</a:t>
            </a:r>
          </a:p>
          <a:p>
            <a:pPr algn="just"/>
            <a:r>
              <a:rPr lang="cs-CZ" b="1" dirty="0"/>
              <a:t>rada obce</a:t>
            </a:r>
          </a:p>
          <a:p>
            <a:pPr lvl="1" algn="just"/>
            <a:r>
              <a:rPr lang="cs-CZ" sz="2800" dirty="0"/>
              <a:t>komise rady</a:t>
            </a:r>
          </a:p>
          <a:p>
            <a:pPr algn="just"/>
            <a:r>
              <a:rPr lang="cs-CZ" b="1" dirty="0"/>
              <a:t>starosta</a:t>
            </a:r>
          </a:p>
          <a:p>
            <a:pPr algn="just"/>
            <a:r>
              <a:rPr lang="cs-CZ" b="1" dirty="0"/>
              <a:t>obecní úřad</a:t>
            </a:r>
          </a:p>
          <a:p>
            <a:pPr lvl="1" algn="just"/>
            <a:r>
              <a:rPr lang="cs-CZ" sz="2800" dirty="0"/>
              <a:t>(tajemník)</a:t>
            </a:r>
          </a:p>
          <a:p>
            <a:pPr algn="just"/>
            <a:r>
              <a:rPr lang="cs-CZ" b="1" dirty="0"/>
              <a:t>zvláštní orgány obce</a:t>
            </a:r>
          </a:p>
          <a:p>
            <a:pPr algn="just"/>
            <a:r>
              <a:rPr lang="cs-CZ" b="1" dirty="0"/>
              <a:t>obecní policie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1526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0057" y="129940"/>
            <a:ext cx="8086635" cy="647700"/>
          </a:xfrm>
        </p:spPr>
        <p:txBody>
          <a:bodyPr/>
          <a:lstStyle/>
          <a:p>
            <a:r>
              <a:rPr lang="cs-CZ" dirty="0"/>
              <a:t>Zastupitelstvo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0937" y="777640"/>
            <a:ext cx="10050126" cy="45719"/>
          </a:xfrm>
        </p:spPr>
        <p:txBody>
          <a:bodyPr/>
          <a:lstStyle/>
          <a:p>
            <a:pPr algn="just"/>
            <a:r>
              <a:rPr lang="cs-CZ" dirty="0"/>
              <a:t>vrcholný orgán (vyjádření ústavního práva občanů podílet se na správě veřejných záležitostí)</a:t>
            </a:r>
          </a:p>
          <a:p>
            <a:pPr algn="just"/>
            <a:r>
              <a:rPr lang="cs-CZ" dirty="0"/>
              <a:t>přímo volený orgán</a:t>
            </a:r>
          </a:p>
          <a:p>
            <a:pPr algn="just"/>
            <a:r>
              <a:rPr lang="cs-CZ" dirty="0"/>
              <a:t>stěžejní úloha především v rámci </a:t>
            </a:r>
          </a:p>
          <a:p>
            <a:pPr marL="72000" indent="0" algn="just">
              <a:buNone/>
            </a:pPr>
            <a:r>
              <a:rPr lang="cs-CZ" dirty="0"/>
              <a:t>  samostatné působnosti</a:t>
            </a:r>
          </a:p>
          <a:p>
            <a:pPr algn="just"/>
            <a:r>
              <a:rPr lang="cs-CZ" dirty="0"/>
              <a:t>veřejná zasedání nejméně jednou za tři měsíce</a:t>
            </a:r>
          </a:p>
          <a:p>
            <a:pPr algn="just"/>
            <a:r>
              <a:rPr lang="cs-CZ" dirty="0"/>
              <a:t>občané mohou v otázkách samostatné </a:t>
            </a:r>
          </a:p>
          <a:p>
            <a:pPr marL="72000" indent="0" algn="just">
              <a:buNone/>
            </a:pPr>
            <a:r>
              <a:rPr lang="cs-CZ" dirty="0"/>
              <a:t>  působnosti vytvořit bod programu zasedání,</a:t>
            </a:r>
          </a:p>
          <a:p>
            <a:pPr algn="just"/>
            <a:r>
              <a:rPr lang="cs-CZ" dirty="0"/>
              <a:t>zápisy ze zasedání veřejné, možno nahlížet</a:t>
            </a:r>
          </a:p>
          <a:p>
            <a:pPr marL="72000" indent="0" algn="just">
              <a:buNone/>
            </a:pPr>
            <a:r>
              <a:rPr lang="cs-CZ" dirty="0"/>
              <a:t>  a činit výpisy</a:t>
            </a:r>
          </a:p>
          <a:p>
            <a:pPr algn="just"/>
            <a:r>
              <a:rPr lang="cs-CZ" dirty="0"/>
              <a:t>vytváří </a:t>
            </a:r>
            <a:r>
              <a:rPr lang="cs-CZ" b="1" dirty="0"/>
              <a:t>výbory </a:t>
            </a:r>
            <a:r>
              <a:rPr lang="cs-CZ" dirty="0"/>
              <a:t>jako poradní a iniciativní</a:t>
            </a:r>
          </a:p>
          <a:p>
            <a:pPr marL="72000" indent="0" algn="just">
              <a:buNone/>
            </a:pPr>
            <a:r>
              <a:rPr lang="cs-CZ" dirty="0"/>
              <a:t>  orgány (povinně finanční a kontrolní)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99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3658" y="228707"/>
            <a:ext cx="8086635" cy="647700"/>
          </a:xfrm>
        </p:spPr>
        <p:txBody>
          <a:bodyPr/>
          <a:lstStyle/>
          <a:p>
            <a:r>
              <a:rPr lang="cs-CZ" dirty="0"/>
              <a:t>Rada obce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3824" y="552557"/>
            <a:ext cx="8082321" cy="4114800"/>
          </a:xfrm>
        </p:spPr>
        <p:txBody>
          <a:bodyPr/>
          <a:lstStyle/>
          <a:p>
            <a:pPr algn="just"/>
            <a:r>
              <a:rPr lang="cs-CZ" sz="2500" dirty="0"/>
              <a:t>výkonný orgán vykonávající působnost jak samostatnou, tak přenesenou</a:t>
            </a:r>
          </a:p>
          <a:p>
            <a:pPr algn="just"/>
            <a:r>
              <a:rPr lang="cs-CZ" sz="2500" dirty="0"/>
              <a:t>volena z řad zastupitelstva, kterému je také odpovědná (pokud je alespoň 15 zastupitelů, jinak její pravomoci vykonává starosta a zastupitelstvo)</a:t>
            </a:r>
          </a:p>
          <a:p>
            <a:pPr algn="just"/>
            <a:r>
              <a:rPr lang="cs-CZ" sz="2500" dirty="0"/>
              <a:t>neveřejná zasedání</a:t>
            </a:r>
          </a:p>
          <a:p>
            <a:pPr algn="just"/>
            <a:r>
              <a:rPr lang="cs-CZ" sz="2500" dirty="0"/>
              <a:t>v otázkách samostatné působnosti obce mohou občané podat žádost podepsanou 0,5 % oprávněných občanů o projednání určité věci (rada ji musí do 60 dnů projednat)</a:t>
            </a:r>
          </a:p>
          <a:p>
            <a:pPr algn="just"/>
            <a:r>
              <a:rPr lang="cs-CZ" sz="2500" dirty="0"/>
              <a:t>zápisy ze zasedání veřejné, možno nahlížet a činit výpisy</a:t>
            </a:r>
          </a:p>
          <a:p>
            <a:pPr algn="just"/>
            <a:r>
              <a:rPr lang="cs-CZ" sz="2500" dirty="0"/>
              <a:t>vytváří komise</a:t>
            </a:r>
            <a:r>
              <a:rPr lang="cs-CZ" sz="2500" b="1" dirty="0"/>
              <a:t> </a:t>
            </a:r>
            <a:r>
              <a:rPr lang="cs-CZ" sz="2500" dirty="0"/>
              <a:t>jako poradní a iniciativní orgány</a:t>
            </a:r>
          </a:p>
          <a:p>
            <a:pPr algn="just"/>
            <a:endParaRPr lang="cs-CZ" sz="2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2198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82325" y="1232138"/>
            <a:ext cx="3661665" cy="745074"/>
          </a:xfrm>
        </p:spPr>
        <p:txBody>
          <a:bodyPr/>
          <a:lstStyle/>
          <a:p>
            <a:pPr marL="72000" indent="0">
              <a:buNone/>
            </a:pPr>
            <a:r>
              <a:rPr lang="pt-BR" b="1" dirty="0"/>
              <a:t>Mgr. Mirai Navrátil</a:t>
            </a:r>
          </a:p>
          <a:p>
            <a:pPr marL="72000" indent="0">
              <a:buNone/>
            </a:pPr>
            <a:r>
              <a:rPr lang="pt-BR" dirty="0"/>
              <a:t>absolvent 2016, učo 392853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807" y="1058478"/>
            <a:ext cx="1898256" cy="2304173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1969807" y="3362650"/>
            <a:ext cx="7886700" cy="35907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100" b="1" dirty="0"/>
              <a:t>Jaké odvětví vás bavilo nejvíc?</a:t>
            </a:r>
            <a:r>
              <a:rPr lang="cs-CZ" sz="2100" dirty="0"/>
              <a:t> </a:t>
            </a:r>
            <a:br>
              <a:rPr lang="cs-CZ" sz="2100" dirty="0"/>
            </a:br>
            <a:r>
              <a:rPr lang="cs-CZ" sz="2100" dirty="0"/>
              <a:t>„</a:t>
            </a:r>
            <a:r>
              <a:rPr lang="cs-CZ" sz="2100" i="1" dirty="0"/>
              <a:t>Od prvopočátku jsem se chtěl věnovat právu duševního vlastnictví, které je značně propojené s hudebním prostředím, kde se pohybuju. Naopak k méně oblíbeným patřilo správní právo, které mi připadalo nepotřebné. Dneska mám ale jiný názor. Vidím, že má využití v mnoha oblastech každodenního života.“</a:t>
            </a:r>
          </a:p>
          <a:p>
            <a:endParaRPr lang="cs-CZ" sz="2100" i="1" dirty="0"/>
          </a:p>
          <a:p>
            <a:pPr marL="0" indent="0">
              <a:buNone/>
            </a:pPr>
            <a:r>
              <a:rPr lang="cs-CZ" sz="1350" dirty="0"/>
              <a:t>Zdroj: https://online.muni.cz/absolventi, publikováno dne 21. března 2018</a:t>
            </a:r>
          </a:p>
        </p:txBody>
      </p:sp>
    </p:spTree>
    <p:extLst>
      <p:ext uri="{BB962C8B-B14F-4D97-AF65-F5344CB8AC3E}">
        <p14:creationId xmlns:p14="http://schemas.microsoft.com/office/powerpoint/2010/main" val="27238440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082" y="285749"/>
            <a:ext cx="8086635" cy="647700"/>
          </a:xfrm>
        </p:spPr>
        <p:txBody>
          <a:bodyPr/>
          <a:lstStyle/>
          <a:p>
            <a:r>
              <a:rPr lang="cs-CZ" dirty="0"/>
              <a:t>Starosta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4300" y="1374307"/>
            <a:ext cx="8624324" cy="4715597"/>
          </a:xfrm>
        </p:spPr>
        <p:txBody>
          <a:bodyPr/>
          <a:lstStyle/>
          <a:p>
            <a:pPr algn="just"/>
            <a:r>
              <a:rPr lang="cs-CZ" dirty="0"/>
              <a:t>specifický orgán, který zastupuje obec navenek (podepisuje za ni např. právní předpisy obce) X nelze právní jednání bez předchozího souhlasu orgánu obce, je-li požadován – jinak absolutní </a:t>
            </a:r>
            <a:r>
              <a:rPr lang="cs-CZ" dirty="0" err="1"/>
              <a:t>neplatnot</a:t>
            </a: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volen zastupitelstvem, kterému je odpovědný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případě potřeby zastupován místostarosty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3619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259610"/>
            <a:ext cx="10753200" cy="451576"/>
          </a:xfrm>
        </p:spPr>
        <p:txBody>
          <a:bodyPr/>
          <a:lstStyle/>
          <a:p>
            <a:r>
              <a:rPr lang="cs-CZ" dirty="0"/>
              <a:t>Obecní úřad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B70E73EF-0ADA-4320-BF9D-F61F8342A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01210"/>
            <a:ext cx="8269656" cy="3744410"/>
          </a:xfrm>
        </p:spPr>
        <p:txBody>
          <a:bodyPr/>
          <a:lstStyle/>
          <a:p>
            <a:r>
              <a:rPr lang="cs-CZ" dirty="0"/>
              <a:t>orgán působící hlavně v přenesené působnosti (</a:t>
            </a:r>
            <a:r>
              <a:rPr kumimoji="1" lang="cs-CZ" sz="24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přenesená působnost tam kde není svěřeno jinému orgánu obce)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– v rámci ní vytváří specializované odbory (např. odbor životního prostředí, dopravy, přestupkový, odbor stavebního úřadu, ...)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podpůrně působí též v samostatné působnosti obce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tajemník obecního úřadu (</a:t>
            </a:r>
            <a:r>
              <a:rPr kumimoji="1" lang="cs-CZ" kern="1200" dirty="0">
                <a:latin typeface="Arial" charset="0"/>
              </a:rPr>
              <a:t>v</a:t>
            </a:r>
            <a:r>
              <a:rPr kumimoji="1" lang="cs-CZ" sz="24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 II. a III. se obligatorně)</a:t>
            </a:r>
          </a:p>
          <a:p>
            <a:pPr lvl="1"/>
            <a:r>
              <a:rPr kumimoji="1" lang="cs-CZ" kern="1200" dirty="0">
                <a:latin typeface="Arial" charset="0"/>
                <a:ea typeface="+mn-ea"/>
                <a:cs typeface="+mn-cs"/>
              </a:rPr>
              <a:t>odpovídá za plnění úkolů starostovi, který je v čele OÚ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366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912EA785-AAE4-416B-AE64-D0B43D6B4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0000" y="368795"/>
            <a:ext cx="10753200" cy="451576"/>
          </a:xfrm>
        </p:spPr>
        <p:txBody>
          <a:bodyPr/>
          <a:lstStyle/>
          <a:p>
            <a:pPr algn="ctr"/>
            <a:r>
              <a:rPr lang="cs-CZ" altLang="cs-CZ" dirty="0"/>
              <a:t>Struktura obecního úřadu - příklad</a:t>
            </a:r>
          </a:p>
        </p:txBody>
      </p:sp>
      <p:pic>
        <p:nvPicPr>
          <p:cNvPr id="25603" name="Zástupný symbol pro obsah 6">
            <a:extLst>
              <a:ext uri="{FF2B5EF4-FFF2-40B4-BE49-F238E27FC236}">
                <a16:creationId xmlns:a16="http://schemas.microsoft.com/office/drawing/2014/main" id="{29A21585-E413-4F63-97DE-C706CA7FBF7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67291" y="1022665"/>
            <a:ext cx="5709796" cy="5115336"/>
          </a:xfrm>
        </p:spPr>
      </p:pic>
      <p:sp>
        <p:nvSpPr>
          <p:cNvPr id="25605" name="Zástupný symbol pro číslo snímku 4">
            <a:extLst>
              <a:ext uri="{FF2B5EF4-FFF2-40B4-BE49-F238E27FC236}">
                <a16:creationId xmlns:a16="http://schemas.microsoft.com/office/drawing/2014/main" id="{AD0C8510-04C7-4F14-BC1F-1C1AE5E4161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781A183-B44D-4E9F-A621-78AB19C89F95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74512" y="274331"/>
            <a:ext cx="8086635" cy="647700"/>
          </a:xfrm>
        </p:spPr>
        <p:txBody>
          <a:bodyPr/>
          <a:lstStyle/>
          <a:p>
            <a:r>
              <a:rPr lang="cs-CZ" dirty="0"/>
              <a:t>Statutární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74331"/>
            <a:ext cx="10688832" cy="5953669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§ 4 odst. 1 zákona o obcích: </a:t>
            </a:r>
            <a:r>
              <a:rPr lang="cs-CZ" sz="2000" i="1" dirty="0"/>
              <a:t>Statutárními městy jsou Kladno, České Budějovice, Plzeň, Karlovy Vary, Ústí nad Labem, Liberec, Jablonec nad Nisou, Hradec Králové, Pardubice, Jihlava, Brno, Zlín, Olomouc, Přerov, Chomutov, Děčín, Frýdek-Místek, Ostrava, Opava, Havířov, Most, Teplice, Karviná, Mladá Boleslav a Prostějov.</a:t>
            </a:r>
          </a:p>
          <a:p>
            <a:pPr marL="0" indent="0" algn="just">
              <a:buNone/>
            </a:pPr>
            <a:endParaRPr lang="cs-CZ" sz="2000" i="1" dirty="0"/>
          </a:p>
          <a:p>
            <a:pPr algn="just"/>
            <a:r>
              <a:rPr lang="cs-CZ" sz="2000" dirty="0"/>
              <a:t>územní členění na základě </a:t>
            </a:r>
            <a:r>
              <a:rPr lang="cs-CZ" sz="2000" b="1" dirty="0"/>
              <a:t>statutu</a:t>
            </a:r>
            <a:r>
              <a:rPr lang="cs-CZ" sz="2000" dirty="0"/>
              <a:t> (OZV)</a:t>
            </a:r>
          </a:p>
          <a:p>
            <a:pPr algn="just"/>
            <a:r>
              <a:rPr lang="cs-CZ" sz="2000" b="1" dirty="0"/>
              <a:t>fakultativní členění </a:t>
            </a:r>
            <a:r>
              <a:rPr lang="cs-CZ" sz="2000" dirty="0"/>
              <a:t>na městské části/obvody</a:t>
            </a:r>
          </a:p>
          <a:p>
            <a:pPr algn="just"/>
            <a:r>
              <a:rPr lang="cs-CZ" sz="2000" b="1" dirty="0"/>
              <a:t>magistrát</a:t>
            </a:r>
            <a:r>
              <a:rPr lang="cs-CZ" sz="2000" dirty="0"/>
              <a:t> (městský úřad) a </a:t>
            </a:r>
            <a:r>
              <a:rPr lang="cs-CZ" sz="2000" b="1" dirty="0"/>
              <a:t>primátor</a:t>
            </a:r>
            <a:r>
              <a:rPr lang="cs-CZ" sz="2000" dirty="0"/>
              <a:t> (starosta),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ostatní orgány mají pojmenování obdobné jako je tomu u obcí, resp. jiných měst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městské obvody a městské části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jednají za statutární město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záležitostech jim svěřených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zákonem a v mezích zákona statutem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městské obvody a městské části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nemohou vydávat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obecně závazné vyhlášky nebo nařízení.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další úprava v § 130 a násl. zákona o obcích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82405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5B427C71-36EF-42ED-9623-D2AAA7BAE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členění – statutární město Brno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EDCC063-6595-44D8-A7DF-13E9807AF1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532" name="Zástupný symbol pro číslo snímku 4">
            <a:extLst>
              <a:ext uri="{FF2B5EF4-FFF2-40B4-BE49-F238E27FC236}">
                <a16:creationId xmlns:a16="http://schemas.microsoft.com/office/drawing/2014/main" id="{EBCFA6ED-6A0B-4F56-A7F0-B9D4E8E081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49B19F-7FE2-4047-AA49-1C429669B26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200"/>
          </a:p>
        </p:txBody>
      </p:sp>
      <p:pic>
        <p:nvPicPr>
          <p:cNvPr id="22533" name="Picture 4">
            <a:extLst>
              <a:ext uri="{FF2B5EF4-FFF2-40B4-BE49-F238E27FC236}">
                <a16:creationId xmlns:a16="http://schemas.microsoft.com/office/drawing/2014/main" id="{B81E4141-D14C-45A4-AA41-E928E0E8DE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1" y="1773239"/>
            <a:ext cx="4606925" cy="4357687"/>
          </a:xfr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BCC4975-62FE-4575-BD90-04DBAA603F2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966580" y="82578"/>
            <a:ext cx="10753200" cy="451576"/>
          </a:xfrm>
        </p:spPr>
        <p:txBody>
          <a:bodyPr/>
          <a:lstStyle/>
          <a:p>
            <a:pPr eaLnBrk="1" hangingPunct="1"/>
            <a:br>
              <a:rPr lang="cs-CZ" altLang="cs-CZ" sz="2800" i="1" dirty="0"/>
            </a:br>
            <a:r>
              <a:rPr lang="cs-CZ" altLang="cs-CZ" sz="2800" i="1" dirty="0"/>
              <a:t>Hlavní město PRAHA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860EEAD-B7BE-4E60-9942-3B9064BB483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590515" y="2311685"/>
            <a:ext cx="8229600" cy="4237950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r>
              <a:rPr lang="cs-CZ" altLang="cs-CZ" dirty="0">
                <a:latin typeface="+mj-lt"/>
              </a:rPr>
              <a:t>                                        </a:t>
            </a:r>
          </a:p>
          <a:p>
            <a:pPr marL="285750" lvl="1" indent="-285750" eaLnBrk="1" hangingPunct="1">
              <a:buFont typeface="Arial" panose="020B0604020202020204" pitchFamily="34" charset="0"/>
              <a:buChar char="•"/>
            </a:pPr>
            <a:endParaRPr lang="cs-CZ" altLang="cs-CZ" dirty="0">
              <a:latin typeface="+mj-lt"/>
            </a:endParaRPr>
          </a:p>
          <a:p>
            <a:pPr marL="342900" lvl="1" indent="-342900" eaLnBrk="1" hangingPunct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j-lt"/>
              </a:rPr>
              <a:t>má postavení obce  i  VÚSC („kraje“)</a:t>
            </a:r>
          </a:p>
          <a:p>
            <a:pPr marL="342900" lvl="1" indent="-342900" eaLnBrk="1" hangingPunct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j-lt"/>
              </a:rPr>
              <a:t>na městské části se člení tzv. ze zákona</a:t>
            </a:r>
          </a:p>
          <a:p>
            <a:pPr marL="342900" lvl="1" indent="-342900" eaLnBrk="1" hangingPunct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j-lt"/>
              </a:rPr>
              <a:t>některé vnitřní vztahy upraveny přímo zákonem č. 131/2000 Sb., o hlavním městě Praze, jiné  STATUTEM</a:t>
            </a:r>
          </a:p>
          <a:p>
            <a:pPr marL="342900" lvl="1" indent="-342900" eaLnBrk="1" hangingPunct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j-lt"/>
              </a:rPr>
              <a:t>dále principiálně obdobný vnitřní režim jako u statutárních měst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98383" y="199673"/>
            <a:ext cx="8086635" cy="647700"/>
          </a:xfrm>
        </p:spPr>
        <p:txBody>
          <a:bodyPr/>
          <a:lstStyle/>
          <a:p>
            <a:r>
              <a:rPr lang="cs-CZ" dirty="0"/>
              <a:t>Kraj jako vyšší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4827" y="1185994"/>
            <a:ext cx="10728677" cy="5472333"/>
          </a:xfrm>
        </p:spPr>
        <p:txBody>
          <a:bodyPr/>
          <a:lstStyle/>
          <a:p>
            <a:pPr lvl="1" algn="just"/>
            <a:r>
              <a:rPr lang="cs-CZ" b="1" dirty="0"/>
              <a:t>základ kraje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kumimoji="1" lang="cs-CZ" sz="2000" kern="1200" dirty="0">
                <a:latin typeface="Arial" charset="0"/>
              </a:rPr>
              <a:t>mocenský aspekt</a:t>
            </a:r>
            <a:endParaRPr lang="cs-CZ" sz="2000" dirty="0"/>
          </a:p>
          <a:p>
            <a:pPr lvl="1" algn="just"/>
            <a:r>
              <a:rPr lang="cs-CZ" b="1" dirty="0"/>
              <a:t>veřejnoprávní korporace</a:t>
            </a:r>
          </a:p>
          <a:p>
            <a:pPr lvl="1" algn="just"/>
            <a:r>
              <a:rPr lang="cs-CZ" b="1" dirty="0"/>
              <a:t>vlastní majetek</a:t>
            </a:r>
          </a:p>
          <a:p>
            <a:pPr lvl="1" algn="just"/>
            <a:r>
              <a:rPr lang="cs-CZ" b="1" dirty="0"/>
              <a:t>vystupuje vlastním jménem na vlastní odpovědnost</a:t>
            </a:r>
            <a:endParaRPr lang="cs-CZ" dirty="0"/>
          </a:p>
          <a:p>
            <a:pPr lvl="1" algn="just"/>
            <a:r>
              <a:rPr lang="cs-CZ" dirty="0"/>
              <a:t>ústavní zákon č. 347/1997 Sb., o vytvoření vyšších územních samosprávných celků</a:t>
            </a:r>
          </a:p>
          <a:p>
            <a:pPr lvl="1" algn="just"/>
            <a:r>
              <a:rPr lang="cs-CZ" dirty="0"/>
              <a:t>formálně zřízeny s účinností od 1. 1. 2000</a:t>
            </a:r>
          </a:p>
          <a:p>
            <a:pPr lvl="1" algn="just"/>
            <a:endParaRPr lang="cs-CZ" dirty="0"/>
          </a:p>
          <a:p>
            <a:pPr marL="57150" indent="0" algn="just">
              <a:buNone/>
            </a:pPr>
            <a:r>
              <a:rPr lang="cs-CZ" sz="2000" b="1" dirty="0"/>
              <a:t>Vztah obcí a krajů (oblast samostatných působností):</a:t>
            </a:r>
          </a:p>
          <a:p>
            <a:pPr algn="just"/>
            <a:r>
              <a:rPr lang="cs-CZ" sz="2000" dirty="0"/>
              <a:t>respektování „autonomie“ samosprávného postavení obcí</a:t>
            </a:r>
          </a:p>
          <a:p>
            <a:pPr algn="just"/>
            <a:r>
              <a:rPr lang="cs-CZ" sz="2000" dirty="0"/>
              <a:t>kraj má vyšší nikoliv nadřízené postavení</a:t>
            </a:r>
          </a:p>
          <a:p>
            <a:pPr algn="just"/>
            <a:r>
              <a:rPr lang="cs-CZ" sz="2000" dirty="0"/>
              <a:t>princip subsidiarity</a:t>
            </a:r>
          </a:p>
          <a:p>
            <a:pPr marL="457200" lvl="1" indent="0" algn="just">
              <a:buNone/>
            </a:pPr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66461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52807" y="402416"/>
            <a:ext cx="8086635" cy="647700"/>
          </a:xfrm>
        </p:spPr>
        <p:txBody>
          <a:bodyPr/>
          <a:lstStyle/>
          <a:p>
            <a:r>
              <a:rPr lang="cs-CZ" dirty="0"/>
              <a:t>Orgány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1970" y="1301084"/>
            <a:ext cx="8277046" cy="4662527"/>
          </a:xfrm>
        </p:spPr>
        <p:txBody>
          <a:bodyPr/>
          <a:lstStyle/>
          <a:p>
            <a:pPr algn="just"/>
            <a:endParaRPr lang="cs-CZ" b="1" dirty="0"/>
          </a:p>
          <a:p>
            <a:pPr algn="just"/>
            <a:r>
              <a:rPr lang="cs-CZ" b="1" dirty="0"/>
              <a:t>zastupitelstvo kraje</a:t>
            </a:r>
          </a:p>
          <a:p>
            <a:pPr lvl="1" algn="just"/>
            <a:r>
              <a:rPr lang="cs-CZ" sz="2800" dirty="0"/>
              <a:t>výbory zastupitelstva (finanční, kontrolní a výbor pro výchovu, vzdělání a zaměstnanost, další fakultativně)</a:t>
            </a:r>
          </a:p>
          <a:p>
            <a:pPr algn="just"/>
            <a:r>
              <a:rPr lang="cs-CZ" b="1" dirty="0"/>
              <a:t>rada kraje</a:t>
            </a:r>
          </a:p>
          <a:p>
            <a:pPr lvl="1" algn="just"/>
            <a:r>
              <a:rPr lang="cs-CZ" sz="2800" dirty="0"/>
              <a:t>komise rady</a:t>
            </a:r>
          </a:p>
          <a:p>
            <a:pPr algn="just"/>
            <a:r>
              <a:rPr lang="cs-CZ" b="1" dirty="0"/>
              <a:t>hejtman</a:t>
            </a:r>
          </a:p>
          <a:p>
            <a:pPr algn="just"/>
            <a:r>
              <a:rPr lang="cs-CZ" b="1" dirty="0"/>
              <a:t>krajský úřad</a:t>
            </a:r>
          </a:p>
          <a:p>
            <a:pPr lvl="1" algn="just"/>
            <a:r>
              <a:rPr lang="cs-CZ" sz="2800" dirty="0"/>
              <a:t>ředitel KÚ</a:t>
            </a:r>
          </a:p>
          <a:p>
            <a:pPr algn="just"/>
            <a:r>
              <a:rPr lang="cs-CZ" b="1" dirty="0"/>
              <a:t>zvláštní orgány kraje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84732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9908" y="329816"/>
            <a:ext cx="7886700" cy="497681"/>
          </a:xfrm>
        </p:spPr>
        <p:txBody>
          <a:bodyPr>
            <a:normAutofit fontScale="90000"/>
          </a:bodyPr>
          <a:lstStyle/>
          <a:p>
            <a:r>
              <a:rPr lang="cs-CZ" dirty="0"/>
              <a:t>Specifické rysy profesní samosprávy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2885" y="1366462"/>
            <a:ext cx="10183188" cy="5398027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Významný projev decentralizace VS ve státě – profesním komorám se svěřuje regulace výkonu některých profesí (na nichž je výrazný veřejný zájem), a to těmi, kdo je sami vykonávají</a:t>
            </a:r>
          </a:p>
          <a:p>
            <a:pPr lvl="0"/>
            <a:r>
              <a:rPr lang="cs-CZ" dirty="0"/>
              <a:t>exkluzivita osobního substrátu zájmové korporace  X personální základ obce </a:t>
            </a:r>
          </a:p>
          <a:p>
            <a:pPr lvl="0" algn="just"/>
            <a:r>
              <a:rPr lang="cs-CZ" dirty="0"/>
              <a:t>k získání členství se vyžadují předpoklady – určité vzdělání, absolvování praxe a vykonání zvláštních profesních zkoušek X u obce každý občan ČR</a:t>
            </a:r>
          </a:p>
          <a:p>
            <a:pPr lvl="0"/>
            <a:r>
              <a:rPr lang="cs-CZ" dirty="0"/>
              <a:t>Vydávány tzv. stavovské předpisy – vnitřní předpisy korporace (srov. právní předpisy obcí a krajů)</a:t>
            </a:r>
          </a:p>
          <a:p>
            <a:pPr lvl="0"/>
            <a:r>
              <a:rPr lang="cs-CZ" dirty="0"/>
              <a:t>existence dohledu (kontroly) orgánů komory nad kvalitou výkonu povolání – možnost kárného potrestání za porušení právních předpisů nebo i stavovských předpisů – zajištěno skrze povinné členství</a:t>
            </a:r>
          </a:p>
          <a:p>
            <a:pPr lvl="0"/>
            <a:r>
              <a:rPr lang="cs-CZ" dirty="0"/>
              <a:t>nucené povinné členství jako podmínka k výkonu příslušného povolání</a:t>
            </a:r>
          </a:p>
          <a:p>
            <a:pPr lvl="0"/>
            <a:r>
              <a:rPr lang="cs-CZ" dirty="0"/>
              <a:t>povinnost platit pravidelně příspěvky na provoz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7586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6695" y="1773239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advokátní komora, notářská komora, exekutorská komora,</a:t>
            </a:r>
          </a:p>
          <a:p>
            <a:pPr algn="just"/>
            <a:r>
              <a:rPr lang="cs-CZ" sz="2000" dirty="0"/>
              <a:t>lékařská komora, stomatologická komora, lékárnická komora, komora veterinárních lékařů,</a:t>
            </a:r>
          </a:p>
          <a:p>
            <a:pPr algn="just"/>
            <a:r>
              <a:rPr lang="cs-CZ" sz="2000" dirty="0"/>
              <a:t>komora architektů, komora autorizovaných inženýrů a techniků činných ve výstavbě,</a:t>
            </a:r>
          </a:p>
          <a:p>
            <a:pPr algn="just"/>
            <a:r>
              <a:rPr lang="cs-CZ" sz="2000" dirty="0"/>
              <a:t>komora daňových poradců, komora auditorů, komora patentových zástupců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8963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jako samostatné právní odvětví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644109"/>
            <a:ext cx="10753200" cy="4139998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Předmět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Metoda právní regulace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Soudržnost právních norem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Zájem společnosti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3099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05365" y="232210"/>
            <a:ext cx="8086635" cy="647700"/>
          </a:xfrm>
        </p:spPr>
        <p:txBody>
          <a:bodyPr/>
          <a:lstStyle/>
          <a:p>
            <a:r>
              <a:rPr lang="cs-CZ" dirty="0"/>
              <a:t>Vysoké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4839" y="1030381"/>
            <a:ext cx="8082321" cy="4508250"/>
          </a:xfrm>
        </p:spPr>
        <p:txBody>
          <a:bodyPr/>
          <a:lstStyle/>
          <a:p>
            <a:r>
              <a:rPr lang="cs-CZ" sz="2300" dirty="0"/>
              <a:t>nejvyšší článek vzdělávací soustavy – terciální vzdělávání – pouze vysoká škola má oprávnění udělovat akademické tituly</a:t>
            </a:r>
          </a:p>
          <a:p>
            <a:r>
              <a:rPr lang="cs-CZ" sz="2300" dirty="0"/>
              <a:t>Dělení vysokých škol:</a:t>
            </a:r>
          </a:p>
          <a:p>
            <a:pPr lvl="1"/>
            <a:r>
              <a:rPr lang="cs-CZ" sz="2300" b="1" dirty="0"/>
              <a:t>veřejné</a:t>
            </a:r>
          </a:p>
          <a:p>
            <a:pPr lvl="1"/>
            <a:r>
              <a:rPr lang="cs-CZ" sz="2300" b="1" dirty="0"/>
              <a:t>soukromé</a:t>
            </a:r>
          </a:p>
          <a:p>
            <a:pPr lvl="1"/>
            <a:r>
              <a:rPr lang="cs-CZ" sz="2300" b="1" dirty="0"/>
              <a:t>státní</a:t>
            </a:r>
          </a:p>
          <a:p>
            <a:r>
              <a:rPr lang="cs-CZ" sz="2300" b="1" dirty="0"/>
              <a:t>Veřejná vysoká škola</a:t>
            </a:r>
          </a:p>
          <a:p>
            <a:pPr lvl="1" algn="just"/>
            <a:r>
              <a:rPr lang="cs-CZ" dirty="0"/>
              <a:t>přiznává akademické tituly</a:t>
            </a:r>
          </a:p>
          <a:p>
            <a:pPr lvl="1" algn="just"/>
            <a:r>
              <a:rPr lang="cs-CZ" dirty="0"/>
              <a:t>koná habilitační řízení</a:t>
            </a:r>
          </a:p>
          <a:p>
            <a:pPr lvl="1" algn="just"/>
            <a:r>
              <a:rPr lang="cs-CZ" dirty="0"/>
              <a:t>koná řízení ke jmenování profesorem</a:t>
            </a:r>
          </a:p>
          <a:p>
            <a:pPr lvl="1" algn="just"/>
            <a:r>
              <a:rPr lang="cs-CZ" dirty="0"/>
              <a:t>používá akademické insignie a koná akademické obřady</a:t>
            </a:r>
          </a:p>
          <a:p>
            <a:pPr lvl="1" algn="just"/>
            <a:r>
              <a:rPr lang="cs-CZ" b="1" dirty="0"/>
              <a:t>financovány</a:t>
            </a:r>
            <a:r>
              <a:rPr lang="cs-CZ" dirty="0"/>
              <a:t> ze státního rozpočtu, poplatky spojené se studiem, výnosy z doplňkové činnosti, dary, rozpočet ÚSC a další.</a:t>
            </a:r>
          </a:p>
          <a:p>
            <a:pPr marL="0" indent="0">
              <a:buNone/>
            </a:pPr>
            <a:endParaRPr lang="cs-CZ" sz="23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98494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3747" y="310742"/>
            <a:ext cx="8086635" cy="647700"/>
          </a:xfrm>
        </p:spPr>
        <p:txBody>
          <a:bodyPr/>
          <a:lstStyle/>
          <a:p>
            <a:r>
              <a:rPr lang="cs-CZ" dirty="0"/>
              <a:t>Veřejná vysoká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1400" y="1239336"/>
            <a:ext cx="8082321" cy="4508250"/>
          </a:xfrm>
        </p:spPr>
        <p:txBody>
          <a:bodyPr/>
          <a:lstStyle/>
          <a:p>
            <a:pPr algn="just"/>
            <a:r>
              <a:rPr lang="cs-CZ" b="1" dirty="0"/>
              <a:t>samospráva </a:t>
            </a:r>
            <a:r>
              <a:rPr lang="cs-CZ" dirty="0"/>
              <a:t>– rozhoduje o vnitřní organizační struktuře, počet přijatých uchazečů, tvorba a uskutečňování studijních programů, organizace studia, vědecké/výzkumné a další tvůrčí činnosti, rozhoduje v pracovněprávních věcech, hospodaření, výše poplatku za studium…</a:t>
            </a:r>
          </a:p>
          <a:p>
            <a:pPr algn="just"/>
            <a:endParaRPr lang="cs-CZ" b="1" dirty="0"/>
          </a:p>
          <a:p>
            <a:r>
              <a:rPr lang="cs-CZ" dirty="0"/>
              <a:t>Samosprávné</a:t>
            </a:r>
          </a:p>
          <a:p>
            <a:pPr lvl="1"/>
            <a:r>
              <a:rPr lang="cs-CZ" dirty="0"/>
              <a:t>Akademický senát</a:t>
            </a:r>
          </a:p>
          <a:p>
            <a:pPr lvl="1"/>
            <a:r>
              <a:rPr lang="cs-CZ" dirty="0"/>
              <a:t>Rektor</a:t>
            </a:r>
          </a:p>
          <a:p>
            <a:pPr lvl="1"/>
            <a:r>
              <a:rPr lang="cs-CZ" dirty="0"/>
              <a:t>Vědecká (akad.) rada</a:t>
            </a:r>
          </a:p>
          <a:p>
            <a:pPr lvl="1"/>
            <a:r>
              <a:rPr lang="cs-CZ" i="1" dirty="0"/>
              <a:t>Disciplinární komise</a:t>
            </a:r>
          </a:p>
          <a:p>
            <a:pPr lvl="1"/>
            <a:r>
              <a:rPr lang="cs-CZ" i="1" dirty="0"/>
              <a:t>Rada pro vnitřní hodnocení</a:t>
            </a:r>
          </a:p>
          <a:p>
            <a:pPr algn="just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682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692" y="336303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cs-CZ" dirty="0"/>
              <a:t>Podíl občanů na veřejné správě.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400" y="1215189"/>
            <a:ext cx="8063653" cy="478525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5000" dirty="0"/>
              <a:t>Čl.21 odst. 1 Listiny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5000" i="1" dirty="0"/>
              <a:t>Občané mají právo podílet se na správě veřejných věcí přímo nebo svobodnou volbou svých zástupců.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5000" i="1" dirty="0"/>
          </a:p>
          <a:p>
            <a:pPr algn="just">
              <a:lnSpc>
                <a:spcPct val="120000"/>
              </a:lnSpc>
            </a:pPr>
            <a:r>
              <a:rPr lang="cs-CZ" sz="5000" dirty="0"/>
              <a:t>základní předpoklad pro výkon přímé i zastupitelské demokracie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5000" dirty="0"/>
          </a:p>
          <a:p>
            <a:pPr algn="just">
              <a:lnSpc>
                <a:spcPct val="120000"/>
              </a:lnSpc>
            </a:pPr>
            <a:r>
              <a:rPr lang="pt-BR" sz="5000" dirty="0"/>
              <a:t>institucionální mechanism</a:t>
            </a:r>
            <a:r>
              <a:rPr lang="cs-CZ" sz="5000" dirty="0" err="1"/>
              <a:t>us</a:t>
            </a:r>
            <a:r>
              <a:rPr lang="pt-BR" sz="5000" dirty="0"/>
              <a:t> k řešen</a:t>
            </a:r>
            <a:r>
              <a:rPr lang="cs-CZ" sz="5000" dirty="0"/>
              <a:t>í rozporů 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5000" i="1" dirty="0"/>
              <a:t>je spíše pravidlem než výjimkou, že obecný zájem je odlišný od všech zájmů individuálních. Nutnost společenského spolužití proto vyvolává neustálé napětí, a tím i potřebu hledání souladu a rozhodování kolizních případů </a:t>
            </a:r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2730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861A3-BEA6-41E7-B0AB-95B31405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53" y="241091"/>
            <a:ext cx="8086635" cy="647700"/>
          </a:xfrm>
        </p:spPr>
        <p:txBody>
          <a:bodyPr/>
          <a:lstStyle/>
          <a:p>
            <a:r>
              <a:rPr lang="cs-CZ" dirty="0"/>
              <a:t>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0370BB-FF03-4B5B-A0F9-950CCC9D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653" y="951158"/>
            <a:ext cx="7651421" cy="5413751"/>
          </a:xfrm>
        </p:spPr>
        <p:txBody>
          <a:bodyPr/>
          <a:lstStyle/>
          <a:p>
            <a:r>
              <a:rPr lang="cs-CZ" b="1" dirty="0"/>
              <a:t>Místní referendum</a:t>
            </a:r>
          </a:p>
          <a:p>
            <a:pPr lvl="1" algn="just"/>
            <a:r>
              <a:rPr lang="cs-CZ" sz="2400" dirty="0"/>
              <a:t>zákon 22/2004 Sb., o místním referendu</a:t>
            </a:r>
          </a:p>
          <a:p>
            <a:pPr lvl="1" algn="just"/>
            <a:r>
              <a:rPr lang="cs-CZ" sz="2400" dirty="0"/>
              <a:t>oprávněné osoby (právo volit do zastupitelstva)</a:t>
            </a:r>
          </a:p>
          <a:p>
            <a:pPr lvl="1" algn="just"/>
            <a:r>
              <a:rPr lang="cs-CZ" sz="2400" dirty="0"/>
              <a:t>souhlas/nesouhlas s konkrétně položenou otázkou</a:t>
            </a:r>
          </a:p>
          <a:p>
            <a:pPr lvl="2" algn="just"/>
            <a:r>
              <a:rPr lang="cs-CZ" sz="1800" dirty="0"/>
              <a:t>pouze v samostatné působnosti + některé výjimky (§ 7)</a:t>
            </a:r>
          </a:p>
          <a:p>
            <a:pPr lvl="1" algn="just"/>
            <a:r>
              <a:rPr lang="cs-CZ" sz="2400" dirty="0"/>
              <a:t>v některých případech je obligatorní (zásadní změny území obce)</a:t>
            </a:r>
          </a:p>
          <a:p>
            <a:pPr lvl="1" algn="just"/>
            <a:r>
              <a:rPr lang="cs-CZ" sz="2400" dirty="0"/>
              <a:t>koná se  - na základě usnesení zastupitelstva nebo na návrh přípravného výboru</a:t>
            </a:r>
          </a:p>
          <a:p>
            <a:pPr lvl="1" algn="just"/>
            <a:r>
              <a:rPr lang="cs-CZ" sz="2400" dirty="0"/>
              <a:t>platnost a závaznost</a:t>
            </a:r>
          </a:p>
          <a:p>
            <a:pPr algn="just"/>
            <a:r>
              <a:rPr lang="cs-CZ" b="1" dirty="0"/>
              <a:t>Krajské referendum </a:t>
            </a:r>
          </a:p>
          <a:p>
            <a:pPr marL="72000" indent="0" algn="just">
              <a:buNone/>
            </a:pPr>
            <a:r>
              <a:rPr lang="cs-CZ" sz="2400" dirty="0"/>
              <a:t>– zákon č. 118/2010 Sb., o krajském referendu – právní úprava obdobná jako u místního referenda + specifika</a:t>
            </a:r>
          </a:p>
          <a:p>
            <a:pPr marL="400050"/>
            <a:endParaRPr lang="cs-CZ" dirty="0"/>
          </a:p>
          <a:p>
            <a:pPr lvl="2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B422C3-69E5-41C6-B19E-90A478970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15879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7786" y="303878"/>
            <a:ext cx="8086635" cy="647700"/>
          </a:xfrm>
        </p:spPr>
        <p:txBody>
          <a:bodyPr/>
          <a:lstStyle/>
          <a:p>
            <a:r>
              <a:rPr lang="cs-CZ" dirty="0"/>
              <a:t>Petice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686" y="813820"/>
            <a:ext cx="8931159" cy="2418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kern="1200" dirty="0"/>
              <a:t>Každý má právo sám nebo společně s jinými obracet se na státní orgány se žádostmi, návrhy a stížnostmi ve věcech veřejného nebo jiného společného zájmu, které patří do působnosti těchto orgánů (dále jen "</a:t>
            </a:r>
            <a:r>
              <a:rPr lang="cs-CZ" sz="2400" b="1" kern="1200" dirty="0"/>
              <a:t>petice</a:t>
            </a:r>
            <a:r>
              <a:rPr lang="cs-CZ" sz="2400" kern="1200" dirty="0"/>
              <a:t>").</a:t>
            </a:r>
          </a:p>
          <a:p>
            <a:pPr marL="0" indent="0" algn="just">
              <a:buNone/>
            </a:pPr>
            <a:endParaRPr lang="cs-CZ" sz="1600" i="1" kern="1200" dirty="0"/>
          </a:p>
          <a:p>
            <a:pPr marL="0" indent="0" algn="just">
              <a:buNone/>
            </a:pPr>
            <a:endParaRPr lang="cs-CZ" sz="1600" i="1" kern="12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endParaRPr lang="cs-CZ" sz="1600" i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A7135C-87D0-47C8-811C-7EB676219713}"/>
              </a:ext>
            </a:extLst>
          </p:cNvPr>
          <p:cNvSpPr txBox="1">
            <a:spLocks/>
          </p:cNvSpPr>
          <p:nvPr/>
        </p:nvSpPr>
        <p:spPr bwMode="auto">
          <a:xfrm>
            <a:off x="803686" y="2434828"/>
            <a:ext cx="7886700" cy="994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normAutofit fontScale="92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/>
              <a:t>Právo na informace ve veřejné správě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B605431-170B-4B8C-8520-9EF887F61CDA}"/>
              </a:ext>
            </a:extLst>
          </p:cNvPr>
          <p:cNvSpPr txBox="1">
            <a:spLocks/>
          </p:cNvSpPr>
          <p:nvPr/>
        </p:nvSpPr>
        <p:spPr bwMode="auto">
          <a:xfrm>
            <a:off x="803686" y="3625364"/>
            <a:ext cx="8096198" cy="360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cs-CZ" dirty="0"/>
              <a:t>Zákon č. 106/1999 Sb., o svobodném přístupu k informacím</a:t>
            </a:r>
          </a:p>
          <a:p>
            <a:pPr marL="0" indent="0" algn="just">
              <a:buNone/>
            </a:pPr>
            <a:r>
              <a:rPr lang="cs-CZ" i="1" dirty="0"/>
              <a:t>§ 2 </a:t>
            </a:r>
          </a:p>
          <a:p>
            <a:pPr marL="0" indent="0">
              <a:buNone/>
            </a:pPr>
            <a:r>
              <a:rPr lang="cs-CZ" b="1" i="1" dirty="0"/>
              <a:t>Povinnost poskytovat informace</a:t>
            </a:r>
          </a:p>
          <a:p>
            <a:pPr algn="just"/>
            <a:r>
              <a:rPr lang="cs-CZ" i="1" dirty="0"/>
              <a:t>(1) Povinnými subjekty, které mají podle tohoto zákona povinnost poskytovat informace vztahující se k jejich působnosti, jsou státní orgány, </a:t>
            </a:r>
            <a:r>
              <a:rPr lang="cs-CZ" b="1" i="1" dirty="0"/>
              <a:t>územní samosprávné celky a jejich orgány a veřejné instituce.</a:t>
            </a:r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endParaRPr lang="cs-CZ" i="1" dirty="0"/>
          </a:p>
          <a:p>
            <a:pPr marL="0" indent="0">
              <a:buNone/>
            </a:pPr>
            <a:endParaRPr lang="cs-CZ" kern="0" dirty="0"/>
          </a:p>
          <a:p>
            <a:pPr marL="0" indent="0">
              <a:buNone/>
            </a:pPr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pPr marL="0" indent="0" algn="just">
              <a:buNone/>
            </a:pPr>
            <a:endParaRPr lang="cs-CZ" kern="0" dirty="0"/>
          </a:p>
          <a:p>
            <a:pPr marL="0" indent="0" algn="just">
              <a:buNone/>
            </a:pPr>
            <a:endParaRPr lang="cs-CZ" i="1" kern="0" dirty="0"/>
          </a:p>
        </p:txBody>
      </p:sp>
    </p:spTree>
    <p:extLst>
      <p:ext uri="{BB962C8B-B14F-4D97-AF65-F5344CB8AC3E}">
        <p14:creationId xmlns:p14="http://schemas.microsoft.com/office/powerpoint/2010/main" val="3473923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EA744B-DFA9-48A4-916B-4AC12EDB10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00B510-5A19-4F2A-BDC6-1E0E5165E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5557" y="1337837"/>
            <a:ext cx="10753200" cy="451576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0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4635" y="304801"/>
            <a:ext cx="10753200" cy="451576"/>
          </a:xfrm>
        </p:spPr>
        <p:txBody>
          <a:bodyPr/>
          <a:lstStyle/>
          <a:p>
            <a:r>
              <a:rPr lang="cs-CZ" dirty="0"/>
              <a:t>Veřejná správa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720" y="1003761"/>
            <a:ext cx="8240956" cy="5476239"/>
          </a:xfrm>
        </p:spPr>
        <p:txBody>
          <a:bodyPr/>
          <a:lstStyle/>
          <a:p>
            <a:pPr algn="just">
              <a:defRPr/>
            </a:pPr>
            <a:r>
              <a:rPr lang="cs-CZ" sz="2400" b="1" dirty="0"/>
              <a:t>Veřejná správa</a:t>
            </a:r>
            <a:r>
              <a:rPr lang="cs-CZ" sz="2400" dirty="0"/>
              <a:t>:</a:t>
            </a:r>
          </a:p>
          <a:p>
            <a:pPr marL="0" indent="0" algn="just">
              <a:buNone/>
              <a:defRPr/>
            </a:pPr>
            <a:r>
              <a:rPr lang="cs-CZ" sz="2400" dirty="0"/>
              <a:t>správa veřejných záležitostí ve společnosti zorganizované ve stát, je projevem </a:t>
            </a:r>
            <a:r>
              <a:rPr lang="cs-CZ" sz="2400" b="1" dirty="0"/>
              <a:t>realizace moci výkonné ve státě</a:t>
            </a:r>
          </a:p>
          <a:p>
            <a:pPr marL="0" indent="0" algn="just">
              <a:buNone/>
              <a:defRPr/>
            </a:pPr>
            <a:r>
              <a:rPr lang="cs-CZ" sz="2400" dirty="0"/>
              <a:t>X soukromá správa: </a:t>
            </a:r>
            <a:r>
              <a:rPr lang="cs-CZ" sz="2400" i="1" dirty="0"/>
              <a:t>- správa soukromých záležitostí, v soukromém zájmu, soukromými osobami, sledující určitý vlastní cíl a řídící se přitom vlastní vůlí</a:t>
            </a:r>
          </a:p>
          <a:p>
            <a:pPr marL="0" indent="0" algn="just">
              <a:buNone/>
              <a:defRPr/>
            </a:pPr>
            <a:endParaRPr lang="cs-CZ" sz="2400" i="1" dirty="0"/>
          </a:p>
          <a:p>
            <a:pPr algn="just"/>
            <a:r>
              <a:rPr lang="cs-CZ" sz="2400" b="1" dirty="0"/>
              <a:t>veřejná správa</a:t>
            </a:r>
            <a:r>
              <a:rPr lang="cs-CZ" sz="2400" dirty="0"/>
              <a:t> = správa záležitostí ve veřejném zájmu</a:t>
            </a:r>
          </a:p>
          <a:p>
            <a:pPr marL="72000" indent="0" algn="just">
              <a:buNone/>
            </a:pPr>
            <a:endParaRPr lang="cs-CZ" sz="2400" dirty="0"/>
          </a:p>
          <a:p>
            <a:pPr algn="just"/>
            <a:r>
              <a:rPr lang="cs-CZ" sz="2400" b="1" dirty="0"/>
              <a:t>veřejný zájem</a:t>
            </a:r>
            <a:r>
              <a:rPr lang="cs-CZ" sz="2400" dirty="0"/>
              <a:t> = obecně prospěšný zájem sloužící společnosti jako celku</a:t>
            </a:r>
          </a:p>
          <a:p>
            <a:pPr marL="0" indent="0" algn="just">
              <a:buNone/>
              <a:defRPr/>
            </a:pPr>
            <a:endParaRPr lang="cs-CZ" sz="2400" dirty="0"/>
          </a:p>
          <a:p>
            <a:pPr algn="just"/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2781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8037920" cy="4139998"/>
          </a:xfrm>
        </p:spPr>
        <p:txBody>
          <a:bodyPr>
            <a:normAutofit/>
          </a:bodyPr>
          <a:lstStyle/>
          <a:p>
            <a:r>
              <a:rPr lang="cs-CZ" dirty="0"/>
              <a:t>obtížné veřejnou správu pozitivně vymezit</a:t>
            </a:r>
          </a:p>
          <a:p>
            <a:r>
              <a:rPr lang="cs-CZ" dirty="0"/>
              <a:t>negativní vymezení veřejné správy</a:t>
            </a:r>
          </a:p>
          <a:p>
            <a:pPr marL="0" indent="0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/>
              <a:t>Veřejná správa je souhrnem činností veřejnoprávních subjektů, které nelze kvalifikovat jako zákonodárství nebo soudnictví.</a:t>
            </a:r>
          </a:p>
        </p:txBody>
      </p:sp>
    </p:spTree>
    <p:extLst>
      <p:ext uri="{BB962C8B-B14F-4D97-AF65-F5344CB8AC3E}">
        <p14:creationId xmlns:p14="http://schemas.microsoft.com/office/powerpoint/2010/main" val="421732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8017600" cy="413999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vs. zákonodárství:</a:t>
            </a:r>
          </a:p>
          <a:p>
            <a:pPr marL="0" indent="0" algn="ctr">
              <a:buNone/>
              <a:defRPr/>
            </a:pPr>
            <a:endParaRPr lang="cs-CZ" b="1" dirty="0"/>
          </a:p>
          <a:p>
            <a:pPr lvl="1" algn="just">
              <a:defRPr/>
            </a:pPr>
            <a:r>
              <a:rPr lang="cs-CZ" sz="2400" dirty="0"/>
              <a:t>zákonodárství je veřejné správě nadřazeno - vytváří pro ni formou zákonů právní rámce </a:t>
            </a:r>
          </a:p>
          <a:p>
            <a:pPr lvl="1" algn="just">
              <a:defRPr/>
            </a:pPr>
            <a:endParaRPr lang="cs-CZ" sz="2400" dirty="0"/>
          </a:p>
          <a:p>
            <a:pPr lvl="1" algn="just">
              <a:defRPr/>
            </a:pPr>
            <a:r>
              <a:rPr lang="cs-CZ" sz="2400" dirty="0"/>
              <a:t>veřejná správa jako činnost výkonná, podzákonná a nařizovací je vázána zákony a zároveň zabezpečuje jejich provedení.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5266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1" y="1636296"/>
            <a:ext cx="8165766" cy="522170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vs. soudnictví:</a:t>
            </a:r>
          </a:p>
          <a:p>
            <a:pPr marL="0" indent="0" algn="ctr">
              <a:buNone/>
              <a:defRPr/>
            </a:pPr>
            <a:endParaRPr lang="cs-CZ" b="1" dirty="0"/>
          </a:p>
          <a:p>
            <a:pPr lvl="1" algn="just">
              <a:defRPr/>
            </a:pPr>
            <a:r>
              <a:rPr lang="cs-CZ" sz="2400" dirty="0"/>
              <a:t>soudy jsou vázány jen zákony, jinak jsou nezávislé. Tato nezávislost bývá  ústavně zabezpečena instituty nesesaditelnosti a nepřeložitelnosti soudců</a:t>
            </a:r>
          </a:p>
          <a:p>
            <a:pPr lvl="1" algn="just">
              <a:defRPr/>
            </a:pPr>
            <a:r>
              <a:rPr lang="cs-CZ" sz="2400" dirty="0"/>
              <a:t>veřejná  správa je prováděna ve veřejném zájmu osobami, které nejsou nezávislé</a:t>
            </a:r>
          </a:p>
          <a:p>
            <a:pPr lvl="1" algn="just">
              <a:defRPr/>
            </a:pPr>
            <a:r>
              <a:rPr lang="cs-CZ" sz="2400" dirty="0"/>
              <a:t>veřejná správa je kontrolována soudy</a:t>
            </a:r>
          </a:p>
          <a:p>
            <a:pPr marL="457200" lvl="1" indent="0" algn="just">
              <a:buNone/>
              <a:defRPr/>
            </a:pPr>
            <a:endParaRPr lang="cs-CZ" sz="2400" dirty="0"/>
          </a:p>
          <a:p>
            <a:pPr marL="457200" lvl="1" indent="0" algn="just">
              <a:buNone/>
              <a:defRPr/>
            </a:pPr>
            <a:r>
              <a:rPr lang="cs-CZ" sz="2400" dirty="0"/>
              <a:t>Veřejná správa nevydává jen rozhodnutí v konkrétních věcech (IPA), ale další právní formy činnosti: </a:t>
            </a:r>
            <a:r>
              <a:rPr lang="cs-CZ" sz="2400" i="1" dirty="0"/>
              <a:t>právní předpisy, opatření obecné povahy, veřejnoprávní smlouvy, faktické zásahy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8841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368" y="200073"/>
            <a:ext cx="7886700" cy="994172"/>
          </a:xfrm>
        </p:spPr>
        <p:txBody>
          <a:bodyPr/>
          <a:lstStyle/>
          <a:p>
            <a:r>
              <a:rPr lang="cs-CZ" dirty="0"/>
              <a:t>Jde o veřejnou správu?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861" y="659877"/>
            <a:ext cx="9990026" cy="56831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i="1" dirty="0"/>
              <a:t>Městský úřad města Vyškova vydal dne 21. 7. 2020 rozhodnutí, kterým uznal Josefa Nedbalého vinným ze spáchání přestupku z oblasti provozu na pozemních komunikacích a jako trest mu uložil pokutu ve výši 3.000 Kč.</a:t>
            </a:r>
            <a:endParaRPr lang="cs-CZ" dirty="0"/>
          </a:p>
          <a:p>
            <a:pPr algn="just"/>
            <a:r>
              <a:rPr lang="cs-CZ" i="1" dirty="0"/>
              <a:t>Pan Hnízdil by si rád pořídil vlastní bydlení a proto se rozhodl si u jedné z bankovních institucí podat žádost o úvěr. Za tímto účelem si sjednal schůzku s bankovní úřednicí, která si od pana Hnízdila vyžádala občanský průkaz a pořídila si jeho kopii, kterou následně založila do spisu vedeného k jeho žádosti o úvěr.</a:t>
            </a:r>
          </a:p>
          <a:p>
            <a:pPr algn="just"/>
            <a:r>
              <a:rPr lang="cs-CZ" i="1" dirty="0"/>
              <a:t>Zastupitelstvo města Vyškov se na svém zasedání dne 7. 5. 2020 rozhodlo, že prodá obecní pozemek pozemku.</a:t>
            </a:r>
          </a:p>
          <a:p>
            <a:pPr algn="just"/>
            <a:r>
              <a:rPr lang="cs-CZ" i="1" dirty="0"/>
              <a:t>Revizor Dopravního podniku města Brna, a. s. při kontrole pasažérů prostředku hromadné dopravy zjistil, že pan Černota nemá správně označenou jízdenku a zahájil proto příslušný postup.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129417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956</TotalTime>
  <Words>2862</Words>
  <Application>Microsoft Office PowerPoint</Application>
  <PresentationFormat>Širokoúhlá obrazovka</PresentationFormat>
  <Paragraphs>480</Paragraphs>
  <Slides>45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1" baseType="lpstr">
      <vt:lpstr>Arial</vt:lpstr>
      <vt:lpstr>Tahoma</vt:lpstr>
      <vt:lpstr>Times New Roman</vt:lpstr>
      <vt:lpstr>Trebuchet MS</vt:lpstr>
      <vt:lpstr>Wingdings</vt:lpstr>
      <vt:lpstr>Prezentace_MU_CZ</vt:lpstr>
      <vt:lpstr>Základy správního práva </vt:lpstr>
      <vt:lpstr>Některé otázky </vt:lpstr>
      <vt:lpstr>Prezentace aplikace PowerPoint</vt:lpstr>
      <vt:lpstr>Správní právo jako samostatné právní odvětví </vt:lpstr>
      <vt:lpstr>Veřejná správa </vt:lpstr>
      <vt:lpstr>Veřejná správa</vt:lpstr>
      <vt:lpstr>Veřejná správa </vt:lpstr>
      <vt:lpstr>Veřejná správa </vt:lpstr>
      <vt:lpstr>Jde o veřejnou správu?</vt:lpstr>
      <vt:lpstr>Členění veřejné správy</vt:lpstr>
      <vt:lpstr>Zásady veřejné správy </vt:lpstr>
      <vt:lpstr>Členění veřejné správy</vt:lpstr>
      <vt:lpstr>Organizace veřejné správy</vt:lpstr>
      <vt:lpstr>Pojem samosprávy</vt:lpstr>
      <vt:lpstr>Pojem samosprávy</vt:lpstr>
      <vt:lpstr>Ústavní základy samosprávy</vt:lpstr>
      <vt:lpstr>Ústavní (a mezinárodněprávní) základy samosprávy</vt:lpstr>
      <vt:lpstr>Územní samospráva v procesu reformy veřejné správy</vt:lpstr>
      <vt:lpstr>Obec jako základní územní samosprávný celek</vt:lpstr>
      <vt:lpstr>Samostatná a přenesená působnost obce</vt:lpstr>
      <vt:lpstr>§ 35 odst. 2 ZO</vt:lpstr>
      <vt:lpstr>Záležitosti patřící do samostatní působnosti</vt:lpstr>
      <vt:lpstr>Obecní právní předpisy</vt:lpstr>
      <vt:lpstr>Dozor samostatné vs. přenesené působnosti </vt:lpstr>
      <vt:lpstr>Počet obcí v ČR -  6259</vt:lpstr>
      <vt:lpstr>Obce a jejich členění</vt:lpstr>
      <vt:lpstr>Orgány obce</vt:lpstr>
      <vt:lpstr>Zastupitelstvo</vt:lpstr>
      <vt:lpstr>Rada obce </vt:lpstr>
      <vt:lpstr>Starosta </vt:lpstr>
      <vt:lpstr>Obecní úřad</vt:lpstr>
      <vt:lpstr>Struktura obecního úřadu - příklad</vt:lpstr>
      <vt:lpstr>Statutární města</vt:lpstr>
      <vt:lpstr>Příklad členění – statutární město Brno</vt:lpstr>
      <vt:lpstr> Hlavní město PRAHA</vt:lpstr>
      <vt:lpstr>Kraj jako vyšší územní samosprávný celek</vt:lpstr>
      <vt:lpstr>Orgány kraje</vt:lpstr>
      <vt:lpstr>Specifické rysy profesní samosprávy </vt:lpstr>
      <vt:lpstr>Profesní samospráva</vt:lpstr>
      <vt:lpstr>Vysoké školy</vt:lpstr>
      <vt:lpstr>Veřejná vysoká škola</vt:lpstr>
      <vt:lpstr>Podíl občanů na veřejné správě.  </vt:lpstr>
      <vt:lpstr>Referendum</vt:lpstr>
      <vt:lpstr>Petice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veřejná správa  (struktura úřadů, fungování obcí a krajů, přestupky a jejich řešení)</dc:title>
  <dc:creator>David Hejč</dc:creator>
  <cp:lastModifiedBy>David Hejč</cp:lastModifiedBy>
  <cp:revision>51</cp:revision>
  <cp:lastPrinted>1601-01-01T00:00:00Z</cp:lastPrinted>
  <dcterms:created xsi:type="dcterms:W3CDTF">2021-10-24T18:52:24Z</dcterms:created>
  <dcterms:modified xsi:type="dcterms:W3CDTF">2023-11-24T12:30:30Z</dcterms:modified>
</cp:coreProperties>
</file>