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256" r:id="rId2"/>
    <p:sldId id="257" r:id="rId3"/>
    <p:sldId id="258" r:id="rId4"/>
    <p:sldId id="259" r:id="rId5"/>
    <p:sldId id="269" r:id="rId6"/>
    <p:sldId id="268" r:id="rId7"/>
    <p:sldId id="309" r:id="rId8"/>
    <p:sldId id="266" r:id="rId9"/>
    <p:sldId id="283" r:id="rId10"/>
    <p:sldId id="267" r:id="rId11"/>
    <p:sldId id="262" r:id="rId12"/>
    <p:sldId id="307" r:id="rId13"/>
    <p:sldId id="308" r:id="rId14"/>
    <p:sldId id="290" r:id="rId15"/>
    <p:sldId id="291" r:id="rId16"/>
    <p:sldId id="271" r:id="rId17"/>
    <p:sldId id="272" r:id="rId18"/>
    <p:sldId id="273" r:id="rId19"/>
    <p:sldId id="304" r:id="rId20"/>
    <p:sldId id="274" r:id="rId21"/>
    <p:sldId id="305" r:id="rId22"/>
    <p:sldId id="306" r:id="rId23"/>
    <p:sldId id="263" r:id="rId24"/>
    <p:sldId id="292" r:id="rId25"/>
    <p:sldId id="301" r:id="rId26"/>
    <p:sldId id="300" r:id="rId27"/>
    <p:sldId id="270" r:id="rId28"/>
    <p:sldId id="299" r:id="rId29"/>
    <p:sldId id="276" r:id="rId30"/>
    <p:sldId id="302" r:id="rId31"/>
    <p:sldId id="277" r:id="rId32"/>
    <p:sldId id="285" r:id="rId33"/>
    <p:sldId id="282" r:id="rId34"/>
    <p:sldId id="281" r:id="rId35"/>
    <p:sldId id="287" r:id="rId36"/>
    <p:sldId id="303" r:id="rId37"/>
    <p:sldId id="293" r:id="rId38"/>
    <p:sldId id="279" r:id="rId39"/>
    <p:sldId id="288" r:id="rId40"/>
    <p:sldId id="286" r:id="rId41"/>
    <p:sldId id="28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0" autoAdjust="0"/>
  </p:normalViewPr>
  <p:slideViewPr>
    <p:cSldViewPr snapToGrid="0">
      <p:cViewPr varScale="1">
        <p:scale>
          <a:sx n="113" d="100"/>
          <a:sy n="113" d="100"/>
        </p:scale>
        <p:origin x="11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AFAAA-2E98-46FA-A828-68A931A96055}" type="datetimeFigureOut">
              <a:rPr lang="cs-CZ" smtClean="0"/>
              <a:t>21.11.2023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B59BE-CEC6-47B5-920E-B3A766FB0F35}" type="slidenum">
              <a:rPr lang="cs-CZ" smtClean="0"/>
              <a:t>‹#›</a:t>
            </a:fld>
            <a:endParaRPr lang="cs-CZ"/>
          </a:p>
        </p:txBody>
      </p:sp>
    </p:spTree>
    <p:extLst>
      <p:ext uri="{BB962C8B-B14F-4D97-AF65-F5344CB8AC3E}">
        <p14:creationId xmlns:p14="http://schemas.microsoft.com/office/powerpoint/2010/main" val="2958063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2DB59BE-CEC6-47B5-920E-B3A766FB0F35}" type="slidenum">
              <a:rPr lang="cs-CZ" smtClean="0"/>
              <a:t>3</a:t>
            </a:fld>
            <a:endParaRPr lang="cs-CZ"/>
          </a:p>
        </p:txBody>
      </p:sp>
    </p:spTree>
    <p:extLst>
      <p:ext uri="{BB962C8B-B14F-4D97-AF65-F5344CB8AC3E}">
        <p14:creationId xmlns:p14="http://schemas.microsoft.com/office/powerpoint/2010/main" val="3883875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cs-CZ"/>
              <a:t>Kliknutím lze upravit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lgn="l">
              <a:defRPr/>
            </a:lvl1pPr>
          </a:lstStyle>
          <a:p>
            <a:fld id="{FA85EFC0-F2A1-425D-826C-0A61657A53CE}" type="datetimeFigureOut">
              <a:rPr lang="cs-CZ" smtClean="0"/>
              <a:t>21.11.2023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A52AE23-3BBA-46BE-A129-D27AAF47F6B9}" type="slidenum">
              <a:rPr lang="cs-CZ" smtClean="0"/>
              <a:t>‹#›</a:t>
            </a:fld>
            <a:endParaRPr lang="cs-CZ"/>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546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A85EFC0-F2A1-425D-826C-0A61657A53CE}" type="datetimeFigureOut">
              <a:rPr lang="cs-CZ" smtClean="0"/>
              <a:t>21.11.2023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A52AE23-3BBA-46BE-A129-D27AAF47F6B9}" type="slidenum">
              <a:rPr lang="cs-CZ" smtClean="0"/>
              <a:t>‹#›</a:t>
            </a:fld>
            <a:endParaRPr lang="cs-CZ"/>
          </a:p>
        </p:txBody>
      </p:sp>
    </p:spTree>
    <p:extLst>
      <p:ext uri="{BB962C8B-B14F-4D97-AF65-F5344CB8AC3E}">
        <p14:creationId xmlns:p14="http://schemas.microsoft.com/office/powerpoint/2010/main" val="4262510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cs-CZ"/>
              <a:t>Kliknutím lze upravit styl.</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A85EFC0-F2A1-425D-826C-0A61657A53CE}" type="datetimeFigureOut">
              <a:rPr lang="cs-CZ" smtClean="0"/>
              <a:t>21.11.2023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A52AE23-3BBA-46BE-A129-D27AAF47F6B9}" type="slidenum">
              <a:rPr lang="cs-CZ" smtClean="0"/>
              <a:t>‹#›</a:t>
            </a:fld>
            <a:endParaRPr lang="cs-CZ"/>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874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A85EFC0-F2A1-425D-826C-0A61657A53CE}" type="datetimeFigureOut">
              <a:rPr lang="cs-CZ" smtClean="0"/>
              <a:t>21.11.2023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A52AE23-3BBA-46BE-A129-D27AAF47F6B9}" type="slidenum">
              <a:rPr lang="cs-CZ" smtClean="0"/>
              <a:t>‹#›</a:t>
            </a:fld>
            <a:endParaRPr lang="cs-CZ"/>
          </a:p>
        </p:txBody>
      </p:sp>
    </p:spTree>
    <p:extLst>
      <p:ext uri="{BB962C8B-B14F-4D97-AF65-F5344CB8AC3E}">
        <p14:creationId xmlns:p14="http://schemas.microsoft.com/office/powerpoint/2010/main" val="119662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cs-CZ"/>
              <a:t>Kliknutím lze upravit styl.</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FA85EFC0-F2A1-425D-826C-0A61657A53CE}" type="datetimeFigureOut">
              <a:rPr lang="cs-CZ" smtClean="0"/>
              <a:t>21.11.2023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A52AE23-3BBA-46BE-A129-D27AAF47F6B9}" type="slidenum">
              <a:rPr lang="cs-CZ" smtClean="0"/>
              <a:t>‹#›</a:t>
            </a:fld>
            <a:endParaRPr lang="cs-CZ"/>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444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cs-CZ"/>
              <a:t>Kliknutím lze upravit styl.</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A85EFC0-F2A1-425D-826C-0A61657A53CE}" type="datetimeFigureOut">
              <a:rPr lang="cs-CZ" smtClean="0"/>
              <a:t>21.11.2023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A52AE23-3BBA-46BE-A129-D27AAF47F6B9}" type="slidenum">
              <a:rPr lang="cs-CZ" smtClean="0"/>
              <a:t>‹#›</a:t>
            </a:fld>
            <a:endParaRPr lang="cs-CZ"/>
          </a:p>
        </p:txBody>
      </p:sp>
    </p:spTree>
    <p:extLst>
      <p:ext uri="{BB962C8B-B14F-4D97-AF65-F5344CB8AC3E}">
        <p14:creationId xmlns:p14="http://schemas.microsoft.com/office/powerpoint/2010/main" val="271083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24128" y="2967788"/>
            <a:ext cx="4754880" cy="33415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cs-CZ"/>
              <a:t>Po kliknutí můžete upravovat styly textu v předloze.</a:t>
            </a:r>
          </a:p>
        </p:txBody>
      </p:sp>
      <p:sp>
        <p:nvSpPr>
          <p:cNvPr id="6" name="Content Placeholder 5"/>
          <p:cNvSpPr>
            <a:spLocks noGrp="1"/>
          </p:cNvSpPr>
          <p:nvPr>
            <p:ph sz="quarter" idx="4"/>
          </p:nvPr>
        </p:nvSpPr>
        <p:spPr>
          <a:xfrm>
            <a:off x="5990888" y="2967788"/>
            <a:ext cx="4754880" cy="33415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A85EFC0-F2A1-425D-826C-0A61657A53CE}" type="datetimeFigureOut">
              <a:rPr lang="cs-CZ" smtClean="0"/>
              <a:t>21.11.2023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A52AE23-3BBA-46BE-A129-D27AAF47F6B9}" type="slidenum">
              <a:rPr lang="cs-CZ" smtClean="0"/>
              <a:t>‹#›</a:t>
            </a:fld>
            <a:endParaRPr lang="cs-CZ"/>
          </a:p>
        </p:txBody>
      </p:sp>
    </p:spTree>
    <p:extLst>
      <p:ext uri="{BB962C8B-B14F-4D97-AF65-F5344CB8AC3E}">
        <p14:creationId xmlns:p14="http://schemas.microsoft.com/office/powerpoint/2010/main" val="248530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A85EFC0-F2A1-425D-826C-0A61657A53CE}" type="datetimeFigureOut">
              <a:rPr lang="cs-CZ" smtClean="0"/>
              <a:t>21.11.2023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A52AE23-3BBA-46BE-A129-D27AAF47F6B9}" type="slidenum">
              <a:rPr lang="cs-CZ" smtClean="0"/>
              <a:t>‹#›</a:t>
            </a:fld>
            <a:endParaRPr lang="cs-CZ"/>
          </a:p>
        </p:txBody>
      </p:sp>
    </p:spTree>
    <p:extLst>
      <p:ext uri="{BB962C8B-B14F-4D97-AF65-F5344CB8AC3E}">
        <p14:creationId xmlns:p14="http://schemas.microsoft.com/office/powerpoint/2010/main" val="240469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5EFC0-F2A1-425D-826C-0A61657A53CE}" type="datetimeFigureOut">
              <a:rPr lang="cs-CZ" smtClean="0"/>
              <a:t>21.11.2023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DA52AE23-3BBA-46BE-A129-D27AAF47F6B9}" type="slidenum">
              <a:rPr lang="cs-CZ" smtClean="0"/>
              <a:t>‹#›</a:t>
            </a:fld>
            <a:endParaRPr lang="cs-CZ"/>
          </a:p>
        </p:txBody>
      </p:sp>
    </p:spTree>
    <p:extLst>
      <p:ext uri="{BB962C8B-B14F-4D97-AF65-F5344CB8AC3E}">
        <p14:creationId xmlns:p14="http://schemas.microsoft.com/office/powerpoint/2010/main" val="330024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cs-CZ"/>
              <a:t>Kliknutím lze upravit styl.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A85EFC0-F2A1-425D-826C-0A61657A53CE}" type="datetimeFigureOut">
              <a:rPr lang="cs-CZ" smtClean="0"/>
              <a:t>21.11.2023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A52AE23-3BBA-46BE-A129-D27AAF47F6B9}" type="slidenum">
              <a:rPr lang="cs-CZ" smtClean="0"/>
              <a:t>‹#›</a:t>
            </a:fld>
            <a:endParaRPr lang="cs-CZ"/>
          </a:p>
        </p:txBody>
      </p:sp>
    </p:spTree>
    <p:extLst>
      <p:ext uri="{BB962C8B-B14F-4D97-AF65-F5344CB8AC3E}">
        <p14:creationId xmlns:p14="http://schemas.microsoft.com/office/powerpoint/2010/main" val="2051300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FA85EFC0-F2A1-425D-826C-0A61657A53CE}" type="datetimeFigureOut">
              <a:rPr lang="cs-CZ" smtClean="0"/>
              <a:t>21.11.2023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A52AE23-3BBA-46BE-A129-D27AAF47F6B9}" type="slidenum">
              <a:rPr lang="cs-CZ" smtClean="0"/>
              <a:t>‹#›</a:t>
            </a:fld>
            <a:endParaRPr lang="cs-CZ"/>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70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A85EFC0-F2A1-425D-826C-0A61657A53CE}" type="datetimeFigureOut">
              <a:rPr lang="cs-CZ" smtClean="0"/>
              <a:t>21.11.2023</a:t>
            </a:fld>
            <a:endParaRPr lang="cs-CZ"/>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cs-CZ"/>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A52AE23-3BBA-46BE-A129-D27AAF47F6B9}" type="slidenum">
              <a:rPr lang="cs-CZ" smtClean="0"/>
              <a:t>‹#›</a:t>
            </a:fld>
            <a:endParaRPr lang="cs-CZ"/>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77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86F2AC-94EC-4A0F-988B-96E791181F41}"/>
              </a:ext>
            </a:extLst>
          </p:cNvPr>
          <p:cNvSpPr>
            <a:spLocks noGrp="1"/>
          </p:cNvSpPr>
          <p:nvPr>
            <p:ph type="ctrTitle"/>
          </p:nvPr>
        </p:nvSpPr>
        <p:spPr/>
        <p:txBody>
          <a:bodyPr/>
          <a:lstStyle/>
          <a:p>
            <a:r>
              <a:rPr lang="pl-PL" dirty="0"/>
              <a:t>Co je a co není právo v českém právním systému?</a:t>
            </a:r>
            <a:endParaRPr lang="cs-CZ" dirty="0"/>
          </a:p>
        </p:txBody>
      </p:sp>
      <p:sp>
        <p:nvSpPr>
          <p:cNvPr id="3" name="Podnadpis 2">
            <a:extLst>
              <a:ext uri="{FF2B5EF4-FFF2-40B4-BE49-F238E27FC236}">
                <a16:creationId xmlns:a16="http://schemas.microsoft.com/office/drawing/2014/main" id="{16C6585D-C177-4BAE-87FD-14B5B2DF52C6}"/>
              </a:ext>
            </a:extLst>
          </p:cNvPr>
          <p:cNvSpPr>
            <a:spLocks noGrp="1"/>
          </p:cNvSpPr>
          <p:nvPr>
            <p:ph type="subTitle" idx="1"/>
          </p:nvPr>
        </p:nvSpPr>
        <p:spPr/>
        <p:txBody>
          <a:bodyPr/>
          <a:lstStyle/>
          <a:p>
            <a:r>
              <a:rPr lang="cs-CZ" dirty="0"/>
              <a:t>Tomáš Havlíček</a:t>
            </a:r>
          </a:p>
          <a:p>
            <a:r>
              <a:rPr lang="cs-CZ" b="0" i="0" dirty="0" err="1">
                <a:solidFill>
                  <a:srgbClr val="3A3A3A"/>
                </a:solidFill>
                <a:effectLst/>
                <a:latin typeface="Roboto" panose="02000000000000000000" pitchFamily="2" charset="0"/>
              </a:rPr>
              <a:t>Vybr</a:t>
            </a:r>
            <a:r>
              <a:rPr lang="cs-CZ" b="0" i="0" dirty="0">
                <a:solidFill>
                  <a:srgbClr val="3A3A3A"/>
                </a:solidFill>
                <a:effectLst/>
                <a:latin typeface="Roboto" panose="02000000000000000000" pitchFamily="2" charset="0"/>
              </a:rPr>
              <a:t>. koncepty právní teorie</a:t>
            </a:r>
            <a:endParaRPr lang="cs-CZ" dirty="0"/>
          </a:p>
        </p:txBody>
      </p:sp>
    </p:spTree>
    <p:extLst>
      <p:ext uri="{BB962C8B-B14F-4D97-AF65-F5344CB8AC3E}">
        <p14:creationId xmlns:p14="http://schemas.microsoft.com/office/powerpoint/2010/main" val="1369373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46A49C-1423-430C-A9D9-0F9FB15951BB}"/>
              </a:ext>
            </a:extLst>
          </p:cNvPr>
          <p:cNvSpPr>
            <a:spLocks noGrp="1"/>
          </p:cNvSpPr>
          <p:nvPr>
            <p:ph type="title"/>
          </p:nvPr>
        </p:nvSpPr>
        <p:spPr/>
        <p:txBody>
          <a:bodyPr/>
          <a:lstStyle/>
          <a:p>
            <a:r>
              <a:rPr lang="cs-CZ" dirty="0"/>
              <a:t>NPA VS. PŘEDPIS</a:t>
            </a:r>
          </a:p>
        </p:txBody>
      </p:sp>
      <p:pic>
        <p:nvPicPr>
          <p:cNvPr id="11" name="Zástupný obsah 10">
            <a:extLst>
              <a:ext uri="{FF2B5EF4-FFF2-40B4-BE49-F238E27FC236}">
                <a16:creationId xmlns:a16="http://schemas.microsoft.com/office/drawing/2014/main" id="{99BA8BEB-BF6F-44CA-B110-322C6577AF3C}"/>
              </a:ext>
            </a:extLst>
          </p:cNvPr>
          <p:cNvPicPr>
            <a:picLocks noGrp="1" noChangeAspect="1"/>
          </p:cNvPicPr>
          <p:nvPr>
            <p:ph idx="1"/>
          </p:nvPr>
        </p:nvPicPr>
        <p:blipFill>
          <a:blip r:embed="rId2"/>
          <a:stretch>
            <a:fillRect/>
          </a:stretch>
        </p:blipFill>
        <p:spPr>
          <a:xfrm>
            <a:off x="2010641" y="2286000"/>
            <a:ext cx="7746855" cy="4022725"/>
          </a:xfrm>
        </p:spPr>
      </p:pic>
    </p:spTree>
    <p:extLst>
      <p:ext uri="{BB962C8B-B14F-4D97-AF65-F5344CB8AC3E}">
        <p14:creationId xmlns:p14="http://schemas.microsoft.com/office/powerpoint/2010/main" val="2668371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B310F9-4337-4F5F-988D-2B305D1450AB}"/>
              </a:ext>
            </a:extLst>
          </p:cNvPr>
          <p:cNvSpPr>
            <a:spLocks noGrp="1"/>
          </p:cNvSpPr>
          <p:nvPr>
            <p:ph type="title"/>
          </p:nvPr>
        </p:nvSpPr>
        <p:spPr/>
        <p:txBody>
          <a:bodyPr/>
          <a:lstStyle/>
          <a:p>
            <a:r>
              <a:rPr lang="cs-CZ" dirty="0"/>
              <a:t>Normativní smlouva</a:t>
            </a:r>
          </a:p>
        </p:txBody>
      </p:sp>
      <p:sp>
        <p:nvSpPr>
          <p:cNvPr id="3" name="Zástupný obsah 2">
            <a:extLst>
              <a:ext uri="{FF2B5EF4-FFF2-40B4-BE49-F238E27FC236}">
                <a16:creationId xmlns:a16="http://schemas.microsoft.com/office/drawing/2014/main" id="{195D9C76-D2F1-46D7-8731-9F4882F1F334}"/>
              </a:ext>
            </a:extLst>
          </p:cNvPr>
          <p:cNvSpPr>
            <a:spLocks noGrp="1"/>
          </p:cNvSpPr>
          <p:nvPr>
            <p:ph idx="1"/>
          </p:nvPr>
        </p:nvSpPr>
        <p:spPr/>
        <p:txBody>
          <a:bodyPr/>
          <a:lstStyle/>
          <a:p>
            <a:r>
              <a:rPr lang="cs-CZ" dirty="0"/>
              <a:t>* Mezinárodní smlouva</a:t>
            </a:r>
          </a:p>
          <a:p>
            <a:r>
              <a:rPr lang="cs-CZ" dirty="0"/>
              <a:t>* Kolektivní smlouva</a:t>
            </a:r>
          </a:p>
          <a:p>
            <a:r>
              <a:rPr lang="cs-CZ" dirty="0"/>
              <a:t>* Veřejnoprávní smlouva koordinační</a:t>
            </a:r>
          </a:p>
          <a:p>
            <a:r>
              <a:rPr lang="cs-CZ" dirty="0"/>
              <a:t>* Veřejnoprávní smlouva subordinační</a:t>
            </a:r>
          </a:p>
          <a:p>
            <a:endParaRPr lang="cs-CZ" dirty="0"/>
          </a:p>
        </p:txBody>
      </p:sp>
    </p:spTree>
    <p:extLst>
      <p:ext uri="{BB962C8B-B14F-4D97-AF65-F5344CB8AC3E}">
        <p14:creationId xmlns:p14="http://schemas.microsoft.com/office/powerpoint/2010/main" val="879365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DA7C43-E862-4E8B-AAA4-860B86F69009}"/>
              </a:ext>
            </a:extLst>
          </p:cNvPr>
          <p:cNvSpPr>
            <a:spLocks noGrp="1"/>
          </p:cNvSpPr>
          <p:nvPr>
            <p:ph type="title"/>
          </p:nvPr>
        </p:nvSpPr>
        <p:spPr/>
        <p:txBody>
          <a:bodyPr/>
          <a:lstStyle/>
          <a:p>
            <a:r>
              <a:rPr lang="cs-CZ" dirty="0"/>
              <a:t>Mezinárodní smlouva I</a:t>
            </a:r>
          </a:p>
        </p:txBody>
      </p:sp>
      <p:sp>
        <p:nvSpPr>
          <p:cNvPr id="3" name="Zástupný obsah 2">
            <a:extLst>
              <a:ext uri="{FF2B5EF4-FFF2-40B4-BE49-F238E27FC236}">
                <a16:creationId xmlns:a16="http://schemas.microsoft.com/office/drawing/2014/main" id="{0F9C2970-5CAC-46CE-8ADC-221BC4AB17D9}"/>
              </a:ext>
            </a:extLst>
          </p:cNvPr>
          <p:cNvSpPr>
            <a:spLocks noGrp="1"/>
          </p:cNvSpPr>
          <p:nvPr>
            <p:ph idx="1"/>
          </p:nvPr>
        </p:nvSpPr>
        <p:spPr/>
        <p:txBody>
          <a:bodyPr>
            <a:normAutofit fontScale="77500" lnSpcReduction="20000"/>
          </a:bodyPr>
          <a:lstStyle/>
          <a:p>
            <a:r>
              <a:rPr lang="cs-CZ" dirty="0"/>
              <a:t>Bilaterální, multilaterální</a:t>
            </a:r>
          </a:p>
          <a:p>
            <a:pPr marL="0" indent="0">
              <a:buNone/>
            </a:pPr>
            <a:r>
              <a:rPr lang="cs-CZ" dirty="0"/>
              <a:t>  								Úmluva</a:t>
            </a:r>
          </a:p>
          <a:p>
            <a:r>
              <a:rPr lang="cs-CZ" dirty="0"/>
              <a:t>Prezidentská                                                             			Charta	</a:t>
            </a:r>
          </a:p>
          <a:p>
            <a:r>
              <a:rPr lang="cs-CZ" dirty="0"/>
              <a:t>Vládní								Dohoda</a:t>
            </a:r>
          </a:p>
          <a:p>
            <a:r>
              <a:rPr lang="cs-CZ" dirty="0"/>
              <a:t>Rezortní								Statut</a:t>
            </a:r>
          </a:p>
          <a:p>
            <a:pPr marL="0" indent="0">
              <a:buNone/>
            </a:pPr>
            <a:r>
              <a:rPr lang="cs-CZ" dirty="0"/>
              <a:t>      								Protokol, ujednání</a:t>
            </a:r>
          </a:p>
          <a:p>
            <a:r>
              <a:rPr lang="cs-CZ" dirty="0"/>
              <a:t>Uzavřené – nelze k nim jednostranně přistoupit (EU)				Pakt</a:t>
            </a:r>
          </a:p>
          <a:p>
            <a:r>
              <a:rPr lang="cs-CZ" dirty="0"/>
              <a:t>Polootevřené – lze k nim přistoupit pouze po schválení (OSN)</a:t>
            </a:r>
          </a:p>
          <a:p>
            <a:r>
              <a:rPr lang="cs-CZ" dirty="0"/>
              <a:t>Otevřené – lze k nim libovolně přistoupit (UPU)</a:t>
            </a:r>
          </a:p>
          <a:p>
            <a:endParaRPr lang="cs-CZ" dirty="0"/>
          </a:p>
          <a:p>
            <a:r>
              <a:rPr lang="cs-CZ" dirty="0"/>
              <a:t>Aplikační přednost, přímá použitelnost</a:t>
            </a:r>
          </a:p>
          <a:p>
            <a:endParaRPr lang="cs-CZ" dirty="0"/>
          </a:p>
          <a:p>
            <a:pPr marL="0" indent="0">
              <a:buNone/>
            </a:pPr>
            <a:endParaRPr lang="cs-CZ" dirty="0"/>
          </a:p>
        </p:txBody>
      </p:sp>
      <p:pic>
        <p:nvPicPr>
          <p:cNvPr id="4" name="Obrázek 3"/>
          <p:cNvPicPr>
            <a:picLocks noChangeAspect="1"/>
          </p:cNvPicPr>
          <p:nvPr/>
        </p:nvPicPr>
        <p:blipFill>
          <a:blip r:embed="rId2"/>
          <a:stretch>
            <a:fillRect/>
          </a:stretch>
        </p:blipFill>
        <p:spPr>
          <a:xfrm>
            <a:off x="4238625" y="2367093"/>
            <a:ext cx="3714750" cy="1838325"/>
          </a:xfrm>
          <a:prstGeom prst="rect">
            <a:avLst/>
          </a:prstGeom>
          <a:ln>
            <a:solidFill>
              <a:schemeClr val="tx1"/>
            </a:solidFill>
          </a:ln>
          <a:effectLst>
            <a:glow>
              <a:schemeClr val="tx1">
                <a:alpha val="54000"/>
              </a:schemeClr>
            </a:glow>
            <a:softEdge rad="0"/>
          </a:effectLst>
        </p:spPr>
      </p:pic>
      <p:pic>
        <p:nvPicPr>
          <p:cNvPr id="5" name="Obrázek 4">
            <a:extLst>
              <a:ext uri="{FF2B5EF4-FFF2-40B4-BE49-F238E27FC236}">
                <a16:creationId xmlns:a16="http://schemas.microsoft.com/office/drawing/2014/main" id="{9E021B68-2469-4C2E-B312-A4DC826877D4}"/>
              </a:ext>
            </a:extLst>
          </p:cNvPr>
          <p:cNvPicPr>
            <a:picLocks noChangeAspect="1"/>
          </p:cNvPicPr>
          <p:nvPr/>
        </p:nvPicPr>
        <p:blipFill>
          <a:blip r:embed="rId3"/>
          <a:stretch>
            <a:fillRect/>
          </a:stretch>
        </p:blipFill>
        <p:spPr>
          <a:xfrm>
            <a:off x="8060266" y="4773169"/>
            <a:ext cx="3000375" cy="1685925"/>
          </a:xfrm>
          <a:prstGeom prst="rect">
            <a:avLst/>
          </a:prstGeom>
        </p:spPr>
      </p:pic>
    </p:spTree>
    <p:extLst>
      <p:ext uri="{BB962C8B-B14F-4D97-AF65-F5344CB8AC3E}">
        <p14:creationId xmlns:p14="http://schemas.microsoft.com/office/powerpoint/2010/main" val="141070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37B47E-9D7E-4E3C-990E-41D9EEAE061E}"/>
              </a:ext>
            </a:extLst>
          </p:cNvPr>
          <p:cNvSpPr>
            <a:spLocks noGrp="1"/>
          </p:cNvSpPr>
          <p:nvPr>
            <p:ph type="title"/>
          </p:nvPr>
        </p:nvSpPr>
        <p:spPr/>
        <p:txBody>
          <a:bodyPr/>
          <a:lstStyle/>
          <a:p>
            <a:r>
              <a:rPr lang="cs-CZ" dirty="0"/>
              <a:t>Aplikační přednost</a:t>
            </a:r>
          </a:p>
        </p:txBody>
      </p:sp>
      <p:sp>
        <p:nvSpPr>
          <p:cNvPr id="3" name="Zástupný obsah 2">
            <a:extLst>
              <a:ext uri="{FF2B5EF4-FFF2-40B4-BE49-F238E27FC236}">
                <a16:creationId xmlns:a16="http://schemas.microsoft.com/office/drawing/2014/main" id="{EE973F40-11C8-48B0-B966-DF6B6776820A}"/>
              </a:ext>
            </a:extLst>
          </p:cNvPr>
          <p:cNvSpPr>
            <a:spLocks noGrp="1"/>
          </p:cNvSpPr>
          <p:nvPr>
            <p:ph idx="1"/>
          </p:nvPr>
        </p:nvSpPr>
        <p:spPr/>
        <p:txBody>
          <a:bodyPr/>
          <a:lstStyle/>
          <a:p>
            <a:pPr marL="0" indent="0">
              <a:buNone/>
            </a:pPr>
            <a:r>
              <a:rPr lang="cs-CZ" dirty="0"/>
              <a:t>„Vyhlášené mezinárodní smlouvy, k jejichž ratifikaci dal Parlament souhlas a jimiž je Česká republika vázána, jsou součástí právního řádu; </a:t>
            </a:r>
            <a:r>
              <a:rPr lang="cs-CZ" dirty="0">
                <a:solidFill>
                  <a:srgbClr val="FF0000"/>
                </a:solidFill>
              </a:rPr>
              <a:t>stanoví-li mezinárodní smlouva něco jiného než zákon, použije se mezinárodní smlouva</a:t>
            </a:r>
            <a:r>
              <a:rPr lang="cs-CZ" dirty="0"/>
              <a:t>.“</a:t>
            </a:r>
          </a:p>
          <a:p>
            <a:pPr marL="0" indent="0">
              <a:buNone/>
            </a:pPr>
            <a:r>
              <a:rPr lang="cs-CZ" dirty="0"/>
              <a:t>* Čl. 10 Ústavy</a:t>
            </a:r>
          </a:p>
        </p:txBody>
      </p:sp>
    </p:spTree>
    <p:extLst>
      <p:ext uri="{BB962C8B-B14F-4D97-AF65-F5344CB8AC3E}">
        <p14:creationId xmlns:p14="http://schemas.microsoft.com/office/powerpoint/2010/main" val="3157207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Komunitární právo I</a:t>
            </a:r>
          </a:p>
        </p:txBody>
      </p:sp>
      <p:sp>
        <p:nvSpPr>
          <p:cNvPr id="3" name="Zástupný symbol pro obsah 2"/>
          <p:cNvSpPr>
            <a:spLocks noGrp="1"/>
          </p:cNvSpPr>
          <p:nvPr>
            <p:ph idx="1"/>
          </p:nvPr>
        </p:nvSpPr>
        <p:spPr/>
        <p:txBody>
          <a:bodyPr>
            <a:normAutofit fontScale="77500" lnSpcReduction="20000"/>
          </a:bodyPr>
          <a:lstStyle/>
          <a:p>
            <a:r>
              <a:rPr lang="cs-CZ" dirty="0"/>
              <a:t>„Ústavní soud není kompetentní k tomu, aby posuzoval otázky platnosti norem komunitárního práva. Takové otázky spadají do výlučné pravomoci Evropského soudního dvora. Z pohledu komunitárního práva, jak bylo v minulosti vyloženo Evropským soudním dvorem (dále jen „ESD“), </a:t>
            </a:r>
            <a:r>
              <a:rPr lang="cs-CZ" dirty="0">
                <a:solidFill>
                  <a:srgbClr val="FF0000"/>
                </a:solidFill>
              </a:rPr>
              <a:t>požívají normy komunitárního práva aplikační přednosti před právními řády členských států ES</a:t>
            </a:r>
            <a:r>
              <a:rPr lang="cs-CZ" dirty="0"/>
              <a:t>. Podle judikatury ESD tam, kde jde o výlučnou regulaci komunitárním právem, má toto právo přednost a nemůže být popřeno skrze referenční kritéria stanovená vnitrostátním právem, včetně kritérií uplatňovaných v ústavní rovině.“</a:t>
            </a:r>
          </a:p>
          <a:p>
            <a:r>
              <a:rPr lang="cs-CZ" dirty="0"/>
              <a:t>„</a:t>
            </a:r>
            <a:r>
              <a:rPr lang="cs-CZ" dirty="0">
                <a:solidFill>
                  <a:srgbClr val="FF0000"/>
                </a:solidFill>
              </a:rPr>
              <a:t>Bezprostřední použitelnost ve vnitrostátním právu a přednostní aplikace nařízení vyplývá z vlastní dogmatiky komunitárního práva, tak jak byla v minulosti podána v judikatuře ESD </a:t>
            </a:r>
            <a:r>
              <a:rPr lang="cs-CZ" dirty="0"/>
              <a:t>[srov. např. rozhodnutí 26/62 NV </a:t>
            </a:r>
            <a:r>
              <a:rPr lang="cs-CZ" dirty="0" err="1"/>
              <a:t>Algemene</a:t>
            </a:r>
            <a:r>
              <a:rPr lang="cs-CZ" dirty="0"/>
              <a:t> Transport- en </a:t>
            </a:r>
            <a:r>
              <a:rPr lang="cs-CZ" dirty="0" err="1"/>
              <a:t>Expeditie</a:t>
            </a:r>
            <a:r>
              <a:rPr lang="cs-CZ" dirty="0"/>
              <a:t> </a:t>
            </a:r>
            <a:r>
              <a:rPr lang="cs-CZ" dirty="0" err="1"/>
              <a:t>Orderneming</a:t>
            </a:r>
            <a:r>
              <a:rPr lang="cs-CZ" dirty="0"/>
              <a:t> Van </a:t>
            </a:r>
            <a:r>
              <a:rPr lang="cs-CZ" dirty="0" err="1"/>
              <a:t>Gend</a:t>
            </a:r>
            <a:r>
              <a:rPr lang="cs-CZ" dirty="0"/>
              <a:t> en </a:t>
            </a:r>
            <a:r>
              <a:rPr lang="cs-CZ" dirty="0" err="1"/>
              <a:t>Loos</a:t>
            </a:r>
            <a:r>
              <a:rPr lang="cs-CZ" dirty="0"/>
              <a:t> v. </a:t>
            </a:r>
            <a:r>
              <a:rPr lang="cs-CZ" dirty="0" err="1"/>
              <a:t>Nederlandse</a:t>
            </a:r>
            <a:r>
              <a:rPr lang="cs-CZ" dirty="0"/>
              <a:t> </a:t>
            </a:r>
            <a:r>
              <a:rPr lang="cs-CZ" dirty="0" err="1"/>
              <a:t>Administratie</a:t>
            </a:r>
            <a:r>
              <a:rPr lang="cs-CZ" dirty="0"/>
              <a:t> der </a:t>
            </a:r>
            <a:r>
              <a:rPr lang="cs-CZ" dirty="0" err="1"/>
              <a:t>Belastingen</a:t>
            </a:r>
            <a:r>
              <a:rPr lang="cs-CZ" dirty="0"/>
              <a:t> (1963) ECR 1; 6/64 </a:t>
            </a:r>
            <a:r>
              <a:rPr lang="cs-CZ" dirty="0" err="1"/>
              <a:t>Costa</a:t>
            </a:r>
            <a:r>
              <a:rPr lang="cs-CZ" dirty="0"/>
              <a:t> v. ENEL (1964) ECR 585]. </a:t>
            </a:r>
            <a:r>
              <a:rPr lang="cs-CZ" dirty="0">
                <a:solidFill>
                  <a:srgbClr val="FF0000"/>
                </a:solidFill>
              </a:rPr>
              <a:t>Komunitární právo totiž samo určuje a specifikuje, na rozdíl od mezinárodního práva, jaké jsou jeho vnitrostátní účinky v členských státech</a:t>
            </a:r>
            <a:r>
              <a:rPr lang="cs-CZ" dirty="0"/>
              <a:t>.“</a:t>
            </a:r>
          </a:p>
          <a:p>
            <a:r>
              <a:rPr lang="cs-CZ" dirty="0"/>
              <a:t>„Ústavní soud je tedy přesvědčen, že ačkoliv příslušná právní úprava je úpravou vnitrostátní, na kterou je třeba vztáhnout kritéria vyplývající z ústavního pořádku České republiky, současně však nelze bez dalšího pominout skutečnost, že se jedná o problematiku, jejíž původ pramení z komunitárního práva jako systému produkovaného mezinárodní organizací, na kterou Česká republika svým vstupem přenesla podle čl. 10a Ústavy některé části státní suverenity. </a:t>
            </a:r>
            <a:r>
              <a:rPr lang="cs-CZ" dirty="0">
                <a:solidFill>
                  <a:srgbClr val="FF0000"/>
                </a:solidFill>
              </a:rPr>
              <a:t>V důsledku toho se tento systém stal v těchto částech pro Českou republiku bezprostředně závazným i uvnitř právního řádu České republiky</a:t>
            </a:r>
            <a:r>
              <a:rPr lang="cs-CZ" dirty="0"/>
              <a:t>.„</a:t>
            </a:r>
          </a:p>
          <a:p>
            <a:r>
              <a:rPr lang="cs-CZ" dirty="0"/>
              <a:t>* nález </a:t>
            </a:r>
            <a:r>
              <a:rPr lang="cs-CZ" dirty="0" err="1"/>
              <a:t>sp</a:t>
            </a:r>
            <a:r>
              <a:rPr lang="cs-CZ" dirty="0"/>
              <a:t>. zn. </a:t>
            </a:r>
            <a:r>
              <a:rPr lang="cs-CZ" dirty="0" err="1"/>
              <a:t>Pl</a:t>
            </a:r>
            <a:r>
              <a:rPr lang="cs-CZ" dirty="0"/>
              <a:t>. ÚS 50/04 ze dne 8. 3. 2006 (N 50/40 </a:t>
            </a:r>
            <a:r>
              <a:rPr lang="cs-CZ" dirty="0" err="1"/>
              <a:t>SbNU</a:t>
            </a:r>
            <a:r>
              <a:rPr lang="cs-CZ" dirty="0"/>
              <a:t> 443; 154/2006 Sb.)</a:t>
            </a:r>
          </a:p>
        </p:txBody>
      </p:sp>
    </p:spTree>
    <p:extLst>
      <p:ext uri="{BB962C8B-B14F-4D97-AF65-F5344CB8AC3E}">
        <p14:creationId xmlns:p14="http://schemas.microsoft.com/office/powerpoint/2010/main" val="2545687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Komunitární právo II</a:t>
            </a:r>
          </a:p>
        </p:txBody>
      </p:sp>
      <p:sp>
        <p:nvSpPr>
          <p:cNvPr id="3" name="Zástupný symbol pro obsah 2"/>
          <p:cNvSpPr>
            <a:spLocks noGrp="1"/>
          </p:cNvSpPr>
          <p:nvPr>
            <p:ph idx="1"/>
          </p:nvPr>
        </p:nvSpPr>
        <p:spPr/>
        <p:txBody>
          <a:bodyPr/>
          <a:lstStyle/>
          <a:p>
            <a:r>
              <a:rPr lang="cs-CZ" dirty="0"/>
              <a:t>„Z čl. 1 odst. 2 Ústavy, ve spojení s principem spolupráce, stanoveným čl. 10 Smlouvy o ES, vyplývá ústavní princip, podle něhož mají být domácí právní předpisy včetně ústavy interpretovány souladně s principy evropské integrace a spolupráce komunitárních orgánů a orgánů členského státu. Pokud tedy existuje několik interpretací Ústavy, jejíž součástí je Listina základních práv a svobod, přičemž jen některé z nich vedou k dosažení závazku, který převzala Česká republika v souvislosti se svým členstvím v EU, </a:t>
            </a:r>
            <a:r>
              <a:rPr lang="cs-CZ" dirty="0">
                <a:solidFill>
                  <a:srgbClr val="FF0000"/>
                </a:solidFill>
              </a:rPr>
              <a:t>je nutno volit výklad, který podporuje realizaci tohoto závazku</a:t>
            </a:r>
            <a:r>
              <a:rPr lang="cs-CZ" dirty="0"/>
              <a:t>, a nikoli výklad, který tuto realizaci znemožňuje. Tyto závěry se vztahují i na výklad čl. 14 odst. 4 Listiny.“ </a:t>
            </a:r>
          </a:p>
          <a:p>
            <a:r>
              <a:rPr lang="cs-CZ" dirty="0"/>
              <a:t>* nález </a:t>
            </a:r>
            <a:r>
              <a:rPr lang="cs-CZ" dirty="0" err="1"/>
              <a:t>sp</a:t>
            </a:r>
            <a:r>
              <a:rPr lang="cs-CZ" dirty="0"/>
              <a:t>. zn. </a:t>
            </a:r>
            <a:r>
              <a:rPr lang="cs-CZ" dirty="0" err="1"/>
              <a:t>Pl</a:t>
            </a:r>
            <a:r>
              <a:rPr lang="cs-CZ" dirty="0"/>
              <a:t>. ÚS 66/04 ze dne 3. 5. 2006 (N 93/41 </a:t>
            </a:r>
            <a:r>
              <a:rPr lang="cs-CZ" dirty="0" err="1"/>
              <a:t>SbNU</a:t>
            </a:r>
            <a:r>
              <a:rPr lang="cs-CZ" dirty="0"/>
              <a:t> 195; 434/2006 Sb.)</a:t>
            </a:r>
          </a:p>
        </p:txBody>
      </p:sp>
    </p:spTree>
    <p:extLst>
      <p:ext uri="{BB962C8B-B14F-4D97-AF65-F5344CB8AC3E}">
        <p14:creationId xmlns:p14="http://schemas.microsoft.com/office/powerpoint/2010/main" val="1365034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73282C-6FF5-453D-B0F9-565C626C916E}"/>
              </a:ext>
            </a:extLst>
          </p:cNvPr>
          <p:cNvSpPr>
            <a:spLocks noGrp="1"/>
          </p:cNvSpPr>
          <p:nvPr>
            <p:ph type="title"/>
          </p:nvPr>
        </p:nvSpPr>
        <p:spPr/>
        <p:txBody>
          <a:bodyPr/>
          <a:lstStyle/>
          <a:p>
            <a:r>
              <a:rPr lang="cs-CZ" dirty="0"/>
              <a:t>Mezinárodní smlouva – normativní?</a:t>
            </a:r>
          </a:p>
        </p:txBody>
      </p:sp>
      <p:pic>
        <p:nvPicPr>
          <p:cNvPr id="5" name="Zástupný obsah 4">
            <a:extLst>
              <a:ext uri="{FF2B5EF4-FFF2-40B4-BE49-F238E27FC236}">
                <a16:creationId xmlns:a16="http://schemas.microsoft.com/office/drawing/2014/main" id="{B5F758F7-0988-42E6-B0A3-F4C524E3D268}"/>
              </a:ext>
            </a:extLst>
          </p:cNvPr>
          <p:cNvPicPr>
            <a:picLocks noGrp="1" noChangeAspect="1"/>
          </p:cNvPicPr>
          <p:nvPr>
            <p:ph idx="1"/>
          </p:nvPr>
        </p:nvPicPr>
        <p:blipFill>
          <a:blip r:embed="rId2"/>
          <a:stretch>
            <a:fillRect/>
          </a:stretch>
        </p:blipFill>
        <p:spPr>
          <a:xfrm>
            <a:off x="1344773" y="2582623"/>
            <a:ext cx="9078592" cy="3429479"/>
          </a:xfrm>
        </p:spPr>
      </p:pic>
    </p:spTree>
    <p:extLst>
      <p:ext uri="{BB962C8B-B14F-4D97-AF65-F5344CB8AC3E}">
        <p14:creationId xmlns:p14="http://schemas.microsoft.com/office/powerpoint/2010/main" val="714024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8A3878-4B72-4A6B-9DF3-D359F114DDC4}"/>
              </a:ext>
            </a:extLst>
          </p:cNvPr>
          <p:cNvSpPr>
            <a:spLocks noGrp="1"/>
          </p:cNvSpPr>
          <p:nvPr>
            <p:ph type="title"/>
          </p:nvPr>
        </p:nvSpPr>
        <p:spPr/>
        <p:txBody>
          <a:bodyPr/>
          <a:lstStyle/>
          <a:p>
            <a:r>
              <a:rPr lang="cs-CZ" dirty="0"/>
              <a:t>Kolektivní smlouva</a:t>
            </a:r>
          </a:p>
        </p:txBody>
      </p:sp>
      <p:sp>
        <p:nvSpPr>
          <p:cNvPr id="7" name="Zástupný obsah 6">
            <a:extLst>
              <a:ext uri="{FF2B5EF4-FFF2-40B4-BE49-F238E27FC236}">
                <a16:creationId xmlns:a16="http://schemas.microsoft.com/office/drawing/2014/main" id="{23E976D6-247D-41D5-93D4-582731668070}"/>
              </a:ext>
            </a:extLst>
          </p:cNvPr>
          <p:cNvSpPr>
            <a:spLocks noGrp="1"/>
          </p:cNvSpPr>
          <p:nvPr>
            <p:ph idx="1"/>
          </p:nvPr>
        </p:nvSpPr>
        <p:spPr/>
        <p:txBody>
          <a:bodyPr>
            <a:normAutofit fontScale="77500" lnSpcReduction="20000"/>
          </a:bodyPr>
          <a:lstStyle/>
          <a:p>
            <a:r>
              <a:rPr lang="cs-CZ" dirty="0"/>
              <a:t>Podle ustanovení § 2 odst. 1 zákona o kolektivním vyjednávání je </a:t>
            </a:r>
            <a:r>
              <a:rPr lang="cs-CZ" dirty="0">
                <a:solidFill>
                  <a:srgbClr val="FF0000"/>
                </a:solidFill>
              </a:rPr>
              <a:t>kolektivní smlouva dvoustranným právním úkonem mezi odborovou organizací, jejímž jménem ji uzavírá zástupce příslušného odborového orgánu, a zaměstnavatelem</a:t>
            </a:r>
            <a:r>
              <a:rPr lang="cs-CZ" dirty="0"/>
              <a:t>, popř. organizací zaměstnavatelů, kterou se upravují individuální vztahy mezi zaměstnanci a zaměstnavatelem (zejména plnění poskytovaná zaměstnancům), kolektivní vztahy mezi zaměstnanci a zaměstnavatelem (např. pracovní, mzdové a další podmínky týkající se celého kolektivu zaměstnanců nebo jeho části) a práva a povinnosti smluvních stran (tj. vymezení vztahů mezi odborovou organizací a zaměstnavatelem, popř. organizací zaměstnavatelů). V ustanoveních, která upravují individuální nebo kolektivní vztahy mezi zaměstnavatelem a zaměstnanci, z nichž vznikají nároky blíže neurčenému okruhu jednotlivých zaměstnanců, má kolektivní smlouva normativní povahu. Normativní závazky z kolektivní smlouvy je třeba považovat v širším smyslu za pramen práva (kolektivní smlouva tu plní funkci právního předpisu), neboť nároky, které vznikly z kolektivní smlouvy jednotlivým zaměstnancům, se uplatňují a uspokojují jako ostatní nároky zaměstnanců z pracovního poměru (§ 20 odst. 3 zák. práce). Ostatní závazky, z nichž nevznikají nároky jednotlivým zaměstnancům nebo které upravují další práva a povinnosti smluvních stran, pak mají pouze povahu </a:t>
            </a:r>
            <a:r>
              <a:rPr lang="cs-CZ" dirty="0" err="1"/>
              <a:t>smluvněprávní</a:t>
            </a:r>
            <a:r>
              <a:rPr lang="cs-CZ" dirty="0"/>
              <a:t>; v této části je třeba kolektivní smlouvu posuzovat stejně jako ostatní dvoustranné právní úkony (srov. též rozsudek Vrchního soudu v Praze ze dne 22.11.1994 </a:t>
            </a:r>
            <a:r>
              <a:rPr lang="cs-CZ" dirty="0" err="1"/>
              <a:t>sp</a:t>
            </a:r>
            <a:r>
              <a:rPr lang="cs-CZ" dirty="0"/>
              <a:t>. zn. 6 </a:t>
            </a:r>
            <a:r>
              <a:rPr lang="cs-CZ" dirty="0" err="1"/>
              <a:t>Cdo</a:t>
            </a:r>
            <a:r>
              <a:rPr lang="cs-CZ" dirty="0"/>
              <a:t> 94/94, který byl uveřejněn pod č. 50 ve Sbírce soudních rozhodnutí a stanovisek, roč. 1995).</a:t>
            </a:r>
          </a:p>
          <a:p>
            <a:endParaRPr lang="cs-CZ" dirty="0"/>
          </a:p>
          <a:p>
            <a:r>
              <a:rPr lang="cs-CZ" dirty="0"/>
              <a:t>(Rozsudek Nejvyššího soudu ze dne 18. 9. 2007, </a:t>
            </a:r>
            <a:r>
              <a:rPr lang="cs-CZ" dirty="0" err="1"/>
              <a:t>sp</a:t>
            </a:r>
            <a:r>
              <a:rPr lang="cs-CZ" dirty="0"/>
              <a:t>. zn. 21 </a:t>
            </a:r>
            <a:r>
              <a:rPr lang="cs-CZ" dirty="0" err="1"/>
              <a:t>Cdo</a:t>
            </a:r>
            <a:r>
              <a:rPr lang="cs-CZ" dirty="0"/>
              <a:t> 2843/2006)</a:t>
            </a:r>
          </a:p>
        </p:txBody>
      </p:sp>
    </p:spTree>
    <p:extLst>
      <p:ext uri="{BB962C8B-B14F-4D97-AF65-F5344CB8AC3E}">
        <p14:creationId xmlns:p14="http://schemas.microsoft.com/office/powerpoint/2010/main" val="3837645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6CC9FB-AC45-4100-8F9B-117F1EB7E625}"/>
              </a:ext>
            </a:extLst>
          </p:cNvPr>
          <p:cNvSpPr>
            <a:spLocks noGrp="1"/>
          </p:cNvSpPr>
          <p:nvPr>
            <p:ph type="title"/>
          </p:nvPr>
        </p:nvSpPr>
        <p:spPr/>
        <p:txBody>
          <a:bodyPr/>
          <a:lstStyle/>
          <a:p>
            <a:r>
              <a:rPr lang="cs-CZ" dirty="0"/>
              <a:t>Koordinační veřejnoprávní smlouva I</a:t>
            </a:r>
          </a:p>
        </p:txBody>
      </p:sp>
      <p:pic>
        <p:nvPicPr>
          <p:cNvPr id="9" name="Zástupný obsah 8">
            <a:extLst>
              <a:ext uri="{FF2B5EF4-FFF2-40B4-BE49-F238E27FC236}">
                <a16:creationId xmlns:a16="http://schemas.microsoft.com/office/drawing/2014/main" id="{3C2B2D8F-1D34-4D46-8315-6B53ABACBD30}"/>
              </a:ext>
            </a:extLst>
          </p:cNvPr>
          <p:cNvPicPr>
            <a:picLocks noGrp="1" noChangeAspect="1"/>
          </p:cNvPicPr>
          <p:nvPr>
            <p:ph idx="1"/>
          </p:nvPr>
        </p:nvPicPr>
        <p:blipFill>
          <a:blip r:embed="rId2"/>
          <a:stretch>
            <a:fillRect/>
          </a:stretch>
        </p:blipFill>
        <p:spPr>
          <a:xfrm>
            <a:off x="1706773" y="2987492"/>
            <a:ext cx="8354591" cy="2619741"/>
          </a:xfrm>
        </p:spPr>
      </p:pic>
    </p:spTree>
    <p:extLst>
      <p:ext uri="{BB962C8B-B14F-4D97-AF65-F5344CB8AC3E}">
        <p14:creationId xmlns:p14="http://schemas.microsoft.com/office/powerpoint/2010/main" val="411809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4D99B2-DA26-4EC9-8416-DF450FAA543E}"/>
              </a:ext>
            </a:extLst>
          </p:cNvPr>
          <p:cNvSpPr>
            <a:spLocks noGrp="1"/>
          </p:cNvSpPr>
          <p:nvPr>
            <p:ph type="title"/>
          </p:nvPr>
        </p:nvSpPr>
        <p:spPr/>
        <p:txBody>
          <a:bodyPr/>
          <a:lstStyle/>
          <a:p>
            <a:r>
              <a:rPr lang="cs-CZ" dirty="0"/>
              <a:t>Koordinační veřejnoprávní smlouva II</a:t>
            </a:r>
          </a:p>
        </p:txBody>
      </p:sp>
      <p:pic>
        <p:nvPicPr>
          <p:cNvPr id="5" name="Zástupný obsah 4">
            <a:extLst>
              <a:ext uri="{FF2B5EF4-FFF2-40B4-BE49-F238E27FC236}">
                <a16:creationId xmlns:a16="http://schemas.microsoft.com/office/drawing/2014/main" id="{82707299-5C06-45BB-BFEF-EBE3E4CE942D}"/>
              </a:ext>
            </a:extLst>
          </p:cNvPr>
          <p:cNvPicPr>
            <a:picLocks noGrp="1" noChangeAspect="1"/>
          </p:cNvPicPr>
          <p:nvPr>
            <p:ph idx="1"/>
          </p:nvPr>
        </p:nvPicPr>
        <p:blipFill>
          <a:blip r:embed="rId2"/>
          <a:stretch>
            <a:fillRect/>
          </a:stretch>
        </p:blipFill>
        <p:spPr>
          <a:xfrm>
            <a:off x="2875746" y="2366963"/>
            <a:ext cx="6440507" cy="3424237"/>
          </a:xfrm>
        </p:spPr>
      </p:pic>
    </p:spTree>
    <p:extLst>
      <p:ext uri="{BB962C8B-B14F-4D97-AF65-F5344CB8AC3E}">
        <p14:creationId xmlns:p14="http://schemas.microsoft.com/office/powerpoint/2010/main" val="892907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B85AF0-8B87-451D-A0F6-DF77D099B25D}"/>
              </a:ext>
            </a:extLst>
          </p:cNvPr>
          <p:cNvSpPr>
            <a:spLocks noGrp="1"/>
          </p:cNvSpPr>
          <p:nvPr>
            <p:ph type="title"/>
          </p:nvPr>
        </p:nvSpPr>
        <p:spPr/>
        <p:txBody>
          <a:bodyPr/>
          <a:lstStyle/>
          <a:p>
            <a:r>
              <a:rPr lang="cs-CZ" dirty="0"/>
              <a:t>Opakování: Co je právo?</a:t>
            </a:r>
          </a:p>
        </p:txBody>
      </p:sp>
      <p:sp>
        <p:nvSpPr>
          <p:cNvPr id="3" name="Zástupný obsah 2">
            <a:extLst>
              <a:ext uri="{FF2B5EF4-FFF2-40B4-BE49-F238E27FC236}">
                <a16:creationId xmlns:a16="http://schemas.microsoft.com/office/drawing/2014/main" id="{858061E8-F401-4789-A51F-D2E8D18F785A}"/>
              </a:ext>
            </a:extLst>
          </p:cNvPr>
          <p:cNvSpPr>
            <a:spLocks noGrp="1"/>
          </p:cNvSpPr>
          <p:nvPr>
            <p:ph idx="1"/>
          </p:nvPr>
        </p:nvSpPr>
        <p:spPr/>
        <p:txBody>
          <a:bodyPr>
            <a:normAutofit fontScale="77500" lnSpcReduction="20000"/>
          </a:bodyPr>
          <a:lstStyle/>
          <a:p>
            <a:r>
              <a:rPr lang="cs-CZ" dirty="0"/>
              <a:t>Právo je obtížně definovatelný pojem.</a:t>
            </a:r>
          </a:p>
          <a:p>
            <a:r>
              <a:rPr lang="cs-CZ" dirty="0" err="1"/>
              <a:t>Bentham</a:t>
            </a:r>
            <a:r>
              <a:rPr lang="cs-CZ" dirty="0"/>
              <a:t> a Austin: Právo je souhrnem příkazů suveréna vůči podřízeným, které jsou vynutitelné hrozbou násilí.</a:t>
            </a:r>
          </a:p>
          <a:p>
            <a:r>
              <a:rPr lang="cs-CZ" dirty="0"/>
              <a:t>Hart: Právo je jednota primárních a sekundárních pravidel.</a:t>
            </a:r>
          </a:p>
          <a:p>
            <a:r>
              <a:rPr lang="cs-CZ" dirty="0"/>
              <a:t>Právo jako sociální fakt.</a:t>
            </a:r>
          </a:p>
          <a:p>
            <a:endParaRPr lang="cs-CZ" dirty="0"/>
          </a:p>
          <a:p>
            <a:r>
              <a:rPr lang="cs-CZ" b="1" dirty="0" err="1"/>
              <a:t>Weinberger</a:t>
            </a:r>
            <a:r>
              <a:rPr lang="cs-CZ" b="1" dirty="0"/>
              <a:t>: </a:t>
            </a:r>
            <a:r>
              <a:rPr lang="cs-CZ" b="1" i="1" dirty="0"/>
              <a:t>„V nejširším slova smyslu právo znamená souhrn právních norem platných v určitém státě.“</a:t>
            </a:r>
          </a:p>
          <a:p>
            <a:endParaRPr lang="cs-CZ" dirty="0"/>
          </a:p>
          <a:p>
            <a:r>
              <a:rPr lang="cs-CZ" dirty="0" err="1"/>
              <a:t>Weinberger</a:t>
            </a:r>
            <a:r>
              <a:rPr lang="cs-CZ" dirty="0"/>
              <a:t> rozlišuje „</a:t>
            </a:r>
            <a:r>
              <a:rPr lang="cs-CZ" dirty="0" err="1"/>
              <a:t>law</a:t>
            </a:r>
            <a:r>
              <a:rPr lang="cs-CZ" dirty="0"/>
              <a:t>“ a „</a:t>
            </a:r>
            <a:r>
              <a:rPr lang="cs-CZ" dirty="0" err="1"/>
              <a:t>right</a:t>
            </a:r>
            <a:r>
              <a:rPr lang="cs-CZ" dirty="0"/>
              <a:t>.“</a:t>
            </a:r>
          </a:p>
          <a:p>
            <a:endParaRPr lang="cs-CZ" dirty="0"/>
          </a:p>
          <a:p>
            <a:r>
              <a:rPr lang="cs-CZ" dirty="0"/>
              <a:t>Vlastnosti systému práva: uspořádanost, komplexnost, bezrozpornost, hierarchičnost, diferencovanost, autonomnost, otevřenost a uzavřenost, cílenost, dynamičnost.</a:t>
            </a:r>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222" y="3189224"/>
            <a:ext cx="1781175" cy="2562225"/>
          </a:xfrm>
          <a:prstGeom prst="rect">
            <a:avLst/>
          </a:prstGeom>
        </p:spPr>
      </p:pic>
    </p:spTree>
    <p:extLst>
      <p:ext uri="{BB962C8B-B14F-4D97-AF65-F5344CB8AC3E}">
        <p14:creationId xmlns:p14="http://schemas.microsoft.com/office/powerpoint/2010/main" val="1154783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4B97E0-F741-4585-A34A-E06D2F04F001}"/>
              </a:ext>
            </a:extLst>
          </p:cNvPr>
          <p:cNvSpPr>
            <a:spLocks noGrp="1"/>
          </p:cNvSpPr>
          <p:nvPr>
            <p:ph type="title"/>
          </p:nvPr>
        </p:nvSpPr>
        <p:spPr/>
        <p:txBody>
          <a:bodyPr/>
          <a:lstStyle/>
          <a:p>
            <a:r>
              <a:rPr lang="cs-CZ" dirty="0"/>
              <a:t>Subordinační veřejnoprávní smlouva I</a:t>
            </a:r>
          </a:p>
        </p:txBody>
      </p:sp>
      <p:pic>
        <p:nvPicPr>
          <p:cNvPr id="6" name="Zástupný obsah 5">
            <a:extLst>
              <a:ext uri="{FF2B5EF4-FFF2-40B4-BE49-F238E27FC236}">
                <a16:creationId xmlns:a16="http://schemas.microsoft.com/office/drawing/2014/main" id="{88D90614-3D8B-4501-96B5-8CF5B8D57AA1}"/>
              </a:ext>
            </a:extLst>
          </p:cNvPr>
          <p:cNvPicPr>
            <a:picLocks noGrp="1" noChangeAspect="1"/>
          </p:cNvPicPr>
          <p:nvPr>
            <p:ph idx="1"/>
          </p:nvPr>
        </p:nvPicPr>
        <p:blipFill>
          <a:blip r:embed="rId2"/>
          <a:stretch>
            <a:fillRect/>
          </a:stretch>
        </p:blipFill>
        <p:spPr>
          <a:xfrm>
            <a:off x="2799890" y="2954974"/>
            <a:ext cx="6592220" cy="2248214"/>
          </a:xfrm>
        </p:spPr>
      </p:pic>
    </p:spTree>
    <p:extLst>
      <p:ext uri="{BB962C8B-B14F-4D97-AF65-F5344CB8AC3E}">
        <p14:creationId xmlns:p14="http://schemas.microsoft.com/office/powerpoint/2010/main" val="3294806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4B97E0-F741-4585-A34A-E06D2F04F001}"/>
              </a:ext>
            </a:extLst>
          </p:cNvPr>
          <p:cNvSpPr>
            <a:spLocks noGrp="1"/>
          </p:cNvSpPr>
          <p:nvPr>
            <p:ph type="title"/>
          </p:nvPr>
        </p:nvSpPr>
        <p:spPr/>
        <p:txBody>
          <a:bodyPr/>
          <a:lstStyle/>
          <a:p>
            <a:r>
              <a:rPr lang="cs-CZ" dirty="0"/>
              <a:t>Subordinační veřejnoprávní smlouva II</a:t>
            </a:r>
          </a:p>
        </p:txBody>
      </p:sp>
      <p:pic>
        <p:nvPicPr>
          <p:cNvPr id="7" name="Zástupný obsah 6">
            <a:extLst>
              <a:ext uri="{FF2B5EF4-FFF2-40B4-BE49-F238E27FC236}">
                <a16:creationId xmlns:a16="http://schemas.microsoft.com/office/drawing/2014/main" id="{FF8E0F1D-E5DB-4EB0-9975-A119EFFA6641}"/>
              </a:ext>
            </a:extLst>
          </p:cNvPr>
          <p:cNvPicPr>
            <a:picLocks noGrp="1" noChangeAspect="1"/>
          </p:cNvPicPr>
          <p:nvPr>
            <p:ph idx="1"/>
          </p:nvPr>
        </p:nvPicPr>
        <p:blipFill>
          <a:blip r:embed="rId2"/>
          <a:stretch>
            <a:fillRect/>
          </a:stretch>
        </p:blipFill>
        <p:spPr>
          <a:xfrm>
            <a:off x="914400" y="2974433"/>
            <a:ext cx="10363200" cy="2209297"/>
          </a:xfrm>
        </p:spPr>
      </p:pic>
    </p:spTree>
    <p:extLst>
      <p:ext uri="{BB962C8B-B14F-4D97-AF65-F5344CB8AC3E}">
        <p14:creationId xmlns:p14="http://schemas.microsoft.com/office/powerpoint/2010/main" val="2141238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4B97E0-F741-4585-A34A-E06D2F04F001}"/>
              </a:ext>
            </a:extLst>
          </p:cNvPr>
          <p:cNvSpPr>
            <a:spLocks noGrp="1"/>
          </p:cNvSpPr>
          <p:nvPr>
            <p:ph type="title"/>
          </p:nvPr>
        </p:nvSpPr>
        <p:spPr/>
        <p:txBody>
          <a:bodyPr/>
          <a:lstStyle/>
          <a:p>
            <a:r>
              <a:rPr lang="cs-CZ" dirty="0"/>
              <a:t>Subordinační veřejnoprávní smlouva III</a:t>
            </a:r>
          </a:p>
        </p:txBody>
      </p:sp>
      <p:pic>
        <p:nvPicPr>
          <p:cNvPr id="6" name="Zástupný obsah 5">
            <a:extLst>
              <a:ext uri="{FF2B5EF4-FFF2-40B4-BE49-F238E27FC236}">
                <a16:creationId xmlns:a16="http://schemas.microsoft.com/office/drawing/2014/main" id="{99697138-C4A9-4834-A343-B1198F86DA06}"/>
              </a:ext>
            </a:extLst>
          </p:cNvPr>
          <p:cNvPicPr>
            <a:picLocks noGrp="1" noChangeAspect="1"/>
          </p:cNvPicPr>
          <p:nvPr>
            <p:ph idx="1"/>
          </p:nvPr>
        </p:nvPicPr>
        <p:blipFill>
          <a:blip r:embed="rId2"/>
          <a:stretch>
            <a:fillRect/>
          </a:stretch>
        </p:blipFill>
        <p:spPr>
          <a:xfrm>
            <a:off x="914400" y="2539457"/>
            <a:ext cx="10363200" cy="3079248"/>
          </a:xfrm>
        </p:spPr>
      </p:pic>
    </p:spTree>
    <p:extLst>
      <p:ext uri="{BB962C8B-B14F-4D97-AF65-F5344CB8AC3E}">
        <p14:creationId xmlns:p14="http://schemas.microsoft.com/office/powerpoint/2010/main" val="2474729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3390E0-41E1-47BC-99BC-CA5590F916AF}"/>
              </a:ext>
            </a:extLst>
          </p:cNvPr>
          <p:cNvSpPr>
            <a:spLocks noGrp="1"/>
          </p:cNvSpPr>
          <p:nvPr>
            <p:ph type="title"/>
          </p:nvPr>
        </p:nvSpPr>
        <p:spPr/>
        <p:txBody>
          <a:bodyPr/>
          <a:lstStyle/>
          <a:p>
            <a:r>
              <a:rPr lang="cs-CZ" dirty="0"/>
              <a:t>Právní obyčej</a:t>
            </a:r>
          </a:p>
        </p:txBody>
      </p:sp>
      <p:sp>
        <p:nvSpPr>
          <p:cNvPr id="3" name="Zástupný obsah 2">
            <a:extLst>
              <a:ext uri="{FF2B5EF4-FFF2-40B4-BE49-F238E27FC236}">
                <a16:creationId xmlns:a16="http://schemas.microsoft.com/office/drawing/2014/main" id="{A1F62B66-EDDB-4A15-B338-B87B6FD9B3D4}"/>
              </a:ext>
            </a:extLst>
          </p:cNvPr>
          <p:cNvSpPr>
            <a:spLocks noGrp="1"/>
          </p:cNvSpPr>
          <p:nvPr>
            <p:ph idx="1"/>
          </p:nvPr>
        </p:nvSpPr>
        <p:spPr/>
        <p:txBody>
          <a:bodyPr>
            <a:normAutofit lnSpcReduction="10000"/>
          </a:bodyPr>
          <a:lstStyle/>
          <a:p>
            <a:r>
              <a:rPr lang="cs-CZ" i="1" dirty="0"/>
              <a:t>„Nepsané právo vzniká tehdy, když je schváleno jeho užíváním. Neboť dlouhodobý obyčej, který vytvářejí ti, co jej souhlasně užívají, je postaven naroveň zákonu.“</a:t>
            </a:r>
          </a:p>
          <a:p>
            <a:r>
              <a:rPr lang="cs-CZ" dirty="0"/>
              <a:t>* je spontánním, nepsaným pramenem práva, který vytvářejí sami adresáti</a:t>
            </a:r>
          </a:p>
          <a:p>
            <a:r>
              <a:rPr lang="cs-CZ" b="1" dirty="0"/>
              <a:t>usus </a:t>
            </a:r>
            <a:r>
              <a:rPr lang="cs-CZ" b="1" dirty="0" err="1"/>
              <a:t>longaevus</a:t>
            </a:r>
            <a:r>
              <a:rPr lang="cs-CZ" b="1" dirty="0"/>
              <a:t> </a:t>
            </a:r>
            <a:r>
              <a:rPr lang="cs-CZ" dirty="0"/>
              <a:t>- </a:t>
            </a:r>
            <a:r>
              <a:rPr lang="cs-CZ" dirty="0" err="1"/>
              <a:t>zaužívanost</a:t>
            </a:r>
            <a:endParaRPr lang="cs-CZ" dirty="0"/>
          </a:p>
          <a:p>
            <a:r>
              <a:rPr lang="cs-CZ" b="1" dirty="0" err="1"/>
              <a:t>opinio</a:t>
            </a:r>
            <a:r>
              <a:rPr lang="cs-CZ" b="1" dirty="0"/>
              <a:t> </a:t>
            </a:r>
            <a:r>
              <a:rPr lang="cs-CZ" b="1" dirty="0" err="1"/>
              <a:t>necessitatis</a:t>
            </a:r>
            <a:r>
              <a:rPr lang="cs-CZ" b="1" dirty="0"/>
              <a:t> </a:t>
            </a:r>
            <a:r>
              <a:rPr lang="cs-CZ" dirty="0"/>
              <a:t>– přesvědčení o závaznosti</a:t>
            </a:r>
          </a:p>
          <a:p>
            <a:r>
              <a:rPr lang="cs-CZ" dirty="0"/>
              <a:t>* další znaky: uznání práva státem</a:t>
            </a:r>
          </a:p>
          <a:p>
            <a:r>
              <a:rPr lang="cs-CZ" dirty="0"/>
              <a:t>                    určitost</a:t>
            </a:r>
          </a:p>
          <a:p>
            <a:r>
              <a:rPr lang="cs-CZ" dirty="0"/>
              <a:t>                    samostatná závaznost</a:t>
            </a:r>
          </a:p>
          <a:p>
            <a:r>
              <a:rPr lang="cs-CZ" dirty="0"/>
              <a:t>Negativní právní obyčej – </a:t>
            </a:r>
            <a:r>
              <a:rPr lang="cs-CZ" dirty="0" err="1"/>
              <a:t>desuetudo</a:t>
            </a:r>
            <a:r>
              <a:rPr lang="cs-CZ" dirty="0"/>
              <a:t> x </a:t>
            </a:r>
            <a:r>
              <a:rPr lang="cs-CZ" dirty="0" err="1"/>
              <a:t>cessante</a:t>
            </a:r>
            <a:endParaRPr lang="cs-CZ" dirty="0"/>
          </a:p>
        </p:txBody>
      </p:sp>
      <p:pic>
        <p:nvPicPr>
          <p:cNvPr id="4" name="Obrázek 3">
            <a:extLst>
              <a:ext uri="{FF2B5EF4-FFF2-40B4-BE49-F238E27FC236}">
                <a16:creationId xmlns:a16="http://schemas.microsoft.com/office/drawing/2014/main" id="{5D72715F-AA6E-48C4-8157-D3B3A8DCBBFF}"/>
              </a:ext>
            </a:extLst>
          </p:cNvPr>
          <p:cNvPicPr>
            <a:picLocks noChangeAspect="1"/>
          </p:cNvPicPr>
          <p:nvPr/>
        </p:nvPicPr>
        <p:blipFill>
          <a:blip r:embed="rId2"/>
          <a:stretch>
            <a:fillRect/>
          </a:stretch>
        </p:blipFill>
        <p:spPr>
          <a:xfrm>
            <a:off x="9827931" y="585216"/>
            <a:ext cx="1394675" cy="1394675"/>
          </a:xfrm>
          <a:prstGeom prst="rect">
            <a:avLst/>
          </a:prstGeom>
        </p:spPr>
      </p:pic>
    </p:spTree>
    <p:extLst>
      <p:ext uri="{BB962C8B-B14F-4D97-AF65-F5344CB8AC3E}">
        <p14:creationId xmlns:p14="http://schemas.microsoft.com/office/powerpoint/2010/main" val="625787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Mezinárodní smlouva II</a:t>
            </a:r>
          </a:p>
        </p:txBody>
      </p:sp>
      <p:pic>
        <p:nvPicPr>
          <p:cNvPr id="4" name="Zástupný symbol pro obsah 3"/>
          <p:cNvPicPr>
            <a:picLocks noGrp="1" noChangeAspect="1"/>
          </p:cNvPicPr>
          <p:nvPr>
            <p:ph idx="1"/>
          </p:nvPr>
        </p:nvPicPr>
        <p:blipFill>
          <a:blip r:embed="rId2"/>
          <a:stretch>
            <a:fillRect/>
          </a:stretch>
        </p:blipFill>
        <p:spPr>
          <a:xfrm>
            <a:off x="2937441" y="2081058"/>
            <a:ext cx="6193496" cy="4227668"/>
          </a:xfrm>
          <a:prstGeom prst="rect">
            <a:avLst/>
          </a:prstGeom>
        </p:spPr>
      </p:pic>
    </p:spTree>
    <p:extLst>
      <p:ext uri="{BB962C8B-B14F-4D97-AF65-F5344CB8AC3E}">
        <p14:creationId xmlns:p14="http://schemas.microsoft.com/office/powerpoint/2010/main" val="4097141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17FFF1-0F1F-470C-A660-14710F14888B}"/>
              </a:ext>
            </a:extLst>
          </p:cNvPr>
          <p:cNvSpPr>
            <a:spLocks noGrp="1"/>
          </p:cNvSpPr>
          <p:nvPr>
            <p:ph type="title"/>
          </p:nvPr>
        </p:nvSpPr>
        <p:spPr/>
        <p:txBody>
          <a:bodyPr/>
          <a:lstStyle/>
          <a:p>
            <a:r>
              <a:rPr lang="cs-CZ" dirty="0"/>
              <a:t>Právní zvyklost</a:t>
            </a:r>
          </a:p>
        </p:txBody>
      </p:sp>
      <p:sp>
        <p:nvSpPr>
          <p:cNvPr id="3" name="Zástupný obsah 2">
            <a:extLst>
              <a:ext uri="{FF2B5EF4-FFF2-40B4-BE49-F238E27FC236}">
                <a16:creationId xmlns:a16="http://schemas.microsoft.com/office/drawing/2014/main" id="{9F3FB944-D0E3-4C51-8397-9D9118E7C847}"/>
              </a:ext>
            </a:extLst>
          </p:cNvPr>
          <p:cNvSpPr>
            <a:spLocks noGrp="1"/>
          </p:cNvSpPr>
          <p:nvPr>
            <p:ph idx="1"/>
          </p:nvPr>
        </p:nvSpPr>
        <p:spPr/>
        <p:txBody>
          <a:bodyPr>
            <a:normAutofit fontScale="92500" lnSpcReduction="20000"/>
          </a:bodyPr>
          <a:lstStyle/>
          <a:p>
            <a:r>
              <a:rPr lang="cs-CZ" dirty="0"/>
              <a:t>Pramenem práva pouze výjimečně. </a:t>
            </a:r>
          </a:p>
          <a:p>
            <a:r>
              <a:rPr lang="cs-CZ" dirty="0"/>
              <a:t>Použití především v mezinárodním právu.</a:t>
            </a:r>
          </a:p>
          <a:p>
            <a:r>
              <a:rPr lang="cs-CZ" dirty="0"/>
              <a:t>Např. ústavní zvyklosti.</a:t>
            </a:r>
          </a:p>
          <a:p>
            <a:r>
              <a:rPr lang="cs-CZ" dirty="0"/>
              <a:t>Psané x nepsané.</a:t>
            </a:r>
          </a:p>
          <a:p>
            <a:endParaRPr lang="cs-CZ" dirty="0"/>
          </a:p>
          <a:p>
            <a:r>
              <a:rPr lang="cs-CZ" dirty="0"/>
              <a:t>Lex </a:t>
            </a:r>
            <a:r>
              <a:rPr lang="cs-CZ" dirty="0" err="1"/>
              <a:t>Mercatoria</a:t>
            </a:r>
            <a:endParaRPr lang="cs-CZ" dirty="0"/>
          </a:p>
          <a:p>
            <a:r>
              <a:rPr lang="cs-CZ" dirty="0"/>
              <a:t>UNIDROIT</a:t>
            </a:r>
          </a:p>
          <a:p>
            <a:r>
              <a:rPr lang="cs-CZ" dirty="0"/>
              <a:t>UNCITRAL </a:t>
            </a:r>
          </a:p>
          <a:p>
            <a:r>
              <a:rPr lang="cs-CZ" dirty="0"/>
              <a:t>HCCH</a:t>
            </a:r>
          </a:p>
          <a:p>
            <a:pPr marL="0" indent="0">
              <a:buNone/>
            </a:pPr>
            <a:r>
              <a:rPr lang="cs-CZ" dirty="0"/>
              <a:t>* (rozdíl mezi ECJ, ECHR a ICJ)</a:t>
            </a:r>
          </a:p>
        </p:txBody>
      </p:sp>
      <p:pic>
        <p:nvPicPr>
          <p:cNvPr id="5" name="Obrázek 4">
            <a:extLst>
              <a:ext uri="{FF2B5EF4-FFF2-40B4-BE49-F238E27FC236}">
                <a16:creationId xmlns:a16="http://schemas.microsoft.com/office/drawing/2014/main" id="{F8AE9A9B-2A3F-46C4-9F2D-AC3E63351A59}"/>
              </a:ext>
            </a:extLst>
          </p:cNvPr>
          <p:cNvPicPr>
            <a:picLocks noChangeAspect="1"/>
          </p:cNvPicPr>
          <p:nvPr/>
        </p:nvPicPr>
        <p:blipFill>
          <a:blip r:embed="rId2"/>
          <a:stretch>
            <a:fillRect/>
          </a:stretch>
        </p:blipFill>
        <p:spPr>
          <a:xfrm>
            <a:off x="5944396" y="4079146"/>
            <a:ext cx="3910803" cy="2353438"/>
          </a:xfrm>
          <a:prstGeom prst="rect">
            <a:avLst/>
          </a:prstGeom>
        </p:spPr>
      </p:pic>
      <p:pic>
        <p:nvPicPr>
          <p:cNvPr id="6" name="Obrázek 5">
            <a:extLst>
              <a:ext uri="{FF2B5EF4-FFF2-40B4-BE49-F238E27FC236}">
                <a16:creationId xmlns:a16="http://schemas.microsoft.com/office/drawing/2014/main" id="{CB65D5C0-E2F1-49AB-BD0B-2F48FEA4B5B2}"/>
              </a:ext>
            </a:extLst>
          </p:cNvPr>
          <p:cNvPicPr>
            <a:picLocks noChangeAspect="1"/>
          </p:cNvPicPr>
          <p:nvPr/>
        </p:nvPicPr>
        <p:blipFill>
          <a:blip r:embed="rId3"/>
          <a:stretch>
            <a:fillRect/>
          </a:stretch>
        </p:blipFill>
        <p:spPr>
          <a:xfrm>
            <a:off x="5944395" y="2179847"/>
            <a:ext cx="3910804" cy="1746900"/>
          </a:xfrm>
          <a:prstGeom prst="rect">
            <a:avLst/>
          </a:prstGeom>
        </p:spPr>
      </p:pic>
    </p:spTree>
    <p:extLst>
      <p:ext uri="{BB962C8B-B14F-4D97-AF65-F5344CB8AC3E}">
        <p14:creationId xmlns:p14="http://schemas.microsoft.com/office/powerpoint/2010/main" val="114323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F416B0-204E-4BAF-ABA5-EDFBC31CCA33}"/>
              </a:ext>
            </a:extLst>
          </p:cNvPr>
          <p:cNvSpPr>
            <a:spLocks noGrp="1"/>
          </p:cNvSpPr>
          <p:nvPr>
            <p:ph type="title"/>
          </p:nvPr>
        </p:nvSpPr>
        <p:spPr>
          <a:xfrm>
            <a:off x="913775" y="524933"/>
            <a:ext cx="10364451" cy="1689761"/>
          </a:xfrm>
        </p:spPr>
        <p:txBody>
          <a:bodyPr/>
          <a:lstStyle/>
          <a:p>
            <a:r>
              <a:rPr lang="cs-CZ" dirty="0"/>
              <a:t>Právní literatura</a:t>
            </a:r>
          </a:p>
        </p:txBody>
      </p:sp>
      <p:sp>
        <p:nvSpPr>
          <p:cNvPr id="3" name="Zástupný obsah 2">
            <a:extLst>
              <a:ext uri="{FF2B5EF4-FFF2-40B4-BE49-F238E27FC236}">
                <a16:creationId xmlns:a16="http://schemas.microsoft.com/office/drawing/2014/main" id="{8027C6E4-B7D6-4BFF-BBB4-8714294C359D}"/>
              </a:ext>
            </a:extLst>
          </p:cNvPr>
          <p:cNvSpPr>
            <a:spLocks noGrp="1"/>
          </p:cNvSpPr>
          <p:nvPr>
            <p:ph idx="1"/>
          </p:nvPr>
        </p:nvSpPr>
        <p:spPr>
          <a:xfrm>
            <a:off x="913775" y="2311401"/>
            <a:ext cx="10364452" cy="3479800"/>
          </a:xfrm>
        </p:spPr>
        <p:txBody>
          <a:bodyPr>
            <a:normAutofit fontScale="85000" lnSpcReduction="10000"/>
          </a:bodyPr>
          <a:lstStyle/>
          <a:p>
            <a:r>
              <a:rPr lang="cs-CZ" dirty="0"/>
              <a:t>Knapp: „učené knihy a expertizy, jurisprudence.“</a:t>
            </a:r>
          </a:p>
          <a:p>
            <a:endParaRPr lang="cs-CZ" dirty="0"/>
          </a:p>
          <a:p>
            <a:pPr marL="0" indent="0">
              <a:buNone/>
            </a:pPr>
            <a:r>
              <a:rPr lang="cs-CZ" dirty="0"/>
              <a:t>Jedná se o tradičně chápaný pramen práva, tj. pramen práva, který obsahuje stanovení závazných způsobů jednání, a je tedy tím, co určuje, jak se lidé mají chovat.</a:t>
            </a:r>
          </a:p>
          <a:p>
            <a:pPr marL="0" indent="0" algn="ctr">
              <a:buNone/>
            </a:pPr>
            <a:r>
              <a:rPr lang="cs-CZ" b="1" dirty="0"/>
              <a:t>X</a:t>
            </a:r>
          </a:p>
          <a:p>
            <a:pPr marL="0" indent="0">
              <a:buNone/>
            </a:pPr>
            <a:r>
              <a:rPr lang="cs-CZ" dirty="0"/>
              <a:t>Jedná se o podpůrný zdroj, který napomáhá porozumění jiným – závazným – formálním pramenům práva.</a:t>
            </a:r>
          </a:p>
          <a:p>
            <a:endParaRPr lang="cs-CZ" dirty="0"/>
          </a:p>
          <a:p>
            <a:r>
              <a:rPr lang="cs-CZ" dirty="0"/>
              <a:t>V ČR především komentáře k zákonům. </a:t>
            </a:r>
          </a:p>
          <a:p>
            <a:r>
              <a:rPr lang="cs-CZ" dirty="0"/>
              <a:t>Paradox vzájemné citace. </a:t>
            </a:r>
          </a:p>
        </p:txBody>
      </p:sp>
      <p:pic>
        <p:nvPicPr>
          <p:cNvPr id="4" name="Obrázek 3">
            <a:extLst>
              <a:ext uri="{FF2B5EF4-FFF2-40B4-BE49-F238E27FC236}">
                <a16:creationId xmlns:a16="http://schemas.microsoft.com/office/drawing/2014/main" id="{B30CCA8C-FD83-4FBE-87DA-19E0567EA83F}"/>
              </a:ext>
            </a:extLst>
          </p:cNvPr>
          <p:cNvPicPr>
            <a:picLocks noChangeAspect="1"/>
          </p:cNvPicPr>
          <p:nvPr/>
        </p:nvPicPr>
        <p:blipFill>
          <a:blip r:embed="rId2"/>
          <a:stretch>
            <a:fillRect/>
          </a:stretch>
        </p:blipFill>
        <p:spPr>
          <a:xfrm>
            <a:off x="8471687" y="4643307"/>
            <a:ext cx="2806538" cy="1869440"/>
          </a:xfrm>
          <a:prstGeom prst="rect">
            <a:avLst/>
          </a:prstGeom>
        </p:spPr>
      </p:pic>
    </p:spTree>
    <p:extLst>
      <p:ext uri="{BB962C8B-B14F-4D97-AF65-F5344CB8AC3E}">
        <p14:creationId xmlns:p14="http://schemas.microsoft.com/office/powerpoint/2010/main" val="491707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89DD6C12-EB3B-4D74-B4B9-2A26096C254A}"/>
              </a:ext>
            </a:extLst>
          </p:cNvPr>
          <p:cNvPicPr>
            <a:picLocks noGrp="1" noChangeAspect="1"/>
          </p:cNvPicPr>
          <p:nvPr>
            <p:ph idx="1"/>
          </p:nvPr>
        </p:nvPicPr>
        <p:blipFill>
          <a:blip r:embed="rId2"/>
          <a:stretch>
            <a:fillRect/>
          </a:stretch>
        </p:blipFill>
        <p:spPr>
          <a:xfrm>
            <a:off x="3540763" y="601133"/>
            <a:ext cx="5110473" cy="5655734"/>
          </a:xfrm>
          <a:prstGeom prst="rect">
            <a:avLst/>
          </a:prstGeom>
        </p:spPr>
      </p:pic>
    </p:spTree>
    <p:extLst>
      <p:ext uri="{BB962C8B-B14F-4D97-AF65-F5344CB8AC3E}">
        <p14:creationId xmlns:p14="http://schemas.microsoft.com/office/powerpoint/2010/main" val="2779805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2BFB93-1EB4-470D-A92E-C69450782A1D}"/>
              </a:ext>
            </a:extLst>
          </p:cNvPr>
          <p:cNvSpPr>
            <a:spLocks noGrp="1"/>
          </p:cNvSpPr>
          <p:nvPr>
            <p:ph type="title"/>
          </p:nvPr>
        </p:nvSpPr>
        <p:spPr/>
        <p:txBody>
          <a:bodyPr/>
          <a:lstStyle/>
          <a:p>
            <a:r>
              <a:rPr lang="cs-CZ" dirty="0"/>
              <a:t>Krásná literatura</a:t>
            </a:r>
          </a:p>
        </p:txBody>
      </p:sp>
      <p:sp>
        <p:nvSpPr>
          <p:cNvPr id="3" name="Zástupný obsah 2">
            <a:extLst>
              <a:ext uri="{FF2B5EF4-FFF2-40B4-BE49-F238E27FC236}">
                <a16:creationId xmlns:a16="http://schemas.microsoft.com/office/drawing/2014/main" id="{023CC21C-51AF-489C-A5B6-910FD0BDA03A}"/>
              </a:ext>
            </a:extLst>
          </p:cNvPr>
          <p:cNvSpPr>
            <a:spLocks noGrp="1"/>
          </p:cNvSpPr>
          <p:nvPr>
            <p:ph idx="1"/>
          </p:nvPr>
        </p:nvSpPr>
        <p:spPr>
          <a:xfrm>
            <a:off x="821267" y="2429932"/>
            <a:ext cx="7840133" cy="4021667"/>
          </a:xfrm>
        </p:spPr>
        <p:txBody>
          <a:bodyPr>
            <a:normAutofit fontScale="92500" lnSpcReduction="20000"/>
          </a:bodyPr>
          <a:lstStyle/>
          <a:p>
            <a:r>
              <a:rPr lang="cs-CZ" dirty="0" err="1"/>
              <a:t>Pessoa</a:t>
            </a:r>
            <a:r>
              <a:rPr lang="cs-CZ" dirty="0"/>
              <a:t>: „Proč je umění krásné? Protože je zbytečné!“</a:t>
            </a:r>
          </a:p>
          <a:p>
            <a:r>
              <a:rPr lang="cs-CZ" dirty="0"/>
              <a:t>Přibáň: „Právo je literatura svého druhu, ale to neznamená, že se nijak neliší od románů nebo poezie.“</a:t>
            </a:r>
          </a:p>
          <a:p>
            <a:r>
              <a:rPr lang="cs-CZ" dirty="0"/>
              <a:t>Zemánková: „</a:t>
            </a:r>
            <a:r>
              <a:rPr lang="cs-CZ" dirty="0">
                <a:solidFill>
                  <a:srgbClr val="FF0000"/>
                </a:solidFill>
              </a:rPr>
              <a:t>Žádné dílo krásné literatury není právním předpisem z mnoha důvodů</a:t>
            </a:r>
            <a:r>
              <a:rPr lang="cs-CZ" dirty="0"/>
              <a:t>. Za prvé, i v případě, že by literatura byla shodně jako zákon „písemným vyjádřením právních pravidel", což u děl krásné literatury nelze vyloučit, nesplňuje písemnost v teoreticky právním slova smyslu. Přestože je literatura vystavěna na znaku písemnosti, psané právo není totéž jako právo napsané. […] </a:t>
            </a:r>
            <a:r>
              <a:rPr lang="cs-CZ" dirty="0">
                <a:solidFill>
                  <a:srgbClr val="FF0000"/>
                </a:solidFill>
              </a:rPr>
              <a:t>Využít krásnou literaturu je tedy možné až v doprovodu jiného formálního pramene práva</a:t>
            </a:r>
            <a:r>
              <a:rPr lang="cs-CZ" dirty="0"/>
              <a:t>. Také lze vymezit okruh, ve kterém je použití krásné literatury možné.“</a:t>
            </a:r>
          </a:p>
          <a:p>
            <a:r>
              <a:rPr lang="cs-CZ" b="1" dirty="0"/>
              <a:t>Hnutí </a:t>
            </a:r>
            <a:r>
              <a:rPr lang="cs-CZ" b="1" dirty="0" err="1"/>
              <a:t>Law</a:t>
            </a:r>
            <a:r>
              <a:rPr lang="cs-CZ" b="1" dirty="0"/>
              <a:t> &amp; </a:t>
            </a:r>
            <a:r>
              <a:rPr lang="cs-CZ" b="1" dirty="0" err="1"/>
              <a:t>Literature</a:t>
            </a:r>
            <a:r>
              <a:rPr lang="cs-CZ" b="1" dirty="0"/>
              <a:t> </a:t>
            </a:r>
            <a:r>
              <a:rPr lang="cs-CZ" dirty="0"/>
              <a:t>(</a:t>
            </a:r>
            <a:r>
              <a:rPr lang="cs-CZ" dirty="0" err="1"/>
              <a:t>White</a:t>
            </a:r>
            <a:r>
              <a:rPr lang="cs-CZ" dirty="0"/>
              <a:t>, </a:t>
            </a:r>
            <a:r>
              <a:rPr lang="cs-CZ" dirty="0" err="1"/>
              <a:t>Wigmore</a:t>
            </a:r>
            <a:r>
              <a:rPr lang="cs-CZ" dirty="0"/>
              <a:t>, </a:t>
            </a:r>
            <a:r>
              <a:rPr lang="cs-CZ" dirty="0" err="1"/>
              <a:t>Cardozo</a:t>
            </a:r>
            <a:r>
              <a:rPr lang="cs-CZ" dirty="0"/>
              <a:t>)</a:t>
            </a:r>
          </a:p>
          <a:p>
            <a:r>
              <a:rPr lang="cs-CZ" dirty="0"/>
              <a:t>Právo a umění propojovali klasičtí autoři jako </a:t>
            </a:r>
            <a:r>
              <a:rPr lang="cs-CZ" dirty="0" err="1"/>
              <a:t>Sofoklés</a:t>
            </a:r>
            <a:r>
              <a:rPr lang="cs-CZ" dirty="0"/>
              <a:t>, Shakespeare či Kafka</a:t>
            </a:r>
          </a:p>
        </p:txBody>
      </p:sp>
      <p:pic>
        <p:nvPicPr>
          <p:cNvPr id="4" name="Obrázek 3">
            <a:extLst>
              <a:ext uri="{FF2B5EF4-FFF2-40B4-BE49-F238E27FC236}">
                <a16:creationId xmlns:a16="http://schemas.microsoft.com/office/drawing/2014/main" id="{F209A052-A160-4766-AD71-A3063A4D7F39}"/>
              </a:ext>
            </a:extLst>
          </p:cNvPr>
          <p:cNvPicPr>
            <a:picLocks noChangeAspect="1"/>
          </p:cNvPicPr>
          <p:nvPr/>
        </p:nvPicPr>
        <p:blipFill>
          <a:blip r:embed="rId2"/>
          <a:stretch>
            <a:fillRect/>
          </a:stretch>
        </p:blipFill>
        <p:spPr>
          <a:xfrm>
            <a:off x="8828649" y="2214694"/>
            <a:ext cx="2989589" cy="4326467"/>
          </a:xfrm>
          <a:prstGeom prst="rect">
            <a:avLst/>
          </a:prstGeom>
        </p:spPr>
      </p:pic>
    </p:spTree>
    <p:extLst>
      <p:ext uri="{BB962C8B-B14F-4D97-AF65-F5344CB8AC3E}">
        <p14:creationId xmlns:p14="http://schemas.microsoft.com/office/powerpoint/2010/main" val="725516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83C96D-4FEC-4152-AD25-D60B1B387C20}"/>
              </a:ext>
            </a:extLst>
          </p:cNvPr>
          <p:cNvSpPr>
            <a:spLocks noGrp="1"/>
          </p:cNvSpPr>
          <p:nvPr>
            <p:ph type="title"/>
          </p:nvPr>
        </p:nvSpPr>
        <p:spPr/>
        <p:txBody>
          <a:bodyPr/>
          <a:lstStyle/>
          <a:p>
            <a:r>
              <a:rPr lang="cs-CZ" dirty="0"/>
              <a:t>Individuální právní akty</a:t>
            </a:r>
          </a:p>
        </p:txBody>
      </p:sp>
      <p:sp>
        <p:nvSpPr>
          <p:cNvPr id="3" name="Zástupný obsah 2">
            <a:extLst>
              <a:ext uri="{FF2B5EF4-FFF2-40B4-BE49-F238E27FC236}">
                <a16:creationId xmlns:a16="http://schemas.microsoft.com/office/drawing/2014/main" id="{46F79951-E8F4-4C97-AFE0-4700E5055E06}"/>
              </a:ext>
            </a:extLst>
          </p:cNvPr>
          <p:cNvSpPr>
            <a:spLocks noGrp="1"/>
          </p:cNvSpPr>
          <p:nvPr>
            <p:ph idx="1"/>
          </p:nvPr>
        </p:nvSpPr>
        <p:spPr/>
        <p:txBody>
          <a:bodyPr/>
          <a:lstStyle/>
          <a:p>
            <a:r>
              <a:rPr lang="cs-CZ" dirty="0"/>
              <a:t>Konstitutivní x deklaratorní</a:t>
            </a:r>
          </a:p>
          <a:p>
            <a:r>
              <a:rPr lang="cs-CZ" dirty="0"/>
              <a:t>Osvědčení</a:t>
            </a:r>
          </a:p>
        </p:txBody>
      </p:sp>
      <p:pic>
        <p:nvPicPr>
          <p:cNvPr id="5" name="Obrázek 4">
            <a:extLst>
              <a:ext uri="{FF2B5EF4-FFF2-40B4-BE49-F238E27FC236}">
                <a16:creationId xmlns:a16="http://schemas.microsoft.com/office/drawing/2014/main" id="{0D7E8F3F-50E5-4C5C-901D-C6F753AE7A14}"/>
              </a:ext>
            </a:extLst>
          </p:cNvPr>
          <p:cNvPicPr>
            <a:picLocks noChangeAspect="1"/>
          </p:cNvPicPr>
          <p:nvPr/>
        </p:nvPicPr>
        <p:blipFill>
          <a:blip r:embed="rId2"/>
          <a:stretch>
            <a:fillRect/>
          </a:stretch>
        </p:blipFill>
        <p:spPr>
          <a:xfrm>
            <a:off x="4614333" y="2084832"/>
            <a:ext cx="6942667" cy="3905250"/>
          </a:xfrm>
          <a:prstGeom prst="rect">
            <a:avLst/>
          </a:prstGeom>
        </p:spPr>
      </p:pic>
    </p:spTree>
    <p:extLst>
      <p:ext uri="{BB962C8B-B14F-4D97-AF65-F5344CB8AC3E}">
        <p14:creationId xmlns:p14="http://schemas.microsoft.com/office/powerpoint/2010/main" val="2346498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EC67ED-A4E4-4A4B-97EE-9A2E75360C74}"/>
              </a:ext>
            </a:extLst>
          </p:cNvPr>
          <p:cNvSpPr>
            <a:spLocks noGrp="1"/>
          </p:cNvSpPr>
          <p:nvPr>
            <p:ph type="title"/>
          </p:nvPr>
        </p:nvSpPr>
        <p:spPr/>
        <p:txBody>
          <a:bodyPr/>
          <a:lstStyle/>
          <a:p>
            <a:r>
              <a:rPr lang="cs-CZ" dirty="0"/>
              <a:t>Opakování: Co je heteronomní a autonomní právo?</a:t>
            </a:r>
          </a:p>
        </p:txBody>
      </p:sp>
      <p:sp>
        <p:nvSpPr>
          <p:cNvPr id="3" name="Zástupný obsah 2">
            <a:extLst>
              <a:ext uri="{FF2B5EF4-FFF2-40B4-BE49-F238E27FC236}">
                <a16:creationId xmlns:a16="http://schemas.microsoft.com/office/drawing/2014/main" id="{F24D51A6-123A-4376-B1E6-6E2FFC438BEF}"/>
              </a:ext>
            </a:extLst>
          </p:cNvPr>
          <p:cNvSpPr>
            <a:spLocks noGrp="1"/>
          </p:cNvSpPr>
          <p:nvPr>
            <p:ph idx="1"/>
          </p:nvPr>
        </p:nvSpPr>
        <p:spPr/>
        <p:txBody>
          <a:bodyPr/>
          <a:lstStyle/>
          <a:p>
            <a:r>
              <a:rPr lang="cs-CZ" dirty="0"/>
              <a:t>Autonomní právo: Normotvůrce je shodný s adresátem.</a:t>
            </a:r>
          </a:p>
          <a:p>
            <a:r>
              <a:rPr lang="cs-CZ" dirty="0"/>
              <a:t>Heteronomní právo: Normotvůrce je odlišný od adresáta.</a:t>
            </a:r>
          </a:p>
          <a:p>
            <a:endParaRPr lang="cs-CZ" dirty="0"/>
          </a:p>
          <a:p>
            <a:r>
              <a:rPr lang="cs-CZ" dirty="0"/>
              <a:t>Určete, zda se jedná o právo autonomní či heteronomní:</a:t>
            </a:r>
          </a:p>
          <a:p>
            <a:r>
              <a:rPr lang="cs-CZ" dirty="0"/>
              <a:t>* Mezinárodní smlouva</a:t>
            </a:r>
          </a:p>
          <a:p>
            <a:r>
              <a:rPr lang="cs-CZ" dirty="0"/>
              <a:t>* Zákon o silničním provozu</a:t>
            </a:r>
          </a:p>
          <a:p>
            <a:r>
              <a:rPr lang="cs-CZ" dirty="0"/>
              <a:t>* Kolektivní smlouva mezi odbory a zaměstnavatelem</a:t>
            </a:r>
          </a:p>
          <a:p>
            <a:r>
              <a:rPr lang="cs-CZ" dirty="0"/>
              <a:t>* Obecně závazná vyhláška obce</a:t>
            </a:r>
          </a:p>
          <a:p>
            <a:endParaRPr lang="cs-CZ" dirty="0"/>
          </a:p>
        </p:txBody>
      </p:sp>
    </p:spTree>
    <p:extLst>
      <p:ext uri="{BB962C8B-B14F-4D97-AF65-F5344CB8AC3E}">
        <p14:creationId xmlns:p14="http://schemas.microsoft.com/office/powerpoint/2010/main" val="69570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A9B3D7-14D1-4FAF-8AE9-CE83631BD17D}"/>
              </a:ext>
            </a:extLst>
          </p:cNvPr>
          <p:cNvSpPr>
            <a:spLocks noGrp="1"/>
          </p:cNvSpPr>
          <p:nvPr>
            <p:ph type="title"/>
          </p:nvPr>
        </p:nvSpPr>
        <p:spPr/>
        <p:txBody>
          <a:bodyPr/>
          <a:lstStyle/>
          <a:p>
            <a:r>
              <a:rPr lang="cs-CZ" dirty="0"/>
              <a:t>Soudní precedent</a:t>
            </a:r>
          </a:p>
        </p:txBody>
      </p:sp>
      <p:sp>
        <p:nvSpPr>
          <p:cNvPr id="3" name="Zástupný obsah 2">
            <a:extLst>
              <a:ext uri="{FF2B5EF4-FFF2-40B4-BE49-F238E27FC236}">
                <a16:creationId xmlns:a16="http://schemas.microsoft.com/office/drawing/2014/main" id="{05E6A7F3-E916-4101-BCD2-37E8E25777A3}"/>
              </a:ext>
            </a:extLst>
          </p:cNvPr>
          <p:cNvSpPr>
            <a:spLocks noGrp="1"/>
          </p:cNvSpPr>
          <p:nvPr>
            <p:ph idx="1"/>
          </p:nvPr>
        </p:nvSpPr>
        <p:spPr/>
        <p:txBody>
          <a:bodyPr/>
          <a:lstStyle/>
          <a:p>
            <a:r>
              <a:rPr lang="cs-CZ" dirty="0"/>
              <a:t>Vychází z IPA</a:t>
            </a:r>
          </a:p>
          <a:p>
            <a:r>
              <a:rPr lang="cs-CZ" dirty="0"/>
              <a:t>Zásadním principem je princip formální spravedlnosti. </a:t>
            </a:r>
          </a:p>
          <a:p>
            <a:endParaRPr lang="cs-CZ" dirty="0"/>
          </a:p>
          <a:p>
            <a:r>
              <a:rPr lang="cs-CZ" dirty="0"/>
              <a:t>* zásada </a:t>
            </a:r>
            <a:r>
              <a:rPr lang="it-IT" i="1" dirty="0"/>
              <a:t>stare decisis et quieta non movere</a:t>
            </a:r>
            <a:r>
              <a:rPr lang="cs-CZ" dirty="0"/>
              <a:t>.</a:t>
            </a:r>
          </a:p>
          <a:p>
            <a:endParaRPr lang="cs-CZ" dirty="0"/>
          </a:p>
          <a:p>
            <a:r>
              <a:rPr lang="cs-CZ" dirty="0"/>
              <a:t>Prvotnost</a:t>
            </a:r>
          </a:p>
          <a:p>
            <a:r>
              <a:rPr lang="cs-CZ" dirty="0"/>
              <a:t>Vytvoření soudem</a:t>
            </a:r>
          </a:p>
        </p:txBody>
      </p:sp>
      <p:pic>
        <p:nvPicPr>
          <p:cNvPr id="4" name="Obrázek 3">
            <a:extLst>
              <a:ext uri="{FF2B5EF4-FFF2-40B4-BE49-F238E27FC236}">
                <a16:creationId xmlns:a16="http://schemas.microsoft.com/office/drawing/2014/main" id="{295A54CF-F917-4F89-B2FA-F3180515C9D9}"/>
              </a:ext>
            </a:extLst>
          </p:cNvPr>
          <p:cNvPicPr>
            <a:picLocks noChangeAspect="1"/>
          </p:cNvPicPr>
          <p:nvPr/>
        </p:nvPicPr>
        <p:blipFill>
          <a:blip r:embed="rId2"/>
          <a:stretch>
            <a:fillRect/>
          </a:stretch>
        </p:blipFill>
        <p:spPr>
          <a:xfrm>
            <a:off x="6879145" y="3660915"/>
            <a:ext cx="4399080" cy="2282684"/>
          </a:xfrm>
          <a:prstGeom prst="rect">
            <a:avLst/>
          </a:prstGeom>
        </p:spPr>
      </p:pic>
    </p:spTree>
    <p:extLst>
      <p:ext uri="{BB962C8B-B14F-4D97-AF65-F5344CB8AC3E}">
        <p14:creationId xmlns:p14="http://schemas.microsoft.com/office/powerpoint/2010/main" val="2755081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2DD80E-5D5A-40A2-A594-0BBC63898839}"/>
              </a:ext>
            </a:extLst>
          </p:cNvPr>
          <p:cNvSpPr>
            <a:spLocks noGrp="1"/>
          </p:cNvSpPr>
          <p:nvPr>
            <p:ph type="title"/>
          </p:nvPr>
        </p:nvSpPr>
        <p:spPr/>
        <p:txBody>
          <a:bodyPr/>
          <a:lstStyle/>
          <a:p>
            <a:r>
              <a:rPr lang="cs-CZ" dirty="0"/>
              <a:t>Části precedentu I</a:t>
            </a:r>
          </a:p>
        </p:txBody>
      </p:sp>
      <p:sp>
        <p:nvSpPr>
          <p:cNvPr id="3" name="Zástupný obsah 2">
            <a:extLst>
              <a:ext uri="{FF2B5EF4-FFF2-40B4-BE49-F238E27FC236}">
                <a16:creationId xmlns:a16="http://schemas.microsoft.com/office/drawing/2014/main" id="{B9B6FE61-733B-481F-93D2-AA981D79C91D}"/>
              </a:ext>
            </a:extLst>
          </p:cNvPr>
          <p:cNvSpPr>
            <a:spLocks noGrp="1"/>
          </p:cNvSpPr>
          <p:nvPr>
            <p:ph idx="1"/>
          </p:nvPr>
        </p:nvSpPr>
        <p:spPr/>
        <p:txBody>
          <a:bodyPr>
            <a:normAutofit lnSpcReduction="10000"/>
          </a:bodyPr>
          <a:lstStyle/>
          <a:p>
            <a:r>
              <a:rPr lang="cs-CZ" dirty="0">
                <a:solidFill>
                  <a:srgbClr val="FF0000"/>
                </a:solidFill>
              </a:rPr>
              <a:t>Ratio </a:t>
            </a:r>
            <a:r>
              <a:rPr lang="cs-CZ" dirty="0" err="1">
                <a:solidFill>
                  <a:srgbClr val="FF0000"/>
                </a:solidFill>
              </a:rPr>
              <a:t>decidendi</a:t>
            </a:r>
            <a:r>
              <a:rPr lang="cs-CZ" dirty="0">
                <a:solidFill>
                  <a:srgbClr val="FF0000"/>
                </a:solidFill>
              </a:rPr>
              <a:t> </a:t>
            </a:r>
            <a:r>
              <a:rPr lang="cs-CZ" dirty="0"/>
              <a:t>můžeme charakterizovat jako jádro precedentu (princip rozhodnutí). Je vyjádřením pravidla, na kterém je precedent založen. Soud tedy musí – má-li se skutečně jednat o precedent – vytvořit nebo zjistit (např. z obyčejového práva; a tím obyčej „zkonzumovat“, protože nadále bude existovat jako precedent) pravidlo, které aplikuje na řešený případ. Toto pravidlo je závazné a v budoucnu by se jím soudy měly při svém rozhodování řídit.</a:t>
            </a:r>
          </a:p>
          <a:p>
            <a:endParaRPr lang="cs-CZ" dirty="0"/>
          </a:p>
          <a:p>
            <a:r>
              <a:rPr lang="cs-CZ" dirty="0" err="1">
                <a:solidFill>
                  <a:srgbClr val="FF0000"/>
                </a:solidFill>
              </a:rPr>
              <a:t>Obiter</a:t>
            </a:r>
            <a:r>
              <a:rPr lang="cs-CZ" dirty="0">
                <a:solidFill>
                  <a:srgbClr val="FF0000"/>
                </a:solidFill>
              </a:rPr>
              <a:t> </a:t>
            </a:r>
            <a:r>
              <a:rPr lang="cs-CZ" dirty="0" err="1">
                <a:solidFill>
                  <a:srgbClr val="FF0000"/>
                </a:solidFill>
              </a:rPr>
              <a:t>dictum</a:t>
            </a:r>
            <a:r>
              <a:rPr lang="cs-CZ" dirty="0">
                <a:solidFill>
                  <a:srgbClr val="FF0000"/>
                </a:solidFill>
              </a:rPr>
              <a:t> </a:t>
            </a:r>
            <a:r>
              <a:rPr lang="cs-CZ" dirty="0"/>
              <a:t>pak slouží k vyjádření názoru soudu. Mohou se v něm objevit vnější faktory ovlivňující rozhodnutí soudu, tj. vysvětlení, jak k použitému pravidlu soud dospěl a co jej ovlivnilo. Je to část, která je dána k dispozici soudu a může v něm vyjadřovat své názory a myšlenky. Čím více bude vysvětlení propracované, tím spíše může být rozhodnutí přesvědčivé a akceptované. Samozřejmě tím také soud dokládá, že se nejedná o „lehkomyslné“ rozhodnutí.</a:t>
            </a:r>
          </a:p>
        </p:txBody>
      </p:sp>
    </p:spTree>
    <p:extLst>
      <p:ext uri="{BB962C8B-B14F-4D97-AF65-F5344CB8AC3E}">
        <p14:creationId xmlns:p14="http://schemas.microsoft.com/office/powerpoint/2010/main" val="1260641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056BD-C3A5-4B07-951C-E8DECA041CDF}"/>
              </a:ext>
            </a:extLst>
          </p:cNvPr>
          <p:cNvSpPr>
            <a:spLocks noGrp="1"/>
          </p:cNvSpPr>
          <p:nvPr>
            <p:ph type="title"/>
          </p:nvPr>
        </p:nvSpPr>
        <p:spPr/>
        <p:txBody>
          <a:bodyPr/>
          <a:lstStyle/>
          <a:p>
            <a:r>
              <a:rPr lang="cs-CZ" dirty="0"/>
              <a:t>Části precedentu II</a:t>
            </a:r>
          </a:p>
        </p:txBody>
      </p:sp>
      <p:sp>
        <p:nvSpPr>
          <p:cNvPr id="3" name="Zástupný obsah 2">
            <a:extLst>
              <a:ext uri="{FF2B5EF4-FFF2-40B4-BE49-F238E27FC236}">
                <a16:creationId xmlns:a16="http://schemas.microsoft.com/office/drawing/2014/main" id="{B7C35169-27C5-4905-B969-46826C8C25D8}"/>
              </a:ext>
            </a:extLst>
          </p:cNvPr>
          <p:cNvSpPr>
            <a:spLocks noGrp="1"/>
          </p:cNvSpPr>
          <p:nvPr>
            <p:ph idx="1"/>
          </p:nvPr>
        </p:nvSpPr>
        <p:spPr>
          <a:xfrm>
            <a:off x="1024128" y="1888067"/>
            <a:ext cx="9720073" cy="4614333"/>
          </a:xfrm>
        </p:spPr>
        <p:txBody>
          <a:bodyPr>
            <a:normAutofit lnSpcReduction="10000"/>
          </a:bodyPr>
          <a:lstStyle/>
          <a:p>
            <a:r>
              <a:rPr lang="cs-CZ" dirty="0"/>
              <a:t>„Moderní demokratická psaná ústava je společenskou smlouvou, kterou se lid, představující ústavodárnou moc (</a:t>
            </a:r>
            <a:r>
              <a:rPr lang="cs-CZ" dirty="0" err="1"/>
              <a:t>pouvoir</a:t>
            </a:r>
            <a:r>
              <a:rPr lang="cs-CZ" dirty="0"/>
              <a:t> </a:t>
            </a:r>
            <a:r>
              <a:rPr lang="cs-CZ" dirty="0" err="1"/>
              <a:t>constituant</a:t>
            </a:r>
            <a:r>
              <a:rPr lang="cs-CZ" dirty="0"/>
              <a:t>), ustavuje v jedno politické (státní) těleso, zakotvuje vztah individua k celku a soustavu mocenských (státních) institucí. Dokument institucionalizující soustavu základních obecně akceptovaných hodnot a formující mechanizmus a proces utváření legitimních mocenských rozhodnutí nemůže existovat mimo veřejností akceptovaného kontextu hodnot, spravedlnostních představ, jakož i představ o smyslu, účelu a způsobu fungování demokratických institucí. Jinými slovy nemůže fungovat mimo minimálního hodnotového a institucionálního konsenzu. </a:t>
            </a:r>
            <a:r>
              <a:rPr lang="cs-CZ" dirty="0">
                <a:solidFill>
                  <a:srgbClr val="FF0000"/>
                </a:solidFill>
              </a:rPr>
              <a:t>Pro oblast práva z toho plyne závěr, že pramenem práva obecně, jakož i pramenem práva ústavního, a to i v systému psaného práva, jsou rovněž základní právní principy a zvyklosti. </a:t>
            </a:r>
            <a:r>
              <a:rPr lang="cs-CZ" dirty="0"/>
              <a:t>Tuto tezi potvrzují nejen teoretické analýzy, ale především dějiny 20. století, spjaté s existencí totalitních států. Mechanické ztotožnění práva s právními texty se stalo vítaným nástrojem totalitní manipulace. Učinilo zejména z justice poslušný a nemyslící nástroj prosazování totalitní moci.“ </a:t>
            </a:r>
          </a:p>
          <a:p>
            <a:r>
              <a:rPr lang="cs-CZ" b="0" i="0" dirty="0">
                <a:solidFill>
                  <a:srgbClr val="000000"/>
                </a:solidFill>
                <a:effectLst/>
              </a:rPr>
              <a:t>* nález </a:t>
            </a:r>
            <a:r>
              <a:rPr lang="cs-CZ" b="0" i="0" dirty="0" err="1">
                <a:solidFill>
                  <a:srgbClr val="000000"/>
                </a:solidFill>
                <a:effectLst/>
              </a:rPr>
              <a:t>sp</a:t>
            </a:r>
            <a:r>
              <a:rPr lang="cs-CZ" b="0" i="0" dirty="0">
                <a:solidFill>
                  <a:srgbClr val="000000"/>
                </a:solidFill>
                <a:effectLst/>
              </a:rPr>
              <a:t>. zn. </a:t>
            </a:r>
            <a:r>
              <a:rPr lang="cs-CZ" b="0" i="0" dirty="0" err="1">
                <a:solidFill>
                  <a:srgbClr val="000000"/>
                </a:solidFill>
                <a:effectLst/>
              </a:rPr>
              <a:t>Pl</a:t>
            </a:r>
            <a:r>
              <a:rPr lang="cs-CZ" b="0" i="0" dirty="0">
                <a:solidFill>
                  <a:srgbClr val="000000"/>
                </a:solidFill>
                <a:effectLst/>
              </a:rPr>
              <a:t>. ÚS 33/97 ze dne 17. 12. 1997 (N 163/9 </a:t>
            </a:r>
            <a:r>
              <a:rPr lang="cs-CZ" b="0" i="0" dirty="0" err="1">
                <a:solidFill>
                  <a:srgbClr val="000000"/>
                </a:solidFill>
                <a:effectLst/>
              </a:rPr>
              <a:t>SbNU</a:t>
            </a:r>
            <a:r>
              <a:rPr lang="cs-CZ" b="0" i="0" dirty="0">
                <a:solidFill>
                  <a:srgbClr val="000000"/>
                </a:solidFill>
                <a:effectLst/>
              </a:rPr>
              <a:t> 399; 30/1998 Sb.)</a:t>
            </a:r>
            <a:endParaRPr lang="cs-CZ" dirty="0"/>
          </a:p>
        </p:txBody>
      </p:sp>
    </p:spTree>
    <p:extLst>
      <p:ext uri="{BB962C8B-B14F-4D97-AF65-F5344CB8AC3E}">
        <p14:creationId xmlns:p14="http://schemas.microsoft.com/office/powerpoint/2010/main" val="1080948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194CC4-6011-47F5-9B2C-3FF746BED36C}"/>
              </a:ext>
            </a:extLst>
          </p:cNvPr>
          <p:cNvSpPr>
            <a:spLocks noGrp="1"/>
          </p:cNvSpPr>
          <p:nvPr>
            <p:ph type="title"/>
          </p:nvPr>
        </p:nvSpPr>
        <p:spPr/>
        <p:txBody>
          <a:bodyPr/>
          <a:lstStyle/>
          <a:p>
            <a:r>
              <a:rPr lang="cs-CZ" dirty="0" err="1"/>
              <a:t>Obiter</a:t>
            </a:r>
            <a:r>
              <a:rPr lang="cs-CZ" dirty="0"/>
              <a:t> </a:t>
            </a:r>
            <a:r>
              <a:rPr lang="cs-CZ" dirty="0" err="1"/>
              <a:t>dictum</a:t>
            </a:r>
            <a:r>
              <a:rPr lang="cs-CZ" dirty="0"/>
              <a:t> I</a:t>
            </a:r>
          </a:p>
        </p:txBody>
      </p:sp>
      <p:pic>
        <p:nvPicPr>
          <p:cNvPr id="9" name="Zástupný obsah 8">
            <a:extLst>
              <a:ext uri="{FF2B5EF4-FFF2-40B4-BE49-F238E27FC236}">
                <a16:creationId xmlns:a16="http://schemas.microsoft.com/office/drawing/2014/main" id="{2BCBE6B2-C940-4AEC-BD68-43E1D24E986E}"/>
              </a:ext>
            </a:extLst>
          </p:cNvPr>
          <p:cNvPicPr>
            <a:picLocks noGrp="1" noChangeAspect="1"/>
          </p:cNvPicPr>
          <p:nvPr>
            <p:ph idx="1"/>
          </p:nvPr>
        </p:nvPicPr>
        <p:blipFill>
          <a:blip r:embed="rId2"/>
          <a:stretch>
            <a:fillRect/>
          </a:stretch>
        </p:blipFill>
        <p:spPr>
          <a:xfrm>
            <a:off x="2040074" y="2912535"/>
            <a:ext cx="8111851" cy="2311002"/>
          </a:xfrm>
        </p:spPr>
      </p:pic>
    </p:spTree>
    <p:extLst>
      <p:ext uri="{BB962C8B-B14F-4D97-AF65-F5344CB8AC3E}">
        <p14:creationId xmlns:p14="http://schemas.microsoft.com/office/powerpoint/2010/main" val="3537600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FAA98-E685-44EF-AB9D-EFB1B984EF50}"/>
              </a:ext>
            </a:extLst>
          </p:cNvPr>
          <p:cNvSpPr>
            <a:spLocks noGrp="1"/>
          </p:cNvSpPr>
          <p:nvPr>
            <p:ph type="title"/>
          </p:nvPr>
        </p:nvSpPr>
        <p:spPr/>
        <p:txBody>
          <a:bodyPr/>
          <a:lstStyle/>
          <a:p>
            <a:r>
              <a:rPr lang="cs-CZ" dirty="0" err="1"/>
              <a:t>Obiter</a:t>
            </a:r>
            <a:r>
              <a:rPr lang="cs-CZ" dirty="0"/>
              <a:t> </a:t>
            </a:r>
            <a:r>
              <a:rPr lang="cs-CZ" dirty="0" err="1"/>
              <a:t>dictum</a:t>
            </a:r>
            <a:r>
              <a:rPr lang="cs-CZ" dirty="0"/>
              <a:t> </a:t>
            </a:r>
            <a:r>
              <a:rPr lang="cs-CZ" dirty="0" err="1"/>
              <a:t>ii</a:t>
            </a:r>
            <a:endParaRPr lang="cs-CZ" dirty="0"/>
          </a:p>
        </p:txBody>
      </p:sp>
      <p:pic>
        <p:nvPicPr>
          <p:cNvPr id="5" name="Zástupný obsah 4">
            <a:extLst>
              <a:ext uri="{FF2B5EF4-FFF2-40B4-BE49-F238E27FC236}">
                <a16:creationId xmlns:a16="http://schemas.microsoft.com/office/drawing/2014/main" id="{BF387504-04F0-4343-BA29-B745C7D13A23}"/>
              </a:ext>
            </a:extLst>
          </p:cNvPr>
          <p:cNvPicPr>
            <a:picLocks noGrp="1" noChangeAspect="1"/>
          </p:cNvPicPr>
          <p:nvPr>
            <p:ph idx="1"/>
          </p:nvPr>
        </p:nvPicPr>
        <p:blipFill>
          <a:blip r:embed="rId2"/>
          <a:stretch>
            <a:fillRect/>
          </a:stretch>
        </p:blipFill>
        <p:spPr>
          <a:xfrm>
            <a:off x="2093584" y="2286000"/>
            <a:ext cx="7580969" cy="4022725"/>
          </a:xfrm>
        </p:spPr>
      </p:pic>
    </p:spTree>
    <p:extLst>
      <p:ext uri="{BB962C8B-B14F-4D97-AF65-F5344CB8AC3E}">
        <p14:creationId xmlns:p14="http://schemas.microsoft.com/office/powerpoint/2010/main" val="914221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8F7ED6-BC2B-41EC-B6BA-BCA37FD82F5A}"/>
              </a:ext>
            </a:extLst>
          </p:cNvPr>
          <p:cNvSpPr>
            <a:spLocks noGrp="1"/>
          </p:cNvSpPr>
          <p:nvPr>
            <p:ph type="title"/>
          </p:nvPr>
        </p:nvSpPr>
        <p:spPr/>
        <p:txBody>
          <a:bodyPr/>
          <a:lstStyle/>
          <a:p>
            <a:r>
              <a:rPr lang="cs-CZ" dirty="0" err="1"/>
              <a:t>Obiter</a:t>
            </a:r>
            <a:r>
              <a:rPr lang="cs-CZ" dirty="0"/>
              <a:t> </a:t>
            </a:r>
            <a:r>
              <a:rPr lang="cs-CZ" dirty="0" err="1"/>
              <a:t>dictum</a:t>
            </a:r>
            <a:r>
              <a:rPr lang="cs-CZ" dirty="0"/>
              <a:t> III</a:t>
            </a:r>
          </a:p>
        </p:txBody>
      </p:sp>
      <p:sp>
        <p:nvSpPr>
          <p:cNvPr id="3" name="Zástupný obsah 2">
            <a:extLst>
              <a:ext uri="{FF2B5EF4-FFF2-40B4-BE49-F238E27FC236}">
                <a16:creationId xmlns:a16="http://schemas.microsoft.com/office/drawing/2014/main" id="{593116AC-51DF-4999-AF05-C87DD661E007}"/>
              </a:ext>
            </a:extLst>
          </p:cNvPr>
          <p:cNvSpPr>
            <a:spLocks noGrp="1"/>
          </p:cNvSpPr>
          <p:nvPr>
            <p:ph idx="1"/>
          </p:nvPr>
        </p:nvSpPr>
        <p:spPr/>
        <p:txBody>
          <a:bodyPr>
            <a:normAutofit fontScale="85000" lnSpcReduction="20000"/>
          </a:bodyPr>
          <a:lstStyle/>
          <a:p>
            <a:r>
              <a:rPr lang="cs-CZ" dirty="0"/>
              <a:t>„Ústavní soud po seznámení se s obsahem ústavní stížnosti a napadených rozhodnutí v těchto rozhodnutích ani v postupu předcházejícím jejich vydání neshledal nic, co by v mezích stěžovatelových námitek svědčilo o porušení některého z jeho ústavně zaručených základních práv či svobod. Žádné flagrantní porušení některého stěžovatelova ústavně zaručeného základního práva či svobody neshledal Ústavní soud ani sua </a:t>
            </a:r>
            <a:r>
              <a:rPr lang="cs-CZ" dirty="0" err="1"/>
              <a:t>sponte</a:t>
            </a:r>
            <a:r>
              <a:rPr lang="cs-CZ" dirty="0"/>
              <a:t>. Ze všech shora uvedených důvodů Ústavní soud proto ústavní stížnost mimo ústní jednání bez přítomnosti účastníků dle ustanovení § 43 odst. 2 písm. a) zákona o Ústavním soudu odmítl jako návrh zjevně neopodstatněný.</a:t>
            </a:r>
          </a:p>
          <a:p>
            <a:endParaRPr lang="cs-CZ" dirty="0"/>
          </a:p>
          <a:p>
            <a:r>
              <a:rPr lang="cs-CZ" dirty="0"/>
              <a:t>Jen jako </a:t>
            </a:r>
            <a:r>
              <a:rPr lang="cs-CZ" dirty="0" err="1"/>
              <a:t>obiter</a:t>
            </a:r>
            <a:r>
              <a:rPr lang="cs-CZ" dirty="0"/>
              <a:t> </a:t>
            </a:r>
            <a:r>
              <a:rPr lang="cs-CZ" dirty="0" err="1"/>
              <a:t>dictum</a:t>
            </a:r>
            <a:r>
              <a:rPr lang="cs-CZ" dirty="0"/>
              <a:t>, neboť k této skutečnosti Ústavní soud při svém rozhodnutí nemohl nijak přihlédnout, protože ji stěžovatel uvedl až ve vlastnoručně sepsaném podání přiloženém k ústavní stížnosti, Ústavní soud uvádí, že domáhá-li se stěžovatel podmíněného propuštění z výkonu trestu uloženého za spáchaný trestný čin náležející do oboru tzv. </a:t>
            </a:r>
            <a:r>
              <a:rPr lang="cs-CZ" dirty="0" err="1"/>
              <a:t>kyberkriminality</a:t>
            </a:r>
            <a:r>
              <a:rPr lang="cs-CZ" dirty="0"/>
              <a:t>, není nejvhodnější procesní strategií k prokázání, že se polepšil, naznačovat, že nevyhoví-li stěžovateli Ústavní soud, obrátí se s prosbou o pomoc na neformální hackerskou skupinu Anonymous.“</a:t>
            </a:r>
          </a:p>
          <a:p>
            <a:r>
              <a:rPr lang="cs-CZ" dirty="0"/>
              <a:t>* usnesení </a:t>
            </a:r>
            <a:r>
              <a:rPr lang="cs-CZ" dirty="0" err="1"/>
              <a:t>sp</a:t>
            </a:r>
            <a:r>
              <a:rPr lang="cs-CZ" dirty="0"/>
              <a:t>. zn. III. ÚS 1635/21 ze dne 31. 8. 2021</a:t>
            </a:r>
          </a:p>
        </p:txBody>
      </p:sp>
    </p:spTree>
    <p:extLst>
      <p:ext uri="{BB962C8B-B14F-4D97-AF65-F5344CB8AC3E}">
        <p14:creationId xmlns:p14="http://schemas.microsoft.com/office/powerpoint/2010/main" val="2930926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1D4B66-BEA2-4878-B587-010A874BF748}"/>
              </a:ext>
            </a:extLst>
          </p:cNvPr>
          <p:cNvSpPr>
            <a:spLocks noGrp="1"/>
          </p:cNvSpPr>
          <p:nvPr>
            <p:ph type="title"/>
          </p:nvPr>
        </p:nvSpPr>
        <p:spPr/>
        <p:txBody>
          <a:bodyPr/>
          <a:lstStyle/>
          <a:p>
            <a:r>
              <a:rPr lang="cs-CZ" dirty="0"/>
              <a:t>„Precedenty“ v ČR I</a:t>
            </a:r>
          </a:p>
        </p:txBody>
      </p:sp>
      <p:sp>
        <p:nvSpPr>
          <p:cNvPr id="3" name="Zástupný obsah 2">
            <a:extLst>
              <a:ext uri="{FF2B5EF4-FFF2-40B4-BE49-F238E27FC236}">
                <a16:creationId xmlns:a16="http://schemas.microsoft.com/office/drawing/2014/main" id="{4F200C17-1858-4821-8120-DAB9D4114A68}"/>
              </a:ext>
            </a:extLst>
          </p:cNvPr>
          <p:cNvSpPr>
            <a:spLocks noGrp="1"/>
          </p:cNvSpPr>
          <p:nvPr>
            <p:ph idx="1"/>
          </p:nvPr>
        </p:nvSpPr>
        <p:spPr>
          <a:xfrm>
            <a:off x="1024128" y="2286000"/>
            <a:ext cx="9720073" cy="3725333"/>
          </a:xfrm>
        </p:spPr>
        <p:txBody>
          <a:bodyPr>
            <a:normAutofit fontScale="92500" lnSpcReduction="20000"/>
          </a:bodyPr>
          <a:lstStyle/>
          <a:p>
            <a:pPr marL="0" indent="0">
              <a:buNone/>
            </a:pPr>
            <a:r>
              <a:rPr lang="cs-CZ" dirty="0"/>
              <a:t>„V předchozím zrušovacím rozhodnutí v této věci ze dne 25. 1. 2005 </a:t>
            </a:r>
            <a:r>
              <a:rPr lang="cs-CZ" dirty="0" err="1"/>
              <a:t>sp</a:t>
            </a:r>
            <a:r>
              <a:rPr lang="cs-CZ" dirty="0"/>
              <a:t>. zn. III. ÚS 252/04 vytkl Ústavní soud Nejvyššímu správnímu soudu též, že ignoroval právní názory, vyjádřené v nálezu ze dne 3. 6. 2003 </a:t>
            </a:r>
            <a:r>
              <a:rPr lang="cs-CZ" dirty="0" err="1"/>
              <a:t>sp</a:t>
            </a:r>
            <a:r>
              <a:rPr lang="cs-CZ" dirty="0"/>
              <a:t>. zn. II. ÚS 405/02, a tím „porušil … maximu plynoucí z čl. 89 odst. 2 Ústavy, dle níž jsou vykonatelná rozhodnutí Ústavního soudu závazná pro všechny orgány a osoby“. Při rozhodování následném byl tedy Nejvyšší správní soud vystaven požadavku ještě přísnějšímu; totiž tuto vázanost promítnout (a respektovat) nikoli coby „všeobecnou“, nýbrž jakožto „konkrétní“, založenou přímo ve věci posuzované, resp. jako „závaznost, která – konkrétní a Ústavním soudem posouzené (rozhodnuté) věci (materie) se týká“ (srov. znovu nález ze dne 2. 4. 1998 </a:t>
            </a:r>
            <a:r>
              <a:rPr lang="cs-CZ" dirty="0" err="1"/>
              <a:t>sp</a:t>
            </a:r>
            <a:r>
              <a:rPr lang="cs-CZ" dirty="0"/>
              <a:t>. zn. III. ÚS 425/97), jež je obdobou vázanosti mezi soudními instancemi rozhodujícími v téže věci (viz kupříkladu § 226 odst. 1, § 243d odst. 1 občanského soudního řádu, § 264 odst. 1, § 265s odst. 1 trestního řádu; ohledně vázanosti mezi Ústavním soudem a obecnými soudy v rámci trestního řízení viz ustanovení § 314h odst. 1 trestního řádu).“</a:t>
            </a:r>
          </a:p>
          <a:p>
            <a:pPr marL="0" indent="0">
              <a:buNone/>
            </a:pPr>
            <a:r>
              <a:rPr lang="cs-CZ" dirty="0"/>
              <a:t>* nález </a:t>
            </a:r>
            <a:r>
              <a:rPr lang="cs-CZ" dirty="0" err="1"/>
              <a:t>sp</a:t>
            </a:r>
            <a:r>
              <a:rPr lang="cs-CZ" dirty="0"/>
              <a:t>. zn. </a:t>
            </a:r>
            <a:r>
              <a:rPr lang="cs-CZ" dirty="0" err="1"/>
              <a:t>Pl</a:t>
            </a:r>
            <a:r>
              <a:rPr lang="cs-CZ" dirty="0"/>
              <a:t>. ÚS 4/06 ze dne 20. 3. 2007 (N 54/44 </a:t>
            </a:r>
            <a:r>
              <a:rPr lang="cs-CZ" dirty="0" err="1"/>
              <a:t>SbNU</a:t>
            </a:r>
            <a:r>
              <a:rPr lang="cs-CZ" dirty="0"/>
              <a:t> 665)</a:t>
            </a:r>
          </a:p>
          <a:p>
            <a:r>
              <a:rPr lang="cs-CZ" dirty="0">
                <a:solidFill>
                  <a:srgbClr val="FF0000"/>
                </a:solidFill>
              </a:rPr>
              <a:t>Kdo kromě ÚS vydává v ČR „precedenty“?</a:t>
            </a:r>
          </a:p>
        </p:txBody>
      </p:sp>
      <p:pic>
        <p:nvPicPr>
          <p:cNvPr id="4" name="Obrázek 3">
            <a:extLst>
              <a:ext uri="{FF2B5EF4-FFF2-40B4-BE49-F238E27FC236}">
                <a16:creationId xmlns:a16="http://schemas.microsoft.com/office/drawing/2014/main" id="{B2A294E9-0B79-40FA-986E-37BA3184170C}"/>
              </a:ext>
            </a:extLst>
          </p:cNvPr>
          <p:cNvPicPr>
            <a:picLocks noChangeAspect="1"/>
          </p:cNvPicPr>
          <p:nvPr/>
        </p:nvPicPr>
        <p:blipFill>
          <a:blip r:embed="rId2"/>
          <a:stretch>
            <a:fillRect/>
          </a:stretch>
        </p:blipFill>
        <p:spPr>
          <a:xfrm>
            <a:off x="7476067" y="5382617"/>
            <a:ext cx="4231765" cy="1407649"/>
          </a:xfrm>
          <a:prstGeom prst="rect">
            <a:avLst/>
          </a:prstGeom>
        </p:spPr>
      </p:pic>
    </p:spTree>
    <p:extLst>
      <p:ext uri="{BB962C8B-B14F-4D97-AF65-F5344CB8AC3E}">
        <p14:creationId xmlns:p14="http://schemas.microsoft.com/office/powerpoint/2010/main" val="2370862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„Precedenty“ v ČR II</a:t>
            </a:r>
          </a:p>
        </p:txBody>
      </p:sp>
      <p:sp>
        <p:nvSpPr>
          <p:cNvPr id="3" name="Zástupný symbol pro obsah 2"/>
          <p:cNvSpPr>
            <a:spLocks noGrp="1"/>
          </p:cNvSpPr>
          <p:nvPr>
            <p:ph idx="1"/>
          </p:nvPr>
        </p:nvSpPr>
        <p:spPr/>
        <p:txBody>
          <a:bodyPr/>
          <a:lstStyle/>
          <a:p>
            <a:r>
              <a:rPr lang="cs-CZ" dirty="0"/>
              <a:t>„Ústavní soud považuje dále za potřebné vyjádřit se k názoru odvolacího soudu uvedenému ve vyjádření k ústavní stížnosti, že musel postupovat podle ustálené a platné judikatury. </a:t>
            </a:r>
            <a:r>
              <a:rPr lang="cs-CZ" dirty="0">
                <a:solidFill>
                  <a:srgbClr val="FF0000"/>
                </a:solidFill>
              </a:rPr>
              <a:t>Takové argumentaci nelze přisvědčit, neboť soudce je podle čl. 95 odst. 1 Ústavy ČR při rozhodování vázán pouze zákonem. </a:t>
            </a:r>
            <a:r>
              <a:rPr lang="cs-CZ" dirty="0"/>
              <a:t>V případě, že při svém rozhodování přihlíží k judikatuře, měl by mít na zřeteli, že její ustálenost a platnost jsou odvislé od vývoje, který je odrazem daných společenských a ústavněprávních podmínek. Navíc aplikace takové judikatury musí být v souladu s mezinárodními závazky, které Česká republika přijala, v daném případě především s Úmluvou o ochraně lidských práv a základních svobod.“</a:t>
            </a:r>
            <a:br>
              <a:rPr lang="cs-CZ" dirty="0"/>
            </a:br>
            <a:r>
              <a:rPr lang="cs-CZ" dirty="0"/>
              <a:t>* nález </a:t>
            </a:r>
            <a:r>
              <a:rPr lang="cs-CZ" dirty="0" err="1"/>
              <a:t>sp</a:t>
            </a:r>
            <a:r>
              <a:rPr lang="cs-CZ" dirty="0"/>
              <a:t>. zn. IV. ÚS 200/96 ze dne 21. 11. 1996 (N 123/6 </a:t>
            </a:r>
            <a:r>
              <a:rPr lang="cs-CZ" dirty="0" err="1"/>
              <a:t>SbNU</a:t>
            </a:r>
            <a:r>
              <a:rPr lang="cs-CZ" dirty="0"/>
              <a:t> 387)</a:t>
            </a:r>
          </a:p>
        </p:txBody>
      </p:sp>
    </p:spTree>
    <p:extLst>
      <p:ext uri="{BB962C8B-B14F-4D97-AF65-F5344CB8AC3E}">
        <p14:creationId xmlns:p14="http://schemas.microsoft.com/office/powerpoint/2010/main" val="203827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E35F9D-ABA3-4F82-87F8-1930297238FC}"/>
              </a:ext>
            </a:extLst>
          </p:cNvPr>
          <p:cNvSpPr>
            <a:spLocks noGrp="1"/>
          </p:cNvSpPr>
          <p:nvPr>
            <p:ph type="title"/>
          </p:nvPr>
        </p:nvSpPr>
        <p:spPr/>
        <p:txBody>
          <a:bodyPr/>
          <a:lstStyle/>
          <a:p>
            <a:r>
              <a:rPr lang="cs-CZ" dirty="0"/>
              <a:t>Další pojmy</a:t>
            </a:r>
          </a:p>
        </p:txBody>
      </p:sp>
      <p:sp>
        <p:nvSpPr>
          <p:cNvPr id="3" name="Zástupný obsah 2">
            <a:extLst>
              <a:ext uri="{FF2B5EF4-FFF2-40B4-BE49-F238E27FC236}">
                <a16:creationId xmlns:a16="http://schemas.microsoft.com/office/drawing/2014/main" id="{F6E7D3E7-3D04-4FDA-A553-C6101A1412DA}"/>
              </a:ext>
            </a:extLst>
          </p:cNvPr>
          <p:cNvSpPr>
            <a:spLocks noGrp="1"/>
          </p:cNvSpPr>
          <p:nvPr>
            <p:ph idx="1"/>
          </p:nvPr>
        </p:nvSpPr>
        <p:spPr/>
        <p:txBody>
          <a:bodyPr/>
          <a:lstStyle/>
          <a:p>
            <a:r>
              <a:rPr lang="cs-CZ" dirty="0"/>
              <a:t>* JUDIKATURA</a:t>
            </a:r>
          </a:p>
          <a:p>
            <a:r>
              <a:rPr lang="cs-CZ" dirty="0"/>
              <a:t>* USTÁLENÁ JUDIKATURA</a:t>
            </a:r>
          </a:p>
          <a:p>
            <a:r>
              <a:rPr lang="cs-CZ" dirty="0"/>
              <a:t>* JUDIKÁT</a:t>
            </a:r>
          </a:p>
          <a:p>
            <a:r>
              <a:rPr lang="cs-CZ" dirty="0"/>
              <a:t>* DISENT</a:t>
            </a:r>
          </a:p>
        </p:txBody>
      </p:sp>
      <p:pic>
        <p:nvPicPr>
          <p:cNvPr id="4" name="Obrázek 3">
            <a:extLst>
              <a:ext uri="{FF2B5EF4-FFF2-40B4-BE49-F238E27FC236}">
                <a16:creationId xmlns:a16="http://schemas.microsoft.com/office/drawing/2014/main" id="{9C22C544-4453-4D89-B794-543188F7257F}"/>
              </a:ext>
            </a:extLst>
          </p:cNvPr>
          <p:cNvPicPr>
            <a:picLocks noChangeAspect="1"/>
          </p:cNvPicPr>
          <p:nvPr/>
        </p:nvPicPr>
        <p:blipFill>
          <a:blip r:embed="rId2"/>
          <a:stretch>
            <a:fillRect/>
          </a:stretch>
        </p:blipFill>
        <p:spPr>
          <a:xfrm>
            <a:off x="7154332" y="2084832"/>
            <a:ext cx="4233333" cy="3175000"/>
          </a:xfrm>
          <a:prstGeom prst="rect">
            <a:avLst/>
          </a:prstGeom>
        </p:spPr>
      </p:pic>
    </p:spTree>
    <p:extLst>
      <p:ext uri="{BB962C8B-B14F-4D97-AF65-F5344CB8AC3E}">
        <p14:creationId xmlns:p14="http://schemas.microsoft.com/office/powerpoint/2010/main" val="3260002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91D67A-A162-4D94-B0DE-BD5E929C3218}"/>
              </a:ext>
            </a:extLst>
          </p:cNvPr>
          <p:cNvSpPr>
            <a:spLocks noGrp="1"/>
          </p:cNvSpPr>
          <p:nvPr>
            <p:ph type="title"/>
          </p:nvPr>
        </p:nvSpPr>
        <p:spPr/>
        <p:txBody>
          <a:bodyPr/>
          <a:lstStyle/>
          <a:p>
            <a:r>
              <a:rPr lang="cs-CZ" dirty="0"/>
              <a:t>Disent</a:t>
            </a:r>
          </a:p>
        </p:txBody>
      </p:sp>
      <p:sp>
        <p:nvSpPr>
          <p:cNvPr id="3" name="Zástupný obsah 2">
            <a:extLst>
              <a:ext uri="{FF2B5EF4-FFF2-40B4-BE49-F238E27FC236}">
                <a16:creationId xmlns:a16="http://schemas.microsoft.com/office/drawing/2014/main" id="{A4996C74-B6A8-49EE-9A50-568D80D1139F}"/>
              </a:ext>
            </a:extLst>
          </p:cNvPr>
          <p:cNvSpPr>
            <a:spLocks noGrp="1"/>
          </p:cNvSpPr>
          <p:nvPr>
            <p:ph idx="1"/>
          </p:nvPr>
        </p:nvSpPr>
        <p:spPr/>
        <p:txBody>
          <a:bodyPr>
            <a:normAutofit fontScale="55000" lnSpcReduction="20000"/>
          </a:bodyPr>
          <a:lstStyle/>
          <a:p>
            <a:r>
              <a:rPr lang="cs-CZ" dirty="0"/>
              <a:t>„V souladu s § 22 zákona č. 182/1993 Sb., o Ústavním soudu, podávám tzv. </a:t>
            </a:r>
            <a:r>
              <a:rPr lang="cs-CZ" dirty="0">
                <a:solidFill>
                  <a:srgbClr val="FF0000"/>
                </a:solidFill>
              </a:rPr>
              <a:t>konkurenční </a:t>
            </a:r>
            <a:r>
              <a:rPr lang="cs-CZ" dirty="0" err="1">
                <a:solidFill>
                  <a:srgbClr val="FF0000"/>
                </a:solidFill>
              </a:rPr>
              <a:t>votum</a:t>
            </a:r>
            <a:r>
              <a:rPr lang="cs-CZ" dirty="0">
                <a:solidFill>
                  <a:srgbClr val="FF0000"/>
                </a:solidFill>
              </a:rPr>
              <a:t> </a:t>
            </a:r>
            <a:r>
              <a:rPr lang="cs-CZ" dirty="0"/>
              <a:t>k odůvodnění usnesení Ústavního soudu ze dne 8. srpna 2023 </a:t>
            </a:r>
            <a:r>
              <a:rPr lang="cs-CZ" dirty="0" err="1"/>
              <a:t>sp</a:t>
            </a:r>
            <a:r>
              <a:rPr lang="cs-CZ" dirty="0"/>
              <a:t>. zn. IV. ÚS 1875/23:</a:t>
            </a:r>
          </a:p>
          <a:p>
            <a:r>
              <a:rPr lang="cs-CZ" dirty="0"/>
              <a:t>1. Předesílám, že nezastávám názor o tzv. autorské licenci soudce zpravodaje, která se údajně projevuje při tvorbě plenárních nebo senátních rozhodnutí Ústavního soudu. Žádné rozhodnutí není rozhodnutím konkrétního soudce, ale je "přičitatelné" instituci, tj. Ústavnímu soudu. Proto také je nezbytné, aby rozhodnutí respektovalo příslušná zákonná ustanovení, jakož i obvyklé standardy vycházející z dlouholetých praktických zkušeností (např. ohledně struktury a členění odůvodnění). Nezbytnou podmínkou kvalitního rozhodnutí je i zohlednění jazykových pravidel, včetně </a:t>
            </a:r>
            <a:r>
              <a:rPr lang="cs-CZ" dirty="0" err="1"/>
              <a:t>syntaxu</a:t>
            </a:r>
            <a:r>
              <a:rPr lang="cs-CZ" dirty="0"/>
              <a:t>.</a:t>
            </a:r>
          </a:p>
          <a:p>
            <a:r>
              <a:rPr lang="cs-CZ" dirty="0"/>
              <a:t>2. Podle § 76 odst. 2 zákona o Ústavním soudu jsou vedlejšími účastníky řízení o ústavní stížnosti ostatní účastníci předchozího řízení, z něhož stížností napadené rozhodnutí vzešlo, a podle § 28 odst. 2 zákona o Ústavním soudu mají v řízení stejná práva a povinnosti jako účastníci. Tato zákonná ustanovení jsou zdůrazňována i v odborné literatuře (např. Filip, J., </a:t>
            </a:r>
            <a:r>
              <a:rPr lang="cs-CZ" dirty="0" err="1"/>
              <a:t>Holländer</a:t>
            </a:r>
            <a:r>
              <a:rPr lang="cs-CZ" dirty="0"/>
              <a:t>, P., Šimíček, V. Zákon o Ústavním soudu. Komentář. 2., přepracované a rozšířené vydání. Praha: C. H. Beck, 2007, str. 127 až 129, str. 607 až 609). Z tohoto důvodu je nezbytné, aby již v záhlaví rozhodnutí Ústavního soudu byli vedlejší účastníci řízení řádně identifikováni (viz i Citační manuál, Interní metodické doporučení generálního sekretáře Ústavního soudu k formální úpravě textů rozhodnutí a jiných procesních úkonů Ústavního soudu, </a:t>
            </a:r>
            <a:r>
              <a:rPr lang="cs-CZ" dirty="0" err="1"/>
              <a:t>Org</a:t>
            </a:r>
            <a:r>
              <a:rPr lang="cs-CZ" dirty="0"/>
              <a:t>. 10/12 ze dne 7. března 2012, str. 36 a násl.). V posuzované věci proto byl vedlejším účastníkem Krajský úřad Středočeského kraje, který byl žalovaným správním orgánem (viz záhlaví napadených rozhodnutí a též odkazovaný komentář, str. 608), v záhlaví tohoto usnesení však uveden není (je nepatřičné tvrzení uplatněné v průběhu řízení, že Ústavní soud "neví, zda má zájem být vedlejším účastníkem", že se ho Ústavní soud netázal, a že postačuje, že mu bude usnesení zasláno).</a:t>
            </a:r>
          </a:p>
          <a:p>
            <a:r>
              <a:rPr lang="cs-CZ" dirty="0"/>
              <a:t>3. Podle § 72 odst. 1 písm. a) zákona o Ústavním soudu je ústavní stížnost oprávněna podat fyzická osoba nebo právnická osoba, jestliže tvrdí, že ... bylo porušeno její základní právo nebo svoboda ... Je proto nedostatečná pouhá domněnka porušení základních práv (viz výše bod 1.).</a:t>
            </a:r>
          </a:p>
          <a:p>
            <a:r>
              <a:rPr lang="cs-CZ" dirty="0"/>
              <a:t>4. Současný IV. senát Ústavního soudu dlouhodobě člení odůvodnění svých rozhodnutí do několika částí (na sebe navazujících): skutkové okolnosti posuzované věci a obsah napadených rozhodnutí, argumentace stěžovatele, posouzení procesních předpokladů řízení, posouzení opodstatněnosti a důvodnosti ústavní stížnosti (včetně závěru odůvodňujícího výrok). Proto nepovažuji za vhodné, aby do jednoho bodu (viz výše bod 1.) bylo zařazeno posouzení procesních předpokladů řízení o ústavní stížnosti (pozn. nejde jen o tzv. podmínky řízení) a současně i tvrzení stěžovatele o porušení základních práv.</a:t>
            </a:r>
          </a:p>
          <a:p>
            <a:r>
              <a:rPr lang="cs-CZ" dirty="0"/>
              <a:t>5. Kvalitě textu nepřispívají i drobnosti, např. nedůslednosti v použití textu zákona o Ústavním soudu [odmítnutí ústavní stížnosti jako návrhu zjevně neopodstatněného (bod 12.)], ev. též písařské nedůslednosti (např. použití dvou druhů uvozovek).“</a:t>
            </a:r>
          </a:p>
        </p:txBody>
      </p:sp>
    </p:spTree>
    <p:extLst>
      <p:ext uri="{BB962C8B-B14F-4D97-AF65-F5344CB8AC3E}">
        <p14:creationId xmlns:p14="http://schemas.microsoft.com/office/powerpoint/2010/main" val="10186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BCA69-08EE-4E16-80B4-B51ECA6ADEE9}"/>
              </a:ext>
            </a:extLst>
          </p:cNvPr>
          <p:cNvSpPr>
            <a:spLocks noGrp="1"/>
          </p:cNvSpPr>
          <p:nvPr>
            <p:ph type="title"/>
          </p:nvPr>
        </p:nvSpPr>
        <p:spPr/>
        <p:txBody>
          <a:bodyPr/>
          <a:lstStyle/>
          <a:p>
            <a:r>
              <a:rPr lang="cs-CZ" dirty="0"/>
              <a:t>PRAMENY PRÁVA</a:t>
            </a:r>
          </a:p>
        </p:txBody>
      </p:sp>
      <p:sp>
        <p:nvSpPr>
          <p:cNvPr id="3" name="Zástupný obsah 2">
            <a:extLst>
              <a:ext uri="{FF2B5EF4-FFF2-40B4-BE49-F238E27FC236}">
                <a16:creationId xmlns:a16="http://schemas.microsoft.com/office/drawing/2014/main" id="{C751381E-6DB6-42DC-BDC0-2FE30E29B51C}"/>
              </a:ext>
            </a:extLst>
          </p:cNvPr>
          <p:cNvSpPr>
            <a:spLocks noGrp="1"/>
          </p:cNvSpPr>
          <p:nvPr>
            <p:ph idx="1"/>
          </p:nvPr>
        </p:nvSpPr>
        <p:spPr/>
        <p:txBody>
          <a:bodyPr>
            <a:normAutofit/>
          </a:bodyPr>
          <a:lstStyle/>
          <a:p>
            <a:endParaRPr lang="cs-CZ" dirty="0"/>
          </a:p>
          <a:p>
            <a:r>
              <a:rPr lang="cs-CZ" dirty="0"/>
              <a:t>* Materiální - ty skutečnosti, které ovlivňují právo (přírodní skutečnosti, politické události, jevy, které společnost vnímá negativně, geografická poloha konkrétní země).</a:t>
            </a:r>
          </a:p>
          <a:p>
            <a:r>
              <a:rPr lang="cs-CZ" dirty="0"/>
              <a:t>* Formální - </a:t>
            </a:r>
            <a:r>
              <a:rPr lang="pt-BR" dirty="0"/>
              <a:t>autoritativní a institucionalizované zdroje, které nesou právní normy</a:t>
            </a:r>
            <a:r>
              <a:rPr lang="cs-CZ" dirty="0"/>
              <a:t>.</a:t>
            </a:r>
          </a:p>
          <a:p>
            <a:endParaRPr lang="cs-CZ" dirty="0"/>
          </a:p>
          <a:p>
            <a:r>
              <a:rPr lang="cs-CZ" dirty="0"/>
              <a:t>* Primární 		</a:t>
            </a:r>
            <a:r>
              <a:rPr lang="cs-CZ" b="1" dirty="0"/>
              <a:t>* Originární</a:t>
            </a:r>
            <a:r>
              <a:rPr lang="cs-CZ" dirty="0"/>
              <a:t>		* Psané</a:t>
            </a:r>
          </a:p>
          <a:p>
            <a:r>
              <a:rPr lang="cs-CZ" dirty="0"/>
              <a:t>* Sekundární 		</a:t>
            </a:r>
            <a:r>
              <a:rPr lang="cs-CZ" b="1" dirty="0"/>
              <a:t>* Derivativní</a:t>
            </a:r>
            <a:r>
              <a:rPr lang="cs-CZ" dirty="0"/>
              <a:t>		* Nepsané</a:t>
            </a:r>
          </a:p>
          <a:p>
            <a:pPr marL="0" indent="0">
              <a:buNone/>
            </a:pPr>
            <a:endParaRPr lang="cs-CZ" dirty="0"/>
          </a:p>
        </p:txBody>
      </p:sp>
    </p:spTree>
    <p:extLst>
      <p:ext uri="{BB962C8B-B14F-4D97-AF65-F5344CB8AC3E}">
        <p14:creationId xmlns:p14="http://schemas.microsoft.com/office/powerpoint/2010/main" val="2632289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B545D9-4251-473A-B031-B69B49A49AB7}"/>
              </a:ext>
            </a:extLst>
          </p:cNvPr>
          <p:cNvSpPr>
            <a:spLocks noGrp="1"/>
          </p:cNvSpPr>
          <p:nvPr>
            <p:ph type="title"/>
          </p:nvPr>
        </p:nvSpPr>
        <p:spPr/>
        <p:txBody>
          <a:bodyPr/>
          <a:lstStyle/>
          <a:p>
            <a:r>
              <a:rPr lang="cs-CZ" dirty="0"/>
              <a:t>Co tedy je nebo není právo?</a:t>
            </a:r>
          </a:p>
        </p:txBody>
      </p:sp>
      <p:sp>
        <p:nvSpPr>
          <p:cNvPr id="3" name="Zástupný obsah 2">
            <a:extLst>
              <a:ext uri="{FF2B5EF4-FFF2-40B4-BE49-F238E27FC236}">
                <a16:creationId xmlns:a16="http://schemas.microsoft.com/office/drawing/2014/main" id="{FFC26CED-60D8-42EB-B8AC-6F92B161C64E}"/>
              </a:ext>
            </a:extLst>
          </p:cNvPr>
          <p:cNvSpPr>
            <a:spLocks noGrp="1"/>
          </p:cNvSpPr>
          <p:nvPr>
            <p:ph idx="1"/>
          </p:nvPr>
        </p:nvSpPr>
        <p:spPr/>
        <p:txBody>
          <a:bodyPr>
            <a:normAutofit fontScale="77500" lnSpcReduction="20000"/>
          </a:bodyPr>
          <a:lstStyle/>
          <a:p>
            <a:r>
              <a:rPr lang="cs-CZ" dirty="0"/>
              <a:t>„Závěrem Ústavní soud podotýká, že jako soudní orgán ochrany ústavnosti (čl. 83 Ústavy) neplní funkci další instance v systému obecného soudnictví. Směřuje-li ústavní stížnost proti rozhodnutí soudu vydanému v soudním řízení, není samo o sobě významné, je-li namítána jeho věcná nesprávnost. Pravomoc Ústavního soudu je založena výlučně k přezkumu rozhodnutí z hlediska dodržení ústavněprávních principů, tj. zda v řízení nebo v rozhodnutí jej završujícím nebyly porušeny ústavními předpisy chráněná práva a svobody účastníka řízení, zda řízení bylo vedeno v souladu s ústavními principy a zda je lze jako celek pokládat za spravedlivé. V nyní posuzovaném případě však obsah ústavní stížnosti pouze rekapituluje námitky uplatněné před obvodním soudem. Skutečnost, že se stěžovatel s právním hodnocením obvodního soudu neztotožňuje, ještě nečiní ústavní stížnost opodstatněnou.</a:t>
            </a:r>
          </a:p>
          <a:p>
            <a:r>
              <a:rPr lang="cs-CZ" dirty="0"/>
              <a:t>Porušení práva na zákonného soudce stěžovatel ve své ústavní stížnosti blíže nespecifikoval a Ústavní soud tak s ohledem na míru obecnosti její formulace toliko konstatuje, že namítané porušení čl. 38 Listiny neshledal. Pakliže stěžovatel tuto námitku vznesl v souvislosti se </a:t>
            </a:r>
            <a:r>
              <a:rPr lang="cs-CZ" dirty="0" err="1"/>
              <a:t>stížním</a:t>
            </a:r>
            <a:r>
              <a:rPr lang="cs-CZ" dirty="0"/>
              <a:t> bodem, dle které bylo v dané věci na místě podání předběžné otázky k Soudnímu dvoru Evropské unie, lze konstatovat následující. Jak již bylo výše uvedeno, pro nyní projednávanou věc je podstatné, že </a:t>
            </a:r>
            <a:r>
              <a:rPr lang="cs-CZ" dirty="0">
                <a:solidFill>
                  <a:srgbClr val="FF0000"/>
                </a:solidFill>
              </a:rPr>
              <a:t>pokyny ve formě sdělení Komise nejsou formálním pramenem práva</a:t>
            </a:r>
            <a:r>
              <a:rPr lang="cs-CZ" dirty="0"/>
              <a:t>, a pro obecné soudy tak nejsou závazné. Na předložení předběžné otázky strana sporu nemá právní nárok, přičemž ani v průběhu řízení před obvodním soudem nevyvstala v souvislosti s výkladem unijního práva potřeba jejího předložení.“</a:t>
            </a:r>
          </a:p>
          <a:p>
            <a:r>
              <a:rPr lang="pl-PL" dirty="0"/>
              <a:t>* usnesení sp. zn. I. ÚS 687/19 ze dne 3. 9. 2019</a:t>
            </a:r>
            <a:endParaRPr lang="cs-CZ" dirty="0"/>
          </a:p>
        </p:txBody>
      </p:sp>
    </p:spTree>
    <p:extLst>
      <p:ext uri="{BB962C8B-B14F-4D97-AF65-F5344CB8AC3E}">
        <p14:creationId xmlns:p14="http://schemas.microsoft.com/office/powerpoint/2010/main" val="2375576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B0CA11-E0AC-4300-A15C-1D0E05BA4FDD}"/>
              </a:ext>
            </a:extLst>
          </p:cNvPr>
          <p:cNvSpPr>
            <a:spLocks noGrp="1"/>
          </p:cNvSpPr>
          <p:nvPr>
            <p:ph type="title"/>
          </p:nvPr>
        </p:nvSpPr>
        <p:spPr/>
        <p:txBody>
          <a:bodyPr/>
          <a:lstStyle/>
          <a:p>
            <a:r>
              <a:rPr lang="cs-CZ" dirty="0"/>
              <a:t>Děkuji </a:t>
            </a:r>
            <a:r>
              <a:rPr lang="cs-CZ"/>
              <a:t>za pozornost</a:t>
            </a:r>
            <a:endParaRPr lang="cs-CZ" dirty="0"/>
          </a:p>
        </p:txBody>
      </p:sp>
    </p:spTree>
    <p:extLst>
      <p:ext uri="{BB962C8B-B14F-4D97-AF65-F5344CB8AC3E}">
        <p14:creationId xmlns:p14="http://schemas.microsoft.com/office/powerpoint/2010/main" val="2741081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F4859D-747F-4ACA-A9FE-5688BB1945CA}"/>
              </a:ext>
            </a:extLst>
          </p:cNvPr>
          <p:cNvSpPr>
            <a:spLocks noGrp="1"/>
          </p:cNvSpPr>
          <p:nvPr>
            <p:ph type="title"/>
          </p:nvPr>
        </p:nvSpPr>
        <p:spPr/>
        <p:txBody>
          <a:bodyPr/>
          <a:lstStyle/>
          <a:p>
            <a:r>
              <a:rPr lang="cs-CZ" dirty="0"/>
              <a:t>Právní akt</a:t>
            </a:r>
          </a:p>
        </p:txBody>
      </p:sp>
      <p:sp>
        <p:nvSpPr>
          <p:cNvPr id="3" name="Zástupný obsah 2">
            <a:extLst>
              <a:ext uri="{FF2B5EF4-FFF2-40B4-BE49-F238E27FC236}">
                <a16:creationId xmlns:a16="http://schemas.microsoft.com/office/drawing/2014/main" id="{DF310F47-89DC-43AA-AD4E-700D71D9F718}"/>
              </a:ext>
            </a:extLst>
          </p:cNvPr>
          <p:cNvSpPr>
            <a:spLocks noGrp="1"/>
          </p:cNvSpPr>
          <p:nvPr>
            <p:ph idx="1"/>
          </p:nvPr>
        </p:nvSpPr>
        <p:spPr/>
        <p:txBody>
          <a:bodyPr>
            <a:normAutofit fontScale="92500" lnSpcReduction="20000"/>
          </a:bodyPr>
          <a:lstStyle/>
          <a:p>
            <a:r>
              <a:rPr lang="cs-CZ" dirty="0"/>
              <a:t>To, co stát diktuje adresátům. </a:t>
            </a:r>
          </a:p>
          <a:p>
            <a:r>
              <a:rPr lang="cs-CZ" dirty="0"/>
              <a:t>Všechny právní akty jsou charakterizovány jako rozhodnutí orgánu veřejné moci, které má následky právní povahy.</a:t>
            </a:r>
          </a:p>
          <a:p>
            <a:r>
              <a:rPr lang="cs-CZ" dirty="0"/>
              <a:t>Formálnost, písemnost, legislativní pravomoc tvůrce, imperativní charakter.</a:t>
            </a:r>
          </a:p>
          <a:p>
            <a:endParaRPr lang="cs-CZ" dirty="0"/>
          </a:p>
          <a:p>
            <a:r>
              <a:rPr lang="cs-CZ" dirty="0"/>
              <a:t>Normativní právní akt – </a:t>
            </a:r>
            <a:r>
              <a:rPr lang="cs-CZ" dirty="0" err="1"/>
              <a:t>normativita</a:t>
            </a:r>
            <a:r>
              <a:rPr lang="cs-CZ" dirty="0"/>
              <a:t>, abstraktnost, obecná závaznost</a:t>
            </a:r>
          </a:p>
          <a:p>
            <a:r>
              <a:rPr lang="cs-CZ" dirty="0"/>
              <a:t>Individuální právní akt – ryze individuální povaha</a:t>
            </a:r>
          </a:p>
          <a:p>
            <a:r>
              <a:rPr lang="cs-CZ" dirty="0"/>
              <a:t>Opatření obecné povahy</a:t>
            </a:r>
          </a:p>
          <a:p>
            <a:endParaRPr lang="cs-CZ" dirty="0"/>
          </a:p>
          <a:p>
            <a:r>
              <a:rPr lang="cs-CZ" dirty="0"/>
              <a:t>Právní předpis: „Právní předpis je formální, písemný dokument, který vyjadřuje právní normy, a který je všeobecně závazný.“</a:t>
            </a:r>
          </a:p>
        </p:txBody>
      </p:sp>
    </p:spTree>
    <p:extLst>
      <p:ext uri="{BB962C8B-B14F-4D97-AF65-F5344CB8AC3E}">
        <p14:creationId xmlns:p14="http://schemas.microsoft.com/office/powerpoint/2010/main" val="3121976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EF7E61-ABC4-4C22-AB0F-BC99144DA14A}"/>
              </a:ext>
            </a:extLst>
          </p:cNvPr>
          <p:cNvSpPr>
            <a:spLocks noGrp="1"/>
          </p:cNvSpPr>
          <p:nvPr>
            <p:ph type="title"/>
          </p:nvPr>
        </p:nvSpPr>
        <p:spPr/>
        <p:txBody>
          <a:bodyPr/>
          <a:lstStyle/>
          <a:p>
            <a:r>
              <a:rPr lang="cs-CZ" dirty="0"/>
              <a:t>NPA VS. IPA</a:t>
            </a:r>
          </a:p>
        </p:txBody>
      </p:sp>
      <p:pic>
        <p:nvPicPr>
          <p:cNvPr id="5" name="Zástupný obsah 4">
            <a:extLst>
              <a:ext uri="{FF2B5EF4-FFF2-40B4-BE49-F238E27FC236}">
                <a16:creationId xmlns:a16="http://schemas.microsoft.com/office/drawing/2014/main" id="{7D275A32-8AD0-4F5B-AFAB-D9D7ED4D587D}"/>
              </a:ext>
            </a:extLst>
          </p:cNvPr>
          <p:cNvPicPr>
            <a:picLocks noGrp="1" noChangeAspect="1"/>
          </p:cNvPicPr>
          <p:nvPr>
            <p:ph idx="1"/>
          </p:nvPr>
        </p:nvPicPr>
        <p:blipFill>
          <a:blip r:embed="rId2"/>
          <a:stretch>
            <a:fillRect/>
          </a:stretch>
        </p:blipFill>
        <p:spPr>
          <a:xfrm>
            <a:off x="3444361" y="2286000"/>
            <a:ext cx="4879416" cy="4022725"/>
          </a:xfrm>
        </p:spPr>
      </p:pic>
    </p:spTree>
    <p:extLst>
      <p:ext uri="{BB962C8B-B14F-4D97-AF65-F5344CB8AC3E}">
        <p14:creationId xmlns:p14="http://schemas.microsoft.com/office/powerpoint/2010/main" val="1371671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9753D5-6584-4657-8322-D139BEF9F27D}"/>
              </a:ext>
            </a:extLst>
          </p:cNvPr>
          <p:cNvSpPr>
            <a:spLocks noGrp="1"/>
          </p:cNvSpPr>
          <p:nvPr>
            <p:ph type="title"/>
          </p:nvPr>
        </p:nvSpPr>
        <p:spPr/>
        <p:txBody>
          <a:bodyPr/>
          <a:lstStyle/>
          <a:p>
            <a:r>
              <a:rPr lang="cs-CZ" dirty="0"/>
              <a:t>NPA vs. IPA II</a:t>
            </a:r>
          </a:p>
        </p:txBody>
      </p:sp>
      <p:sp>
        <p:nvSpPr>
          <p:cNvPr id="3" name="Zástupný obsah 2">
            <a:extLst>
              <a:ext uri="{FF2B5EF4-FFF2-40B4-BE49-F238E27FC236}">
                <a16:creationId xmlns:a16="http://schemas.microsoft.com/office/drawing/2014/main" id="{9E8C7EBD-143F-4F20-9738-4A289769766C}"/>
              </a:ext>
            </a:extLst>
          </p:cNvPr>
          <p:cNvSpPr>
            <a:spLocks noGrp="1"/>
          </p:cNvSpPr>
          <p:nvPr>
            <p:ph idx="1"/>
          </p:nvPr>
        </p:nvSpPr>
        <p:spPr/>
        <p:txBody>
          <a:bodyPr>
            <a:normAutofit fontScale="77500" lnSpcReduction="20000"/>
          </a:bodyPr>
          <a:lstStyle/>
          <a:p>
            <a:r>
              <a:rPr lang="cs-CZ" b="0" i="0" dirty="0">
                <a:solidFill>
                  <a:srgbClr val="000000"/>
                </a:solidFill>
                <a:effectLst/>
              </a:rPr>
              <a:t>„V předmětné věci nutno ale tato hlediska vztáhnout na posouzení zákona, jenž upravuje jedinečný případ, který tudíž vybočuje i z jednoho ze základních materiálních znaků pojmu zákon, jímž je </a:t>
            </a:r>
            <a:r>
              <a:rPr lang="cs-CZ" b="0" i="0" dirty="0">
                <a:effectLst/>
              </a:rPr>
              <a:t>obecnost</a:t>
            </a:r>
            <a:r>
              <a:rPr lang="cs-CZ" b="0" i="0" dirty="0">
                <a:solidFill>
                  <a:srgbClr val="000000"/>
                </a:solidFill>
                <a:effectLst/>
              </a:rPr>
              <a:t>. </a:t>
            </a:r>
            <a:r>
              <a:rPr lang="cs-CZ" b="0" i="0" dirty="0">
                <a:solidFill>
                  <a:srgbClr val="FF0000"/>
                </a:solidFill>
                <a:effectLst/>
              </a:rPr>
              <a:t>Připomeňme, že požadavek všeobecnosti zákona je důležitou součástí principu panství zákona, a tím rovněž právního státu. </a:t>
            </a:r>
            <a:r>
              <a:rPr lang="cs-CZ" b="0" i="0" dirty="0">
                <a:solidFill>
                  <a:srgbClr val="000000"/>
                </a:solidFill>
                <a:effectLst/>
              </a:rPr>
              <a:t>Jak konstatuje jeden z nejvýznamnějších teoretiků právního státu 20. století F. A. Hayek: Vycházíme-li z předpokladu, "že pokud je veškeré jednání státu patřičně schváleno zákonodárcem, je panství zákona zachováno", tak "to je však naprosté nepochopení významu vlády zákona ... Panství zákona tak ukládá meze rozsahu zákonodárství: omezuje je na ten druh obecných pravidel, známých jako formální zákon, a vylučuje legislativu ... přímo zaměřenou na určité lidi ... Nikdo nebude dokazovat, že když ve slavném případě za vlády Jindřicha VIII. rozhodl parlament o kuchaři biskupa z Rochesteru, že ,řečený Richard Rose bude uvařen k smrti bez výhod, které mu poskytuje jeho příslušnost k duchovenstvu', bylo toto rozhodnutí učiněno v rámci panství zákona". (F. A. Hayek, Cesta do otroctví. Praha 1990, s. 73-75)</a:t>
            </a:r>
            <a:br>
              <a:rPr lang="cs-CZ" dirty="0"/>
            </a:br>
            <a:br>
              <a:rPr lang="cs-CZ" dirty="0"/>
            </a:br>
            <a:r>
              <a:rPr lang="cs-CZ" b="0" i="0" dirty="0">
                <a:solidFill>
                  <a:srgbClr val="000000"/>
                </a:solidFill>
                <a:effectLst/>
              </a:rPr>
              <a:t>Argumenty ve prospěch všeobecnosti zákona jsou tyto: dělba moci, rovnost a právo na vlastního, nezávislého soudce. Jaké předpoklady lze však zformulovat pro výjimky, za splnění jakých předpokladů by bylo lze uvažovat o ústavnosti, resp. protiústavnosti zákona upravujícího jedinečný (tj. konkrétní) případ? Za splnění jakých předpokladů lze dospět k závěru, že zákon týkající se jedinečného případu představuje porušení principu rovnosti?“</a:t>
            </a:r>
          </a:p>
          <a:p>
            <a:r>
              <a:rPr lang="cs-CZ" dirty="0">
                <a:solidFill>
                  <a:srgbClr val="000000"/>
                </a:solidFill>
              </a:rPr>
              <a:t>* </a:t>
            </a:r>
            <a:r>
              <a:rPr lang="pl-PL" dirty="0">
                <a:solidFill>
                  <a:srgbClr val="000000"/>
                </a:solidFill>
              </a:rPr>
              <a:t>nález sp. zn. Pl. ÚS 12/02 ze dne 19. 2. 2003</a:t>
            </a:r>
            <a:br>
              <a:rPr lang="cs-CZ" dirty="0"/>
            </a:br>
            <a:endParaRPr lang="cs-CZ" dirty="0"/>
          </a:p>
        </p:txBody>
      </p:sp>
    </p:spTree>
    <p:extLst>
      <p:ext uri="{BB962C8B-B14F-4D97-AF65-F5344CB8AC3E}">
        <p14:creationId xmlns:p14="http://schemas.microsoft.com/office/powerpoint/2010/main" val="3204228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7C1D01-41E1-4BBC-8E93-7B0D5DE35935}"/>
              </a:ext>
            </a:extLst>
          </p:cNvPr>
          <p:cNvSpPr>
            <a:spLocks noGrp="1"/>
          </p:cNvSpPr>
          <p:nvPr>
            <p:ph type="title"/>
          </p:nvPr>
        </p:nvSpPr>
        <p:spPr/>
        <p:txBody>
          <a:bodyPr/>
          <a:lstStyle/>
          <a:p>
            <a:r>
              <a:rPr lang="cs-CZ" dirty="0"/>
              <a:t>Normativní právní akty</a:t>
            </a:r>
          </a:p>
        </p:txBody>
      </p:sp>
      <p:sp>
        <p:nvSpPr>
          <p:cNvPr id="3" name="Zástupný obsah 2">
            <a:extLst>
              <a:ext uri="{FF2B5EF4-FFF2-40B4-BE49-F238E27FC236}">
                <a16:creationId xmlns:a16="http://schemas.microsoft.com/office/drawing/2014/main" id="{AD0C3720-8DB6-4FB1-8F55-2A1422677FDE}"/>
              </a:ext>
            </a:extLst>
          </p:cNvPr>
          <p:cNvSpPr>
            <a:spLocks noGrp="1"/>
          </p:cNvSpPr>
          <p:nvPr>
            <p:ph idx="1"/>
          </p:nvPr>
        </p:nvSpPr>
        <p:spPr/>
        <p:txBody>
          <a:bodyPr/>
          <a:lstStyle/>
          <a:p>
            <a:r>
              <a:rPr lang="cs-CZ" dirty="0"/>
              <a:t>Ústava ČR</a:t>
            </a:r>
          </a:p>
          <a:p>
            <a:r>
              <a:rPr lang="cs-CZ" dirty="0"/>
              <a:t>Ústavní zákony</a:t>
            </a:r>
          </a:p>
          <a:p>
            <a:r>
              <a:rPr lang="cs-CZ" dirty="0"/>
              <a:t>Zákony</a:t>
            </a:r>
          </a:p>
          <a:p>
            <a:r>
              <a:rPr lang="cs-CZ" dirty="0"/>
              <a:t>Zákonná opatření</a:t>
            </a:r>
          </a:p>
          <a:p>
            <a:r>
              <a:rPr lang="cs-CZ" dirty="0">
                <a:solidFill>
                  <a:srgbClr val="FF0000"/>
                </a:solidFill>
              </a:rPr>
              <a:t>Nařízení vlády</a:t>
            </a:r>
          </a:p>
          <a:p>
            <a:r>
              <a:rPr lang="cs-CZ" dirty="0">
                <a:solidFill>
                  <a:schemeClr val="accent2">
                    <a:lumMod val="75000"/>
                  </a:schemeClr>
                </a:solidFill>
              </a:rPr>
              <a:t>Vyhlášky ministerstev a jiných správních orgánů</a:t>
            </a:r>
          </a:p>
          <a:p>
            <a:r>
              <a:rPr lang="cs-CZ" dirty="0">
                <a:solidFill>
                  <a:schemeClr val="accent2">
                    <a:lumMod val="75000"/>
                  </a:schemeClr>
                </a:solidFill>
              </a:rPr>
              <a:t>Obecně závazné vyhlášky</a:t>
            </a:r>
          </a:p>
          <a:p>
            <a:r>
              <a:rPr lang="cs-CZ" dirty="0">
                <a:solidFill>
                  <a:schemeClr val="accent2">
                    <a:lumMod val="75000"/>
                  </a:schemeClr>
                </a:solidFill>
              </a:rPr>
              <a:t>Nařízení krajů a obcí</a:t>
            </a:r>
          </a:p>
        </p:txBody>
      </p:sp>
      <p:pic>
        <p:nvPicPr>
          <p:cNvPr id="5" name="Obrázek 4"/>
          <p:cNvPicPr>
            <a:picLocks noChangeAspect="1"/>
          </p:cNvPicPr>
          <p:nvPr/>
        </p:nvPicPr>
        <p:blipFill>
          <a:blip r:embed="rId2"/>
          <a:stretch>
            <a:fillRect/>
          </a:stretch>
        </p:blipFill>
        <p:spPr>
          <a:xfrm>
            <a:off x="7200995" y="2084832"/>
            <a:ext cx="4430662" cy="3131412"/>
          </a:xfrm>
          <a:prstGeom prst="rect">
            <a:avLst/>
          </a:prstGeom>
        </p:spPr>
      </p:pic>
    </p:spTree>
    <p:extLst>
      <p:ext uri="{BB962C8B-B14F-4D97-AF65-F5344CB8AC3E}">
        <p14:creationId xmlns:p14="http://schemas.microsoft.com/office/powerpoint/2010/main" val="2145281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EB14BE-BBA2-445A-837B-C4D55B80261D}"/>
              </a:ext>
            </a:extLst>
          </p:cNvPr>
          <p:cNvSpPr>
            <a:spLocks noGrp="1"/>
          </p:cNvSpPr>
          <p:nvPr>
            <p:ph type="title"/>
          </p:nvPr>
        </p:nvSpPr>
        <p:spPr/>
        <p:txBody>
          <a:bodyPr/>
          <a:lstStyle/>
          <a:p>
            <a:r>
              <a:rPr lang="cs-CZ" dirty="0"/>
              <a:t>LEGISLATIVNÍ ZMOCNĚNÍ</a:t>
            </a:r>
          </a:p>
        </p:txBody>
      </p:sp>
      <p:pic>
        <p:nvPicPr>
          <p:cNvPr id="5" name="Zástupný obsah 4">
            <a:extLst>
              <a:ext uri="{FF2B5EF4-FFF2-40B4-BE49-F238E27FC236}">
                <a16:creationId xmlns:a16="http://schemas.microsoft.com/office/drawing/2014/main" id="{0896ED71-CD6D-48AF-82DF-1D826DD16C52}"/>
              </a:ext>
            </a:extLst>
          </p:cNvPr>
          <p:cNvPicPr>
            <a:picLocks noGrp="1" noChangeAspect="1"/>
          </p:cNvPicPr>
          <p:nvPr>
            <p:ph idx="1"/>
          </p:nvPr>
        </p:nvPicPr>
        <p:blipFill>
          <a:blip r:embed="rId2"/>
          <a:stretch>
            <a:fillRect/>
          </a:stretch>
        </p:blipFill>
        <p:spPr>
          <a:xfrm>
            <a:off x="2449827" y="3254229"/>
            <a:ext cx="6868484" cy="2086266"/>
          </a:xfrm>
        </p:spPr>
      </p:pic>
    </p:spTree>
    <p:extLst>
      <p:ext uri="{BB962C8B-B14F-4D97-AF65-F5344CB8AC3E}">
        <p14:creationId xmlns:p14="http://schemas.microsoft.com/office/powerpoint/2010/main" val="20896082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ál">
  <a:themeElements>
    <a:clrScheme name="Integrá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á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á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351</TotalTime>
  <Words>3821</Words>
  <Application>Microsoft Office PowerPoint</Application>
  <PresentationFormat>Širokoúhlá obrazovka</PresentationFormat>
  <Paragraphs>178</Paragraphs>
  <Slides>41</Slides>
  <Notes>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41</vt:i4>
      </vt:variant>
    </vt:vector>
  </HeadingPairs>
  <TitlesOfParts>
    <vt:vector size="47" baseType="lpstr">
      <vt:lpstr>Calibri</vt:lpstr>
      <vt:lpstr>Roboto</vt:lpstr>
      <vt:lpstr>Tw Cen MT</vt:lpstr>
      <vt:lpstr>Tw Cen MT Condensed</vt:lpstr>
      <vt:lpstr>Wingdings 3</vt:lpstr>
      <vt:lpstr>Integrál</vt:lpstr>
      <vt:lpstr>Co je a co není právo v českém právním systému?</vt:lpstr>
      <vt:lpstr>Opakování: Co je právo?</vt:lpstr>
      <vt:lpstr>Opakování: Co je heteronomní a autonomní právo?</vt:lpstr>
      <vt:lpstr>PRAMENY PRÁVA</vt:lpstr>
      <vt:lpstr>Právní akt</vt:lpstr>
      <vt:lpstr>NPA VS. IPA</vt:lpstr>
      <vt:lpstr>NPA vs. IPA II</vt:lpstr>
      <vt:lpstr>Normativní právní akty</vt:lpstr>
      <vt:lpstr>LEGISLATIVNÍ ZMOCNĚNÍ</vt:lpstr>
      <vt:lpstr>NPA VS. PŘEDPIS</vt:lpstr>
      <vt:lpstr>Normativní smlouva</vt:lpstr>
      <vt:lpstr>Mezinárodní smlouva I</vt:lpstr>
      <vt:lpstr>Aplikační přednost</vt:lpstr>
      <vt:lpstr>Komunitární právo I</vt:lpstr>
      <vt:lpstr>Komunitární právo II</vt:lpstr>
      <vt:lpstr>Mezinárodní smlouva – normativní?</vt:lpstr>
      <vt:lpstr>Kolektivní smlouva</vt:lpstr>
      <vt:lpstr>Koordinační veřejnoprávní smlouva I</vt:lpstr>
      <vt:lpstr>Koordinační veřejnoprávní smlouva II</vt:lpstr>
      <vt:lpstr>Subordinační veřejnoprávní smlouva I</vt:lpstr>
      <vt:lpstr>Subordinační veřejnoprávní smlouva II</vt:lpstr>
      <vt:lpstr>Subordinační veřejnoprávní smlouva III</vt:lpstr>
      <vt:lpstr>Právní obyčej</vt:lpstr>
      <vt:lpstr>Mezinárodní smlouva II</vt:lpstr>
      <vt:lpstr>Právní zvyklost</vt:lpstr>
      <vt:lpstr>Právní literatura</vt:lpstr>
      <vt:lpstr>Prezentace aplikace PowerPoint</vt:lpstr>
      <vt:lpstr>Krásná literatura</vt:lpstr>
      <vt:lpstr>Individuální právní akty</vt:lpstr>
      <vt:lpstr>Soudní precedent</vt:lpstr>
      <vt:lpstr>Části precedentu I</vt:lpstr>
      <vt:lpstr>Části precedentu II</vt:lpstr>
      <vt:lpstr>Obiter dictum I</vt:lpstr>
      <vt:lpstr>Obiter dictum ii</vt:lpstr>
      <vt:lpstr>Obiter dictum III</vt:lpstr>
      <vt:lpstr>„Precedenty“ v ČR I</vt:lpstr>
      <vt:lpstr>„Precedenty“ v ČR II</vt:lpstr>
      <vt:lpstr>Další pojmy</vt:lpstr>
      <vt:lpstr>Disent</vt:lpstr>
      <vt:lpstr>Co tedy je nebo není právo?</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 je a co není právo v českém právním systému?</dc:title>
  <dc:creator>Tomáš Havlíček</dc:creator>
  <cp:lastModifiedBy>Dennis Wassouf</cp:lastModifiedBy>
  <cp:revision>61</cp:revision>
  <dcterms:created xsi:type="dcterms:W3CDTF">2023-10-25T09:34:19Z</dcterms:created>
  <dcterms:modified xsi:type="dcterms:W3CDTF">2023-11-21T14:07:06Z</dcterms:modified>
</cp:coreProperties>
</file>