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5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Blažek" userId="a3335e0a-69a7-4255-a382-9b85b4f616b3" providerId="ADAL" clId="{FF46A320-78E4-4DCD-AEE2-48339BF9973C}"/>
    <pc:docChg chg="modSld">
      <pc:chgData name="Michal Blažek" userId="a3335e0a-69a7-4255-a382-9b85b4f616b3" providerId="ADAL" clId="{FF46A320-78E4-4DCD-AEE2-48339BF9973C}" dt="2023-10-04T19:11:09.499" v="4" actId="20577"/>
      <pc:docMkLst>
        <pc:docMk/>
      </pc:docMkLst>
      <pc:sldChg chg="modSp mod">
        <pc:chgData name="Michal Blažek" userId="a3335e0a-69a7-4255-a382-9b85b4f616b3" providerId="ADAL" clId="{FF46A320-78E4-4DCD-AEE2-48339BF9973C}" dt="2023-10-04T19:10:42.565" v="0" actId="1076"/>
        <pc:sldMkLst>
          <pc:docMk/>
          <pc:sldMk cId="2918816709" sldId="258"/>
        </pc:sldMkLst>
        <pc:spChg chg="mod">
          <ac:chgData name="Michal Blažek" userId="a3335e0a-69a7-4255-a382-9b85b4f616b3" providerId="ADAL" clId="{FF46A320-78E4-4DCD-AEE2-48339BF9973C}" dt="2023-10-04T19:10:42.565" v="0" actId="1076"/>
          <ac:spMkLst>
            <pc:docMk/>
            <pc:sldMk cId="2918816709" sldId="258"/>
            <ac:spMk id="3" creationId="{6F15396A-FB32-B623-7D3A-94A03F306689}"/>
          </ac:spMkLst>
        </pc:spChg>
      </pc:sldChg>
      <pc:sldChg chg="modSp mod">
        <pc:chgData name="Michal Blažek" userId="a3335e0a-69a7-4255-a382-9b85b4f616b3" providerId="ADAL" clId="{FF46A320-78E4-4DCD-AEE2-48339BF9973C}" dt="2023-10-04T19:11:09.499" v="4" actId="20577"/>
        <pc:sldMkLst>
          <pc:docMk/>
          <pc:sldMk cId="2492936778" sldId="259"/>
        </pc:sldMkLst>
        <pc:spChg chg="mod">
          <ac:chgData name="Michal Blažek" userId="a3335e0a-69a7-4255-a382-9b85b4f616b3" providerId="ADAL" clId="{FF46A320-78E4-4DCD-AEE2-48339BF9973C}" dt="2023-10-04T19:11:09.499" v="4" actId="20577"/>
          <ac:spMkLst>
            <pc:docMk/>
            <pc:sldMk cId="2492936778" sldId="259"/>
            <ac:spMk id="3" creationId="{930A1974-E470-6F53-1835-51ACBEDACE5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8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9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2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2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1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4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0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5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5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AC1B80-F8B2-4B95-B4B7-7917A33D2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modrá, Barevnost, Elektricky modrá, snímek obrazovky&#10;&#10;Popis byl vytvořen automaticky">
            <a:extLst>
              <a:ext uri="{FF2B5EF4-FFF2-40B4-BE49-F238E27FC236}">
                <a16:creationId xmlns:a16="http://schemas.microsoft.com/office/drawing/2014/main" id="{7864BE89-22F6-3BC4-06C0-80C7CE281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23" b="19751"/>
          <a:stretch/>
        </p:blipFill>
        <p:spPr>
          <a:xfrm>
            <a:off x="20" y="-1"/>
            <a:ext cx="12191979" cy="506311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BC0AE7-97DC-667A-A25D-68FCC69D4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1" y="647701"/>
            <a:ext cx="4833620" cy="3233419"/>
          </a:xfrm>
        </p:spPr>
        <p:txBody>
          <a:bodyPr anchor="t">
            <a:normAutofit/>
          </a:bodyPr>
          <a:lstStyle/>
          <a:p>
            <a:r>
              <a:rPr lang="cs-CZ" dirty="0"/>
              <a:t>Práce, právo a moderní společnost</a:t>
            </a:r>
            <a:br>
              <a:rPr lang="cs-CZ" dirty="0"/>
            </a:br>
            <a:r>
              <a:rPr lang="cs-CZ" dirty="0">
                <a:highlight>
                  <a:srgbClr val="0000FF"/>
                </a:highlight>
              </a:rPr>
              <a:t>v 21. století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A192CE-5BE5-2ED2-F33E-416C7AAEB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560043"/>
            <a:ext cx="9524999" cy="564596"/>
          </a:xfrm>
        </p:spPr>
        <p:txBody>
          <a:bodyPr anchor="ctr">
            <a:noAutofit/>
          </a:bodyPr>
          <a:lstStyle/>
          <a:p>
            <a:r>
              <a:rPr lang="cs-CZ" dirty="0"/>
              <a:t>Mgr. Michal Blažek, Ph.D.</a:t>
            </a:r>
          </a:p>
        </p:txBody>
      </p:sp>
    </p:spTree>
    <p:extLst>
      <p:ext uri="{BB962C8B-B14F-4D97-AF65-F5344CB8AC3E}">
        <p14:creationId xmlns:p14="http://schemas.microsoft.com/office/powerpoint/2010/main" val="163146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zplatná Základová fotografie zdarma na téma chlupatý, detail, domácí mazlíček Základová fotografie">
            <a:extLst>
              <a:ext uri="{FF2B5EF4-FFF2-40B4-BE49-F238E27FC236}">
                <a16:creationId xmlns:a16="http://schemas.microsoft.com/office/drawing/2014/main" id="{035C49DB-6609-B2F5-663F-3C620634B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" b="62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016809E-7B65-84F1-DF25-4C1E08DF3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6" y="914400"/>
            <a:ext cx="4294414" cy="3848100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Radostný den</a:t>
            </a:r>
          </a:p>
        </p:txBody>
      </p:sp>
      <p:sp>
        <p:nvSpPr>
          <p:cNvPr id="7181" name="Slide Number Placeholder 9">
            <a:extLst>
              <a:ext uri="{FF2B5EF4-FFF2-40B4-BE49-F238E27FC236}">
                <a16:creationId xmlns:a16="http://schemas.microsoft.com/office/drawing/2014/main" id="{A443A0C7-3A61-432A-81C6-40FB2C60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96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6539E-C203-A831-A735-CC9C2D02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3" y="914400"/>
            <a:ext cx="5448298" cy="5029201"/>
          </a:xfrm>
        </p:spPr>
        <p:txBody>
          <a:bodyPr anchor="b">
            <a:normAutofit/>
          </a:bodyPr>
          <a:lstStyle/>
          <a:p>
            <a:r>
              <a:rPr lang="cs-CZ" sz="4400" dirty="0">
                <a:highlight>
                  <a:srgbClr val="FF0000"/>
                </a:highlight>
              </a:rPr>
              <a:t>Začínáme</a:t>
            </a:r>
            <a:br>
              <a:rPr lang="cs-CZ" sz="4400" dirty="0"/>
            </a:br>
            <a:br>
              <a:rPr lang="cs-CZ" sz="4400" dirty="0"/>
            </a:br>
            <a:r>
              <a:rPr lang="cs-CZ" sz="4400" dirty="0"/>
              <a:t>Představy, motivace, informace, pravidla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9AB858-83EA-415E-B25C-24180CC0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026" name="Picture 2" descr="bezplatná Základová fotografie zdarma na téma aroma, čas, černá káva Základová fotografie">
            <a:extLst>
              <a:ext uri="{FF2B5EF4-FFF2-40B4-BE49-F238E27FC236}">
                <a16:creationId xmlns:a16="http://schemas.microsoft.com/office/drawing/2014/main" id="{972EC96B-5287-DD65-AABF-6D2D66747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28" y="485191"/>
            <a:ext cx="6564086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zplatná Základová fotografie zdarma na téma měkké zaostření, palička, právní Základová fotografie">
            <a:extLst>
              <a:ext uri="{FF2B5EF4-FFF2-40B4-BE49-F238E27FC236}">
                <a16:creationId xmlns:a16="http://schemas.microsoft.com/office/drawing/2014/main" id="{E9559860-BA23-2DC7-F8F6-D154F3690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/>
          <a:stretch/>
        </p:blipFill>
        <p:spPr bwMode="auto">
          <a:xfrm>
            <a:off x="20" y="914400"/>
            <a:ext cx="7353280" cy="50292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8D30A38-69E7-8219-214E-4CBE10DE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1485133"/>
            <a:ext cx="4986428" cy="2626599"/>
          </a:xfrm>
        </p:spPr>
        <p:txBody>
          <a:bodyPr anchor="t">
            <a:normAutofit/>
          </a:bodyPr>
          <a:lstStyle/>
          <a:p>
            <a:r>
              <a:rPr lang="cs-CZ" sz="5400" dirty="0"/>
              <a:t>právo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15396A-FB32-B623-7D3A-94A03F30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1226506"/>
            <a:ext cx="3424328" cy="5375680"/>
          </a:xfrm>
        </p:spPr>
        <p:txBody>
          <a:bodyPr>
            <a:normAutofit fontScale="92500"/>
          </a:bodyPr>
          <a:lstStyle/>
          <a:p>
            <a:r>
              <a:rPr lang="cs-CZ" sz="3200" dirty="0"/>
              <a:t>práva</a:t>
            </a:r>
          </a:p>
          <a:p>
            <a:r>
              <a:rPr lang="cs-CZ" sz="3200" dirty="0"/>
              <a:t>povinnosti</a:t>
            </a:r>
          </a:p>
          <a:p>
            <a:r>
              <a:rPr lang="cs-CZ" sz="3200" dirty="0"/>
              <a:t>vztahy regulované právem</a:t>
            </a:r>
          </a:p>
          <a:p>
            <a:r>
              <a:rPr lang="cs-CZ" sz="3200" dirty="0"/>
              <a:t>právní odvětví</a:t>
            </a:r>
          </a:p>
          <a:p>
            <a:r>
              <a:rPr lang="cs-CZ" sz="3200" dirty="0"/>
              <a:t>právní pravidla a jejich hierarchie</a:t>
            </a:r>
          </a:p>
          <a:p>
            <a:endParaRPr lang="cs-CZ" dirty="0"/>
          </a:p>
        </p:txBody>
      </p:sp>
      <p:sp>
        <p:nvSpPr>
          <p:cNvPr id="5131" name="Slide Number Placeholder 8">
            <a:extLst>
              <a:ext uri="{FF2B5EF4-FFF2-40B4-BE49-F238E27FC236}">
                <a16:creationId xmlns:a16="http://schemas.microsoft.com/office/drawing/2014/main" id="{F8766146-3F5E-4648-A5C2-4B92438D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1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Ústavní soud České republiky - oficiální webové stránky">
            <a:extLst>
              <a:ext uri="{FF2B5EF4-FFF2-40B4-BE49-F238E27FC236}">
                <a16:creationId xmlns:a16="http://schemas.microsoft.com/office/drawing/2014/main" id="{6DA3BC9E-56B8-51B8-5F76-48F5E5E304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31" y="108080"/>
            <a:ext cx="7438337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jvyšší soud České republiky – Wikipedie">
            <a:extLst>
              <a:ext uri="{FF2B5EF4-FFF2-40B4-BE49-F238E27FC236}">
                <a16:creationId xmlns:a16="http://schemas.microsoft.com/office/drawing/2014/main" id="{955A4649-E507-8BB3-98F6-B1F65917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55" y="3532509"/>
            <a:ext cx="5178328" cy="31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jvyšší správní soud České republiky – Wikipedie">
            <a:extLst>
              <a:ext uri="{FF2B5EF4-FFF2-40B4-BE49-F238E27FC236}">
                <a16:creationId xmlns:a16="http://schemas.microsoft.com/office/drawing/2014/main" id="{7CBB3FB4-FAEE-0927-15BD-9EB6E35A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1" y="2412929"/>
            <a:ext cx="6271273" cy="423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časní funkcionáři a soudci | Ústavní soud">
            <a:extLst>
              <a:ext uri="{FF2B5EF4-FFF2-40B4-BE49-F238E27FC236}">
                <a16:creationId xmlns:a16="http://schemas.microsoft.com/office/drawing/2014/main" id="{D43FD5A3-DF2D-A989-FF28-599D0CE423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9" y="173394"/>
            <a:ext cx="2749742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teřina Šimáčková: Naši studenti jsou bystří, inteligentní ...">
            <a:extLst>
              <a:ext uri="{FF2B5EF4-FFF2-40B4-BE49-F238E27FC236}">
                <a16:creationId xmlns:a16="http://schemas.microsoft.com/office/drawing/2014/main" id="{7B1F772B-C07A-909B-64C1-5B7D53EB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40" y="249454"/>
            <a:ext cx="4563933" cy="304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tr Fiala | Vláda ČR">
            <a:extLst>
              <a:ext uri="{FF2B5EF4-FFF2-40B4-BE49-F238E27FC236}">
                <a16:creationId xmlns:a16="http://schemas.microsoft.com/office/drawing/2014/main" id="{CF3A05FA-4EBD-1DB1-629E-9FD716745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28" y="249454"/>
            <a:ext cx="2627734" cy="39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g. Markéta Pekarová Adamová | TOP 09">
            <a:extLst>
              <a:ext uri="{FF2B5EF4-FFF2-40B4-BE49-F238E27FC236}">
                <a16:creationId xmlns:a16="http://schemas.microsoft.com/office/drawing/2014/main" id="{75671185-1D0A-2322-5E9E-1FC5DCF9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66" y="4392721"/>
            <a:ext cx="3761493" cy="228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JUDr. Stanislav Křeček">
            <a:extLst>
              <a:ext uri="{FF2B5EF4-FFF2-40B4-BE49-F238E27FC236}">
                <a16:creationId xmlns:a16="http://schemas.microsoft.com/office/drawing/2014/main" id="{E5D5D494-7B96-7863-B92C-0FD7279B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10" y="3429000"/>
            <a:ext cx="2746926" cy="33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zplatná Základová fotografie zdarma na téma chytrý telefon, denní, káva Základová fotografie">
            <a:extLst>
              <a:ext uri="{FF2B5EF4-FFF2-40B4-BE49-F238E27FC236}">
                <a16:creationId xmlns:a16="http://schemas.microsoft.com/office/drawing/2014/main" id="{CC84C06F-4F94-DA9C-8E57-ADF1471B6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/>
          <a:stretch/>
        </p:blipFill>
        <p:spPr bwMode="auto">
          <a:xfrm>
            <a:off x="20" y="914400"/>
            <a:ext cx="735328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B970CD-AD1B-57CE-559C-660BAE61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12" y="365459"/>
            <a:ext cx="7754509" cy="2626599"/>
          </a:xfrm>
        </p:spPr>
        <p:txBody>
          <a:bodyPr anchor="t">
            <a:normAutofit/>
          </a:bodyPr>
          <a:lstStyle/>
          <a:p>
            <a:r>
              <a:rPr lang="cs-CZ" sz="5400" dirty="0"/>
              <a:t>PRACOVNÍ PRÁVO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0A1974-E470-6F53-1835-51ACBEDAC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834620"/>
            <a:ext cx="3424328" cy="5375680"/>
          </a:xfrm>
        </p:spPr>
        <p:txBody>
          <a:bodyPr>
            <a:normAutofit fontScale="92500"/>
          </a:bodyPr>
          <a:lstStyle/>
          <a:p>
            <a:r>
              <a:rPr lang="cs-CZ" sz="2800" dirty="0"/>
              <a:t>ideje, oblasti, právní předpisy</a:t>
            </a:r>
          </a:p>
          <a:p>
            <a:r>
              <a:rPr lang="cs-CZ" sz="2800" dirty="0"/>
              <a:t>co jej ovlivňuje (utváří) v 21. století</a:t>
            </a:r>
          </a:p>
          <a:p>
            <a:r>
              <a:rPr lang="cs-CZ" sz="2800" dirty="0"/>
              <a:t>zaměstnanec a zaměstnavatel</a:t>
            </a:r>
          </a:p>
          <a:p>
            <a:r>
              <a:rPr lang="cs-CZ" sz="2800" dirty="0"/>
              <a:t>pracovní smlouva vs. dohody o pracích konaných mimo pracovní poměr</a:t>
            </a:r>
          </a:p>
        </p:txBody>
      </p:sp>
      <p:sp>
        <p:nvSpPr>
          <p:cNvPr id="6159" name="Slide Number Placeholder 5">
            <a:extLst>
              <a:ext uri="{FF2B5EF4-FFF2-40B4-BE49-F238E27FC236}">
                <a16:creationId xmlns:a16="http://schemas.microsoft.com/office/drawing/2014/main" id="{E5F9DC5C-0D0B-44BF-ADFA-F6CD3952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Josef Středula: Vláda by se měla dohodnout na plošné výši odškodnění kvůli  koronaviru. Pomohlo by to všem - Ekonomický deník">
            <a:extLst>
              <a:ext uri="{FF2B5EF4-FFF2-40B4-BE49-F238E27FC236}">
                <a16:creationId xmlns:a16="http://schemas.microsoft.com/office/drawing/2014/main" id="{122FE2DE-20EE-E6FF-B6ED-B0244CDB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33" y="2327957"/>
            <a:ext cx="3680733" cy="38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Mgr. Jan Rafaj, MBA">
            <a:extLst>
              <a:ext uri="{FF2B5EF4-FFF2-40B4-BE49-F238E27FC236}">
                <a16:creationId xmlns:a16="http://schemas.microsoft.com/office/drawing/2014/main" id="{6632FB5E-03EC-BBEA-3BBD-BB4508B1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02" y="220696"/>
            <a:ext cx="3326459" cy="33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DU-ČSL - Jurečka">
            <a:extLst>
              <a:ext uri="{FF2B5EF4-FFF2-40B4-BE49-F238E27FC236}">
                <a16:creationId xmlns:a16="http://schemas.microsoft.com/office/drawing/2014/main" id="{6D2F3723-3D3A-39B4-BD92-F96EE37C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5" y="220696"/>
            <a:ext cx="3680733" cy="46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8FB2B-EB3C-0A3F-49B5-E71CD212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97" y="647700"/>
            <a:ext cx="10709204" cy="1147053"/>
          </a:xfrm>
        </p:spPr>
        <p:txBody>
          <a:bodyPr>
            <a:normAutofit fontScale="90000"/>
          </a:bodyPr>
          <a:lstStyle/>
          <a:p>
            <a:r>
              <a:rPr lang="cs-CZ" dirty="0">
                <a:highlight>
                  <a:srgbClr val="000080"/>
                </a:highlight>
              </a:rPr>
              <a:t>Tři šišky knedlíků, dvě litrové láhve zelí s masem a 4 sušenky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1B13B0-37E8-286C-3511-0F934E86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96" y="1908887"/>
            <a:ext cx="11281482" cy="452923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dirty="0"/>
              <a:t>V posuzovaném případě nebylo pochyb o tom, že žalobkyně jednáním, které jí bylo vytknuto v </a:t>
            </a:r>
            <a:r>
              <a:rPr lang="cs-CZ" b="1" dirty="0"/>
              <a:t>okamžitém zrušení pracovního poměru </a:t>
            </a:r>
            <a:r>
              <a:rPr lang="cs-CZ" dirty="0"/>
              <a:t>ze dne 2. 11. 2010 (dne 27. 10. 2010 se pokusila odnést ze svého pracoviště potraviny, které byly majetkem žalovaného), zaviněně porušila jednu ze základních </a:t>
            </a:r>
            <a:r>
              <a:rPr lang="cs-CZ" b="1" dirty="0"/>
              <a:t>povinností zaměstnance řádně hospodařit s prostředky svěřenými mu zaměstnavatelem </a:t>
            </a:r>
            <a:r>
              <a:rPr lang="cs-CZ" dirty="0"/>
              <a:t>a </a:t>
            </a:r>
            <a:r>
              <a:rPr lang="cs-CZ" b="1" dirty="0"/>
              <a:t>střežit</a:t>
            </a:r>
            <a:r>
              <a:rPr lang="cs-CZ" dirty="0"/>
              <a:t> a </a:t>
            </a:r>
            <a:r>
              <a:rPr lang="cs-CZ" b="1" dirty="0"/>
              <a:t>ochraňovat</a:t>
            </a:r>
            <a:r>
              <a:rPr lang="cs-CZ" dirty="0"/>
              <a:t> majetek zaměstnavatele před poškozením, ztrátou, zničením a zneužitím, vyplývající z ustanovení § 301 písm. d) zák. práce. S odvolacím soudem lze souhlasit v tom, že při posuzování </a:t>
            </a:r>
            <a:r>
              <a:rPr lang="cs-CZ" b="1" dirty="0"/>
              <a:t>intenzity</a:t>
            </a:r>
            <a:r>
              <a:rPr lang="cs-CZ" dirty="0"/>
              <a:t> porušení pracovní povinnosti zaměstnance vyplývající z právních předpisů vztahujících se k jím vykonávané práci je třeba přihlížet též k dosavadnímu postoji zaměstnance k plnění pracovních úkolů, k době a situaci, v níž došlo k porušení pracovní povinnosti, jakož i k tomu, zda svým jednáním zaměstnanec způsobil zaměstnavateli škodu. Vzhledem k okolnostem, za nichž k porušení pracovních povinností žalobkyní došlo, měl však odvolací soud přihlížet zejména k tomu, že žalobkyně se svým jednáním, které spočívalo v pokusu odcizit věci (potraviny) náležející žalovanému, dopustila přímého útoku na majetek svého zaměstnavatele, a to v postavení zaměstnankyně, která měla tyto věci používat k plnění svých pracovních úkolů a která možnosti s nimi nakládat zneužila k pokusu o jejich odcizení. Na této povaze jednání žalobkyně nemůže nic změnit ani okolnost, že potraviny, které se pokusila odcizit, žalobkyni „zbyly“ po vydání objednaných obědů a že by jinak byly „zlikvidovány“, nehledě k tomu, že lze pochybovat o nezbytnosti „likvidace“ originálně balených sušenek, které se mezi uvedenými potravinami rovněž nacházely.</a:t>
            </a:r>
          </a:p>
        </p:txBody>
      </p:sp>
    </p:spTree>
    <p:extLst>
      <p:ext uri="{BB962C8B-B14F-4D97-AF65-F5344CB8AC3E}">
        <p14:creationId xmlns:p14="http://schemas.microsoft.com/office/powerpoint/2010/main" val="70273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eflexionen von Palmen in einem Swimmingpool">
            <a:extLst>
              <a:ext uri="{FF2B5EF4-FFF2-40B4-BE49-F238E27FC236}">
                <a16:creationId xmlns:a16="http://schemas.microsoft.com/office/drawing/2014/main" id="{4A4EA11F-39D9-9096-56A8-5B0514D74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7FB011-47C0-3F8B-0601-70B582966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327354"/>
            <a:ext cx="5448300" cy="3435145"/>
          </a:xfrm>
        </p:spPr>
        <p:txBody>
          <a:bodyPr>
            <a:normAutofit/>
          </a:bodyPr>
          <a:lstStyle/>
          <a:p>
            <a:r>
              <a:rPr lang="cs-CZ" dirty="0"/>
              <a:t>Reflexe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4643FDF9-4F10-41D0-B36B-A0E7E181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00762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RegularSeedLeftStep">
      <a:dk1>
        <a:srgbClr val="000000"/>
      </a:dk1>
      <a:lt1>
        <a:srgbClr val="FFFFFF"/>
      </a:lt1>
      <a:dk2>
        <a:srgbClr val="1C2432"/>
      </a:dk2>
      <a:lt2>
        <a:srgbClr val="F1F3F0"/>
      </a:lt2>
      <a:accent1>
        <a:srgbClr val="A229E7"/>
      </a:accent1>
      <a:accent2>
        <a:srgbClr val="532DD9"/>
      </a:accent2>
      <a:accent3>
        <a:srgbClr val="294EE7"/>
      </a:accent3>
      <a:accent4>
        <a:srgbClr val="178BD5"/>
      </a:accent4>
      <a:accent5>
        <a:srgbClr val="22BFBB"/>
      </a:accent5>
      <a:accent6>
        <a:srgbClr val="16C678"/>
      </a:accent6>
      <a:hlink>
        <a:srgbClr val="5A9C34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387</Words>
  <Application>Microsoft Office PowerPoint</Application>
  <PresentationFormat>Širokoúhlá obrazovka</PresentationFormat>
  <Paragraphs>23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Grandview</vt:lpstr>
      <vt:lpstr>Grandview Display</vt:lpstr>
      <vt:lpstr>CitationVTI</vt:lpstr>
      <vt:lpstr>Práce, právo a moderní společnost v 21. století</vt:lpstr>
      <vt:lpstr>Začínáme  Představy, motivace, informace, pravidla</vt:lpstr>
      <vt:lpstr>právo</vt:lpstr>
      <vt:lpstr>Prezentace aplikace PowerPoint</vt:lpstr>
      <vt:lpstr>Prezentace aplikace PowerPoint</vt:lpstr>
      <vt:lpstr>PRACOVNÍ PRÁVO</vt:lpstr>
      <vt:lpstr>Prezentace aplikace PowerPoint</vt:lpstr>
      <vt:lpstr>Tři šišky knedlíků, dvě litrové láhve zelí s masem a 4 sušenky</vt:lpstr>
      <vt:lpstr>Reflexe</vt:lpstr>
      <vt:lpstr>Radostný 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Práce, právo a moderní společnost v 21. století</dc:title>
  <dc:creator>Michal Blažek</dc:creator>
  <cp:lastModifiedBy>Michal Blažek</cp:lastModifiedBy>
  <cp:revision>1</cp:revision>
  <dcterms:created xsi:type="dcterms:W3CDTF">2023-10-04T18:37:02Z</dcterms:created>
  <dcterms:modified xsi:type="dcterms:W3CDTF">2023-10-04T19:11:15Z</dcterms:modified>
</cp:coreProperties>
</file>