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71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285" r:id="rId22"/>
  </p:sldIdLst>
  <p:sldSz cx="9144000" cy="5143500" type="screen16x9"/>
  <p:notesSz cx="6858000" cy="9144000"/>
  <p:defaultTextStyle>
    <a:defPPr>
      <a:defRPr lang="de-DE"/>
    </a:defPPr>
    <a:lvl1pPr marL="0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53"/>
    <a:srgbClr val="666666"/>
    <a:srgbClr val="0063A6"/>
    <a:srgbClr val="FFFFFF"/>
    <a:srgbClr val="0A5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75CB5-DA8E-3C45-9FFB-0CBF4AEE2A78}" type="datetimeFigureOut">
              <a:rPr lang="de-DE" smtClean="0"/>
              <a:t>04.12.2021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EBA9D-5519-1147-9946-66438FC2E6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19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EBA9D-5519-1147-9946-66438FC2E6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887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EBA9D-5519-1147-9946-66438FC2E6CA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03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15636" y="1450398"/>
            <a:ext cx="6328923" cy="807027"/>
          </a:xfrm>
          <a:prstGeom prst="rect">
            <a:avLst/>
          </a:prstGeom>
        </p:spPr>
        <p:txBody>
          <a:bodyPr lIns="77925" tIns="38963" rIns="77925" bIns="38963"/>
          <a:lstStyle>
            <a:lvl1pPr algn="l">
              <a:defRPr sz="4300">
                <a:solidFill>
                  <a:srgbClr val="0063A6"/>
                </a:solidFill>
              </a:defRPr>
            </a:lvl1pPr>
          </a:lstStyle>
          <a:p>
            <a:r>
              <a:rPr lang="de-AT" dirty="0"/>
              <a:t>Mastertitelformat </a:t>
            </a:r>
            <a:br>
              <a:rPr lang="de-AT" dirty="0"/>
            </a:br>
            <a:r>
              <a:rPr lang="de-AT" dirty="0"/>
              <a:t>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15636" y="2626322"/>
            <a:ext cx="6328923" cy="886900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rgbClr val="535353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Master-Untertitelformat </a:t>
            </a:r>
          </a:p>
          <a:p>
            <a:r>
              <a:rPr lang="de-AT" dirty="0"/>
              <a:t>Calibri Standard 26 Punkt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15637" y="4234815"/>
            <a:ext cx="4133503" cy="344805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666666"/>
                </a:solidFill>
              </a:defRPr>
            </a:lvl1pPr>
          </a:lstStyle>
          <a:p>
            <a:pPr lvl="0"/>
            <a:r>
              <a:rPr lang="de-DE" dirty="0" err="1"/>
              <a:t>ErstellerIn</a:t>
            </a:r>
            <a:endParaRPr lang="de-AT" dirty="0"/>
          </a:p>
        </p:txBody>
      </p:sp>
      <p:sp>
        <p:nvSpPr>
          <p:cNvPr id="8" name="Inhaltsplatzhalter 6"/>
          <p:cNvSpPr>
            <a:spLocks noGrp="1"/>
          </p:cNvSpPr>
          <p:nvPr>
            <p:ph sz="quarter" idx="11" hasCustomPrompt="1"/>
          </p:nvPr>
        </p:nvSpPr>
        <p:spPr>
          <a:xfrm>
            <a:off x="6438900" y="4234815"/>
            <a:ext cx="2247899" cy="344805"/>
          </a:xfrm>
        </p:spPr>
        <p:txBody>
          <a:bodyPr>
            <a:noAutofit/>
          </a:bodyPr>
          <a:lstStyle>
            <a:lvl1pPr algn="r">
              <a:defRPr sz="140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de-DE" dirty="0"/>
              <a:t>Ort, Datum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7737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sfolie (Text, Grafik, Tabelle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Martin Schauer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415925" y="1244600"/>
            <a:ext cx="8307388" cy="3368675"/>
          </a:xfrm>
        </p:spPr>
        <p:txBody>
          <a:bodyPr/>
          <a:lstStyle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509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Hier Titel einfügen</a:t>
            </a:r>
            <a:endParaRPr lang="de-AT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Univ.-Prof. Dr. Martin Schauer</a:t>
            </a:r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2"/>
          </p:nvPr>
        </p:nvSpPr>
        <p:spPr>
          <a:xfrm>
            <a:off x="415636" y="1210033"/>
            <a:ext cx="3905539" cy="3384192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72000" y="1209675"/>
            <a:ext cx="4151313" cy="3384550"/>
          </a:xfrm>
        </p:spPr>
        <p:txBody>
          <a:bodyPr/>
          <a:lstStyle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9597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5636" y="1223783"/>
            <a:ext cx="8332828" cy="3370840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de-AT" dirty="0"/>
              <a:t>Mastertextformat Calibri Standard 23 Punkt </a:t>
            </a:r>
            <a:r>
              <a:rPr lang="de-AT" dirty="0" err="1"/>
              <a:t>unigrau</a:t>
            </a:r>
            <a:endParaRPr lang="de-AT" dirty="0"/>
          </a:p>
          <a:p>
            <a:pPr lvl="1"/>
            <a:r>
              <a:rPr lang="de-AT" dirty="0"/>
              <a:t>Zweite Ebene Calibri Standard 20 Punkt </a:t>
            </a:r>
            <a:r>
              <a:rPr lang="de-AT" dirty="0" err="1"/>
              <a:t>unigrau</a:t>
            </a:r>
            <a:endParaRPr lang="de-AT" dirty="0"/>
          </a:p>
          <a:p>
            <a:pPr lvl="1"/>
            <a:r>
              <a:rPr lang="de-AT" dirty="0"/>
              <a:t>Zweite Ebene Calibri Standard 20 Punkt </a:t>
            </a:r>
            <a:r>
              <a:rPr lang="de-AT" dirty="0" err="1"/>
              <a:t>unigrau</a:t>
            </a:r>
            <a:endParaRPr lang="de-AT" dirty="0"/>
          </a:p>
          <a:p>
            <a:pPr marL="642937" marR="0" lvl="2" indent="-285750" algn="l" defTabSz="389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AT" dirty="0"/>
              <a:t>Dritte Ebene Calibri Fett 16 Punkt </a:t>
            </a:r>
            <a:r>
              <a:rPr lang="de-AT" dirty="0" err="1"/>
              <a:t>unigrau</a:t>
            </a:r>
            <a:r>
              <a:rPr lang="de-AT" dirty="0"/>
              <a:t> </a:t>
            </a:r>
          </a:p>
          <a:p>
            <a:pPr lvl="2"/>
            <a:r>
              <a:rPr lang="de-AT" dirty="0"/>
              <a:t>Dritte Ebene Calibri Fett 16 Punkt </a:t>
            </a:r>
            <a:r>
              <a:rPr lang="de-AT" dirty="0" err="1"/>
              <a:t>unigrau</a:t>
            </a:r>
            <a:endParaRPr lang="de-AT" dirty="0"/>
          </a:p>
          <a:p>
            <a:pPr marL="268288" marR="0" lvl="1" indent="-268288" algn="l" defTabSz="389626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de-AT" dirty="0"/>
              <a:t>Zweite Ebene Calibri Standard 16 Punkt </a:t>
            </a:r>
            <a:r>
              <a:rPr lang="de-AT" dirty="0" err="1"/>
              <a:t>unigrau</a:t>
            </a:r>
            <a:endParaRPr lang="de-AT" dirty="0"/>
          </a:p>
          <a:p>
            <a:pPr lvl="2"/>
            <a:r>
              <a:rPr lang="de-AT" dirty="0"/>
              <a:t>Dritte Ebene Calibri Fett 16 Punkt </a:t>
            </a:r>
            <a:r>
              <a:rPr lang="de-AT" dirty="0" err="1"/>
              <a:t>unigrau</a:t>
            </a:r>
            <a:endParaRPr lang="de-AT" dirty="0"/>
          </a:p>
          <a:p>
            <a:pPr marL="625475" marR="0" lvl="2" indent="-268288" algn="l" defTabSz="389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AT" dirty="0"/>
              <a:t>Dritte Ebene Calibri Fett 16 Punkt </a:t>
            </a:r>
            <a:r>
              <a:rPr lang="de-AT" dirty="0" err="1"/>
              <a:t>unigrau</a:t>
            </a:r>
            <a:endParaRPr lang="de-AT" dirty="0"/>
          </a:p>
          <a:p>
            <a:pPr marL="1346228" marR="0" lvl="3" indent="-268288" algn="l" defTabSz="389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de-DE" dirty="0"/>
              <a:t>Vierte Ebene Calibri Standard 16 </a:t>
            </a:r>
            <a:r>
              <a:rPr lang="de-DE" dirty="0" err="1"/>
              <a:t>unigrau</a:t>
            </a:r>
            <a:endParaRPr lang="de-DE" dirty="0"/>
          </a:p>
          <a:p>
            <a:pPr marL="1753316" marR="0" lvl="4" indent="-194813" algn="l" defTabSz="38962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»"/>
              <a:tabLst/>
              <a:defRPr/>
            </a:pPr>
            <a:r>
              <a:rPr lang="de-DE" dirty="0"/>
              <a:t>Fünfte Ebene Calibri Standard </a:t>
            </a:r>
            <a:r>
              <a:rPr lang="de-DE" dirty="0" err="1"/>
              <a:t>uniblau</a:t>
            </a:r>
            <a:endParaRPr lang="de-AT" dirty="0"/>
          </a:p>
          <a:p>
            <a:pPr lvl="1"/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90502" y="4709085"/>
            <a:ext cx="2133599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900">
                <a:solidFill>
                  <a:srgbClr val="666666"/>
                </a:solidFill>
              </a:defRPr>
            </a:lvl1pPr>
          </a:lstStyle>
          <a:p>
            <a:fld id="{20166E51-7DC7-7047-B811-A7233D3B7FD6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395536" y="4705702"/>
            <a:ext cx="8352928" cy="1"/>
          </a:xfrm>
          <a:prstGeom prst="line">
            <a:avLst/>
          </a:prstGeom>
          <a:ln w="9525" cmpd="sng">
            <a:solidFill>
              <a:srgbClr val="6666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15636" y="336885"/>
            <a:ext cx="6246421" cy="8181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dirty="0"/>
              <a:t>Hier können Sie Ihren Titel bearbeiten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5636" y="4708292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de-AT" sz="900" kern="1200" dirty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/>
              <a:t>Univ.-Prof. Dr. Martin Schauer</a:t>
            </a:r>
            <a:endParaRPr lang="de-AT" dirty="0"/>
          </a:p>
        </p:txBody>
      </p:sp>
      <p:pic>
        <p:nvPicPr>
          <p:cNvPr id="9" name="Bild 8" descr="UNI-Logo_CMYK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133" y="321591"/>
            <a:ext cx="1803399" cy="49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0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1" r:id="rId3"/>
  </p:sldLayoutIdLst>
  <p:hf hdr="0" dt="0"/>
  <p:txStyles>
    <p:titleStyle>
      <a:lvl1pPr algn="l" defTabSz="389626" rtl="0" eaLnBrk="1" latinLnBrk="0" hangingPunct="1">
        <a:lnSpc>
          <a:spcPct val="80000"/>
        </a:lnSpc>
        <a:spcBef>
          <a:spcPts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89626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/>
        <a:buNone/>
        <a:defRPr lang="de-AT" sz="2300" b="1" kern="1200" dirty="0" smtClean="0">
          <a:solidFill>
            <a:srgbClr val="535353"/>
          </a:solidFill>
          <a:latin typeface="+mn-lt"/>
          <a:ea typeface="+mn-ea"/>
          <a:cs typeface="+mn-cs"/>
        </a:defRPr>
      </a:lvl1pPr>
      <a:lvl2pPr marL="268288" marR="0" indent="-268288" algn="l" defTabSz="389626" rtl="0" eaLnBrk="1" fontAlgn="auto" latinLnBrk="0" hangingPunct="1">
        <a:lnSpc>
          <a:spcPts val="1800"/>
        </a:lnSpc>
        <a:spcBef>
          <a:spcPts val="0"/>
        </a:spcBef>
        <a:spcAft>
          <a:spcPts val="800"/>
        </a:spcAft>
        <a:buClrTx/>
        <a:buSzTx/>
        <a:buFont typeface="Arial"/>
        <a:buChar char="–"/>
        <a:tabLst/>
        <a:defRPr lang="de-AT" sz="2000" kern="1200" dirty="0" smtClean="0">
          <a:solidFill>
            <a:srgbClr val="535353"/>
          </a:solidFill>
          <a:latin typeface="+mn-lt"/>
          <a:ea typeface="+mn-ea"/>
          <a:cs typeface="+mn-cs"/>
        </a:defRPr>
      </a:lvl2pPr>
      <a:lvl3pPr marL="642937" marR="0" indent="-285750" algn="l" defTabSz="389626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•"/>
        <a:tabLst/>
        <a:defRPr lang="de-AT" sz="1600" b="0" kern="1200" dirty="0" smtClean="0">
          <a:solidFill>
            <a:srgbClr val="535353"/>
          </a:solidFill>
          <a:latin typeface="+mn-lt"/>
          <a:ea typeface="+mn-ea"/>
          <a:cs typeface="+mn-cs"/>
        </a:defRPr>
      </a:lvl3pPr>
      <a:lvl4pPr marL="1363690" indent="-194813" algn="l" defTabSz="389626" rtl="0" eaLnBrk="1" latinLnBrk="0" hangingPunct="1">
        <a:lnSpc>
          <a:spcPts val="1500"/>
        </a:lnSpc>
        <a:spcBef>
          <a:spcPts val="300"/>
        </a:spcBef>
        <a:spcAft>
          <a:spcPts val="0"/>
        </a:spcAft>
        <a:buFont typeface="Arial"/>
        <a:buChar char="–"/>
        <a:defRPr sz="1600" kern="1200" cap="all" baseline="0">
          <a:solidFill>
            <a:srgbClr val="666666"/>
          </a:solidFill>
          <a:latin typeface="+mn-lt"/>
          <a:ea typeface="+mn-ea"/>
          <a:cs typeface="+mn-cs"/>
        </a:defRPr>
      </a:lvl4pPr>
      <a:lvl5pPr marL="1753316" indent="-194813" algn="l" defTabSz="389626" rtl="0" eaLnBrk="1" latinLnBrk="0" hangingPunct="1">
        <a:lnSpc>
          <a:spcPts val="1500"/>
        </a:lnSpc>
        <a:spcBef>
          <a:spcPts val="300"/>
        </a:spcBef>
        <a:spcAft>
          <a:spcPts val="0"/>
        </a:spcAft>
        <a:buFont typeface="Arial"/>
        <a:buChar char="»"/>
        <a:defRPr lang="de-AT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Estate </a:t>
            </a:r>
            <a:r>
              <a:rPr lang="de-AT" dirty="0" err="1" smtClean="0"/>
              <a:t>Planning</a:t>
            </a:r>
            <a:r>
              <a:rPr lang="de-AT" dirty="0" smtClean="0"/>
              <a:t> in </a:t>
            </a:r>
            <a:r>
              <a:rPr lang="de-AT" dirty="0" err="1" smtClean="0"/>
              <a:t>Families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 smtClean="0"/>
              <a:t>Report on a </a:t>
            </a:r>
            <a:r>
              <a:rPr lang="de-AT" dirty="0" err="1" smtClean="0"/>
              <a:t>research</a:t>
            </a:r>
            <a:r>
              <a:rPr lang="de-AT" dirty="0" smtClean="0"/>
              <a:t> </a:t>
            </a:r>
            <a:r>
              <a:rPr lang="de-AT" dirty="0" err="1" smtClean="0"/>
              <a:t>project</a:t>
            </a:r>
            <a:r>
              <a:rPr lang="de-AT" dirty="0" smtClean="0"/>
              <a:t> in </a:t>
            </a:r>
            <a:r>
              <a:rPr lang="de-AT" dirty="0" err="1" smtClean="0"/>
              <a:t>comparative</a:t>
            </a:r>
            <a:r>
              <a:rPr lang="de-AT" dirty="0" smtClean="0"/>
              <a:t> </a:t>
            </a:r>
            <a:r>
              <a:rPr lang="de-AT" dirty="0" err="1" smtClean="0"/>
              <a:t>law</a:t>
            </a:r>
            <a:endParaRPr lang="de-AT" dirty="0" smtClean="0"/>
          </a:p>
          <a:p>
            <a:r>
              <a:rPr lang="de-AT" dirty="0" smtClean="0"/>
              <a:t>Familiäre Vermögensplanung</a:t>
            </a:r>
          </a:p>
          <a:p>
            <a:r>
              <a:rPr lang="de-DE" dirty="0" err="1" smtClean="0"/>
              <a:t>Majetkové</a:t>
            </a:r>
            <a:r>
              <a:rPr lang="de-DE" dirty="0" smtClean="0"/>
              <a:t> </a:t>
            </a:r>
            <a:r>
              <a:rPr lang="de-DE" dirty="0" err="1"/>
              <a:t>plánování</a:t>
            </a:r>
            <a:r>
              <a:rPr lang="de-DE" dirty="0"/>
              <a:t> v </a:t>
            </a:r>
            <a:r>
              <a:rPr lang="de-DE" dirty="0" err="1"/>
              <a:t>rámci</a:t>
            </a:r>
            <a:r>
              <a:rPr lang="de-DE" dirty="0"/>
              <a:t> </a:t>
            </a:r>
            <a:r>
              <a:rPr lang="de-DE" dirty="0" err="1"/>
              <a:t>rodiny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AT" dirty="0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AT" dirty="0" smtClean="0"/>
              <a:t>Masaryk </a:t>
            </a:r>
            <a:r>
              <a:rPr lang="de-AT" dirty="0" err="1" smtClean="0"/>
              <a:t>university</a:t>
            </a:r>
            <a:r>
              <a:rPr lang="de-AT" dirty="0" smtClean="0"/>
              <a:t> Brno, </a:t>
            </a:r>
            <a:r>
              <a:rPr lang="de-AT" dirty="0" err="1" smtClean="0"/>
              <a:t>Dec</a:t>
            </a:r>
            <a:r>
              <a:rPr lang="de-AT" dirty="0" smtClean="0"/>
              <a:t> 7, 2021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7589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all </a:t>
            </a:r>
            <a:r>
              <a:rPr lang="de-DE" dirty="0" err="1"/>
              <a:t>started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1"/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design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objectives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endParaRPr lang="de-DE" dirty="0" smtClean="0"/>
          </a:p>
          <a:p>
            <a:pPr lvl="2"/>
            <a:r>
              <a:rPr lang="de-DE" dirty="0" smtClean="0"/>
              <a:t>Research on </a:t>
            </a:r>
            <a:r>
              <a:rPr lang="de-DE" dirty="0" err="1" smtClean="0"/>
              <a:t>whether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inhowfar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individual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constitute</a:t>
            </a:r>
            <a:r>
              <a:rPr lang="de-DE" dirty="0" smtClean="0"/>
              <a:t> </a:t>
            </a:r>
            <a:r>
              <a:rPr lang="de-DE" dirty="0" err="1" smtClean="0"/>
              <a:t>binding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respected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disposition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her </a:t>
            </a:r>
            <a:r>
              <a:rPr lang="de-DE" dirty="0" err="1" smtClean="0"/>
              <a:t>assets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shorter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an </a:t>
            </a:r>
            <a:r>
              <a:rPr lang="de-DE" dirty="0" err="1" smtClean="0"/>
              <a:t>extended</a:t>
            </a:r>
            <a:r>
              <a:rPr lang="de-DE" dirty="0" smtClean="0"/>
              <a:t> </a:t>
            </a:r>
            <a:r>
              <a:rPr lang="de-DE" dirty="0" err="1" smtClean="0"/>
              <a:t>period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time</a:t>
            </a:r>
          </a:p>
          <a:p>
            <a:pPr lvl="2"/>
            <a:r>
              <a:rPr lang="de-DE" dirty="0" smtClean="0"/>
              <a:t>on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restrictions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autonomy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individual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such </a:t>
            </a:r>
            <a:r>
              <a:rPr lang="de-DE" dirty="0" err="1" smtClean="0"/>
              <a:t>setting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such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why</a:t>
            </a:r>
            <a:r>
              <a:rPr lang="de-DE" dirty="0" smtClean="0"/>
              <a:t> such </a:t>
            </a:r>
            <a:r>
              <a:rPr lang="de-DE" dirty="0" err="1" smtClean="0"/>
              <a:t>restrictions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exist</a:t>
            </a:r>
            <a:r>
              <a:rPr lang="de-DE" dirty="0" smtClean="0"/>
              <a:t> (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instance</a:t>
            </a:r>
            <a:r>
              <a:rPr lang="de-DE" dirty="0" smtClean="0"/>
              <a:t>: </a:t>
            </a:r>
            <a:r>
              <a:rPr lang="de-DE" dirty="0" err="1" smtClean="0"/>
              <a:t>testamentary</a:t>
            </a:r>
            <a:r>
              <a:rPr lang="de-DE" dirty="0" smtClean="0"/>
              <a:t> </a:t>
            </a:r>
            <a:r>
              <a:rPr lang="de-DE" dirty="0" err="1" smtClean="0"/>
              <a:t>freedom</a:t>
            </a:r>
            <a:r>
              <a:rPr lang="de-DE" dirty="0" smtClean="0"/>
              <a:t> versus </a:t>
            </a:r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shares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based</a:t>
            </a:r>
            <a:r>
              <a:rPr lang="de-DE" dirty="0" smtClean="0"/>
              <a:t> on a </a:t>
            </a:r>
            <a:r>
              <a:rPr lang="de-DE" dirty="0" err="1" smtClean="0"/>
              <a:t>comparative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endParaRPr lang="de-DE" dirty="0" smtClean="0"/>
          </a:p>
          <a:p>
            <a:pPr lvl="2"/>
            <a:r>
              <a:rPr lang="de-DE" dirty="0" err="1" smtClean="0"/>
              <a:t>focusing</a:t>
            </a:r>
            <a:r>
              <a:rPr lang="de-DE" dirty="0" smtClean="0"/>
              <a:t> on Austrian, German </a:t>
            </a:r>
            <a:r>
              <a:rPr lang="de-DE" dirty="0" err="1" smtClean="0"/>
              <a:t>and</a:t>
            </a:r>
            <a:r>
              <a:rPr lang="de-DE" dirty="0" smtClean="0"/>
              <a:t> Swiss </a:t>
            </a:r>
            <a:r>
              <a:rPr lang="de-DE" dirty="0" err="1" smtClean="0"/>
              <a:t>law</a:t>
            </a:r>
            <a:endParaRPr lang="de-DE" dirty="0" smtClean="0"/>
          </a:p>
          <a:p>
            <a:pPr lvl="2"/>
            <a:r>
              <a:rPr lang="de-DE" dirty="0" err="1" smtClean="0"/>
              <a:t>sharing</a:t>
            </a:r>
            <a:r>
              <a:rPr lang="de-DE" dirty="0" smtClean="0"/>
              <a:t> (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) „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ground</a:t>
            </a:r>
            <a:r>
              <a:rPr lang="de-DE" dirty="0" smtClean="0"/>
              <a:t>“</a:t>
            </a:r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236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all </a:t>
            </a:r>
            <a:r>
              <a:rPr lang="de-DE" dirty="0" err="1"/>
              <a:t>started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1"/>
            <a:r>
              <a:rPr lang="de-DE" dirty="0" smtClean="0"/>
              <a:t>Project </a:t>
            </a:r>
            <a:r>
              <a:rPr lang="de-DE" dirty="0" err="1" smtClean="0"/>
              <a:t>language</a:t>
            </a:r>
            <a:r>
              <a:rPr lang="de-DE" dirty="0" smtClean="0"/>
              <a:t>: German</a:t>
            </a:r>
          </a:p>
          <a:p>
            <a:pPr lvl="1"/>
            <a:r>
              <a:rPr lang="de-DE" dirty="0" smtClean="0"/>
              <a:t>Time </a:t>
            </a:r>
            <a:r>
              <a:rPr lang="de-DE" dirty="0" err="1" smtClean="0"/>
              <a:t>range</a:t>
            </a:r>
            <a:r>
              <a:rPr lang="de-DE" dirty="0" smtClean="0"/>
              <a:t>: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endParaRPr lang="de-DE" dirty="0" smtClean="0"/>
          </a:p>
          <a:p>
            <a:r>
              <a:rPr lang="de-DE" dirty="0" smtClean="0"/>
              <a:t>2015: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Austrian Science Fund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German Research </a:t>
            </a:r>
            <a:r>
              <a:rPr lang="de-DE" dirty="0" err="1" smtClean="0"/>
              <a:t>Foundation</a:t>
            </a:r>
            <a:endParaRPr lang="de-DE" dirty="0" smtClean="0"/>
          </a:p>
          <a:p>
            <a:pPr lvl="1"/>
            <a:r>
              <a:rPr lang="de-DE" dirty="0" err="1" smtClean="0"/>
              <a:t>application</a:t>
            </a:r>
            <a:r>
              <a:rPr lang="de-DE" dirty="0" smtClean="0"/>
              <a:t> was </a:t>
            </a:r>
            <a:r>
              <a:rPr lang="de-DE" dirty="0" err="1" smtClean="0"/>
              <a:t>approved</a:t>
            </a:r>
            <a:endParaRPr lang="de-DE" dirty="0" smtClean="0"/>
          </a:p>
          <a:p>
            <a:pPr lvl="2"/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assistent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Austrian </a:t>
            </a:r>
            <a:r>
              <a:rPr lang="de-DE" dirty="0" err="1" smtClean="0"/>
              <a:t>and</a:t>
            </a:r>
            <a:r>
              <a:rPr lang="de-DE" dirty="0" smtClean="0"/>
              <a:t> German </a:t>
            </a:r>
            <a:r>
              <a:rPr lang="de-DE" dirty="0" err="1" smtClean="0"/>
              <a:t>applicant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endParaRPr lang="de-DE" dirty="0" smtClean="0"/>
          </a:p>
          <a:p>
            <a:pPr lvl="2"/>
            <a:r>
              <a:rPr lang="de-DE" dirty="0" smtClean="0"/>
              <a:t>additional </a:t>
            </a:r>
            <a:r>
              <a:rPr lang="de-DE" dirty="0" err="1" smtClean="0"/>
              <a:t>funds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travel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044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III.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worked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2016-2019: </a:t>
            </a:r>
            <a:r>
              <a:rPr lang="de-DE" dirty="0" err="1" smtClean="0"/>
              <a:t>work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endParaRPr lang="de-DE" dirty="0" smtClean="0"/>
          </a:p>
          <a:p>
            <a:r>
              <a:rPr lang="de-DE" dirty="0" err="1" smtClean="0"/>
              <a:t>Defining„stages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“ (Lebensphasen)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element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projects</a:t>
            </a:r>
            <a:endParaRPr lang="de-DE" dirty="0" smtClean="0"/>
          </a:p>
          <a:p>
            <a:pPr lvl="1"/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stages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estate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?</a:t>
            </a:r>
          </a:p>
          <a:p>
            <a:pPr lvl="2"/>
            <a:r>
              <a:rPr lang="de-DE" dirty="0" err="1" smtClean="0"/>
              <a:t>marriage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entering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a </a:t>
            </a:r>
            <a:r>
              <a:rPr lang="de-DE" dirty="0" err="1" smtClean="0"/>
              <a:t>partnership</a:t>
            </a:r>
            <a:endParaRPr lang="de-DE" dirty="0" smtClean="0"/>
          </a:p>
          <a:p>
            <a:pPr lvl="2"/>
            <a:r>
              <a:rPr lang="de-DE" dirty="0" err="1" smtClean="0"/>
              <a:t>parenthood</a:t>
            </a:r>
            <a:r>
              <a:rPr lang="de-DE" dirty="0" smtClean="0"/>
              <a:t> (</a:t>
            </a:r>
            <a:r>
              <a:rPr lang="de-DE" dirty="0" err="1" smtClean="0"/>
              <a:t>younger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minors</a:t>
            </a:r>
            <a:r>
              <a:rPr lang="de-DE" dirty="0" smtClean="0"/>
              <a:t>)</a:t>
            </a:r>
          </a:p>
          <a:p>
            <a:pPr lvl="2"/>
            <a:r>
              <a:rPr lang="de-DE" dirty="0" err="1" smtClean="0"/>
              <a:t>divorce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ending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partnership</a:t>
            </a:r>
            <a:endParaRPr lang="de-DE" dirty="0" smtClean="0"/>
          </a:p>
          <a:p>
            <a:pPr lvl="2"/>
            <a:r>
              <a:rPr lang="de-DE" dirty="0" err="1" smtClean="0"/>
              <a:t>passing</a:t>
            </a:r>
            <a:r>
              <a:rPr lang="de-DE" dirty="0" smtClean="0"/>
              <a:t> on </a:t>
            </a:r>
            <a:r>
              <a:rPr lang="de-DE" dirty="0" err="1" smtClean="0"/>
              <a:t>assets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generation</a:t>
            </a:r>
            <a:r>
              <a:rPr lang="de-DE" dirty="0" smtClean="0"/>
              <a:t> </a:t>
            </a:r>
            <a:r>
              <a:rPr lang="de-DE" i="1" dirty="0" err="1" smtClean="0"/>
              <a:t>inter</a:t>
            </a:r>
            <a:r>
              <a:rPr lang="de-DE" i="1" dirty="0" smtClean="0"/>
              <a:t> </a:t>
            </a:r>
            <a:r>
              <a:rPr lang="de-DE" i="1" dirty="0" err="1" smtClean="0"/>
              <a:t>vivos</a:t>
            </a:r>
            <a:endParaRPr lang="de-DE" i="1" dirty="0" smtClean="0"/>
          </a:p>
          <a:p>
            <a:pPr lvl="2"/>
            <a:r>
              <a:rPr lang="de-DE" dirty="0" err="1" smtClean="0"/>
              <a:t>passing</a:t>
            </a:r>
            <a:r>
              <a:rPr lang="de-DE" dirty="0" smtClean="0"/>
              <a:t> on </a:t>
            </a:r>
            <a:r>
              <a:rPr lang="de-DE" dirty="0" err="1" smtClean="0"/>
              <a:t>assets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generation</a:t>
            </a:r>
            <a:r>
              <a:rPr lang="de-DE" dirty="0" smtClean="0"/>
              <a:t> upon </a:t>
            </a:r>
            <a:r>
              <a:rPr lang="de-DE" dirty="0" err="1" smtClean="0"/>
              <a:t>death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8549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III</a:t>
            </a:r>
            <a:r>
              <a:rPr lang="de-DE" dirty="0"/>
              <a:t>.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worked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questionnaire</a:t>
            </a:r>
            <a:endParaRPr lang="de-DE" dirty="0" smtClean="0"/>
          </a:p>
          <a:p>
            <a:pPr lvl="1"/>
            <a:r>
              <a:rPr lang="de-DE" dirty="0" err="1" smtClean="0"/>
              <a:t>commonly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comparative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endParaRPr lang="de-DE" dirty="0" smtClean="0"/>
          </a:p>
          <a:p>
            <a:pPr lvl="1"/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addressed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national </a:t>
            </a:r>
            <a:r>
              <a:rPr lang="de-DE" dirty="0" err="1" smtClean="0"/>
              <a:t>reporters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legal </a:t>
            </a:r>
            <a:r>
              <a:rPr lang="de-DE" dirty="0" err="1" smtClean="0"/>
              <a:t>framework</a:t>
            </a:r>
            <a:r>
              <a:rPr lang="de-DE" dirty="0" smtClean="0"/>
              <a:t> in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domestic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endParaRPr lang="de-DE" dirty="0" smtClean="0"/>
          </a:p>
          <a:p>
            <a:pPr lvl="2"/>
            <a:r>
              <a:rPr lang="de-DE" dirty="0" err="1" smtClean="0"/>
              <a:t>questionnaire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standardized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comparable</a:t>
            </a:r>
            <a:endParaRPr lang="de-DE" dirty="0" smtClean="0"/>
          </a:p>
          <a:p>
            <a:pPr lvl="1"/>
            <a:r>
              <a:rPr lang="de-DE" dirty="0" err="1" smtClean="0"/>
              <a:t>questionnaire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five</a:t>
            </a:r>
            <a:r>
              <a:rPr lang="de-DE" dirty="0" smtClean="0"/>
              <a:t> </a:t>
            </a:r>
            <a:r>
              <a:rPr lang="de-DE" dirty="0" err="1" smtClean="0"/>
              <a:t>chapters</a:t>
            </a:r>
            <a:r>
              <a:rPr lang="de-DE" dirty="0" smtClean="0"/>
              <a:t> (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stages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examples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Stage 1: In </a:t>
            </a:r>
            <a:r>
              <a:rPr lang="de-DE" dirty="0" err="1" smtClean="0"/>
              <a:t>your</a:t>
            </a:r>
            <a:r>
              <a:rPr lang="de-DE" dirty="0" smtClean="0"/>
              <a:t> legal </a:t>
            </a:r>
            <a:r>
              <a:rPr lang="de-DE" dirty="0" err="1" smtClean="0"/>
              <a:t>system</a:t>
            </a:r>
            <a:r>
              <a:rPr lang="de-DE" dirty="0" smtClean="0"/>
              <a:t>,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entering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a </a:t>
            </a:r>
            <a:r>
              <a:rPr lang="de-DE" dirty="0" err="1" smtClean="0"/>
              <a:t>partnership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consequences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patrimonial </a:t>
            </a:r>
            <a:r>
              <a:rPr lang="de-DE" dirty="0" err="1" smtClean="0"/>
              <a:t>relations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r>
              <a:rPr lang="de-DE" dirty="0" smtClean="0"/>
              <a:t>?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possibilities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contractual</a:t>
            </a:r>
            <a:r>
              <a:rPr lang="de-DE" dirty="0" smtClean="0"/>
              <a:t> </a:t>
            </a:r>
            <a:r>
              <a:rPr lang="de-DE" dirty="0" err="1" smtClean="0"/>
              <a:t>arrangements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8626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III.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worked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2"/>
            <a:r>
              <a:rPr lang="de-DE" dirty="0" smtClean="0"/>
              <a:t>Stage 3: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legal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divorce</a:t>
            </a:r>
            <a:r>
              <a:rPr lang="de-DE" dirty="0" smtClean="0"/>
              <a:t>?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a </a:t>
            </a:r>
            <a:r>
              <a:rPr lang="de-DE" dirty="0" err="1" smtClean="0"/>
              <a:t>divorce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mutual </a:t>
            </a:r>
            <a:r>
              <a:rPr lang="de-DE" dirty="0" err="1" smtClean="0"/>
              <a:t>consent</a:t>
            </a:r>
            <a:r>
              <a:rPr lang="de-DE" dirty="0" smtClean="0"/>
              <a:t>?</a:t>
            </a:r>
            <a:r>
              <a:rPr lang="de-DE" dirty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principles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dividing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divorced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r>
              <a:rPr lang="de-DE" dirty="0" smtClean="0"/>
              <a:t>? Are </a:t>
            </a:r>
            <a:r>
              <a:rPr lang="de-DE" dirty="0" err="1" smtClean="0"/>
              <a:t>pre-nuptial</a:t>
            </a:r>
            <a:r>
              <a:rPr lang="de-DE" dirty="0" smtClean="0"/>
              <a:t> </a:t>
            </a:r>
            <a:r>
              <a:rPr lang="de-DE" dirty="0" err="1" smtClean="0"/>
              <a:t>agreements</a:t>
            </a:r>
            <a:r>
              <a:rPr lang="de-DE" dirty="0" smtClean="0"/>
              <a:t> </a:t>
            </a:r>
            <a:r>
              <a:rPr lang="de-DE" dirty="0" err="1" smtClean="0"/>
              <a:t>binding</a:t>
            </a:r>
            <a:r>
              <a:rPr lang="de-DE" dirty="0" smtClean="0"/>
              <a:t> 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divorce</a:t>
            </a:r>
            <a:r>
              <a:rPr lang="de-DE" dirty="0" smtClean="0"/>
              <a:t>?</a:t>
            </a:r>
          </a:p>
          <a:p>
            <a:pPr lvl="2"/>
            <a:r>
              <a:rPr lang="de-DE" dirty="0" smtClean="0"/>
              <a:t>Stage 4: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legal </a:t>
            </a:r>
            <a:r>
              <a:rPr lang="de-DE" dirty="0" err="1" smtClean="0"/>
              <a:t>instruments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person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illness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? 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legal </a:t>
            </a:r>
            <a:r>
              <a:rPr lang="de-DE" dirty="0" err="1" smtClean="0"/>
              <a:t>framework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transfer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r>
              <a:rPr lang="de-DE" dirty="0" smtClean="0"/>
              <a:t> </a:t>
            </a:r>
            <a:r>
              <a:rPr lang="de-DE" i="1" dirty="0" err="1" smtClean="0"/>
              <a:t>inter</a:t>
            </a:r>
            <a:r>
              <a:rPr lang="de-DE" i="1" dirty="0" smtClean="0"/>
              <a:t> </a:t>
            </a:r>
            <a:r>
              <a:rPr lang="de-DE" i="1" dirty="0" err="1" smtClean="0"/>
              <a:t>vivos</a:t>
            </a:r>
            <a:r>
              <a:rPr lang="de-DE" dirty="0" smtClean="0"/>
              <a:t>?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gift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compulsary</a:t>
            </a:r>
            <a:r>
              <a:rPr lang="de-DE" dirty="0" smtClean="0"/>
              <a:t> </a:t>
            </a:r>
            <a:r>
              <a:rPr lang="de-DE" dirty="0" err="1" smtClean="0"/>
              <a:t>shares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? </a:t>
            </a:r>
            <a:r>
              <a:rPr lang="de-DE" dirty="0" err="1" smtClean="0"/>
              <a:t>Inhowfar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succession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shares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company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regulated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articles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an </a:t>
            </a:r>
            <a:r>
              <a:rPr lang="de-DE" dirty="0" err="1" smtClean="0"/>
              <a:t>association</a:t>
            </a:r>
            <a:r>
              <a:rPr lang="de-DE" dirty="0" smtClean="0"/>
              <a:t> (</a:t>
            </a:r>
            <a:r>
              <a:rPr lang="de-DE" dirty="0" err="1" smtClean="0"/>
              <a:t>statutes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r>
              <a:rPr lang="de-DE" dirty="0" smtClean="0"/>
              <a:t>)? Can </a:t>
            </a:r>
            <a:r>
              <a:rPr lang="de-DE" dirty="0" err="1" smtClean="0"/>
              <a:t>transfer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organized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special</a:t>
            </a:r>
            <a:r>
              <a:rPr lang="de-DE" dirty="0" smtClean="0"/>
              <a:t> legal </a:t>
            </a:r>
            <a:r>
              <a:rPr lang="de-DE" dirty="0" err="1" smtClean="0"/>
              <a:t>entity</a:t>
            </a:r>
            <a:r>
              <a:rPr lang="de-DE" dirty="0" smtClean="0"/>
              <a:t>, such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foundation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a </a:t>
            </a:r>
            <a:r>
              <a:rPr lang="de-DE" dirty="0" err="1" smtClean="0"/>
              <a:t>trust</a:t>
            </a:r>
            <a:r>
              <a:rPr lang="de-DE" dirty="0" smtClean="0"/>
              <a:t>?</a:t>
            </a:r>
          </a:p>
          <a:p>
            <a:pPr lvl="2"/>
            <a:r>
              <a:rPr lang="de-DE" dirty="0" smtClean="0"/>
              <a:t>Stage 5: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estate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deceased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acquired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heirs</a:t>
            </a:r>
            <a:r>
              <a:rPr lang="de-DE" dirty="0" smtClean="0"/>
              <a:t>?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legal </a:t>
            </a:r>
            <a:r>
              <a:rPr lang="de-DE" dirty="0" err="1" smtClean="0"/>
              <a:t>position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an </a:t>
            </a:r>
            <a:r>
              <a:rPr lang="de-DE" dirty="0" err="1" smtClean="0"/>
              <a:t>executor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will?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person</a:t>
            </a:r>
            <a:r>
              <a:rPr lang="de-DE" dirty="0" smtClean="0"/>
              <a:t> on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position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shareholder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63764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III.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worked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err="1" smtClean="0"/>
              <a:t>Answers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worked</a:t>
            </a:r>
            <a:r>
              <a:rPr lang="de-DE" dirty="0" smtClean="0"/>
              <a:t> out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national </a:t>
            </a:r>
            <a:r>
              <a:rPr lang="de-DE" dirty="0" err="1" smtClean="0"/>
              <a:t>team</a:t>
            </a:r>
            <a:endParaRPr lang="de-DE" dirty="0" smtClean="0"/>
          </a:p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in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conferences</a:t>
            </a:r>
            <a:r>
              <a:rPr lang="de-DE" dirty="0" smtClean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 </a:t>
            </a:r>
            <a:r>
              <a:rPr lang="de-DE" b="0" dirty="0" smtClean="0"/>
              <a:t>(Vienna, Linz, Cologne, </a:t>
            </a:r>
            <a:r>
              <a:rPr lang="de-DE" b="0" dirty="0" err="1" smtClean="0"/>
              <a:t>Geneva</a:t>
            </a:r>
            <a:r>
              <a:rPr lang="de-DE" b="0" dirty="0" smtClean="0"/>
              <a:t>)</a:t>
            </a:r>
          </a:p>
          <a:p>
            <a:r>
              <a:rPr lang="de-DE" dirty="0" smtClean="0"/>
              <a:t>Legal </a:t>
            </a:r>
            <a:r>
              <a:rPr lang="de-DE" dirty="0" err="1" smtClean="0"/>
              <a:t>practitioners</a:t>
            </a:r>
            <a:r>
              <a:rPr lang="de-DE" dirty="0" smtClean="0"/>
              <a:t> (</a:t>
            </a:r>
            <a:r>
              <a:rPr lang="de-DE" dirty="0" err="1" smtClean="0"/>
              <a:t>lawyers</a:t>
            </a:r>
            <a:r>
              <a:rPr lang="de-DE" dirty="0" smtClean="0"/>
              <a:t> </a:t>
            </a:r>
            <a:r>
              <a:rPr lang="de-DE" dirty="0" err="1" smtClean="0"/>
              <a:t>specialized</a:t>
            </a:r>
            <a:r>
              <a:rPr lang="de-DE" dirty="0" smtClean="0"/>
              <a:t> in </a:t>
            </a:r>
            <a:r>
              <a:rPr lang="de-DE" dirty="0" err="1" smtClean="0"/>
              <a:t>estate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)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invited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participate</a:t>
            </a:r>
            <a:r>
              <a:rPr lang="de-DE" dirty="0" smtClean="0"/>
              <a:t> in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conferences</a:t>
            </a:r>
            <a:endParaRPr lang="de-DE" dirty="0" smtClean="0"/>
          </a:p>
          <a:p>
            <a:r>
              <a:rPr lang="de-DE" dirty="0" smtClean="0"/>
              <a:t>Additional </a:t>
            </a:r>
            <a:r>
              <a:rPr lang="de-DE" dirty="0" err="1" smtClean="0"/>
              <a:t>presentations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invited</a:t>
            </a:r>
            <a:r>
              <a:rPr lang="de-DE" dirty="0" smtClean="0"/>
              <a:t> </a:t>
            </a:r>
            <a:r>
              <a:rPr lang="de-DE" dirty="0" err="1" smtClean="0"/>
              <a:t>guests</a:t>
            </a:r>
            <a:r>
              <a:rPr lang="de-DE" dirty="0" smtClean="0"/>
              <a:t> (</a:t>
            </a:r>
            <a:r>
              <a:rPr lang="de-DE" dirty="0" err="1" smtClean="0"/>
              <a:t>sociological</a:t>
            </a:r>
            <a:r>
              <a:rPr lang="de-DE" dirty="0" smtClean="0"/>
              <a:t> </a:t>
            </a:r>
            <a:r>
              <a:rPr lang="de-DE" dirty="0" err="1" smtClean="0"/>
              <a:t>aspects</a:t>
            </a:r>
            <a:r>
              <a:rPr lang="de-DE" dirty="0" smtClean="0"/>
              <a:t>, fundamental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aspects</a:t>
            </a:r>
            <a:r>
              <a:rPr lang="de-DE" dirty="0"/>
              <a:t>)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3048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III.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worked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In </a:t>
            </a:r>
            <a:r>
              <a:rPr lang="de-DE" dirty="0" err="1" smtClean="0"/>
              <a:t>addition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national </a:t>
            </a:r>
            <a:r>
              <a:rPr lang="de-DE" dirty="0" err="1" smtClean="0"/>
              <a:t>reports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questionnaire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stage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a </a:t>
            </a:r>
            <a:r>
              <a:rPr lang="de-DE" dirty="0" err="1" smtClean="0"/>
              <a:t>typical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was </a:t>
            </a:r>
            <a:r>
              <a:rPr lang="de-DE" dirty="0" err="1" smtClean="0"/>
              <a:t>presented</a:t>
            </a:r>
            <a:endParaRPr lang="de-DE" dirty="0" smtClean="0"/>
          </a:p>
          <a:p>
            <a:pPr lvl="1"/>
            <a:r>
              <a:rPr lang="de-DE" dirty="0" err="1" smtClean="0"/>
              <a:t>solutions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national legal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provided</a:t>
            </a:r>
            <a:endParaRPr lang="de-DE" dirty="0" smtClean="0"/>
          </a:p>
          <a:p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national </a:t>
            </a:r>
            <a:r>
              <a:rPr lang="de-DE" dirty="0" err="1" smtClean="0"/>
              <a:t>reports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reports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stage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elaborated</a:t>
            </a:r>
            <a:endParaRPr lang="de-DE" dirty="0" smtClean="0"/>
          </a:p>
          <a:p>
            <a:pPr lvl="1"/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reports</a:t>
            </a:r>
            <a:r>
              <a:rPr lang="de-DE" dirty="0" smtClean="0"/>
              <a:t> </a:t>
            </a:r>
            <a:r>
              <a:rPr lang="de-DE" dirty="0" err="1" smtClean="0"/>
              <a:t>display</a:t>
            </a:r>
            <a:r>
              <a:rPr lang="de-DE" dirty="0" smtClean="0"/>
              <a:t> </a:t>
            </a:r>
            <a:r>
              <a:rPr lang="de-DE" dirty="0" err="1" smtClean="0"/>
              <a:t>accordences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legal </a:t>
            </a:r>
            <a:r>
              <a:rPr lang="de-DE" dirty="0" err="1" smtClean="0"/>
              <a:t>systems</a:t>
            </a:r>
            <a:endParaRPr lang="de-DE" dirty="0" smtClean="0"/>
          </a:p>
          <a:p>
            <a:r>
              <a:rPr lang="de-DE" dirty="0" err="1" smtClean="0"/>
              <a:t>Theses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stage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conclusion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endParaRPr lang="de-DE" dirty="0" smtClean="0"/>
          </a:p>
          <a:p>
            <a:r>
              <a:rPr lang="de-DE" dirty="0" smtClean="0"/>
              <a:t>Feb 28, 2019: final 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 smtClean="0"/>
          </a:p>
          <a:p>
            <a:r>
              <a:rPr lang="de-DE" dirty="0" smtClean="0"/>
              <a:t>2020: </a:t>
            </a:r>
            <a:r>
              <a:rPr lang="de-DE" dirty="0" err="1" smtClean="0"/>
              <a:t>publication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book</a:t>
            </a:r>
            <a:r>
              <a:rPr lang="de-DE" dirty="0" smtClean="0"/>
              <a:t> „Familiäre Vermögensplanung“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6335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IV. </a:t>
            </a:r>
            <a:r>
              <a:rPr lang="de-DE" dirty="0" err="1" smtClean="0"/>
              <a:t>Results</a:t>
            </a:r>
            <a:r>
              <a:rPr lang="de-DE" dirty="0" smtClean="0"/>
              <a:t> (</a:t>
            </a:r>
            <a:r>
              <a:rPr lang="de-DE" dirty="0" err="1" smtClean="0"/>
              <a:t>examples</a:t>
            </a:r>
            <a:r>
              <a:rPr lang="de-DE" dirty="0"/>
              <a:t>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Legal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divorce</a:t>
            </a:r>
            <a:endParaRPr lang="de-DE" dirty="0" smtClean="0"/>
          </a:p>
          <a:p>
            <a:pPr lvl="1"/>
            <a:r>
              <a:rPr lang="de-DE" dirty="0" smtClean="0"/>
              <a:t>German </a:t>
            </a:r>
            <a:r>
              <a:rPr lang="de-DE" dirty="0" err="1" smtClean="0"/>
              <a:t>and</a:t>
            </a:r>
            <a:r>
              <a:rPr lang="de-DE" dirty="0" smtClean="0"/>
              <a:t> Swiss </a:t>
            </a:r>
            <a:r>
              <a:rPr lang="de-DE" dirty="0" err="1" smtClean="0"/>
              <a:t>law</a:t>
            </a:r>
            <a:endParaRPr lang="de-DE" dirty="0" smtClean="0"/>
          </a:p>
          <a:p>
            <a:pPr lvl="2"/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principle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breakdown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marriage</a:t>
            </a:r>
            <a:r>
              <a:rPr lang="de-DE" dirty="0" smtClean="0"/>
              <a:t> (Zerrüttungsprinzip), fault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misconduct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spouse</a:t>
            </a:r>
            <a:r>
              <a:rPr lang="de-DE" dirty="0" smtClean="0"/>
              <a:t> </a:t>
            </a:r>
            <a:r>
              <a:rPr lang="de-DE" dirty="0" err="1" smtClean="0"/>
              <a:t>leading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divorce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relevant</a:t>
            </a:r>
          </a:p>
          <a:p>
            <a:pPr lvl="2"/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former</a:t>
            </a:r>
            <a:r>
              <a:rPr lang="de-DE" dirty="0" smtClean="0"/>
              <a:t> </a:t>
            </a:r>
            <a:r>
              <a:rPr lang="de-DE" dirty="0" err="1" smtClean="0"/>
              <a:t>spouses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principle</a:t>
            </a:r>
            <a:r>
              <a:rPr lang="de-DE" dirty="0" smtClean="0"/>
              <a:t> „clean break“: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former</a:t>
            </a:r>
            <a:r>
              <a:rPr lang="de-DE" dirty="0" smtClean="0"/>
              <a:t> </a:t>
            </a:r>
            <a:r>
              <a:rPr lang="de-DE" dirty="0" err="1" smtClean="0"/>
              <a:t>spouse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responsible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her </a:t>
            </a:r>
            <a:r>
              <a:rPr lang="de-DE" dirty="0" err="1" smtClean="0"/>
              <a:t>maintenance</a:t>
            </a:r>
            <a:r>
              <a:rPr lang="de-DE" dirty="0" smtClean="0"/>
              <a:t>.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, </a:t>
            </a:r>
            <a:r>
              <a:rPr lang="de-DE" dirty="0" err="1" smtClean="0"/>
              <a:t>illness</a:t>
            </a:r>
            <a:r>
              <a:rPr lang="de-DE" dirty="0" smtClean="0"/>
              <a:t>, </a:t>
            </a:r>
            <a:r>
              <a:rPr lang="de-DE" dirty="0" err="1" smtClean="0"/>
              <a:t>joblessness</a:t>
            </a:r>
            <a:r>
              <a:rPr lang="de-DE" dirty="0" smtClean="0"/>
              <a:t>, </a:t>
            </a:r>
            <a:r>
              <a:rPr lang="de-DE" dirty="0" err="1" smtClean="0"/>
              <a:t>childcare</a:t>
            </a:r>
            <a:endParaRPr lang="de-DE" dirty="0" smtClean="0"/>
          </a:p>
          <a:p>
            <a:pPr lvl="1"/>
            <a:r>
              <a:rPr lang="de-DE" dirty="0" smtClean="0"/>
              <a:t>Austrian </a:t>
            </a:r>
            <a:r>
              <a:rPr lang="de-DE" dirty="0" err="1" smtClean="0"/>
              <a:t>law</a:t>
            </a:r>
            <a:endParaRPr lang="de-DE" dirty="0"/>
          </a:p>
          <a:p>
            <a:pPr lvl="2"/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principle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fault (Verschuldensprinzip): </a:t>
            </a:r>
            <a:r>
              <a:rPr lang="de-DE" dirty="0" err="1" smtClean="0"/>
              <a:t>divorce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spouse</a:t>
            </a:r>
            <a:r>
              <a:rPr lang="de-DE" dirty="0" smtClean="0"/>
              <a:t> </a:t>
            </a:r>
            <a:r>
              <a:rPr lang="de-DE" dirty="0" err="1" smtClean="0"/>
              <a:t>violated</a:t>
            </a:r>
            <a:r>
              <a:rPr lang="de-DE" dirty="0" smtClean="0"/>
              <a:t> </a:t>
            </a:r>
            <a:r>
              <a:rPr lang="de-DE" dirty="0" err="1" smtClean="0"/>
              <a:t>obligation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marriage</a:t>
            </a:r>
            <a:r>
              <a:rPr lang="de-DE" dirty="0" smtClean="0"/>
              <a:t> (</a:t>
            </a:r>
            <a:r>
              <a:rPr lang="de-DE" dirty="0" err="1" smtClean="0"/>
              <a:t>adultery</a:t>
            </a:r>
            <a:r>
              <a:rPr lang="de-DE" dirty="0" smtClean="0"/>
              <a:t>, </a:t>
            </a:r>
            <a:r>
              <a:rPr lang="de-DE" dirty="0" err="1" smtClean="0"/>
              <a:t>violence</a:t>
            </a:r>
            <a:r>
              <a:rPr lang="de-DE" dirty="0" smtClean="0"/>
              <a:t>, </a:t>
            </a:r>
            <a:r>
              <a:rPr lang="de-DE" dirty="0" err="1" smtClean="0"/>
              <a:t>respectless</a:t>
            </a:r>
            <a:r>
              <a:rPr lang="de-DE" dirty="0" smtClean="0"/>
              <a:t> </a:t>
            </a:r>
            <a:r>
              <a:rPr lang="de-DE" dirty="0" err="1" smtClean="0"/>
              <a:t>conduct</a:t>
            </a:r>
            <a:r>
              <a:rPr lang="de-DE" dirty="0" smtClean="0"/>
              <a:t>, </a:t>
            </a:r>
            <a:r>
              <a:rPr lang="de-DE" dirty="0" err="1" smtClean="0"/>
              <a:t>etc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Maintenance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former</a:t>
            </a:r>
            <a:r>
              <a:rPr lang="de-DE" dirty="0" smtClean="0"/>
              <a:t> </a:t>
            </a:r>
            <a:r>
              <a:rPr lang="de-DE" dirty="0" err="1" smtClean="0"/>
              <a:t>spouses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fault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8907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</a:t>
            </a:r>
            <a:r>
              <a:rPr lang="de-DE" dirty="0" err="1"/>
              <a:t>Results</a:t>
            </a:r>
            <a:r>
              <a:rPr lang="de-DE" dirty="0"/>
              <a:t> (</a:t>
            </a:r>
            <a:r>
              <a:rPr lang="de-DE" dirty="0" err="1"/>
              <a:t>examples</a:t>
            </a:r>
            <a:r>
              <a:rPr lang="de-DE" dirty="0"/>
              <a:t>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Asset </a:t>
            </a:r>
            <a:r>
              <a:rPr lang="de-DE" dirty="0" err="1" smtClean="0"/>
              <a:t>distribution</a:t>
            </a:r>
            <a:r>
              <a:rPr lang="de-DE" dirty="0" smtClean="0"/>
              <a:t> after </a:t>
            </a:r>
            <a:r>
              <a:rPr lang="de-DE" dirty="0" err="1" smtClean="0"/>
              <a:t>divorce</a:t>
            </a:r>
            <a:endParaRPr lang="de-DE" dirty="0" smtClean="0"/>
          </a:p>
          <a:p>
            <a:pPr lvl="1"/>
            <a:r>
              <a:rPr lang="de-DE" dirty="0" err="1" smtClean="0"/>
              <a:t>assets</a:t>
            </a:r>
            <a:r>
              <a:rPr lang="de-DE" dirty="0" smtClean="0"/>
              <a:t> </a:t>
            </a:r>
            <a:r>
              <a:rPr lang="de-DE" dirty="0" err="1" smtClean="0"/>
              <a:t>acquired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marriage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former</a:t>
            </a:r>
            <a:r>
              <a:rPr lang="de-DE" dirty="0" smtClean="0"/>
              <a:t> </a:t>
            </a:r>
            <a:r>
              <a:rPr lang="de-DE" dirty="0" err="1" smtClean="0"/>
              <a:t>spouses</a:t>
            </a:r>
            <a:endParaRPr lang="de-DE" dirty="0" smtClean="0"/>
          </a:p>
          <a:p>
            <a:pPr lvl="1"/>
            <a:r>
              <a:rPr lang="de-DE" dirty="0" smtClean="0"/>
              <a:t>German </a:t>
            </a:r>
            <a:r>
              <a:rPr lang="de-DE" dirty="0" err="1" smtClean="0"/>
              <a:t>and</a:t>
            </a:r>
            <a:r>
              <a:rPr lang="de-DE" dirty="0" smtClean="0"/>
              <a:t> Swiss </a:t>
            </a:r>
            <a:r>
              <a:rPr lang="de-DE" dirty="0" err="1" smtClean="0"/>
              <a:t>law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Distribution 50:50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former</a:t>
            </a:r>
            <a:r>
              <a:rPr lang="de-DE" dirty="0" smtClean="0"/>
              <a:t> </a:t>
            </a:r>
            <a:r>
              <a:rPr lang="de-DE" dirty="0" err="1" smtClean="0"/>
              <a:t>spouses</a:t>
            </a:r>
            <a:endParaRPr lang="de-DE" dirty="0" smtClean="0"/>
          </a:p>
          <a:p>
            <a:pPr lvl="2"/>
            <a:r>
              <a:rPr lang="de-DE" dirty="0" err="1" smtClean="0"/>
              <a:t>Businesses</a:t>
            </a:r>
            <a:r>
              <a:rPr lang="de-DE" dirty="0" smtClean="0"/>
              <a:t> not </a:t>
            </a:r>
            <a:r>
              <a:rPr lang="de-DE" dirty="0" err="1" smtClean="0"/>
              <a:t>excluded</a:t>
            </a:r>
            <a:r>
              <a:rPr lang="de-DE" dirty="0" smtClean="0"/>
              <a:t>: (</a:t>
            </a:r>
            <a:r>
              <a:rPr lang="de-DE" dirty="0" err="1" smtClean="0"/>
              <a:t>Pre</a:t>
            </a:r>
            <a:r>
              <a:rPr lang="de-DE" dirty="0" smtClean="0"/>
              <a:t>-)</a:t>
            </a:r>
            <a:r>
              <a:rPr lang="de-DE" dirty="0" err="1" smtClean="0"/>
              <a:t>nuptial</a:t>
            </a:r>
            <a:r>
              <a:rPr lang="de-DE" dirty="0" smtClean="0"/>
              <a:t> </a:t>
            </a:r>
            <a:r>
              <a:rPr lang="de-DE" dirty="0" err="1" smtClean="0"/>
              <a:t>agreements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recommended</a:t>
            </a:r>
            <a:r>
              <a:rPr lang="de-DE" dirty="0"/>
              <a:t>!</a:t>
            </a:r>
            <a:endParaRPr lang="de-DE" dirty="0" smtClean="0"/>
          </a:p>
          <a:p>
            <a:pPr lvl="1"/>
            <a:r>
              <a:rPr lang="de-DE" dirty="0" smtClean="0"/>
              <a:t>Austrian </a:t>
            </a:r>
            <a:r>
              <a:rPr lang="de-DE" dirty="0" err="1" smtClean="0"/>
              <a:t>law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Distribution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fairness</a:t>
            </a:r>
            <a:r>
              <a:rPr lang="de-DE" dirty="0" smtClean="0"/>
              <a:t> (</a:t>
            </a:r>
            <a:r>
              <a:rPr lang="de-DE" dirty="0" err="1" smtClean="0"/>
              <a:t>court</a:t>
            </a:r>
            <a:r>
              <a:rPr lang="de-DE" dirty="0" smtClean="0"/>
              <a:t> </a:t>
            </a:r>
            <a:r>
              <a:rPr lang="de-DE" dirty="0" err="1" smtClean="0"/>
              <a:t>decisions</a:t>
            </a:r>
            <a:r>
              <a:rPr lang="de-DE" dirty="0" smtClean="0"/>
              <a:t> </a:t>
            </a:r>
            <a:r>
              <a:rPr lang="de-DE" dirty="0" err="1" smtClean="0"/>
              <a:t>mostly</a:t>
            </a:r>
            <a:r>
              <a:rPr lang="de-DE" dirty="0" smtClean="0"/>
              <a:t> 50:50)</a:t>
            </a:r>
          </a:p>
          <a:p>
            <a:pPr lvl="2"/>
            <a:r>
              <a:rPr lang="de-DE" dirty="0" err="1" smtClean="0"/>
              <a:t>Businesses</a:t>
            </a:r>
            <a:r>
              <a:rPr lang="de-DE" dirty="0" smtClean="0"/>
              <a:t> </a:t>
            </a:r>
            <a:r>
              <a:rPr lang="de-DE" dirty="0" err="1" smtClean="0"/>
              <a:t>excluded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154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</a:t>
            </a:r>
            <a:r>
              <a:rPr lang="de-DE" dirty="0" err="1"/>
              <a:t>Results</a:t>
            </a:r>
            <a:r>
              <a:rPr lang="de-DE" dirty="0"/>
              <a:t> (</a:t>
            </a:r>
            <a:r>
              <a:rPr lang="de-DE" dirty="0" err="1"/>
              <a:t>examples</a:t>
            </a:r>
            <a:r>
              <a:rPr lang="de-DE" dirty="0"/>
              <a:t>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shares</a:t>
            </a:r>
            <a:endParaRPr lang="de-DE" dirty="0" smtClean="0"/>
          </a:p>
          <a:p>
            <a:pPr lvl="1"/>
            <a:r>
              <a:rPr lang="de-DE" dirty="0" err="1" smtClean="0"/>
              <a:t>spouses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children</a:t>
            </a:r>
            <a:r>
              <a:rPr lang="de-DE" dirty="0" smtClean="0"/>
              <a:t> </a:t>
            </a:r>
            <a:r>
              <a:rPr lang="de-DE" dirty="0" err="1" smtClean="0"/>
              <a:t>entitled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shares</a:t>
            </a:r>
            <a:endParaRPr lang="de-DE" dirty="0" smtClean="0"/>
          </a:p>
          <a:p>
            <a:pPr lvl="2"/>
            <a:r>
              <a:rPr lang="de-DE" dirty="0" smtClean="0"/>
              <a:t>German </a:t>
            </a:r>
            <a:r>
              <a:rPr lang="de-DE" dirty="0" err="1" smtClean="0"/>
              <a:t>and</a:t>
            </a:r>
            <a:r>
              <a:rPr lang="de-DE" dirty="0" smtClean="0"/>
              <a:t> Swiss </a:t>
            </a:r>
            <a:r>
              <a:rPr lang="de-DE" dirty="0" err="1" smtClean="0"/>
              <a:t>law</a:t>
            </a:r>
            <a:r>
              <a:rPr lang="de-DE" dirty="0" smtClean="0"/>
              <a:t>: </a:t>
            </a:r>
            <a:r>
              <a:rPr lang="de-DE" dirty="0" err="1" smtClean="0"/>
              <a:t>parents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entitled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endParaRPr lang="de-DE" dirty="0" smtClean="0"/>
          </a:p>
          <a:p>
            <a:pPr lvl="1"/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half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statutory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endParaRPr lang="de-DE" dirty="0" smtClean="0"/>
          </a:p>
          <a:p>
            <a:pPr lvl="2"/>
            <a:r>
              <a:rPr lang="de-DE" dirty="0" smtClean="0"/>
              <a:t>Swiss </a:t>
            </a:r>
            <a:r>
              <a:rPr lang="de-DE" dirty="0" err="1" smtClean="0"/>
              <a:t>law</a:t>
            </a:r>
            <a:r>
              <a:rPr lang="de-DE" dirty="0" smtClean="0"/>
              <a:t>: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quarters</a:t>
            </a:r>
            <a:endParaRPr lang="de-DE" dirty="0" smtClean="0"/>
          </a:p>
          <a:p>
            <a:pPr lvl="1"/>
            <a:r>
              <a:rPr lang="de-DE" dirty="0" smtClean="0"/>
              <a:t>German </a:t>
            </a:r>
            <a:r>
              <a:rPr lang="de-DE" dirty="0" err="1" smtClean="0"/>
              <a:t>and</a:t>
            </a:r>
            <a:r>
              <a:rPr lang="de-DE" dirty="0" smtClean="0"/>
              <a:t> Swiss </a:t>
            </a:r>
            <a:r>
              <a:rPr lang="de-DE" dirty="0" err="1" smtClean="0"/>
              <a:t>law</a:t>
            </a:r>
            <a:r>
              <a:rPr lang="de-DE" dirty="0" smtClean="0"/>
              <a:t>:</a:t>
            </a:r>
          </a:p>
          <a:p>
            <a:pPr lvl="2"/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entitled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grant</a:t>
            </a:r>
            <a:r>
              <a:rPr lang="de-DE" dirty="0" smtClean="0"/>
              <a:t> </a:t>
            </a: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testator</a:t>
            </a:r>
            <a:endParaRPr lang="de-DE" dirty="0" smtClean="0"/>
          </a:p>
          <a:p>
            <a:pPr lvl="2"/>
            <a:r>
              <a:rPr lang="de-DE" dirty="0" err="1" smtClean="0"/>
              <a:t>legacies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rejected</a:t>
            </a:r>
            <a:r>
              <a:rPr lang="de-DE" dirty="0" smtClean="0"/>
              <a:t> in </a:t>
            </a:r>
            <a:r>
              <a:rPr lang="de-DE" dirty="0" err="1" smtClean="0"/>
              <a:t>general</a:t>
            </a:r>
            <a:r>
              <a:rPr lang="de-DE" dirty="0" smtClean="0"/>
              <a:t> (German </a:t>
            </a:r>
            <a:r>
              <a:rPr lang="de-DE" dirty="0" err="1" smtClean="0"/>
              <a:t>law</a:t>
            </a:r>
            <a:r>
              <a:rPr lang="de-DE" dirty="0" smtClean="0"/>
              <a:t>)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do not </a:t>
            </a:r>
            <a:r>
              <a:rPr lang="de-DE" dirty="0" err="1" smtClean="0"/>
              <a:t>consist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liquid </a:t>
            </a:r>
            <a:r>
              <a:rPr lang="de-DE" dirty="0" err="1" smtClean="0"/>
              <a:t>assets</a:t>
            </a:r>
            <a:r>
              <a:rPr lang="de-DE" dirty="0" smtClean="0"/>
              <a:t> (Swiss </a:t>
            </a:r>
            <a:r>
              <a:rPr lang="de-DE" dirty="0" err="1" smtClean="0"/>
              <a:t>law</a:t>
            </a:r>
            <a:r>
              <a:rPr lang="de-DE" dirty="0" smtClean="0"/>
              <a:t>) in </a:t>
            </a:r>
            <a:r>
              <a:rPr lang="de-DE" dirty="0" err="1" smtClean="0"/>
              <a:t>favour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claim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money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796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de-DE" dirty="0" smtClean="0"/>
              <a:t>Estate </a:t>
            </a:r>
            <a:r>
              <a:rPr lang="de-DE" dirty="0" err="1" smtClean="0"/>
              <a:t>planning</a:t>
            </a:r>
            <a:r>
              <a:rPr lang="de-DE" dirty="0" smtClean="0"/>
              <a:t> –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do </a:t>
            </a:r>
            <a:r>
              <a:rPr lang="de-DE" dirty="0" err="1" smtClean="0"/>
              <a:t>it</a:t>
            </a:r>
            <a:endParaRPr lang="de-DE" dirty="0" smtClean="0"/>
          </a:p>
          <a:p>
            <a:pPr marL="514350" indent="-514350">
              <a:buAutoNum type="romanUcPeriod"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all </a:t>
            </a:r>
            <a:r>
              <a:rPr lang="de-DE" dirty="0" err="1" smtClean="0"/>
              <a:t>started</a:t>
            </a:r>
            <a:endParaRPr lang="de-DE" dirty="0" smtClean="0"/>
          </a:p>
          <a:p>
            <a:pPr marL="514350" indent="-514350">
              <a:buAutoNum type="romanUcPeriod"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worked</a:t>
            </a:r>
            <a:endParaRPr lang="de-DE" dirty="0" smtClean="0"/>
          </a:p>
          <a:p>
            <a:pPr marL="514350" indent="-514350">
              <a:buAutoNum type="romanUcPeriod"/>
            </a:pPr>
            <a:r>
              <a:rPr lang="de-DE" dirty="0" err="1" smtClean="0"/>
              <a:t>Results</a:t>
            </a:r>
            <a:r>
              <a:rPr lang="de-DE" dirty="0" smtClean="0"/>
              <a:t> (</a:t>
            </a:r>
            <a:r>
              <a:rPr lang="de-DE" dirty="0" err="1" smtClean="0"/>
              <a:t>examples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4040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</a:t>
            </a:r>
            <a:r>
              <a:rPr lang="de-DE" dirty="0" err="1"/>
              <a:t>Results</a:t>
            </a:r>
            <a:r>
              <a:rPr lang="de-DE" dirty="0"/>
              <a:t> (</a:t>
            </a:r>
            <a:r>
              <a:rPr lang="de-DE" dirty="0" err="1"/>
              <a:t>examples</a:t>
            </a:r>
            <a:r>
              <a:rPr lang="de-DE" dirty="0"/>
              <a:t>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1"/>
            <a:r>
              <a:rPr lang="de-DE" dirty="0" smtClean="0"/>
              <a:t>Austrian </a:t>
            </a:r>
            <a:r>
              <a:rPr lang="de-DE" dirty="0" err="1" smtClean="0"/>
              <a:t>law</a:t>
            </a:r>
            <a:r>
              <a:rPr lang="de-DE" dirty="0" smtClean="0"/>
              <a:t>:</a:t>
            </a:r>
          </a:p>
          <a:p>
            <a:pPr lvl="2"/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entitled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kind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grant</a:t>
            </a:r>
            <a:r>
              <a:rPr lang="de-DE" dirty="0" smtClean="0"/>
              <a:t> </a:t>
            </a: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testator</a:t>
            </a:r>
            <a:endParaRPr lang="de-DE" dirty="0" smtClean="0"/>
          </a:p>
          <a:p>
            <a:pPr lvl="2"/>
            <a:r>
              <a:rPr lang="de-DE" dirty="0" err="1" smtClean="0"/>
              <a:t>cannot</a:t>
            </a:r>
            <a:r>
              <a:rPr lang="de-DE" dirty="0" smtClean="0"/>
              <a:t> „</a:t>
            </a:r>
            <a:r>
              <a:rPr lang="de-DE" dirty="0" err="1" smtClean="0"/>
              <a:t>switch</a:t>
            </a:r>
            <a:r>
              <a:rPr lang="de-DE" dirty="0" smtClean="0"/>
              <a:t>“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claim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money</a:t>
            </a:r>
            <a:endParaRPr lang="de-DE" dirty="0" smtClean="0"/>
          </a:p>
          <a:p>
            <a:pPr lvl="2"/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legacy</a:t>
            </a:r>
            <a:r>
              <a:rPr lang="de-DE" dirty="0" smtClean="0"/>
              <a:t> must </a:t>
            </a:r>
            <a:r>
              <a:rPr lang="de-DE" dirty="0" err="1" smtClean="0"/>
              <a:t>reach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amount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endParaRPr lang="de-DE" dirty="0" smtClean="0"/>
          </a:p>
          <a:p>
            <a:pPr lvl="2"/>
            <a:r>
              <a:rPr lang="de-DE" dirty="0" err="1" smtClean="0"/>
              <a:t>if</a:t>
            </a:r>
            <a:r>
              <a:rPr lang="de-DE" dirty="0" smtClean="0"/>
              <a:t> so, </a:t>
            </a:r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usufruct</a:t>
            </a:r>
            <a:r>
              <a:rPr lang="de-DE" dirty="0" smtClean="0"/>
              <a:t>,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-time </a:t>
            </a:r>
            <a:r>
              <a:rPr lang="de-DE" dirty="0" err="1" smtClean="0"/>
              <a:t>income</a:t>
            </a:r>
            <a:r>
              <a:rPr lang="de-DE" dirty="0" smtClean="0"/>
              <a:t>, </a:t>
            </a:r>
            <a:r>
              <a:rPr lang="de-DE" dirty="0" err="1" smtClean="0"/>
              <a:t>position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beneficiary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foundation</a:t>
            </a:r>
            <a:r>
              <a:rPr lang="de-DE" dirty="0" smtClean="0"/>
              <a:t>, </a:t>
            </a:r>
            <a:r>
              <a:rPr lang="de-DE" dirty="0" err="1" smtClean="0"/>
              <a:t>shares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company</a:t>
            </a:r>
            <a:r>
              <a:rPr lang="de-DE" dirty="0" smtClean="0"/>
              <a:t> (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not transferable) </a:t>
            </a:r>
            <a:r>
              <a:rPr lang="de-DE" dirty="0" err="1" smtClean="0"/>
              <a:t>etc</a:t>
            </a:r>
            <a:endParaRPr lang="de-DE" dirty="0" smtClean="0"/>
          </a:p>
          <a:p>
            <a:pPr lvl="2"/>
            <a:r>
              <a:rPr lang="de-DE" dirty="0" err="1" smtClean="0"/>
              <a:t>testator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in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courts</a:t>
            </a:r>
            <a:r>
              <a:rPr lang="de-DE" dirty="0" smtClean="0"/>
              <a:t>)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postpone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time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delivered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five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r>
              <a:rPr lang="de-DE" dirty="0" smtClean="0"/>
              <a:t> after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testator</a:t>
            </a:r>
            <a:endParaRPr lang="de-DE" dirty="0" smtClean="0"/>
          </a:p>
          <a:p>
            <a:pPr lvl="2"/>
            <a:r>
              <a:rPr lang="de-DE" dirty="0" smtClean="0"/>
              <a:t>Austrian </a:t>
            </a:r>
            <a:r>
              <a:rPr lang="de-DE" dirty="0" err="1" smtClean="0"/>
              <a:t>law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businesses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outflow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liquidity</a:t>
            </a:r>
            <a:r>
              <a:rPr lang="de-DE" dirty="0" smtClean="0"/>
              <a:t> 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(</a:t>
            </a:r>
            <a:r>
              <a:rPr lang="de-DE" dirty="0" err="1" smtClean="0"/>
              <a:t>major</a:t>
            </a:r>
            <a:r>
              <a:rPr lang="de-DE" dirty="0" smtClean="0"/>
              <a:t>) shareholder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29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6" name="Bild 6" descr="fragezeichen_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62" b="15157"/>
          <a:stretch/>
        </p:blipFill>
        <p:spPr>
          <a:xfrm>
            <a:off x="0" y="0"/>
            <a:ext cx="915442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0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I. Estate </a:t>
            </a:r>
            <a:r>
              <a:rPr lang="de-DE" dirty="0" err="1" smtClean="0"/>
              <a:t>planning</a:t>
            </a:r>
            <a:r>
              <a:rPr lang="de-DE" dirty="0" smtClean="0"/>
              <a:t> –</a:t>
            </a:r>
            <a:br>
              <a:rPr lang="de-DE" dirty="0" smtClean="0"/>
            </a:b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do </a:t>
            </a:r>
            <a:r>
              <a:rPr lang="de-DE" dirty="0" err="1" smtClean="0"/>
              <a:t>it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Estate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strategies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r>
              <a:rPr lang="de-DE" dirty="0" smtClean="0"/>
              <a:t> (</a:t>
            </a:r>
            <a:r>
              <a:rPr lang="de-DE" dirty="0" err="1" smtClean="0"/>
              <a:t>wealth</a:t>
            </a:r>
            <a:r>
              <a:rPr lang="de-DE" dirty="0" smtClean="0"/>
              <a:t>) </a:t>
            </a:r>
            <a:r>
              <a:rPr lang="de-DE" dirty="0" err="1" smtClean="0"/>
              <a:t>of</a:t>
            </a:r>
            <a:r>
              <a:rPr lang="de-DE" dirty="0" smtClean="0"/>
              <a:t> an individual</a:t>
            </a:r>
          </a:p>
          <a:p>
            <a:pPr lvl="1"/>
            <a:r>
              <a:rPr lang="de-DE" dirty="0" err="1" smtClean="0"/>
              <a:t>estate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 in </a:t>
            </a:r>
            <a:r>
              <a:rPr lang="de-DE" dirty="0" err="1" smtClean="0"/>
              <a:t>families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a </a:t>
            </a:r>
            <a:r>
              <a:rPr lang="de-DE" dirty="0" err="1" smtClean="0"/>
              <a:t>special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on</a:t>
            </a:r>
          </a:p>
          <a:p>
            <a:pPr lvl="2"/>
            <a:r>
              <a:rPr lang="de-DE" dirty="0" err="1" smtClean="0"/>
              <a:t>marriage</a:t>
            </a:r>
            <a:r>
              <a:rPr lang="de-DE" dirty="0" smtClean="0"/>
              <a:t> (</a:t>
            </a:r>
            <a:r>
              <a:rPr lang="de-DE" dirty="0" err="1" smtClean="0"/>
              <a:t>entering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-term </a:t>
            </a:r>
            <a:r>
              <a:rPr lang="de-DE" dirty="0" err="1" smtClean="0"/>
              <a:t>partnership</a:t>
            </a:r>
            <a:r>
              <a:rPr lang="de-DE" dirty="0" smtClean="0"/>
              <a:t>)</a:t>
            </a:r>
          </a:p>
          <a:p>
            <a:pPr lvl="2"/>
            <a:r>
              <a:rPr lang="de-DE" dirty="0" err="1" smtClean="0"/>
              <a:t>divorce</a:t>
            </a:r>
            <a:r>
              <a:rPr lang="de-DE" dirty="0" smtClean="0"/>
              <a:t> (end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partnership</a:t>
            </a:r>
            <a:r>
              <a:rPr lang="de-DE" dirty="0" smtClean="0"/>
              <a:t>)</a:t>
            </a:r>
          </a:p>
          <a:p>
            <a:pPr lvl="2"/>
            <a:r>
              <a:rPr lang="de-DE" dirty="0" err="1" smtClean="0"/>
              <a:t>incapacity</a:t>
            </a:r>
            <a:r>
              <a:rPr lang="de-DE" dirty="0" smtClean="0"/>
              <a:t> (</a:t>
            </a:r>
            <a:r>
              <a:rPr lang="de-DE" dirty="0" err="1" smtClean="0"/>
              <a:t>loss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mental </a:t>
            </a:r>
            <a:r>
              <a:rPr lang="de-DE" dirty="0" err="1" smtClean="0"/>
              <a:t>abilities</a:t>
            </a:r>
            <a:r>
              <a:rPr lang="de-DE" dirty="0" smtClean="0"/>
              <a:t>, </a:t>
            </a:r>
            <a:r>
              <a:rPr lang="de-DE" dirty="0" err="1" smtClean="0"/>
              <a:t>especially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old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)</a:t>
            </a:r>
          </a:p>
          <a:p>
            <a:pPr lvl="2"/>
            <a:r>
              <a:rPr lang="de-DE" dirty="0" err="1" smtClean="0"/>
              <a:t>death</a:t>
            </a:r>
            <a:endParaRPr lang="de-DE" dirty="0" smtClean="0"/>
          </a:p>
          <a:p>
            <a:pPr lvl="1"/>
            <a:r>
              <a:rPr lang="de-DE" dirty="0" smtClean="0"/>
              <a:t>legal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solutions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situations</a:t>
            </a:r>
            <a:endParaRPr lang="de-DE" dirty="0" smtClean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326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Estate </a:t>
            </a:r>
            <a:r>
              <a:rPr lang="de-DE" dirty="0" err="1"/>
              <a:t>planning</a:t>
            </a:r>
            <a:r>
              <a:rPr lang="de-DE" dirty="0"/>
              <a:t> –</a:t>
            </a:r>
            <a:br>
              <a:rPr lang="de-DE" dirty="0"/>
            </a:b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do </a:t>
            </a:r>
            <a:r>
              <a:rPr lang="de-DE" dirty="0" err="1"/>
              <a:t>it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Estate </a:t>
            </a:r>
            <a:r>
              <a:rPr lang="de-DE" dirty="0" err="1"/>
              <a:t>planning</a:t>
            </a:r>
            <a:r>
              <a:rPr lang="de-DE" dirty="0"/>
              <a:t> </a:t>
            </a:r>
            <a:r>
              <a:rPr lang="de-DE" dirty="0" err="1"/>
              <a:t>deals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short</a:t>
            </a:r>
            <a:r>
              <a:rPr lang="de-DE" dirty="0" smtClean="0"/>
              <a:t>-term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-term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organised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private </a:t>
            </a:r>
            <a:r>
              <a:rPr lang="de-DE" dirty="0" err="1" smtClean="0"/>
              <a:t>autonomy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r>
              <a:rPr lang="de-DE" dirty="0" smtClean="0"/>
              <a:t> </a:t>
            </a:r>
            <a:r>
              <a:rPr lang="de-DE" dirty="0" err="1" smtClean="0"/>
              <a:t>involved</a:t>
            </a:r>
            <a:r>
              <a:rPr lang="de-DE" dirty="0" smtClean="0"/>
              <a:t>, </a:t>
            </a:r>
            <a:r>
              <a:rPr lang="de-DE" dirty="0" err="1" smtClean="0"/>
              <a:t>especially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endParaRPr lang="de-DE" dirty="0" smtClean="0"/>
          </a:p>
          <a:p>
            <a:pPr lvl="2"/>
            <a:r>
              <a:rPr lang="de-DE" dirty="0" err="1" smtClean="0"/>
              <a:t>contracts</a:t>
            </a:r>
            <a:r>
              <a:rPr lang="de-DE" dirty="0" smtClean="0"/>
              <a:t> (such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pre-nuptial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r>
              <a:rPr lang="de-DE" dirty="0" smtClean="0"/>
              <a:t>)</a:t>
            </a:r>
          </a:p>
          <a:p>
            <a:pPr lvl="2"/>
            <a:r>
              <a:rPr lang="de-DE" dirty="0"/>
              <a:t>power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attorney</a:t>
            </a:r>
            <a:r>
              <a:rPr lang="de-DE" dirty="0"/>
              <a:t> (</a:t>
            </a:r>
            <a:r>
              <a:rPr lang="de-DE" dirty="0" err="1"/>
              <a:t>health</a:t>
            </a:r>
            <a:r>
              <a:rPr lang="de-DE" dirty="0"/>
              <a:t> care </a:t>
            </a:r>
            <a:r>
              <a:rPr lang="de-DE" dirty="0" err="1"/>
              <a:t>proxy</a:t>
            </a:r>
            <a:r>
              <a:rPr lang="de-DE" dirty="0" smtClean="0"/>
              <a:t>)</a:t>
            </a:r>
          </a:p>
          <a:p>
            <a:pPr lvl="2"/>
            <a:r>
              <a:rPr lang="de-DE" dirty="0" err="1" smtClean="0"/>
              <a:t>wills</a:t>
            </a:r>
            <a:r>
              <a:rPr lang="de-DE" dirty="0" smtClean="0"/>
              <a:t> (in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 smtClean="0"/>
              <a:t>)</a:t>
            </a:r>
          </a:p>
          <a:p>
            <a:pPr lvl="2"/>
            <a:r>
              <a:rPr lang="de-DE" dirty="0" err="1" smtClean="0"/>
              <a:t>foundations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equivalents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-terms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endParaRPr lang="de-DE" dirty="0" smtClean="0"/>
          </a:p>
          <a:p>
            <a:pPr lvl="2"/>
            <a:r>
              <a:rPr lang="de-DE" dirty="0" err="1" smtClean="0"/>
              <a:t>articles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association</a:t>
            </a:r>
            <a:r>
              <a:rPr lang="de-DE" dirty="0" smtClean="0"/>
              <a:t>, </a:t>
            </a:r>
            <a:r>
              <a:rPr lang="de-DE" dirty="0" err="1" smtClean="0"/>
              <a:t>statutes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company</a:t>
            </a:r>
            <a:r>
              <a:rPr lang="de-DE" dirty="0" smtClean="0"/>
              <a:t> (</a:t>
            </a:r>
            <a:r>
              <a:rPr lang="de-DE" dirty="0" err="1" smtClean="0"/>
              <a:t>corporation</a:t>
            </a:r>
            <a:r>
              <a:rPr lang="de-DE" dirty="0" smtClean="0"/>
              <a:t>)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 smtClean="0"/>
          </a:p>
          <a:p>
            <a:pPr lvl="1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878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Estate </a:t>
            </a:r>
            <a:r>
              <a:rPr lang="de-DE" dirty="0" err="1"/>
              <a:t>planning</a:t>
            </a:r>
            <a:r>
              <a:rPr lang="de-DE" dirty="0"/>
              <a:t> –</a:t>
            </a:r>
            <a:br>
              <a:rPr lang="de-DE" dirty="0"/>
            </a:b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do </a:t>
            </a:r>
            <a:r>
              <a:rPr lang="de-DE" dirty="0" err="1"/>
              <a:t>it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Purposes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estate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endParaRPr lang="de-DE" dirty="0" smtClean="0"/>
          </a:p>
          <a:p>
            <a:pPr lvl="1"/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r>
              <a:rPr lang="de-DE" dirty="0" smtClean="0"/>
              <a:t>, </a:t>
            </a:r>
            <a:r>
              <a:rPr lang="de-DE" dirty="0" err="1" smtClean="0"/>
              <a:t>asset</a:t>
            </a:r>
            <a:r>
              <a:rPr lang="de-DE" dirty="0" smtClean="0"/>
              <a:t> </a:t>
            </a:r>
            <a:r>
              <a:rPr lang="de-DE" dirty="0" err="1" smtClean="0"/>
              <a:t>protection</a:t>
            </a:r>
            <a:endParaRPr lang="de-DE" dirty="0" smtClean="0"/>
          </a:p>
          <a:p>
            <a:pPr lvl="1"/>
            <a:r>
              <a:rPr lang="de-DE" dirty="0" err="1" smtClean="0"/>
              <a:t>providing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endParaRPr lang="de-DE" dirty="0" smtClean="0"/>
          </a:p>
          <a:p>
            <a:pPr lvl="1"/>
            <a:r>
              <a:rPr lang="de-DE" dirty="0" smtClean="0"/>
              <a:t>intergenerational </a:t>
            </a:r>
            <a:r>
              <a:rPr lang="de-DE" dirty="0" err="1" smtClean="0"/>
              <a:t>transfer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wealth</a:t>
            </a:r>
            <a:r>
              <a:rPr lang="de-DE" dirty="0" smtClean="0"/>
              <a:t> (</a:t>
            </a:r>
            <a:r>
              <a:rPr lang="de-DE" dirty="0" err="1" smtClean="0"/>
              <a:t>passing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estate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generations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safeguarding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existence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company</a:t>
            </a:r>
            <a:r>
              <a:rPr lang="de-DE" dirty="0" smtClean="0"/>
              <a:t> (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)</a:t>
            </a:r>
          </a:p>
          <a:p>
            <a:pPr lvl="2"/>
            <a:r>
              <a:rPr lang="de-DE" dirty="0" err="1" smtClean="0"/>
              <a:t>generation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in a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severe</a:t>
            </a:r>
            <a:r>
              <a:rPr lang="de-DE" dirty="0" smtClean="0"/>
              <a:t> </a:t>
            </a:r>
            <a:r>
              <a:rPr lang="de-DE" dirty="0" err="1" smtClean="0"/>
              <a:t>risks</a:t>
            </a:r>
            <a:r>
              <a:rPr lang="de-DE" dirty="0" smtClean="0"/>
              <a:t>!</a:t>
            </a:r>
          </a:p>
          <a:p>
            <a:pPr lvl="2"/>
            <a:r>
              <a:rPr lang="de-DE" dirty="0" err="1" smtClean="0"/>
              <a:t>Successor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really</a:t>
            </a:r>
            <a:r>
              <a:rPr lang="de-DE" dirty="0" smtClean="0"/>
              <a:t> fit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a </a:t>
            </a:r>
            <a:r>
              <a:rPr lang="de-DE" dirty="0" err="1" smtClean="0"/>
              <a:t>company</a:t>
            </a:r>
            <a:endParaRPr lang="de-DE" dirty="0" smtClean="0"/>
          </a:p>
          <a:p>
            <a:pPr lvl="2"/>
            <a:r>
              <a:rPr lang="de-DE" dirty="0" smtClean="0"/>
              <a:t>Division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shares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weaken</a:t>
            </a:r>
            <a:r>
              <a:rPr lang="de-DE" dirty="0" smtClean="0"/>
              <a:t> </a:t>
            </a:r>
            <a:r>
              <a:rPr lang="de-DE" dirty="0" err="1" smtClean="0"/>
              <a:t>influence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shareholders</a:t>
            </a:r>
            <a:endParaRPr lang="de-DE" dirty="0" smtClean="0"/>
          </a:p>
          <a:p>
            <a:pPr lvl="2"/>
            <a:r>
              <a:rPr lang="de-DE" dirty="0" err="1" smtClean="0"/>
              <a:t>conflicts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member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affect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2365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Estate </a:t>
            </a:r>
            <a:r>
              <a:rPr lang="de-DE" dirty="0" err="1"/>
              <a:t>planning</a:t>
            </a:r>
            <a:r>
              <a:rPr lang="de-DE" dirty="0"/>
              <a:t> –</a:t>
            </a:r>
            <a:br>
              <a:rPr lang="de-DE" dirty="0"/>
            </a:b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do </a:t>
            </a:r>
            <a:r>
              <a:rPr lang="de-DE" dirty="0" err="1"/>
              <a:t>it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Stakeholders (</a:t>
            </a:r>
            <a:r>
              <a:rPr lang="de-DE" dirty="0" err="1" smtClean="0"/>
              <a:t>interets</a:t>
            </a:r>
            <a:r>
              <a:rPr lang="de-DE" dirty="0" smtClean="0"/>
              <a:t> </a:t>
            </a:r>
            <a:r>
              <a:rPr lang="de-DE" dirty="0" err="1" smtClean="0"/>
              <a:t>involved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owner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r>
              <a:rPr lang="de-DE" dirty="0" smtClean="0"/>
              <a:t>: </a:t>
            </a:r>
            <a:r>
              <a:rPr lang="de-DE" dirty="0" err="1" smtClean="0"/>
              <a:t>interested</a:t>
            </a:r>
            <a:r>
              <a:rPr lang="de-DE" dirty="0" smtClean="0"/>
              <a:t> in </a:t>
            </a:r>
            <a:r>
              <a:rPr lang="de-DE" dirty="0" err="1" smtClean="0"/>
              <a:t>most</a:t>
            </a:r>
            <a:r>
              <a:rPr lang="de-DE" dirty="0" smtClean="0"/>
              <a:t> extensive </a:t>
            </a:r>
            <a:r>
              <a:rPr lang="de-DE" dirty="0" err="1" smtClean="0"/>
              <a:t>autonomy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organise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endParaRPr lang="de-DE" dirty="0" smtClean="0"/>
          </a:p>
          <a:p>
            <a:pPr lvl="2"/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lifetime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time after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endParaRPr lang="de-DE" dirty="0" smtClean="0"/>
          </a:p>
          <a:p>
            <a:pPr lvl="1"/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: </a:t>
            </a:r>
            <a:r>
              <a:rPr lang="de-DE" dirty="0" err="1" smtClean="0"/>
              <a:t>interested</a:t>
            </a:r>
            <a:r>
              <a:rPr lang="de-DE" dirty="0" smtClean="0"/>
              <a:t> in </a:t>
            </a:r>
            <a:r>
              <a:rPr lang="de-DE" dirty="0" err="1" smtClean="0"/>
              <a:t>participating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living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owner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endParaRPr lang="de-DE" dirty="0" smtClean="0"/>
          </a:p>
          <a:p>
            <a:pPr lvl="2"/>
            <a:r>
              <a:rPr lang="de-DE" dirty="0" err="1" smtClean="0"/>
              <a:t>maintenance</a:t>
            </a:r>
            <a:endParaRPr lang="de-DE" dirty="0" smtClean="0"/>
          </a:p>
          <a:p>
            <a:pPr lvl="2"/>
            <a:r>
              <a:rPr lang="de-DE" dirty="0" err="1" smtClean="0"/>
              <a:t>participation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divorce</a:t>
            </a:r>
            <a:endParaRPr lang="de-DE" dirty="0" smtClean="0"/>
          </a:p>
          <a:p>
            <a:pPr lvl="2"/>
            <a:r>
              <a:rPr lang="de-DE" dirty="0" err="1" smtClean="0"/>
              <a:t>participation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535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Estate </a:t>
            </a:r>
            <a:r>
              <a:rPr lang="de-DE" dirty="0" err="1"/>
              <a:t>planning</a:t>
            </a:r>
            <a:r>
              <a:rPr lang="de-DE" dirty="0"/>
              <a:t> –</a:t>
            </a:r>
            <a:br>
              <a:rPr lang="de-DE" dirty="0"/>
            </a:b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do </a:t>
            </a:r>
            <a:r>
              <a:rPr lang="de-DE" dirty="0" err="1"/>
              <a:t>it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1"/>
            <a:r>
              <a:rPr lang="de-DE" dirty="0" smtClean="0"/>
              <a:t>(</a:t>
            </a:r>
            <a:r>
              <a:rPr lang="de-DE" dirty="0" err="1" smtClean="0"/>
              <a:t>other</a:t>
            </a:r>
            <a:r>
              <a:rPr lang="de-DE" dirty="0" smtClean="0"/>
              <a:t>) </a:t>
            </a:r>
            <a:r>
              <a:rPr lang="de-DE" dirty="0" err="1" smtClean="0"/>
              <a:t>shareholders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company</a:t>
            </a:r>
            <a:endParaRPr lang="de-DE" dirty="0" smtClean="0"/>
          </a:p>
          <a:p>
            <a:pPr lvl="2"/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succession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shares</a:t>
            </a:r>
            <a:r>
              <a:rPr lang="de-DE" dirty="0" smtClean="0"/>
              <a:t> (</a:t>
            </a:r>
            <a:r>
              <a:rPr lang="de-DE" dirty="0" err="1" smtClean="0"/>
              <a:t>incompetent</a:t>
            </a:r>
            <a:r>
              <a:rPr lang="de-DE" dirty="0" smtClean="0"/>
              <a:t> </a:t>
            </a:r>
            <a:r>
              <a:rPr lang="de-DE" dirty="0" err="1" smtClean="0"/>
              <a:t>successors</a:t>
            </a:r>
            <a:r>
              <a:rPr lang="de-DE" dirty="0" smtClean="0"/>
              <a:t>, </a:t>
            </a:r>
            <a:r>
              <a:rPr lang="de-DE" dirty="0" err="1" smtClean="0"/>
              <a:t>competitors</a:t>
            </a:r>
            <a:r>
              <a:rPr lang="de-DE" dirty="0" smtClean="0"/>
              <a:t> </a:t>
            </a:r>
            <a:r>
              <a:rPr lang="de-DE" dirty="0" err="1" smtClean="0"/>
              <a:t>etc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welcome</a:t>
            </a:r>
            <a:r>
              <a:rPr lang="de-DE" dirty="0" smtClean="0"/>
              <a:t>)</a:t>
            </a:r>
          </a:p>
          <a:p>
            <a:pPr lvl="2"/>
            <a:r>
              <a:rPr lang="de-DE" dirty="0" err="1" smtClean="0"/>
              <a:t>acquisition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shares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deceased</a:t>
            </a:r>
            <a:r>
              <a:rPr lang="de-DE" dirty="0" smtClean="0"/>
              <a:t> shareholder</a:t>
            </a:r>
          </a:p>
          <a:p>
            <a:pPr lvl="1"/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endParaRPr lang="de-DE" dirty="0" smtClean="0"/>
          </a:p>
          <a:p>
            <a:pPr lvl="2"/>
            <a:r>
              <a:rPr lang="de-DE" dirty="0" err="1" smtClean="0"/>
              <a:t>businesses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at </a:t>
            </a:r>
            <a:r>
              <a:rPr lang="de-DE" dirty="0" err="1" smtClean="0"/>
              <a:t>risk</a:t>
            </a:r>
            <a:r>
              <a:rPr lang="de-DE" dirty="0" smtClean="0"/>
              <a:t> due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divorce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owner</a:t>
            </a:r>
            <a:endParaRPr lang="de-DE" dirty="0"/>
          </a:p>
          <a:p>
            <a:pPr lvl="2"/>
            <a:r>
              <a:rPr lang="de-DE" dirty="0" err="1" smtClean="0"/>
              <a:t>loss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economic</a:t>
            </a:r>
            <a:r>
              <a:rPr lang="de-DE" dirty="0" smtClean="0"/>
              <a:t> power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bankrupcy</a:t>
            </a:r>
            <a:r>
              <a:rPr lang="de-DE" dirty="0" smtClean="0"/>
              <a:t> </a:t>
            </a:r>
            <a:r>
              <a:rPr lang="de-DE" dirty="0" err="1" smtClean="0"/>
              <a:t>weakens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economy</a:t>
            </a:r>
            <a:endParaRPr lang="de-DE" dirty="0" smtClean="0"/>
          </a:p>
          <a:p>
            <a:pPr lvl="2"/>
            <a:r>
              <a:rPr lang="de-DE" dirty="0" err="1" smtClean="0"/>
              <a:t>loss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jobs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avoided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8997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Estate </a:t>
            </a:r>
            <a:r>
              <a:rPr lang="de-DE" dirty="0" err="1"/>
              <a:t>planning</a:t>
            </a:r>
            <a:r>
              <a:rPr lang="de-DE" dirty="0"/>
              <a:t> –</a:t>
            </a:r>
            <a:br>
              <a:rPr lang="de-DE" dirty="0"/>
            </a:b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do </a:t>
            </a:r>
            <a:r>
              <a:rPr lang="de-DE" dirty="0" err="1"/>
              <a:t>it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err="1" smtClean="0"/>
              <a:t>Conflicting</a:t>
            </a:r>
            <a:r>
              <a:rPr lang="de-DE" dirty="0" smtClean="0"/>
              <a:t> </a:t>
            </a:r>
            <a:r>
              <a:rPr lang="de-DE" dirty="0" err="1" smtClean="0"/>
              <a:t>interests</a:t>
            </a:r>
            <a:endParaRPr lang="de-DE" dirty="0" smtClean="0"/>
          </a:p>
          <a:p>
            <a:pPr lvl="1"/>
            <a:r>
              <a:rPr lang="de-DE" dirty="0" err="1" smtClean="0"/>
              <a:t>Owner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assets</a:t>
            </a:r>
            <a:r>
              <a:rPr lang="de-DE" dirty="0" smtClean="0"/>
              <a:t>: </a:t>
            </a:r>
            <a:r>
              <a:rPr lang="de-DE" dirty="0" err="1" smtClean="0"/>
              <a:t>far</a:t>
            </a:r>
            <a:r>
              <a:rPr lang="de-DE" dirty="0" smtClean="0"/>
              <a:t> </a:t>
            </a:r>
            <a:r>
              <a:rPr lang="de-DE" dirty="0" err="1" smtClean="0"/>
              <a:t>reaching</a:t>
            </a:r>
            <a:r>
              <a:rPr lang="de-DE" dirty="0" smtClean="0"/>
              <a:t> </a:t>
            </a:r>
            <a:r>
              <a:rPr lang="de-DE" dirty="0" err="1" smtClean="0"/>
              <a:t>autonomy</a:t>
            </a:r>
            <a:endParaRPr lang="de-DE" dirty="0" smtClean="0"/>
          </a:p>
          <a:p>
            <a:pPr lvl="1"/>
            <a:r>
              <a:rPr lang="de-DE" dirty="0" smtClean="0"/>
              <a:t>Family </a:t>
            </a:r>
            <a:r>
              <a:rPr lang="de-DE" dirty="0" err="1" smtClean="0"/>
              <a:t>member</a:t>
            </a:r>
            <a:r>
              <a:rPr lang="de-DE" dirty="0" smtClean="0"/>
              <a:t>: </a:t>
            </a:r>
            <a:r>
              <a:rPr lang="de-DE" dirty="0" err="1" smtClean="0"/>
              <a:t>participation</a:t>
            </a:r>
            <a:endParaRPr lang="de-DE" dirty="0" smtClean="0"/>
          </a:p>
          <a:p>
            <a:pPr lvl="1"/>
            <a:r>
              <a:rPr lang="de-DE" dirty="0" smtClean="0"/>
              <a:t>(</a:t>
            </a:r>
            <a:r>
              <a:rPr lang="de-DE" dirty="0" err="1" smtClean="0"/>
              <a:t>other</a:t>
            </a:r>
            <a:r>
              <a:rPr lang="de-DE" dirty="0" smtClean="0"/>
              <a:t>) </a:t>
            </a:r>
            <a:r>
              <a:rPr lang="de-DE" dirty="0" err="1" smtClean="0"/>
              <a:t>shareholders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familiy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: </a:t>
            </a:r>
            <a:r>
              <a:rPr lang="de-DE" dirty="0" err="1" smtClean="0"/>
              <a:t>control</a:t>
            </a:r>
            <a:r>
              <a:rPr lang="de-DE" dirty="0" smtClean="0"/>
              <a:t> in </a:t>
            </a:r>
            <a:r>
              <a:rPr lang="de-DE" dirty="0" err="1" smtClean="0"/>
              <a:t>succession</a:t>
            </a:r>
            <a:r>
              <a:rPr lang="de-DE" dirty="0" smtClean="0"/>
              <a:t>, </a:t>
            </a:r>
            <a:r>
              <a:rPr lang="de-DE" dirty="0" err="1" smtClean="0"/>
              <a:t>acquistion</a:t>
            </a:r>
            <a:endParaRPr lang="de-DE" dirty="0" smtClean="0"/>
          </a:p>
          <a:p>
            <a:pPr lvl="1"/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: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economy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jobs</a:t>
            </a:r>
            <a:endParaRPr lang="de-DE" dirty="0" smtClean="0"/>
          </a:p>
          <a:p>
            <a:r>
              <a:rPr lang="de-DE" dirty="0" smtClean="0"/>
              <a:t>(Partial)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interests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mandatory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endParaRPr lang="de-DE" dirty="0" smtClean="0"/>
          </a:p>
          <a:p>
            <a:pPr lvl="1"/>
            <a:r>
              <a:rPr lang="de-DE" dirty="0" err="1" smtClean="0"/>
              <a:t>owner‘s</a:t>
            </a:r>
            <a:r>
              <a:rPr lang="de-DE" dirty="0" smtClean="0"/>
              <a:t> private </a:t>
            </a:r>
            <a:r>
              <a:rPr lang="de-DE" dirty="0" err="1" smtClean="0"/>
              <a:t>autonomy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unrestricted</a:t>
            </a:r>
            <a:endParaRPr lang="de-DE" dirty="0" smtClean="0"/>
          </a:p>
          <a:p>
            <a:pPr lvl="1"/>
            <a:r>
              <a:rPr lang="de-DE" dirty="0" smtClean="0"/>
              <a:t>limited e.g. </a:t>
            </a:r>
            <a:r>
              <a:rPr lang="de-DE" dirty="0" err="1" smtClean="0"/>
              <a:t>by</a:t>
            </a:r>
            <a:r>
              <a:rPr lang="de-DE" dirty="0" smtClean="0"/>
              <a:t> legal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, </a:t>
            </a:r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shares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smtClean="0"/>
              <a:t> etc.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5165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II.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all </a:t>
            </a:r>
            <a:r>
              <a:rPr lang="de-DE" dirty="0" err="1" smtClean="0"/>
              <a:t>started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6E51-7DC7-7047-B811-A7233D3B7FD6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Univ.-Prof. Dr. Martin Schauer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smtClean="0"/>
              <a:t>2013: Formation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trinational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endParaRPr lang="de-DE" dirty="0" smtClean="0"/>
          </a:p>
          <a:p>
            <a:pPr lvl="1"/>
            <a:r>
              <a:rPr lang="de-DE" dirty="0" smtClean="0"/>
              <a:t>Austrian </a:t>
            </a:r>
            <a:r>
              <a:rPr lang="de-DE" dirty="0" err="1" smtClean="0"/>
              <a:t>team</a:t>
            </a:r>
            <a:endParaRPr lang="de-DE" dirty="0" smtClean="0"/>
          </a:p>
          <a:p>
            <a:pPr lvl="2"/>
            <a:r>
              <a:rPr lang="de-DE" dirty="0" smtClean="0"/>
              <a:t>Prof. Astrid Deixler-Hübner (University </a:t>
            </a:r>
            <a:r>
              <a:rPr lang="de-DE" dirty="0" err="1" smtClean="0"/>
              <a:t>of</a:t>
            </a:r>
            <a:r>
              <a:rPr lang="de-DE" dirty="0" smtClean="0"/>
              <a:t> Linz)</a:t>
            </a:r>
          </a:p>
          <a:p>
            <a:pPr lvl="2"/>
            <a:r>
              <a:rPr lang="de-DE" dirty="0" smtClean="0"/>
              <a:t>Prof. Susanne Kalss (University </a:t>
            </a:r>
            <a:r>
              <a:rPr lang="de-DE" dirty="0" err="1" smtClean="0"/>
              <a:t>of</a:t>
            </a:r>
            <a:r>
              <a:rPr lang="de-DE" dirty="0" smtClean="0"/>
              <a:t> Economics, Vienna)</a:t>
            </a:r>
          </a:p>
          <a:p>
            <a:pPr lvl="2"/>
            <a:r>
              <a:rPr lang="de-DE" dirty="0" smtClean="0"/>
              <a:t>Prof. Martin Schauer (University </a:t>
            </a:r>
            <a:r>
              <a:rPr lang="de-DE" dirty="0" err="1" smtClean="0"/>
              <a:t>of</a:t>
            </a:r>
            <a:r>
              <a:rPr lang="de-DE" dirty="0" smtClean="0"/>
              <a:t> Vienna)</a:t>
            </a:r>
          </a:p>
          <a:p>
            <a:pPr lvl="1"/>
            <a:r>
              <a:rPr lang="de-DE" dirty="0" smtClean="0"/>
              <a:t>German </a:t>
            </a:r>
            <a:r>
              <a:rPr lang="de-DE" dirty="0" err="1" smtClean="0"/>
              <a:t>team</a:t>
            </a:r>
            <a:endParaRPr lang="de-DE" dirty="0" smtClean="0"/>
          </a:p>
          <a:p>
            <a:pPr lvl="2"/>
            <a:r>
              <a:rPr lang="de-DE" dirty="0" smtClean="0"/>
              <a:t>Prof. Barbara Dauner-Lieb (University </a:t>
            </a:r>
            <a:r>
              <a:rPr lang="de-DE" dirty="0" err="1" smtClean="0"/>
              <a:t>of</a:t>
            </a:r>
            <a:r>
              <a:rPr lang="de-DE" dirty="0" smtClean="0"/>
              <a:t> Cologne)</a:t>
            </a:r>
          </a:p>
          <a:p>
            <a:pPr lvl="1"/>
            <a:r>
              <a:rPr lang="de-DE" dirty="0" smtClean="0"/>
              <a:t>Swiss </a:t>
            </a:r>
            <a:r>
              <a:rPr lang="de-DE" dirty="0" err="1" smtClean="0"/>
              <a:t>team</a:t>
            </a:r>
            <a:endParaRPr lang="de-DE" dirty="0" smtClean="0"/>
          </a:p>
          <a:p>
            <a:pPr lvl="2"/>
            <a:r>
              <a:rPr lang="de-DE" dirty="0" smtClean="0"/>
              <a:t>Prof. Margareta Baddeley (University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Geneva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Prof. Rita Trigo de Trindade (University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Geneva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133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Universität Wien">
      <a:dk1>
        <a:srgbClr val="0063A6"/>
      </a:dk1>
      <a:lt1>
        <a:sysClr val="window" lastClr="FFFFFF"/>
      </a:lt1>
      <a:dk2>
        <a:srgbClr val="0063A6"/>
      </a:dk2>
      <a:lt2>
        <a:srgbClr val="FFFFFF"/>
      </a:lt2>
      <a:accent1>
        <a:srgbClr val="0063A6"/>
      </a:accent1>
      <a:accent2>
        <a:srgbClr val="666666"/>
      </a:accent2>
      <a:accent3>
        <a:srgbClr val="DD4814"/>
      </a:accent3>
      <a:accent4>
        <a:srgbClr val="EAAB00"/>
      </a:accent4>
      <a:accent5>
        <a:srgbClr val="4B51A1"/>
      </a:accent5>
      <a:accent6>
        <a:srgbClr val="A71C49"/>
      </a:accent6>
      <a:hlink>
        <a:srgbClr val="0063A6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1899</Words>
  <Application>Microsoft Office PowerPoint</Application>
  <PresentationFormat>Bildschirmpräsentation (16:9)</PresentationFormat>
  <Paragraphs>201</Paragraphs>
  <Slides>21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Office-Design</vt:lpstr>
      <vt:lpstr>Estate Planning in Families</vt:lpstr>
      <vt:lpstr>Overview</vt:lpstr>
      <vt:lpstr>I. Estate planning – what it is and why we do it</vt:lpstr>
      <vt:lpstr>I. Estate planning – what it is and why we do it</vt:lpstr>
      <vt:lpstr>I. Estate planning – what it is and why we do it</vt:lpstr>
      <vt:lpstr>I. Estate planning – what it is and why we do it</vt:lpstr>
      <vt:lpstr>I. Estate planning – what it is and why we do it</vt:lpstr>
      <vt:lpstr>I. Estate planning – what it is and why we do it</vt:lpstr>
      <vt:lpstr>II. How it all started</vt:lpstr>
      <vt:lpstr>II. How it all started</vt:lpstr>
      <vt:lpstr>II. How it all started</vt:lpstr>
      <vt:lpstr>III. How we worked</vt:lpstr>
      <vt:lpstr>III. How we worked</vt:lpstr>
      <vt:lpstr>III. How we worked</vt:lpstr>
      <vt:lpstr>III. How we worked</vt:lpstr>
      <vt:lpstr>III. How we worked</vt:lpstr>
      <vt:lpstr>IV. Results (examples)</vt:lpstr>
      <vt:lpstr>IV. Results (examples)</vt:lpstr>
      <vt:lpstr>IV. Results (examples)</vt:lpstr>
      <vt:lpstr>IV. Results (examples)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Alan</dc:creator>
  <cp:lastModifiedBy>Martin Schauer</cp:lastModifiedBy>
  <cp:revision>116</cp:revision>
  <dcterms:created xsi:type="dcterms:W3CDTF">2015-01-11T22:35:06Z</dcterms:created>
  <dcterms:modified xsi:type="dcterms:W3CDTF">2021-12-04T17:34:51Z</dcterms:modified>
</cp:coreProperties>
</file>