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60" r:id="rId5"/>
    <p:sldId id="263" r:id="rId6"/>
    <p:sldId id="264" r:id="rId7"/>
    <p:sldId id="265" r:id="rId8"/>
    <p:sldId id="266" r:id="rId9"/>
    <p:sldId id="357" r:id="rId10"/>
    <p:sldId id="261" r:id="rId11"/>
    <p:sldId id="262" r:id="rId12"/>
    <p:sldId id="267" r:id="rId13"/>
    <p:sldId id="259" r:id="rId14"/>
    <p:sldId id="345" r:id="rId15"/>
    <p:sldId id="346" r:id="rId16"/>
    <p:sldId id="347" r:id="rId17"/>
    <p:sldId id="348" r:id="rId18"/>
    <p:sldId id="352" r:id="rId19"/>
    <p:sldId id="344" r:id="rId20"/>
    <p:sldId id="353" r:id="rId21"/>
    <p:sldId id="354" r:id="rId22"/>
    <p:sldId id="355" r:id="rId23"/>
    <p:sldId id="356" r:id="rId24"/>
    <p:sldId id="349" r:id="rId25"/>
    <p:sldId id="358" r:id="rId26"/>
    <p:sldId id="350" r:id="rId27"/>
    <p:sldId id="359" r:id="rId28"/>
    <p:sldId id="360" r:id="rId29"/>
    <p:sldId id="341" r:id="rId30"/>
    <p:sldId id="342" r:id="rId3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9" y="131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Jurisdikce a rozhodné právo na internetu II - delikty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Mezinárodní právo soukromé na internetu II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847714-4C46-67C2-8A99-23EF84C487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92933D-0316-F77D-FBF5-9A5C1614B9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E1077F-724E-7CC6-D538-5A25064F5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Osobnostní práva a pomluva – </a:t>
            </a:r>
            <a:r>
              <a:rPr lang="cs-CZ" dirty="0" err="1"/>
              <a:t>rozh</a:t>
            </a:r>
            <a:r>
              <a:rPr lang="cs-CZ" dirty="0"/>
              <a:t>. právo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E124EE-A189-C7A0-D6CA-416F3C556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Článek 1 odst. 2 písm. g) Nařízení Řím II</a:t>
            </a:r>
          </a:p>
          <a:p>
            <a:pPr lvl="1"/>
            <a:r>
              <a:rPr lang="cs-CZ" sz="2400" i="1" dirty="0"/>
              <a:t>Toto nařízení se nevztahuje na mimosmluvní závazkové vztahy, které vznikají z narušení soukromí a osobnostních práv, včetně pomluvy.</a:t>
            </a:r>
          </a:p>
          <a:p>
            <a:pPr lvl="1"/>
            <a:endParaRPr lang="cs-CZ" altLang="cs-CZ" sz="2400" dirty="0"/>
          </a:p>
          <a:p>
            <a:pPr lvl="1"/>
            <a:r>
              <a:rPr lang="cs-CZ" altLang="cs-CZ" sz="2400" dirty="0"/>
              <a:t>neexistuje unifikované kolizní pravidlo pro určení práva rozhodného, neexistuje úprava v mezinárodních smlouvách, nutno jít do národních kolizních předpisů</a:t>
            </a:r>
          </a:p>
          <a:p>
            <a:pPr lvl="1"/>
            <a:r>
              <a:rPr lang="cs-CZ" sz="2400" dirty="0"/>
              <a:t>Důvody vyloučení - m</a:t>
            </a:r>
            <a:r>
              <a:rPr lang="cs-CZ" altLang="cs-CZ" sz="2400" dirty="0"/>
              <a:t>édia, ústavní práva, </a:t>
            </a:r>
            <a:r>
              <a:rPr lang="cs-CZ" altLang="cs-CZ" sz="2400" i="1" dirty="0"/>
              <a:t>libel </a:t>
            </a:r>
            <a:r>
              <a:rPr lang="cs-CZ" altLang="cs-CZ" sz="2400" i="1" dirty="0" err="1"/>
              <a:t>heavens</a:t>
            </a:r>
            <a:r>
              <a:rPr lang="cs-CZ" altLang="cs-CZ" sz="2400" i="1" dirty="0"/>
              <a:t> </a:t>
            </a:r>
            <a:r>
              <a:rPr lang="cs-CZ" altLang="cs-CZ" sz="2400" dirty="0"/>
              <a:t>(</a:t>
            </a:r>
            <a:r>
              <a:rPr lang="sv-SE" sz="2400" dirty="0"/>
              <a:t>Brunswick v Hamer (1849) 14 QB 185</a:t>
            </a:r>
            <a:r>
              <a:rPr lang="cs-CZ" sz="2400" dirty="0"/>
              <a:t>, </a:t>
            </a:r>
            <a:r>
              <a:rPr lang="en-US" sz="2400" i="1" dirty="0"/>
              <a:t>each individual libelous publication gives rise to a separate cause of action, with a separate limitation period attached to it</a:t>
            </a:r>
            <a:r>
              <a:rPr lang="cs-CZ" sz="2400" dirty="0"/>
              <a:t>), single vs. </a:t>
            </a:r>
            <a:r>
              <a:rPr lang="cs-CZ" sz="2400" dirty="0" err="1"/>
              <a:t>multiple</a:t>
            </a:r>
            <a:r>
              <a:rPr lang="cs-CZ" sz="2400" dirty="0"/>
              <a:t> </a:t>
            </a:r>
            <a:r>
              <a:rPr lang="cs-CZ" sz="2400" dirty="0" err="1"/>
              <a:t>publication</a:t>
            </a:r>
            <a:r>
              <a:rPr lang="cs-CZ" sz="2400" dirty="0"/>
              <a:t> rule, </a:t>
            </a:r>
            <a:r>
              <a:rPr lang="cs-CZ" sz="2400" dirty="0" err="1"/>
              <a:t>Gutnick</a:t>
            </a:r>
            <a:r>
              <a:rPr lang="cs-CZ" sz="2400" dirty="0"/>
              <a:t> vs. Dow Jones</a:t>
            </a:r>
            <a:endParaRPr lang="cs-CZ" altLang="cs-CZ" sz="2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8701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B0792EC-0E15-D6D7-A477-388CF4645A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0B5433-B5FB-B864-2A3E-37B7453B4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DD9696-9F2D-E352-6891-2960A785A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Osobnostní práva a pomluva – </a:t>
            </a:r>
            <a:r>
              <a:rPr lang="cs-CZ" dirty="0" err="1"/>
              <a:t>rozh</a:t>
            </a:r>
            <a:r>
              <a:rPr lang="cs-CZ" dirty="0"/>
              <a:t>. právo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26A54EC-9888-312D-AAB3-D4A89822D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101 ZMPS</a:t>
            </a:r>
          </a:p>
          <a:p>
            <a:pPr lvl="1"/>
            <a:r>
              <a:rPr lang="cs-CZ" sz="2400" i="1" dirty="0"/>
              <a:t>Mimosmluvní závazkové poměry vznikající z narušení soukromí a osobnostních práv včetně pomluvy se řídí právem státu, ve kterém k narušení došlo. Postižená osoba může však zvolit použití práva státu, ve kterém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2400" i="1" dirty="0"/>
              <a:t>má postižená osoba obvyklý pobyt nebo sídlo,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2400" i="1" dirty="0"/>
              <a:t>má původce narušení obvyklý pobyt nebo sídlo, nebo</a:t>
            </a:r>
          </a:p>
          <a:p>
            <a:pPr marL="857250" lvl="1" indent="-457200">
              <a:buFont typeface="+mj-lt"/>
              <a:buAutoNum type="alphaLcParenR"/>
            </a:pPr>
            <a:r>
              <a:rPr lang="cs-CZ" sz="2400" i="1" dirty="0"/>
              <a:t>se dostavil výsledek narušujícího jednání, pokud to původce narušení mohl předvídat.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46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9F3F7D-DD15-2CD8-2F1A-EAA6DE912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Porušení práv k duševnímu vlastnictví online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9AFF4C-3F44-0494-E9D9-06E8D7387D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411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C891AA-3717-43E0-A4D6-76C76889D9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868EBE-94B6-42DB-80D4-FE89FE6295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360DBE-2EFC-42EB-8468-44FAD44BD52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Nařízení Brusel Ibis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B8DC701F-1BB0-40CF-A5B4-5934482A8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710497"/>
            <a:ext cx="10753200" cy="451576"/>
          </a:xfrm>
        </p:spPr>
        <p:txBody>
          <a:bodyPr/>
          <a:lstStyle/>
          <a:p>
            <a:r>
              <a:rPr lang="cs-CZ" dirty="0"/>
              <a:t>Porušení PDV – </a:t>
            </a:r>
            <a:r>
              <a:rPr lang="cs-CZ" dirty="0" err="1"/>
              <a:t>pr</a:t>
            </a:r>
            <a:r>
              <a:rPr lang="cs-CZ" dirty="0"/>
              <a:t>. úprava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B232B481-511A-46EB-BDD1-115D126B513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Nařízení Řím II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165B4D5-B2D8-4128-BF83-5B65D260139D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Článek 4</a:t>
            </a:r>
          </a:p>
          <a:p>
            <a:pPr lvl="1"/>
            <a:r>
              <a:rPr lang="cs-CZ" dirty="0"/>
              <a:t>Obecná příslušnost</a:t>
            </a:r>
          </a:p>
          <a:p>
            <a:r>
              <a:rPr lang="cs-CZ" dirty="0"/>
              <a:t>Článek 7 odst. 2</a:t>
            </a:r>
          </a:p>
          <a:p>
            <a:pPr lvl="1"/>
            <a:r>
              <a:rPr lang="cs-CZ" dirty="0"/>
              <a:t>Alternativní příslušnost</a:t>
            </a:r>
          </a:p>
          <a:p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6D11596A-E877-419E-ACC6-ECA61BA85667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Článek 8 odst. 1</a:t>
            </a:r>
          </a:p>
          <a:p>
            <a:pPr lvl="1"/>
            <a:r>
              <a:rPr lang="cs-CZ" dirty="0"/>
              <a:t>Obecné pravidlo </a:t>
            </a:r>
            <a:r>
              <a:rPr lang="cs-CZ" i="1" dirty="0"/>
              <a:t>lex loci </a:t>
            </a:r>
            <a:r>
              <a:rPr lang="cs-CZ" i="1" dirty="0" err="1"/>
              <a:t>protectionis</a:t>
            </a:r>
            <a:endParaRPr lang="cs-CZ" i="1" dirty="0"/>
          </a:p>
          <a:p>
            <a:r>
              <a:rPr lang="cs-CZ" dirty="0"/>
              <a:t>Článek 8 odst. 2</a:t>
            </a:r>
          </a:p>
          <a:p>
            <a:pPr lvl="1"/>
            <a:r>
              <a:rPr lang="cs-CZ" dirty="0"/>
              <a:t>Jednotné právo duševního vlastnictví Společenství/EU</a:t>
            </a:r>
          </a:p>
          <a:p>
            <a:r>
              <a:rPr lang="cs-CZ" dirty="0"/>
              <a:t>Článek 8 odst. 3</a:t>
            </a:r>
          </a:p>
          <a:p>
            <a:pPr lvl="1"/>
            <a:r>
              <a:rPr lang="cs-CZ" dirty="0"/>
              <a:t>Vyloučení volby práva</a:t>
            </a:r>
          </a:p>
          <a:p>
            <a:r>
              <a:rPr lang="cs-CZ" dirty="0"/>
              <a:t>Článek 13 </a:t>
            </a:r>
          </a:p>
          <a:p>
            <a:pPr lvl="1"/>
            <a:r>
              <a:rPr lang="cs-CZ" dirty="0"/>
              <a:t>Bezdůvodné obohacení, jednatelství bez příkazu, předsmluvní odpovědnost</a:t>
            </a:r>
          </a:p>
        </p:txBody>
      </p:sp>
    </p:spTree>
    <p:extLst>
      <p:ext uri="{BB962C8B-B14F-4D97-AF65-F5344CB8AC3E}">
        <p14:creationId xmlns:p14="http://schemas.microsoft.com/office/powerpoint/2010/main" val="2494145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142418-3E9A-E9F0-A323-3F335FAAD4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5521FE-1DD9-E936-899B-F22D0C411D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22C3AB-FEC0-E4D7-18F7-711D952F9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Porušení PDV -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8C3A90-08ED-5D79-B9DB-7CBF738CCA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Článek 4 Nařízení Brusel Ibis – obvyklé bydliště žalovaného, viz předchozí prezentace</a:t>
            </a:r>
          </a:p>
          <a:p>
            <a:r>
              <a:rPr lang="cs-CZ" sz="2400" dirty="0"/>
              <a:t>Článek 7 odst. 2 Nařízení Brusel Ibis</a:t>
            </a:r>
          </a:p>
          <a:p>
            <a:pPr lvl="1"/>
            <a:r>
              <a:rPr lang="cs-CZ" altLang="cs-CZ" sz="2400" i="1" dirty="0"/>
              <a:t>… ve věcech týkajících se protiprávního jednání či jednání, které je postaveno na roveň protiprávnímu jednání, u soudu místa, kde </a:t>
            </a:r>
            <a:r>
              <a:rPr lang="cs-CZ" altLang="cs-CZ" sz="2400" b="1" i="1" dirty="0"/>
              <a:t>došlo nebo může dojít ke škodné události.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altLang="cs-CZ" sz="2400" dirty="0"/>
              <a:t>Místo příčinné události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altLang="cs-CZ" sz="2400" dirty="0"/>
              <a:t>Místo škodlivých následků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altLang="cs-CZ" sz="2400" dirty="0"/>
              <a:t>ALE POZOR – nelze centrum zájmů poškozeného – PROČ? Teritorialita PDV</a:t>
            </a:r>
          </a:p>
          <a:p>
            <a:pPr lvl="1"/>
            <a:endParaRPr lang="cs-CZ" sz="24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1180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DC3528A-5422-2A8F-B919-FED819073A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E2E5CD-252B-5CF2-0E90-5BE0F814A0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F74D77-8783-1CBF-4EC2-0D82EEDC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Porušení PDV -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213321-2006-C129-56C5-AAE1BD27E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C-523/10 </a:t>
            </a:r>
            <a:r>
              <a:rPr lang="de-DE" sz="2400" dirty="0" err="1"/>
              <a:t>Wintersteiger</a:t>
            </a:r>
            <a:r>
              <a:rPr lang="de-DE" sz="2400" dirty="0"/>
              <a:t> AG v. Products 4U Sondermaschinenbau GmbH</a:t>
            </a:r>
            <a:endParaRPr lang="cs-CZ" sz="2400" dirty="0"/>
          </a:p>
          <a:p>
            <a:pPr lvl="1"/>
            <a:r>
              <a:rPr lang="cs-CZ" sz="2400" dirty="0"/>
              <a:t>Porušení ochranné známky na internetu</a:t>
            </a:r>
          </a:p>
          <a:p>
            <a:pPr lvl="1"/>
            <a:r>
              <a:rPr lang="cs-CZ" sz="2400" i="1" dirty="0"/>
              <a:t>…spor týkající se porušení práv vyplývajících z ochranné známky zapsané v členském státě, ke kterému mělo dojít tak, že inzerent využil na internetové stránce vyhledávače provozovaného pod národní doménou nejvyšší úrovně jiného členského státu klíčové slovo, které je totožné s uvedenou ochrannou známkou, může být předložen </a:t>
            </a:r>
            <a:r>
              <a:rPr lang="cs-CZ" sz="2400" b="1" i="1" dirty="0"/>
              <a:t>soudům členského státu, ve kterém je ochranná známka zapsána, nebo soudům členského státu sídla inzerenta.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606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94AA03-D09D-DE17-44AC-B7DC0E40B6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0ED97FC-529A-F69F-6D87-157D197C45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ED51F0-65DC-5C15-3E98-CDA44D77B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Porušení PDV -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D83D82-EEAE-7A35-DF68-3AB10DBA1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C-170/12 </a:t>
            </a:r>
            <a:r>
              <a:rPr lang="en-US" sz="2400" dirty="0"/>
              <a:t> Peter Pinckney v. KDG </a:t>
            </a:r>
            <a:r>
              <a:rPr lang="en-US" sz="2400" dirty="0" err="1"/>
              <a:t>Médiatech</a:t>
            </a:r>
            <a:r>
              <a:rPr lang="en-US" sz="2400" dirty="0"/>
              <a:t> AG</a:t>
            </a:r>
            <a:endParaRPr lang="cs-CZ" sz="2400" dirty="0"/>
          </a:p>
          <a:p>
            <a:pPr lvl="1"/>
            <a:r>
              <a:rPr lang="cs-CZ" sz="2400" dirty="0"/>
              <a:t>Porušení autorského práva na internetu</a:t>
            </a:r>
          </a:p>
          <a:p>
            <a:pPr lvl="1"/>
            <a:r>
              <a:rPr lang="cs-CZ" sz="2400" i="1" dirty="0"/>
              <a:t>…v případě tvrzeného porušení majetkových autorských práv zaručených členským státem, v němž má sídlo soud, k němuž byla podána žaloba, je tento soud příslušný k projednání žaloby na náhradu škody podané autorem díla proti společnosti usazené v jiném členském státě, která uvedené dílo v tomto členském státě rozmnožila na hmotném nosiči, který je následně prodáván společnostmi usazenými v třetím členském státě prostřednictvím internetové stránky, jež je přístupná rovněž v obvodu soudu, k němuž byla podána žaloba. Uvedený soud je příslušný pouze k rozhodnutí o škodě, ke které došlo na území členského státu, v němž se tento soud nachází.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5122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6F3B050-F50D-C5D2-3C25-B6BFD70DFF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DCFF87D-8F70-26CA-5F58-4E077C7798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B8FCDA3-72F0-8F5A-642E-8BE5BB4C3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Porušení PDV -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2AA2B3E-F9CA-AAE5-4CD4-60620E691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C-441/13 </a:t>
            </a:r>
            <a:r>
              <a:rPr lang="cs-CZ" sz="2400" dirty="0" err="1"/>
              <a:t>Pez</a:t>
            </a:r>
            <a:r>
              <a:rPr lang="cs-CZ" sz="2400" dirty="0"/>
              <a:t> Hejduk v. </a:t>
            </a:r>
            <a:r>
              <a:rPr lang="cs-CZ" sz="2400" dirty="0" err="1"/>
              <a:t>EnergieAgentur.NRW</a:t>
            </a:r>
            <a:r>
              <a:rPr lang="cs-CZ" sz="2400" dirty="0"/>
              <a:t> </a:t>
            </a:r>
            <a:r>
              <a:rPr lang="cs-CZ" sz="2400" dirty="0" err="1"/>
              <a:t>GmbH</a:t>
            </a:r>
            <a:endParaRPr lang="cs-CZ" sz="2400" dirty="0"/>
          </a:p>
          <a:p>
            <a:pPr lvl="1"/>
            <a:r>
              <a:rPr lang="cs-CZ" sz="2400" dirty="0"/>
              <a:t>Porušení autorského práva na internetu</a:t>
            </a:r>
          </a:p>
          <a:p>
            <a:pPr lvl="1"/>
            <a:r>
              <a:rPr lang="cs-CZ" sz="2400" i="1" dirty="0"/>
              <a:t>…v případě tvrzeného porušení práv souvisejících s autorským právem zaručených členským státem, v němž má sídlo soud, k němuž byla podána žaloba, je tento soud na základě místa, kde se škoda projevila, příslušný k projednání žaloby na určení odpovědnosti za škodu způsobenou na uvedených právech zveřejněním chráněných fotografií na internetových stánkách přístupných v obvodu jeho příslušnosti. Tento soud je příslušný pouze k rozhodnutí o škodě způsobené na území členského státu, kde má sídlo.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252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D2CC12-DCB5-48FE-FFAD-24B9A1152C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0E9AC3-5DDF-CD80-3D7A-7AC6ADD17E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A2B906-09B1-E9AF-2A77-C429B56DE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Porušení PDV – rozhodné právo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F022FA9-D6E6-02CC-001E-13EB4F76C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Viz předchozí výklad – z působnosti Nařízení Řím II vyloučena osobnostní práva</a:t>
            </a:r>
          </a:p>
          <a:p>
            <a:pPr lvl="1"/>
            <a:r>
              <a:rPr lang="cs-CZ" sz="2400" dirty="0"/>
              <a:t>ALE  - osobnostní práva autorská, osobnostní práva výkonných umělců</a:t>
            </a:r>
          </a:p>
          <a:p>
            <a:r>
              <a:rPr lang="cs-CZ" sz="3200" dirty="0"/>
              <a:t>Obchodní tajemství</a:t>
            </a:r>
          </a:p>
          <a:p>
            <a:pPr lvl="1"/>
            <a:r>
              <a:rPr lang="cs-CZ" sz="2400" dirty="0"/>
              <a:t>Dle českého práva chráněno v rámci </a:t>
            </a:r>
            <a:r>
              <a:rPr lang="cs-CZ" sz="2400" dirty="0" err="1"/>
              <a:t>nekalosoutěžní</a:t>
            </a:r>
            <a:r>
              <a:rPr lang="cs-CZ" sz="2400" dirty="0"/>
              <a:t> ochrany – článek 6</a:t>
            </a:r>
          </a:p>
          <a:p>
            <a:pPr lvl="1"/>
            <a:r>
              <a:rPr lang="cs-CZ" sz="2400" dirty="0"/>
              <a:t>Dle slovenského práva – absolutní povaha – článek 8</a:t>
            </a:r>
          </a:p>
        </p:txBody>
      </p:sp>
    </p:spTree>
    <p:extLst>
      <p:ext uri="{BB962C8B-B14F-4D97-AF65-F5344CB8AC3E}">
        <p14:creationId xmlns:p14="http://schemas.microsoft.com/office/powerpoint/2010/main" val="3383459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F20ABF-8972-ADB3-CDD1-4DFF0DB8D0B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CE9440-B3A3-58E0-4B56-08538AF2ED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C1C2EA-1211-BD14-B2F1-2C6B48FE7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Porušení PDV – rozhodné právo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322A79B-B716-167D-A726-906494876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Článek 8 Nařízení Řím II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400" i="1" dirty="0"/>
              <a:t>Rozhodným právem pro mimosmluvní závazkové vztahy, které vznikají z porušení práva duševního vlastnictví, je právo země, </a:t>
            </a:r>
            <a:r>
              <a:rPr lang="cs-CZ" sz="2400" b="1" i="1" dirty="0"/>
              <a:t>pro kterou je uplatňována ochrana těchto práv</a:t>
            </a:r>
            <a:r>
              <a:rPr lang="cs-CZ" sz="2400" i="1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400" i="1" dirty="0"/>
              <a:t>Rozhodným právem pro mimosmluvní závazkové vztahy, které vznikají z porušení jednotného práva duševního vlastnictví Společenství, je v otázkách neupravených příslušným aktem Společenství právo </a:t>
            </a:r>
            <a:r>
              <a:rPr lang="cs-CZ" sz="2400" b="1" i="1" dirty="0"/>
              <a:t>země, ve které k tomuto porušení došlo</a:t>
            </a:r>
            <a:r>
              <a:rPr lang="cs-CZ" sz="2400" i="1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400" i="1" dirty="0"/>
              <a:t>Rozhodné právo určené podle tohoto článku nelze vyloučit dohodou podle článku 14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355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927664-D6F4-4C31-949C-DDCEEA73DF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0AE727-86E4-4387-A985-37697DC0A7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CAA7BE-7E3A-40E2-82F2-D18C0D665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 výkladu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89B9E30-4F94-413D-A1D8-DEBF618B6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Mimosmluvní závazkové vztahy s mezinárodním prvkem (delikty)</a:t>
            </a:r>
          </a:p>
          <a:p>
            <a:pPr lvl="1"/>
            <a:r>
              <a:rPr lang="cs-CZ" sz="2400" dirty="0"/>
              <a:t>Porušení osobnostních práv a pomluva na internetu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sz="2400" dirty="0"/>
              <a:t>Procesní aspekty – určení příslušného soudu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sz="2400" dirty="0"/>
              <a:t>Kolizní aspekty – určení rozhodného práva</a:t>
            </a:r>
          </a:p>
          <a:p>
            <a:pPr lvl="1"/>
            <a:r>
              <a:rPr lang="cs-CZ" sz="2400" dirty="0"/>
              <a:t>Porušení práv k duševnímu vlastnictví na internetu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sz="2400" dirty="0"/>
              <a:t>Procesní aspekty – určení příslušného soudu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sz="2400" dirty="0"/>
              <a:t>Kolizní aspekty – určení rozhodného práva</a:t>
            </a:r>
          </a:p>
          <a:p>
            <a:pPr lvl="2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27330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3F6CC3-34EB-6E02-22F8-C08E90483A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5646C4E-E465-9DBD-BCB3-02F06B2D02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42C2ED-C010-81F1-BAA4-FB8DAEBE5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Porušení PDV – rozhodné právo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B9AB42-4A36-2176-AA88-C90FF6C54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Článek 8 odst. 1 Nařízení Řím II</a:t>
            </a:r>
          </a:p>
          <a:p>
            <a:pPr lvl="1"/>
            <a:r>
              <a:rPr lang="cs-CZ" sz="2400" i="1" dirty="0"/>
              <a:t>Rozhodným právem pro mimosmluvní závazkové vztahy, které vznikají z porušení práva duševního vlastnictví, je právo země, </a:t>
            </a:r>
            <a:r>
              <a:rPr lang="cs-CZ" sz="2400" b="1" i="1" dirty="0"/>
              <a:t>pro kterou je uplatňována ochrana těchto práv</a:t>
            </a:r>
            <a:r>
              <a:rPr lang="cs-CZ" sz="2400" i="1" dirty="0"/>
              <a:t>.</a:t>
            </a:r>
          </a:p>
          <a:p>
            <a:pPr lvl="1"/>
            <a:r>
              <a:rPr lang="cs-CZ" sz="2400" dirty="0"/>
              <a:t>Záleží na skutkovém přednesu žalobce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2400" dirty="0"/>
              <a:t>Jednoduché porušení – ochrana uplatňována pouze podle jednoho práva (jinak soud vychází z lex </a:t>
            </a:r>
            <a:r>
              <a:rPr lang="cs-CZ" sz="2400" dirty="0" err="1"/>
              <a:t>fori</a:t>
            </a:r>
            <a:r>
              <a:rPr lang="cs-CZ" sz="2400" dirty="0"/>
              <a:t>)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2400" dirty="0" err="1"/>
              <a:t>Multistátní</a:t>
            </a:r>
            <a:r>
              <a:rPr lang="cs-CZ" sz="2400" dirty="0"/>
              <a:t> porušení – ochrana uplatňována podle více právních řádů – vznik tzv. mozaiky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634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E194F73-C17C-BACE-AE46-5ECEB6E5E4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1F0393-BD4B-DA2C-B1A8-85C82C98C7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8430A0-7525-BF53-E10B-5DAFBF766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Porušení PDV – rozhodné právo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088FC2C-70BC-646E-B5D2-2AD46B46F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Článek 8 odst. 2 Nařízení Řím II</a:t>
            </a:r>
          </a:p>
          <a:p>
            <a:pPr lvl="1"/>
            <a:r>
              <a:rPr lang="cs-CZ" sz="2400" i="1" dirty="0"/>
              <a:t>Rozhodným právem pro mimosmluvní závazkové vztahy, které vznikají z porušení jednotného práva duševního vlastnictví Společenství, je v otázkách neupravených příslušným aktem Společenství právo </a:t>
            </a:r>
            <a:r>
              <a:rPr lang="cs-CZ" sz="2400" b="1" i="1" dirty="0"/>
              <a:t>země, ve které k tomuto porušení došlo</a:t>
            </a:r>
            <a:r>
              <a:rPr lang="cs-CZ" sz="2400" i="1" dirty="0"/>
              <a:t>.</a:t>
            </a:r>
          </a:p>
          <a:p>
            <a:pPr lvl="1"/>
            <a:r>
              <a:rPr lang="cs-CZ" sz="2400" dirty="0"/>
              <a:t>Ochranná známka EU, (průmyslový) vzor Společenství, odrůdová práva Společenství, zeměpisná označení a označení původu</a:t>
            </a:r>
          </a:p>
          <a:p>
            <a:pPr lvl="1"/>
            <a:r>
              <a:rPr lang="cs-CZ" sz="2400" dirty="0"/>
              <a:t>Právní úprava vychází z jednotných nařízení, která neobsahují vše, typicky nároky v případě porušení – pak Nařízení Řím II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29978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1F45BED-8DB1-F859-4103-B653530354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597FB9-09A3-CC99-176F-67936027F1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0ED3F1-5F7C-B940-37E5-D3B70BA8F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Porušení PDV – rozhodné právo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CCA32E-F03D-77FC-8238-03599140C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Článek 8 odst. 2 Nařízení Řím II</a:t>
            </a:r>
          </a:p>
          <a:p>
            <a:pPr lvl="1"/>
            <a:r>
              <a:rPr lang="cs-CZ" sz="2200" dirty="0"/>
              <a:t>Jednoduché porušení – C-421/20 </a:t>
            </a:r>
            <a:r>
              <a:rPr lang="de-DE" sz="2200" dirty="0"/>
              <a:t>Acacia </a:t>
            </a:r>
            <a:r>
              <a:rPr lang="de-DE" sz="2200" dirty="0" err="1"/>
              <a:t>Srl</a:t>
            </a:r>
            <a:r>
              <a:rPr lang="de-DE" sz="2200" dirty="0"/>
              <a:t> v. Bayerische Motoren Werke AG.</a:t>
            </a:r>
            <a:r>
              <a:rPr lang="cs-CZ" sz="2200" dirty="0"/>
              <a:t> </a:t>
            </a:r>
          </a:p>
          <a:p>
            <a:pPr lvl="1"/>
            <a:r>
              <a:rPr lang="cs-CZ" i="1" dirty="0">
                <a:effectLst/>
                <a:ea typeface="Calibri" panose="020F0502020204030204" pitchFamily="34" charset="0"/>
              </a:rPr>
              <a:t>„Článek 88 odst. 2, čl. 89 odst. 1 písm. d) [Nařízení o (průmyslových) vzorech Společenství], jakož i čl. 8 odst. 2 [Nařízení Řím II] musejí být vykládány v tom smyslu, že soudy pro (průmyslové) vzory Společenství, u nichž byla podána žaloba pro porušení podle čl. 82 odst. 5 […], týkající se porušení práv, k nimž došlo na území jediného členského státu nebo hrozí, že k nim dojde na území jediného členského státu, musejí přezkoumat návrhy související s touto žalobou, směřující k přiznání náhrady škody, poskytnutí informací, dokumentů, předložení účetnictví, jakož i vydání výrobků porušujících práva za účelem jejich zničení, na základě práva členského státu, na jehož území k jednáním týkajícím se údajného porušení uplatněného (průmyslového) vzoru Společenství došlo, nebo hrozí, že k nim dojde, které se za okolností žaloby podané podle uvedeného čl. 82 odst. 5 shoduje s právem členského státu, v němž mají tyto soudy sídlo.“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1888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68567D-A4E6-F4FC-F508-46C41B7B0E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07A5C1-2E50-D968-AFB3-A223586EAA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C5EB8E-B215-9702-99CE-AC6E19997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Porušení PDV – rozhodné právo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5683E7-AEF8-51DA-5495-EAE6A151E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Článek 8 odst. 2 Nařízení Řím II</a:t>
            </a:r>
          </a:p>
          <a:p>
            <a:pPr lvl="1"/>
            <a:r>
              <a:rPr lang="cs-CZ" sz="2200" dirty="0" err="1"/>
              <a:t>Multistátní</a:t>
            </a:r>
            <a:r>
              <a:rPr lang="cs-CZ" sz="2200" dirty="0"/>
              <a:t> porušení - </a:t>
            </a:r>
            <a:r>
              <a:rPr lang="pl-PL" sz="2200" dirty="0"/>
              <a:t>Spojené věci C-24/16 a C-25/16</a:t>
            </a:r>
            <a:r>
              <a:rPr lang="cs-CZ" sz="2200" dirty="0"/>
              <a:t> Nintendo Co. Ltd v. </a:t>
            </a:r>
            <a:r>
              <a:rPr lang="cs-CZ" sz="2200" dirty="0" err="1"/>
              <a:t>BigBen</a:t>
            </a:r>
            <a:r>
              <a:rPr lang="cs-CZ" sz="2200" dirty="0"/>
              <a:t> </a:t>
            </a:r>
            <a:r>
              <a:rPr lang="cs-CZ" sz="2200" dirty="0" err="1"/>
              <a:t>Interactive</a:t>
            </a:r>
            <a:r>
              <a:rPr lang="cs-CZ" sz="2200" dirty="0"/>
              <a:t> </a:t>
            </a:r>
            <a:r>
              <a:rPr lang="cs-CZ" sz="2200" dirty="0" err="1"/>
              <a:t>GmbH</a:t>
            </a:r>
            <a:r>
              <a:rPr lang="cs-CZ" sz="2200" dirty="0"/>
              <a:t> a </a:t>
            </a:r>
            <a:r>
              <a:rPr lang="cs-CZ" sz="2200" dirty="0" err="1"/>
              <a:t>BigBen</a:t>
            </a:r>
            <a:r>
              <a:rPr lang="cs-CZ" sz="2200" dirty="0"/>
              <a:t> </a:t>
            </a:r>
            <a:r>
              <a:rPr lang="cs-CZ" sz="2200" dirty="0" err="1"/>
              <a:t>Interactive</a:t>
            </a:r>
            <a:r>
              <a:rPr lang="cs-CZ" sz="2200" dirty="0"/>
              <a:t> SA.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2000" i="1" dirty="0"/>
              <a:t>Článek 8 odst. 2 </a:t>
            </a:r>
            <a:r>
              <a:rPr lang="en-GB" sz="2000" i="1" dirty="0"/>
              <a:t>[</a:t>
            </a:r>
            <a:r>
              <a:rPr lang="cs-CZ" sz="2000" i="1" dirty="0"/>
              <a:t>Nařízení Řím II</a:t>
            </a:r>
            <a:r>
              <a:rPr lang="en-GB" sz="2000" i="1" dirty="0"/>
              <a:t>]</a:t>
            </a:r>
            <a:r>
              <a:rPr lang="cs-CZ" sz="2000" i="1" dirty="0"/>
              <a:t> musí být vykládán v tom smyslu, že se pojem „země, ve které k porušení tohoto práva došlo“, ve smyslu tohoto ustanovení, vztahuje na zemi, ve které došlo ke skutečnosti, jež vedla ke vzniku škody. Za okolností, kdy jsou témuž žalovanému vytýkána různá porušení, k nimž došlo v různých členských státech, není k určení skutečnosti, jež vedla ke vzniku škody, namístě vycházet z každého jednotlivého vytýkaného porušení, nýbrž je třeba jednání uvedeného žalovaného posoudit globálně, s cílem určit místo, kde k prvotnímu porušení, z něhož vyplývá vytýkané jednání, došlo nebo hrozí dojít.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9879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EBD24-C53B-C395-2B63-9211AC54D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otázky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830F8DB-24AA-249F-BF7E-ECA19E4881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0052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1D3295D-6D89-85D4-A64D-388D215077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C79EC6-87B8-FA58-FF63-AD4D56CFF5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D72243-437E-C524-B4F9-31729C37E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GDPR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F3E7FA4-3ECD-4C75-3B31-4F3F165D1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Článek 79 – příslušnost soudů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200" i="1" dirty="0"/>
              <a:t>Aniž je dotčena jakákoli dostupná správní či mimosoudní ochrana, včetně práva na podání stížnosti u dozorového úřadu podle článku 77, má každý subjekt údajů právo na účinnou soudní ochranu, pokud má za to, že jeho práva podle tohoto nařízení byla porušena v důsledku zpracování jeho osobních údajů v rozporu s tímto nařízením.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200" i="1" dirty="0"/>
              <a:t>Řízení proti správci nebo zpracovateli se zahajuje u soudů toho členského státu, v němž má daný </a:t>
            </a:r>
            <a:r>
              <a:rPr lang="cs-CZ" sz="2200" b="1" i="1" dirty="0"/>
              <a:t>správce nebo zpracovatel provozovnu</a:t>
            </a:r>
            <a:r>
              <a:rPr lang="cs-CZ" sz="2200" i="1" dirty="0"/>
              <a:t>. Řízení se může popřípadě zahájit i u soudů členského státu, kde má </a:t>
            </a:r>
            <a:r>
              <a:rPr lang="cs-CZ" sz="2200" b="1" i="1" dirty="0"/>
              <a:t>subjekt údajů své obvyklé bydliště</a:t>
            </a:r>
            <a:r>
              <a:rPr lang="cs-CZ" sz="2200" i="1" dirty="0"/>
              <a:t>, s výjimkou případů, kdy je správce nebo zpracovatel orgánem veřejné moci některého členského státu, který jedná v rámci výkonu veřejné moci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391531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5B4179-95D2-3A38-9BE5-28D46B31E7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49A996-49B7-DA40-D116-789AB0F0FE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BBDDE6C-6AF0-B5A0-AE12-C870546C5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Nařízení o zákazu </a:t>
            </a:r>
            <a:r>
              <a:rPr lang="cs-CZ" dirty="0" err="1"/>
              <a:t>geoblokace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957176-E2CB-9E0E-AB13-F6B5600D8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Nařízení (EU) 2018/302 Evropského parlamentu a Rady ze dne 28. února 2018 o řešení neoprávněného zeměpisného blokování a dalších forem diskriminace založených na státní příslušnosti, místě bydliště či místně usazení zákazníků v rámci vnitřního trhu a o změně nařízení (ES) č. 2006/2004 a (EU) 2017/2394 a směrnice 2009/22/ES (</a:t>
            </a:r>
            <a:r>
              <a:rPr lang="cs-CZ" sz="2400" b="1" dirty="0"/>
              <a:t>nařízení o zákazu </a:t>
            </a:r>
            <a:r>
              <a:rPr lang="cs-CZ" sz="2400" b="1" dirty="0" err="1"/>
              <a:t>geoblokace</a:t>
            </a:r>
            <a:r>
              <a:rPr lang="cs-CZ" sz="2400" dirty="0"/>
              <a:t>)</a:t>
            </a:r>
          </a:p>
          <a:p>
            <a:pPr lvl="1"/>
            <a:r>
              <a:rPr lang="cs-CZ" sz="2400" dirty="0"/>
              <a:t>Nevztahuje se mimo jiné na audiovizuální služby, včetně kinematografických služeb, bez ohledu na způsob jejich výroby, distribuce a vysílání, a rozhlasové vysílání a pravidla uplatňovaná v oblasti autorského práva a práv s ním souvisejících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427168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CC6E63-D296-85FF-3794-8554FC54CA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0FFE78-9CAA-EF38-A404-5BC6133363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E5B4C5-5B44-8F6F-2D42-8AC8BE446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07729"/>
            <a:ext cx="10753200" cy="451576"/>
          </a:xfrm>
        </p:spPr>
        <p:txBody>
          <a:bodyPr/>
          <a:lstStyle/>
          <a:p>
            <a:r>
              <a:rPr lang="cs-CZ" dirty="0"/>
              <a:t>Nařízení o zákazu </a:t>
            </a:r>
            <a:r>
              <a:rPr lang="cs-CZ" dirty="0" err="1"/>
              <a:t>geoblokace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84AB9A7-F43E-34C8-80D5-CE93227A8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259295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200" i="1" dirty="0"/>
              <a:t>…Zejména by pak </a:t>
            </a:r>
            <a:r>
              <a:rPr lang="cs-CZ" sz="2200" b="1" i="1" u="sng" dirty="0"/>
              <a:t>samotná skutečnost, že obchodník dodržuje toto nařízení</a:t>
            </a:r>
            <a:r>
              <a:rPr lang="cs-CZ" sz="2200" i="1" dirty="0"/>
              <a:t>, neměla být vykládána tak, že obchodník zaměřuje činnost na členský stát spotřebitele ve smyslu čl. 6 odst. 1 písm. b) Nařízení Řím I a čl. 17 odst. 1 písm. c) Nařízení Brusel Ibis. Pro účely určení rozhodného práva a příslušnosti by proto pouhá skutečnost, že obchodník neblokuje nebo neomezuje přístup spotřebitelů z jiného členského státu k on-line rozhraní nebo že neuplatňuje v případech stanovených v tomto nařízení odlišné všeobecné podmínky pro přístup či odlišné podmínky pro platební transakce v rámci přijímaných platebních prostředků, neměla sama o sobě znamenat, že daný obchodník zaměřuje činnost na členský stát spotřebitele. Dále by nemělo být pouze na základě těchto důvodů dovozováno, že daný obchodník zaměřuje činnost na členský stát, v němž má spotřebitel obvyklé bydliště nebo bydliště, pokud obchodník poskytuje spotřebiteli informace a asistenci po uzavření smlouvy za účelem dodržení povinností obchodníka podle tohoto nařízení.</a:t>
            </a:r>
          </a:p>
          <a:p>
            <a:pPr>
              <a:lnSpc>
                <a:spcPct val="100000"/>
              </a:lnSpc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170095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870759F-3A7A-52CE-26AE-2F5B84DF13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70D0A0-AA65-6BF2-B81B-25BD5C3FC0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DFCAA4A-7437-6D14-04E1-5E4FD67C0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DSA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683B854-73B9-9A68-0EA5-A9116E083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Nařízení Evropského parlamentu a Rady (EU) 2022/2065 ze dne 19. října 2022 o jednotném trhu digitálních služeb a o změně směrnice 2000/31/ES (nařízení o digitálních službách)</a:t>
            </a:r>
          </a:p>
          <a:p>
            <a:pPr>
              <a:lnSpc>
                <a:spcPct val="100000"/>
              </a:lnSpc>
            </a:pPr>
            <a:r>
              <a:rPr lang="cs-CZ" sz="2200" dirty="0"/>
              <a:t>Odst. 8 Preambule - </a:t>
            </a:r>
            <a:r>
              <a:rPr lang="cs-CZ" sz="2200" i="1" dirty="0"/>
              <a:t>Podstatné spojení by se mělo předpokládat i v případě, že poskytovatel služeb zaměřuje své činnosti na jeden nebo více členských států ve smyslu čl. 17 odst. 1 písm. c) nařízení Evropského parlamentu a Rady (EU) č. 1215/2012. Naopak pouhou technickou dostupnost internetové stránky z Unie nelze jen na základě tohoto důvodu pokládat za podstatné spojení s Unií.</a:t>
            </a:r>
          </a:p>
          <a:p>
            <a:pPr>
              <a:lnSpc>
                <a:spcPct val="100000"/>
              </a:lnSpc>
            </a:pPr>
            <a:r>
              <a:rPr lang="cs-CZ" sz="2200" dirty="0"/>
              <a:t>Odst. 10 Preambule - </a:t>
            </a:r>
            <a:r>
              <a:rPr lang="cs-CZ" sz="2200" i="1" dirty="0"/>
              <a:t>Tímto nařízením by rovněž neměla být dotčena unijní pravidla mezinárodního práva soukromého, zejména pravidla týkající se soudní příslušnosti a uznávání a výkonu soudních rozhodnutí v občanských a obchodních věcech, jako je nařízení (EU) č. 1215/2012, </a:t>
            </a:r>
            <a:r>
              <a:rPr lang="cs-CZ" sz="2200" b="1" i="1" dirty="0"/>
              <a:t>a pravidla rozhodného práva pro smluvní a mimosmluvní závazkové vztahy</a:t>
            </a:r>
            <a:r>
              <a:rPr lang="cs-CZ" sz="2200" i="1" dirty="0"/>
              <a:t>.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642375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říci závěrem?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i="1" dirty="0">
                <a:cs typeface="Aharoni" pitchFamily="2" charset="-79"/>
              </a:rPr>
              <a:t>“Judges and legislators faced with adapting existing legal standards to the novel environment of cyberspace struggle with terms and concepts that the average […] five-year-old tosses about with breezy familiarity.” </a:t>
            </a:r>
            <a:endParaRPr lang="cs-CZ" sz="2400" i="1" dirty="0">
              <a:cs typeface="Aharoni" pitchFamily="2" charset="-79"/>
            </a:endParaRPr>
          </a:p>
          <a:p>
            <a:endParaRPr lang="cs-CZ" i="1" dirty="0">
              <a:cs typeface="Aharoni" pitchFamily="2" charset="-79"/>
            </a:endParaRPr>
          </a:p>
          <a:p>
            <a:r>
              <a:rPr lang="cs-CZ" sz="2000" dirty="0">
                <a:cs typeface="Aharoni" pitchFamily="2" charset="-79"/>
              </a:rPr>
              <a:t>Převzato z Dan </a:t>
            </a:r>
            <a:r>
              <a:rPr lang="cs-CZ" sz="2000" dirty="0" err="1">
                <a:cs typeface="Aharoni" pitchFamily="2" charset="-79"/>
              </a:rPr>
              <a:t>Svantesson</a:t>
            </a:r>
            <a:endParaRPr lang="cs-CZ" sz="2000" dirty="0">
              <a:cs typeface="Aharoni" pitchFamily="2" charset="-79"/>
            </a:endParaRPr>
          </a:p>
          <a:p>
            <a:r>
              <a:rPr lang="en-AU" sz="2000" dirty="0">
                <a:cs typeface="Aharoni" pitchFamily="2" charset="-79"/>
              </a:rPr>
              <a:t>American Libraries Association v. Pataki (969 </a:t>
            </a:r>
            <a:r>
              <a:rPr lang="en-AU" sz="2000" dirty="0" err="1">
                <a:cs typeface="Aharoni" pitchFamily="2" charset="-79"/>
              </a:rPr>
              <a:t>F.Supp</a:t>
            </a:r>
            <a:r>
              <a:rPr lang="en-AU" sz="2000" dirty="0">
                <a:cs typeface="Aharoni" pitchFamily="2" charset="-79"/>
              </a:rPr>
              <a:t>. 160, 170 (S.D.N.Y.,1997)) Per </a:t>
            </a:r>
            <a:r>
              <a:rPr lang="en-AU" sz="2000" dirty="0" err="1">
                <a:cs typeface="Aharoni" pitchFamily="2" charset="-79"/>
              </a:rPr>
              <a:t>Preska</a:t>
            </a:r>
            <a:r>
              <a:rPr lang="en-AU" sz="2000" dirty="0">
                <a:cs typeface="Aharoni" pitchFamily="2" charset="-79"/>
              </a:rPr>
              <a:t> J.</a:t>
            </a:r>
            <a:endParaRPr lang="en-AU" sz="2000" dirty="0">
              <a:blipFill>
                <a:blip r:embed="rId2"/>
                <a:tile tx="0" ty="0" sx="100000" sy="100000" flip="none" algn="tl"/>
              </a:blipFill>
              <a:cs typeface="Aharoni" pitchFamily="2" charset="-79"/>
            </a:endParaRPr>
          </a:p>
          <a:p>
            <a:endParaRPr lang="en-AU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JUDr. Tereza Kyselovská, Ph.D.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1029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C891AA-3717-43E0-A4D6-76C76889D9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6868EBE-94B6-42DB-80D4-FE89FE6295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360DBE-2EFC-42EB-8468-44FAD44BD52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Nařízení Brusel Ibis</a:t>
            </a:r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B8DC701F-1BB0-40CF-A5B4-5934482A8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Osobnostní práva a pomluva – </a:t>
            </a:r>
            <a:r>
              <a:rPr lang="cs-CZ" dirty="0" err="1"/>
              <a:t>pr</a:t>
            </a:r>
            <a:r>
              <a:rPr lang="cs-CZ" dirty="0"/>
              <a:t>. úprava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B232B481-511A-46EB-BDD1-115D126B513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cs-CZ" dirty="0"/>
              <a:t>Nařízení Řím II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165B4D5-B2D8-4128-BF83-5B65D260139D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r>
              <a:rPr lang="cs-CZ" dirty="0"/>
              <a:t>Článek 4</a:t>
            </a:r>
          </a:p>
          <a:p>
            <a:pPr lvl="1"/>
            <a:r>
              <a:rPr lang="cs-CZ" dirty="0"/>
              <a:t>Obecná příslušnost</a:t>
            </a:r>
          </a:p>
          <a:p>
            <a:r>
              <a:rPr lang="cs-CZ" dirty="0"/>
              <a:t>Článek 7 odst. 2</a:t>
            </a:r>
          </a:p>
          <a:p>
            <a:pPr lvl="1"/>
            <a:r>
              <a:rPr lang="cs-CZ" dirty="0"/>
              <a:t>Alternativní příslušnost</a:t>
            </a:r>
          </a:p>
          <a:p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6D11596A-E877-419E-ACC6-ECA61BA85667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r>
              <a:rPr lang="cs-CZ" dirty="0"/>
              <a:t>Článek 1 odst. 2 písm. g)</a:t>
            </a:r>
          </a:p>
          <a:p>
            <a:pPr lvl="1"/>
            <a:r>
              <a:rPr lang="cs-CZ" dirty="0"/>
              <a:t>Vyloučeno z působnosti</a:t>
            </a:r>
          </a:p>
          <a:p>
            <a:r>
              <a:rPr lang="cs-CZ" dirty="0"/>
              <a:t>§ 101 ZMPS</a:t>
            </a:r>
          </a:p>
        </p:txBody>
      </p:sp>
    </p:spTree>
    <p:extLst>
      <p:ext uri="{BB962C8B-B14F-4D97-AF65-F5344CB8AC3E}">
        <p14:creationId xmlns:p14="http://schemas.microsoft.com/office/powerpoint/2010/main" val="11882231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7BDC2-DEE4-BACA-D122-F86CD342A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398F1BD-4112-A16B-4B42-5477D6DFF1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5137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138362-2EDB-D2C9-773C-03D17D06B1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45A9B7-D9B0-4320-96BE-C10B231FEC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A509E7A-7895-2C28-A228-6686AC42E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Osobnostní práva a pomluva –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F0CD7D-A123-A46C-F974-0059EB980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Článek 4 Nařízení Brusel Ibis – obvyklé bydliště žalovaného, viz předchozí prezentace</a:t>
            </a:r>
          </a:p>
          <a:p>
            <a:r>
              <a:rPr lang="cs-CZ" sz="2400" dirty="0"/>
              <a:t>Článek 7 odst. 2 Nařízení Brusel Ibis</a:t>
            </a:r>
          </a:p>
          <a:p>
            <a:pPr lvl="1"/>
            <a:r>
              <a:rPr lang="cs-CZ" altLang="cs-CZ" sz="2400" i="1" dirty="0"/>
              <a:t>… ve věcech týkajících se protiprávního jednání či jednání, které je postaveno na roveň protiprávnímu jednání, u soudu místa, kde </a:t>
            </a:r>
            <a:r>
              <a:rPr lang="cs-CZ" altLang="cs-CZ" sz="2400" b="1" i="1" dirty="0"/>
              <a:t>došlo nebo může dojít ke škodné události.</a:t>
            </a:r>
          </a:p>
          <a:p>
            <a:pPr lvl="1"/>
            <a:endParaRPr lang="cs-CZ" altLang="cs-CZ" sz="2400" b="1" i="1" dirty="0"/>
          </a:p>
          <a:p>
            <a:r>
              <a:rPr lang="cs-CZ" altLang="cs-CZ" sz="2400" dirty="0"/>
              <a:t>Místo škodné události</a:t>
            </a:r>
          </a:p>
          <a:p>
            <a:pPr lvl="1"/>
            <a:r>
              <a:rPr lang="cs-CZ" altLang="cs-CZ" sz="2400" dirty="0"/>
              <a:t>Místo příčinné události (místo protiprávního jednání, </a:t>
            </a:r>
            <a:r>
              <a:rPr lang="cs-CZ" altLang="cs-CZ" sz="2400" i="1" dirty="0" err="1"/>
              <a:t>locus</a:t>
            </a:r>
            <a:r>
              <a:rPr lang="cs-CZ" altLang="cs-CZ" sz="2400" i="1" dirty="0"/>
              <a:t> delicti </a:t>
            </a:r>
            <a:r>
              <a:rPr lang="cs-CZ" altLang="cs-CZ" sz="2400" i="1" dirty="0" err="1"/>
              <a:t>commissi</a:t>
            </a:r>
            <a:r>
              <a:rPr lang="cs-CZ" altLang="cs-CZ" sz="2400" dirty="0"/>
              <a:t>)</a:t>
            </a:r>
          </a:p>
          <a:p>
            <a:pPr lvl="1"/>
            <a:r>
              <a:rPr lang="cs-CZ" altLang="cs-CZ" sz="2400" dirty="0"/>
              <a:t>Místo škodlivých následků (místo vzniku újmy, </a:t>
            </a:r>
            <a:r>
              <a:rPr lang="cs-CZ" altLang="cs-CZ" sz="2400" i="1" dirty="0" err="1"/>
              <a:t>locus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damni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infecti</a:t>
            </a:r>
            <a:r>
              <a:rPr lang="cs-CZ" altLang="cs-CZ" sz="2400" dirty="0"/>
              <a:t>)</a:t>
            </a:r>
          </a:p>
          <a:p>
            <a:pPr lvl="1"/>
            <a:endParaRPr lang="cs-CZ" altLang="cs-CZ" sz="2400" dirty="0"/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90061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4EB785-CA43-5955-8268-6721DCA919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F4F363-151A-16B7-5AB2-34A7FE41AC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7EF1D8-7362-3E7A-748E-4E04DA58A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Osobnostní práva a pomluva –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DCB5FFD-5549-12AB-AE72-0408E037F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C-68/93 Fiona </a:t>
            </a:r>
            <a:r>
              <a:rPr lang="cs-CZ" sz="2400" dirty="0" err="1"/>
              <a:t>Shevill</a:t>
            </a:r>
            <a:r>
              <a:rPr lang="cs-CZ" sz="2400" dirty="0"/>
              <a:t>, </a:t>
            </a:r>
            <a:r>
              <a:rPr lang="cs-CZ" sz="2400" dirty="0" err="1"/>
              <a:t>Ixora</a:t>
            </a:r>
            <a:r>
              <a:rPr lang="cs-CZ" sz="2400" dirty="0"/>
              <a:t> </a:t>
            </a:r>
            <a:r>
              <a:rPr lang="cs-CZ" sz="2400" dirty="0" err="1"/>
              <a:t>Trading</a:t>
            </a:r>
            <a:r>
              <a:rPr lang="cs-CZ" sz="2400" dirty="0"/>
              <a:t> Inc., </a:t>
            </a:r>
            <a:r>
              <a:rPr lang="cs-CZ" sz="2400" dirty="0" err="1"/>
              <a:t>Chequepoint</a:t>
            </a:r>
            <a:r>
              <a:rPr lang="cs-CZ" sz="2400" dirty="0"/>
              <a:t> SARL a </a:t>
            </a:r>
            <a:r>
              <a:rPr lang="cs-CZ" sz="2400" dirty="0" err="1"/>
              <a:t>Chequepoint</a:t>
            </a:r>
            <a:r>
              <a:rPr lang="cs-CZ" sz="2400" dirty="0"/>
              <a:t> International Ltd proti </a:t>
            </a:r>
            <a:r>
              <a:rPr lang="cs-CZ" sz="2400" dirty="0" err="1"/>
              <a:t>Presse</a:t>
            </a:r>
            <a:r>
              <a:rPr lang="cs-CZ" sz="2400" dirty="0"/>
              <a:t> </a:t>
            </a:r>
            <a:r>
              <a:rPr lang="cs-CZ" sz="2400" dirty="0" err="1"/>
              <a:t>Alliance</a:t>
            </a:r>
            <a:r>
              <a:rPr lang="cs-CZ" sz="2400" dirty="0"/>
              <a:t> SA</a:t>
            </a:r>
          </a:p>
          <a:p>
            <a:r>
              <a:rPr lang="cs-CZ" sz="2400" dirty="0"/>
              <a:t>Pomluva v tištěných novinách</a:t>
            </a:r>
          </a:p>
          <a:p>
            <a:r>
              <a:rPr lang="cs-CZ" sz="2400" dirty="0"/>
              <a:t>Možnost podat žalobu: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sz="2400" dirty="0"/>
              <a:t>Místo, kde došlo k příčinné události (protiprávnímu jednání, zpravidla místo vydavatele) – celá NŠ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sz="2400" dirty="0"/>
              <a:t>Místo škodlivých následků – mozaiková NŠ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sz="2400" dirty="0"/>
              <a:t>Místo bydliště žalovaného = vydavatele, celá NŠ (článek 4)</a:t>
            </a:r>
          </a:p>
          <a:p>
            <a:pPr lvl="2"/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503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2678BAD-1876-F15C-4980-F7499281B5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91C7F3-1262-63B7-427D-F5FDBD894D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C25564-7B5B-EF36-2DAE-88F68565F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Osobnostní práva a pomluva –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A3DD149-F534-E663-A800-8731256B2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Spojené věci C-509/09 a C-161/10 </a:t>
            </a:r>
            <a:r>
              <a:rPr lang="cs-CZ" sz="2400" dirty="0"/>
              <a:t> </a:t>
            </a:r>
            <a:r>
              <a:rPr lang="cs-CZ" sz="2400" dirty="0" err="1"/>
              <a:t>eDate</a:t>
            </a:r>
            <a:r>
              <a:rPr lang="cs-CZ" sz="2400" dirty="0"/>
              <a:t> </a:t>
            </a:r>
            <a:r>
              <a:rPr lang="cs-CZ" sz="2400" dirty="0" err="1"/>
              <a:t>Advertising</a:t>
            </a:r>
            <a:r>
              <a:rPr lang="cs-CZ" sz="2400" dirty="0"/>
              <a:t> </a:t>
            </a:r>
            <a:r>
              <a:rPr lang="cs-CZ" sz="2400" dirty="0" err="1"/>
              <a:t>GmbH</a:t>
            </a:r>
            <a:r>
              <a:rPr lang="cs-CZ" sz="2400" dirty="0"/>
              <a:t> v. X, Olivier </a:t>
            </a:r>
            <a:r>
              <a:rPr lang="cs-CZ" sz="2400" dirty="0" err="1"/>
              <a:t>Martinez</a:t>
            </a:r>
            <a:r>
              <a:rPr lang="cs-CZ" sz="2400" dirty="0"/>
              <a:t>, Robert </a:t>
            </a:r>
            <a:r>
              <a:rPr lang="cs-CZ" sz="2400" dirty="0" err="1"/>
              <a:t>Martinez</a:t>
            </a:r>
            <a:r>
              <a:rPr lang="cs-CZ" sz="2400" dirty="0"/>
              <a:t> v. MGN Limited</a:t>
            </a:r>
          </a:p>
          <a:p>
            <a:r>
              <a:rPr lang="cs-CZ" sz="2400" dirty="0"/>
              <a:t>Pomluva na internetu</a:t>
            </a:r>
          </a:p>
          <a:p>
            <a:pPr lvl="1"/>
            <a:r>
              <a:rPr lang="cs-CZ" sz="2400" dirty="0"/>
              <a:t>Možnost žalovat: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sz="2400" dirty="0"/>
              <a:t>Místo, kde došlo k příčinné události (protiprávnímu jednání) – celá NŠ (zpravidla místo vydavatele)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sz="2400" dirty="0"/>
              <a:t>Místo škodlivých následků – mozaiková NŠ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sz="2400" dirty="0">
                <a:highlight>
                  <a:srgbClr val="FFFF00"/>
                </a:highlight>
              </a:rPr>
              <a:t>Centrum zájmů poškozeného – celá NŠ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sz="2400" dirty="0"/>
              <a:t>Místo bydliště žalovaného (vydavatele), celá NŠ (článek 4)</a:t>
            </a:r>
          </a:p>
          <a:p>
            <a:pPr lvl="2"/>
            <a:endParaRPr lang="cs-CZ" sz="2400" u="sng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1443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4D17884-E5C9-E1CA-2041-8537BB57D9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480E92-D984-4144-B249-1D278EC03E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84804C7-61B4-F844-06A9-DAEE60A50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Osobnostní práva a pomluva –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E5546A-75B9-3A80-1C91-215683547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C-194/16 </a:t>
            </a:r>
            <a:r>
              <a:rPr lang="cs-CZ" sz="2400" dirty="0" err="1"/>
              <a:t>Bolagsupplysningen</a:t>
            </a:r>
            <a:r>
              <a:rPr lang="cs-CZ" sz="2400" dirty="0"/>
              <a:t> OÜ a Ingrid </a:t>
            </a:r>
            <a:r>
              <a:rPr lang="cs-CZ" sz="2400" dirty="0" err="1"/>
              <a:t>Ilsjan</a:t>
            </a:r>
            <a:r>
              <a:rPr lang="cs-CZ" sz="2400" dirty="0"/>
              <a:t> v. </a:t>
            </a:r>
            <a:r>
              <a:rPr lang="cs-CZ" sz="2400" dirty="0" err="1"/>
              <a:t>Svensk</a:t>
            </a:r>
            <a:r>
              <a:rPr lang="cs-CZ" sz="2400" dirty="0"/>
              <a:t> </a:t>
            </a:r>
            <a:r>
              <a:rPr lang="cs-CZ" sz="2400" dirty="0" err="1"/>
              <a:t>Handel</a:t>
            </a:r>
            <a:r>
              <a:rPr lang="cs-CZ" sz="2400" dirty="0"/>
              <a:t> AB</a:t>
            </a:r>
          </a:p>
          <a:p>
            <a:r>
              <a:rPr lang="cs-CZ" sz="2400" dirty="0"/>
              <a:t>Pomluva právnické osoby na internetu, rozlišení materiální škody a oprava a odstranění nepravdivých údajů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sz="2400" dirty="0"/>
              <a:t>Místo, kde došlo k příčinné události (protiprávnímu jednání) – celá NŠ </a:t>
            </a:r>
            <a:r>
              <a:rPr lang="en-GB" sz="2400" dirty="0">
                <a:highlight>
                  <a:srgbClr val="FFFF00"/>
                </a:highlight>
              </a:rPr>
              <a:t>+</a:t>
            </a:r>
            <a:r>
              <a:rPr lang="cs-CZ" sz="2400" dirty="0">
                <a:highlight>
                  <a:srgbClr val="FFFF00"/>
                </a:highlight>
              </a:rPr>
              <a:t> oprava nebo odstranění informací </a:t>
            </a:r>
            <a:r>
              <a:rPr lang="cs-CZ" sz="2400" dirty="0"/>
              <a:t>(zpravidla místo vydavatele)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sz="2400" dirty="0"/>
              <a:t>Místo škodlivých následků – mozaiková NŠ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sz="2400" dirty="0"/>
              <a:t>Centrum zájmů poškozeného – celá NŠ </a:t>
            </a:r>
            <a:r>
              <a:rPr lang="en-GB" sz="2400" dirty="0">
                <a:highlight>
                  <a:srgbClr val="FFFF00"/>
                </a:highlight>
              </a:rPr>
              <a:t>+</a:t>
            </a:r>
            <a:r>
              <a:rPr lang="cs-CZ" sz="2400" dirty="0">
                <a:highlight>
                  <a:srgbClr val="FFFF00"/>
                </a:highlight>
              </a:rPr>
              <a:t> oprava nebo odstranění informací </a:t>
            </a:r>
            <a:endParaRPr lang="cs-CZ" sz="2400" dirty="0"/>
          </a:p>
          <a:p>
            <a:pPr marL="1371600" lvl="2" indent="-457200">
              <a:buFont typeface="+mj-lt"/>
              <a:buAutoNum type="arabicPeriod"/>
            </a:pPr>
            <a:r>
              <a:rPr lang="cs-CZ" sz="2400" dirty="0"/>
              <a:t>Místo bydliště žalovaného (vydavatele), celá NŠ </a:t>
            </a:r>
            <a:r>
              <a:rPr lang="en-GB" sz="2400" dirty="0">
                <a:highlight>
                  <a:srgbClr val="FFFF00"/>
                </a:highlight>
              </a:rPr>
              <a:t>+</a:t>
            </a:r>
            <a:r>
              <a:rPr lang="cs-CZ" sz="2400" dirty="0">
                <a:highlight>
                  <a:srgbClr val="FFFF00"/>
                </a:highlight>
              </a:rPr>
              <a:t> oprava nebo odstranění informací</a:t>
            </a:r>
            <a:r>
              <a:rPr lang="cs-CZ" sz="2400" dirty="0"/>
              <a:t> (článek 4)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48961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B24D8DC-8276-E685-1B44-6318ABB896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6666C5-6B7C-3E78-6007-CC9D4D0A28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0119806-99E1-0C96-1B5D-2377CECF7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42925"/>
            <a:ext cx="10753200" cy="451576"/>
          </a:xfrm>
        </p:spPr>
        <p:txBody>
          <a:bodyPr/>
          <a:lstStyle/>
          <a:p>
            <a:r>
              <a:rPr lang="cs-CZ" dirty="0"/>
              <a:t>Osobnostní práva a pomluva –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C79170-631A-9353-8A01-7D665E920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12044"/>
            <a:ext cx="10753200" cy="4139998"/>
          </a:xfrm>
        </p:spPr>
        <p:txBody>
          <a:bodyPr/>
          <a:lstStyle/>
          <a:p>
            <a:r>
              <a:rPr lang="cs-CZ" sz="2400" dirty="0"/>
              <a:t>C-800/19 </a:t>
            </a:r>
            <a:r>
              <a:rPr lang="de-DE" sz="2400" dirty="0"/>
              <a:t>Mittelbayerischer Verlag KG v. SM</a:t>
            </a:r>
            <a:endParaRPr lang="cs-CZ" sz="2400" dirty="0"/>
          </a:p>
          <a:p>
            <a:pPr lvl="1"/>
            <a:r>
              <a:rPr lang="en-GB" sz="2400" i="1" dirty="0"/>
              <a:t>[</a:t>
            </a:r>
            <a:r>
              <a:rPr lang="cs-CZ" sz="2400" i="1" dirty="0"/>
              <a:t>…</a:t>
            </a:r>
            <a:r>
              <a:rPr lang="en-GB" sz="2400" i="1" dirty="0"/>
              <a:t>]</a:t>
            </a:r>
            <a:r>
              <a:rPr lang="cs-CZ" sz="2400" i="1" dirty="0"/>
              <a:t> soud místa, kde se nachází centrum zájmů osoby, která tvrdí, že její osobnostní práva byla porušena obsahem zveřejněným na internetových stránkách, je příslušný k rozhodnutí o žalobě na náhradu celé tvrzené újmy, kterou podala tato osoba, pouze pokud tento </a:t>
            </a:r>
            <a:r>
              <a:rPr lang="cs-CZ" sz="2400" b="1" i="1" dirty="0"/>
              <a:t>obsah obsahuje objektivní a ověřitelné skutečnosti, které umožňují přímo nebo nepřímo individuálně identifikovat uvedenou osobu</a:t>
            </a:r>
            <a:r>
              <a:rPr lang="cs-CZ" sz="24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2071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3C0BF5-8710-5295-171D-3608939FE8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/>
              <a:t>JUDr. Tereza Kyselovská, Ph.D.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6D4053-0F76-75BB-E10A-6E4F5AD241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9DF2B6-DD49-F99E-8553-CFA67E23B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Osobnostní práva a pomluva –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D14CAF2-A558-7C13-1329-B31967BB2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C-251/20 </a:t>
            </a:r>
            <a:r>
              <a:rPr lang="cs-CZ" sz="2400" dirty="0" err="1"/>
              <a:t>Gtflix</a:t>
            </a:r>
            <a:r>
              <a:rPr lang="cs-CZ" sz="2400" dirty="0"/>
              <a:t> </a:t>
            </a:r>
            <a:r>
              <a:rPr lang="cs-CZ" sz="2400" dirty="0" err="1"/>
              <a:t>Tv</a:t>
            </a:r>
            <a:r>
              <a:rPr lang="cs-CZ" sz="2400" dirty="0"/>
              <a:t> v. DR</a:t>
            </a:r>
          </a:p>
          <a:p>
            <a:pPr lvl="1"/>
            <a:r>
              <a:rPr lang="en-GB" sz="2400" i="1" dirty="0"/>
              <a:t>[</a:t>
            </a:r>
            <a:r>
              <a:rPr lang="cs-CZ" sz="2400" i="1" dirty="0"/>
              <a:t>…</a:t>
            </a:r>
            <a:r>
              <a:rPr lang="en-GB" sz="2400" i="1" dirty="0"/>
              <a:t>]</a:t>
            </a:r>
            <a:r>
              <a:rPr lang="cs-CZ" sz="2400" i="1" dirty="0"/>
              <a:t> osoba, která má za to, že její práva byla porušena šířením hanlivých výroků na internetu, a která současně jedná za účelem jak opravy údajů a odstranění uveřejněného obsahu, který se jí týká, tak náhrady újmy plynoucí z tohoto uveřejnění, se může u soudů každého členského státu, na jehož území tyto výroky jsou nebo byly přístupné, domáhat náhrady újmy, která jí byla údajně způsobena v členském státě soudu, jemuž byla věc předložena, ačkoli tyto soudy nejsou příslušné k rozhodnutí o návrhu na opravu a odstranění.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4999020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464</TotalTime>
  <Words>2834</Words>
  <Application>Microsoft Office PowerPoint</Application>
  <PresentationFormat>Širokoúhlá obrazovka</PresentationFormat>
  <Paragraphs>205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Tahoma</vt:lpstr>
      <vt:lpstr>Wingdings</vt:lpstr>
      <vt:lpstr>Prezentace_MU_CZ</vt:lpstr>
      <vt:lpstr>Jurisdikce a rozhodné právo na internetu II - delikty</vt:lpstr>
      <vt:lpstr>Osnova výkladu</vt:lpstr>
      <vt:lpstr>Osobnostní práva a pomluva – pr. úprava</vt:lpstr>
      <vt:lpstr>Osobnostní práva a pomluva – příslušnost</vt:lpstr>
      <vt:lpstr>Osobnostní práva a pomluva – příslušnost</vt:lpstr>
      <vt:lpstr>Osobnostní práva a pomluva – příslušnost</vt:lpstr>
      <vt:lpstr>Osobnostní práva a pomluva – příslušnost</vt:lpstr>
      <vt:lpstr>Osobnostní práva a pomluva – příslušnost</vt:lpstr>
      <vt:lpstr>Osobnostní práva a pomluva – příslušnost</vt:lpstr>
      <vt:lpstr>Osobnostní práva a pomluva – rozh. právo</vt:lpstr>
      <vt:lpstr>Osobnostní práva a pomluva – rozh. právo</vt:lpstr>
      <vt:lpstr>Porušení práv k duševnímu vlastnictví online</vt:lpstr>
      <vt:lpstr>Porušení PDV – pr. úprava</vt:lpstr>
      <vt:lpstr>Porušení PDV - příslušnost</vt:lpstr>
      <vt:lpstr>Porušení PDV - příslušnost</vt:lpstr>
      <vt:lpstr>Porušení PDV - příslušnost</vt:lpstr>
      <vt:lpstr>Porušení PDV - příslušnost</vt:lpstr>
      <vt:lpstr>Porušení PDV – rozhodné právo</vt:lpstr>
      <vt:lpstr>Porušení PDV – rozhodné právo</vt:lpstr>
      <vt:lpstr>Porušení PDV – rozhodné právo</vt:lpstr>
      <vt:lpstr>Porušení PDV – rozhodné právo</vt:lpstr>
      <vt:lpstr>Porušení PDV – rozhodné právo</vt:lpstr>
      <vt:lpstr>Porušení PDV – rozhodné právo</vt:lpstr>
      <vt:lpstr>Další otázky</vt:lpstr>
      <vt:lpstr>GDPR</vt:lpstr>
      <vt:lpstr>Nařízení o zákazu geoblokace</vt:lpstr>
      <vt:lpstr>Nařízení o zákazu geoblokace</vt:lpstr>
      <vt:lpstr>DSA</vt:lpstr>
      <vt:lpstr>Co říci závěrem?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Tereza Kyselovská</dc:creator>
  <cp:lastModifiedBy>§ K</cp:lastModifiedBy>
  <cp:revision>19</cp:revision>
  <cp:lastPrinted>1601-01-01T00:00:00Z</cp:lastPrinted>
  <dcterms:created xsi:type="dcterms:W3CDTF">2022-10-03T07:42:59Z</dcterms:created>
  <dcterms:modified xsi:type="dcterms:W3CDTF">2023-10-13T17:30:53Z</dcterms:modified>
</cp:coreProperties>
</file>