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Lst>
  <p:notesMasterIdLst>
    <p:notesMasterId r:id="rId60"/>
  </p:notesMasterIdLst>
  <p:handoutMasterIdLst>
    <p:handoutMasterId r:id="rId61"/>
  </p:handoutMasterIdLst>
  <p:sldIdLst>
    <p:sldId id="256" r:id="rId2"/>
    <p:sldId id="257" r:id="rId3"/>
    <p:sldId id="258" r:id="rId4"/>
    <p:sldId id="259" r:id="rId5"/>
    <p:sldId id="271" r:id="rId6"/>
    <p:sldId id="370" r:id="rId7"/>
    <p:sldId id="260" r:id="rId8"/>
    <p:sldId id="282" r:id="rId9"/>
    <p:sldId id="336" r:id="rId10"/>
    <p:sldId id="266" r:id="rId11"/>
    <p:sldId id="279" r:id="rId12"/>
    <p:sldId id="268" r:id="rId13"/>
    <p:sldId id="269" r:id="rId14"/>
    <p:sldId id="270" r:id="rId15"/>
    <p:sldId id="273" r:id="rId16"/>
    <p:sldId id="337" r:id="rId17"/>
    <p:sldId id="328" r:id="rId18"/>
    <p:sldId id="329" r:id="rId19"/>
    <p:sldId id="331" r:id="rId20"/>
    <p:sldId id="330" r:id="rId21"/>
    <p:sldId id="332" r:id="rId22"/>
    <p:sldId id="333" r:id="rId23"/>
    <p:sldId id="348" r:id="rId24"/>
    <p:sldId id="334" r:id="rId25"/>
    <p:sldId id="339" r:id="rId26"/>
    <p:sldId id="338" r:id="rId27"/>
    <p:sldId id="340" r:id="rId28"/>
    <p:sldId id="341" r:id="rId29"/>
    <p:sldId id="342" r:id="rId30"/>
    <p:sldId id="343" r:id="rId31"/>
    <p:sldId id="350" r:id="rId32"/>
    <p:sldId id="367" r:id="rId33"/>
    <p:sldId id="351" r:id="rId34"/>
    <p:sldId id="355" r:id="rId35"/>
    <p:sldId id="356" r:id="rId36"/>
    <p:sldId id="357" r:id="rId37"/>
    <p:sldId id="358" r:id="rId38"/>
    <p:sldId id="359" r:id="rId39"/>
    <p:sldId id="360" r:id="rId40"/>
    <p:sldId id="361" r:id="rId41"/>
    <p:sldId id="362" r:id="rId42"/>
    <p:sldId id="363" r:id="rId43"/>
    <p:sldId id="364" r:id="rId44"/>
    <p:sldId id="368" r:id="rId45"/>
    <p:sldId id="369" r:id="rId46"/>
    <p:sldId id="365" r:id="rId47"/>
    <p:sldId id="366" r:id="rId48"/>
    <p:sldId id="349" r:id="rId49"/>
    <p:sldId id="335" r:id="rId50"/>
    <p:sldId id="344" r:id="rId51"/>
    <p:sldId id="345" r:id="rId52"/>
    <p:sldId id="346" r:id="rId53"/>
    <p:sldId id="371" r:id="rId54"/>
    <p:sldId id="372" r:id="rId55"/>
    <p:sldId id="347" r:id="rId56"/>
    <p:sldId id="352" r:id="rId57"/>
    <p:sldId id="353" r:id="rId58"/>
    <p:sldId id="354" r:id="rId59"/>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9" autoAdjust="0"/>
    <p:restoredTop sz="95768" autoAdjust="0"/>
  </p:normalViewPr>
  <p:slideViewPr>
    <p:cSldViewPr snapToGrid="0">
      <p:cViewPr varScale="1">
        <p:scale>
          <a:sx n="67" d="100"/>
          <a:sy n="67" d="100"/>
        </p:scale>
        <p:origin x="69" y="1310"/>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Zástupný symbol pro obrázek snímku 1"/>
          <p:cNvSpPr>
            <a:spLocks noGrp="1" noRot="1" noChangeAspect="1" noTextEdit="1"/>
          </p:cNvSpPr>
          <p:nvPr>
            <p:ph type="sldImg"/>
          </p:nvPr>
        </p:nvSpPr>
        <p:spPr>
          <a:ln/>
        </p:spPr>
      </p:sp>
      <p:sp>
        <p:nvSpPr>
          <p:cNvPr id="66563"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
        <p:nvSpPr>
          <p:cNvPr id="66564"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8FE1C1-E808-4701-8F73-98AE03CD431B}" type="slidenum">
              <a:rPr lang="cs-CZ" altLang="cs-CZ"/>
              <a:pPr>
                <a:spcBef>
                  <a:spcPct val="0"/>
                </a:spcBef>
              </a:pPr>
              <a:t>8</a:t>
            </a:fld>
            <a:endParaRPr lang="cs-CZ" altLang="cs-CZ"/>
          </a:p>
        </p:txBody>
      </p:sp>
    </p:spTree>
    <p:extLst>
      <p:ext uri="{BB962C8B-B14F-4D97-AF65-F5344CB8AC3E}">
        <p14:creationId xmlns:p14="http://schemas.microsoft.com/office/powerpoint/2010/main" val="1550961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Zástupný symbol pro obrázek snímku 1"/>
          <p:cNvSpPr>
            <a:spLocks noGrp="1" noRot="1" noChangeAspect="1" noTextEdit="1"/>
          </p:cNvSpPr>
          <p:nvPr>
            <p:ph type="sldImg"/>
          </p:nvPr>
        </p:nvSpPr>
        <p:spPr>
          <a:ln/>
        </p:spPr>
      </p:sp>
      <p:sp>
        <p:nvSpPr>
          <p:cNvPr id="4403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
        <p:nvSpPr>
          <p:cNvPr id="4403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354DD85-7DC5-4250-B40B-B4A400E7CD2C}" type="slidenum">
              <a:rPr lang="cs-CZ" altLang="cs-CZ"/>
              <a:pPr>
                <a:spcBef>
                  <a:spcPct val="0"/>
                </a:spcBef>
              </a:pPr>
              <a:t>11</a:t>
            </a:fld>
            <a:endParaRPr lang="cs-CZ" altLang="cs-CZ"/>
          </a:p>
        </p:txBody>
      </p:sp>
    </p:spTree>
    <p:extLst>
      <p:ext uri="{BB962C8B-B14F-4D97-AF65-F5344CB8AC3E}">
        <p14:creationId xmlns:p14="http://schemas.microsoft.com/office/powerpoint/2010/main" val="21436402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pt-BR"/>
              <a:t>JUDr. Tereza Kyselovská, Ph.D.</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4"/>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pt-BR"/>
              <a:t>JUDr. Tereza Kyselovská, Ph.D.</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4" name="Obrázek 8">
            <a:extLst>
              <a:ext uri="{FF2B5EF4-FFF2-40B4-BE49-F238E27FC236}">
                <a16:creationId xmlns:a16="http://schemas.microsoft.com/office/drawing/2014/main" id="{F4BEF68F-D2E3-A445-BE69-DE5712F4B9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pt-BR"/>
              <a:t>JUDr. Tereza Kyselovská, Ph.D.</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8">
            <a:extLst>
              <a:ext uri="{FF2B5EF4-FFF2-40B4-BE49-F238E27FC236}">
                <a16:creationId xmlns:a16="http://schemas.microsoft.com/office/drawing/2014/main" id="{E49E2218-4CCF-BC44-930E-B31D9BFD89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pt-BR"/>
              <a:t>JUDr. Tereza Kyselovská, Ph.D.</a:t>
            </a:r>
            <a:endParaRPr lang="cs-CZ" dirty="0"/>
          </a:p>
        </p:txBody>
      </p:sp>
      <p:pic>
        <p:nvPicPr>
          <p:cNvPr id="8" name="Obrázek 8">
            <a:extLst>
              <a:ext uri="{FF2B5EF4-FFF2-40B4-BE49-F238E27FC236}">
                <a16:creationId xmlns:a16="http://schemas.microsoft.com/office/drawing/2014/main" id="{3670C515-4DAA-7F4B-92D5-CBE71403759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4"/>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pt-BR"/>
              <a:t>JUDr. Tereza Kyselovská, Ph.D.</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10" name="Obrázek 8">
            <a:extLst>
              <a:ext uri="{FF2B5EF4-FFF2-40B4-BE49-F238E27FC236}">
                <a16:creationId xmlns:a16="http://schemas.microsoft.com/office/drawing/2014/main" id="{D2567773-B605-2B43-9036-93D6446553F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3" cy="1060264"/>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91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3" cy="1060264"/>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pt-BR"/>
              <a:t>JUDr. Tereza Kyselovská, Ph.D.</a:t>
            </a:r>
            <a:endParaRPr lang="cs-CZ" dirty="0"/>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9100DC"/>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9" cy="593152"/>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LAW slide">
    <p:bg>
      <p:bgPr>
        <a:solidFill>
          <a:srgbClr val="9100DC"/>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42872" y="2021800"/>
            <a:ext cx="4106255" cy="281439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79451" y="2019302"/>
            <a:ext cx="5169259" cy="4110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Upravte styly předlohy textu.</a:t>
            </a:r>
          </a:p>
          <a:p>
            <a:pPr lvl="1"/>
            <a:r>
              <a:rPr lang="cs-CZ"/>
              <a:t>Druhá úroveň</a:t>
            </a:r>
          </a:p>
        </p:txBody>
      </p:sp>
      <p:sp>
        <p:nvSpPr>
          <p:cNvPr id="4" name="Zástupný symbol pro obsah 3"/>
          <p:cNvSpPr>
            <a:spLocks noGrp="1"/>
          </p:cNvSpPr>
          <p:nvPr>
            <p:ph sz="half" idx="2"/>
          </p:nvPr>
        </p:nvSpPr>
        <p:spPr>
          <a:xfrm>
            <a:off x="6298841" y="2019302"/>
            <a:ext cx="5169259" cy="4110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Upravte styly předlohy textu.</a:t>
            </a:r>
          </a:p>
          <a:p>
            <a:pPr lvl="1"/>
            <a:r>
              <a:rPr lang="cs-CZ"/>
              <a:t>Druhá úroveň</a:t>
            </a:r>
          </a:p>
        </p:txBody>
      </p:sp>
      <p:sp>
        <p:nvSpPr>
          <p:cNvPr id="5" name="Zástupný symbol pro zápatí 4"/>
          <p:cNvSpPr>
            <a:spLocks noGrp="1"/>
          </p:cNvSpPr>
          <p:nvPr>
            <p:ph type="ftr" sz="quarter" idx="10"/>
          </p:nvPr>
        </p:nvSpPr>
        <p:spPr/>
        <p:txBody>
          <a:bodyPr/>
          <a:lstStyle>
            <a:lvl1pPr>
              <a:defRPr/>
            </a:lvl1pPr>
          </a:lstStyle>
          <a:p>
            <a:r>
              <a:rPr lang="cs-CZ" altLang="cs-CZ"/>
              <a:t>JUDr. Tereza Kyselovská, Ph.D.</a:t>
            </a:r>
            <a:endParaRPr lang="cs-CZ" altLang="cs-CZ" dirty="0"/>
          </a:p>
        </p:txBody>
      </p:sp>
      <p:sp>
        <p:nvSpPr>
          <p:cNvPr id="6" name="Zástupný symbol pro číslo snímku 5"/>
          <p:cNvSpPr>
            <a:spLocks noGrp="1"/>
          </p:cNvSpPr>
          <p:nvPr>
            <p:ph type="sldNum" sz="quarter" idx="11"/>
          </p:nvPr>
        </p:nvSpPr>
        <p:spPr/>
        <p:txBody>
          <a:bodyPr/>
          <a:lstStyle>
            <a:lvl1pPr>
              <a:defRPr/>
            </a:lvl1pPr>
          </a:lstStyle>
          <a:p>
            <a:fld id="{91152B74-69A5-4C0F-AF65-094CC50B2C3C}" type="slidenum">
              <a:rPr lang="cs-CZ" altLang="cs-CZ"/>
              <a:pPr/>
              <a:t>‹#›</a:t>
            </a:fld>
            <a:endParaRPr lang="cs-CZ" altLang="cs-CZ" dirty="0"/>
          </a:p>
        </p:txBody>
      </p:sp>
    </p:spTree>
    <p:extLst>
      <p:ext uri="{BB962C8B-B14F-4D97-AF65-F5344CB8AC3E}">
        <p14:creationId xmlns:p14="http://schemas.microsoft.com/office/powerpoint/2010/main" val="904907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pt-BR"/>
              <a:t>JUDr. Tereza Kyselovská, Ph.D.</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pt-BR"/>
              <a:t>JUDr. Tereza Kyselovská, Ph.D.</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1" name="Obrázek 8">
            <a:extLst>
              <a:ext uri="{FF2B5EF4-FFF2-40B4-BE49-F238E27FC236}">
                <a16:creationId xmlns:a16="http://schemas.microsoft.com/office/drawing/2014/main" id="{59BBB889-9A7B-9D4F-983C-EF6BCB924D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pt-BR"/>
              <a:t>JUDr. Tereza Kyselovská, Ph.D.</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1" name="Obrázek 8">
            <a:extLst>
              <a:ext uri="{FF2B5EF4-FFF2-40B4-BE49-F238E27FC236}">
                <a16:creationId xmlns:a16="http://schemas.microsoft.com/office/drawing/2014/main" id="{8B634E8E-DBA3-B14F-81EC-219FEC2F82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pt-BR"/>
              <a:t>JUDr. Tereza Kyselovská, Ph.D.</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2" name="Obrázek 8">
            <a:extLst>
              <a:ext uri="{FF2B5EF4-FFF2-40B4-BE49-F238E27FC236}">
                <a16:creationId xmlns:a16="http://schemas.microsoft.com/office/drawing/2014/main" id="{F5224E24-147F-EE43-B65A-19061D0BD9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pt-BR"/>
              <a:t>JUDr. Tereza Kyselovská, Ph.D.</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9" name="Obrázek 8">
            <a:extLst>
              <a:ext uri="{FF2B5EF4-FFF2-40B4-BE49-F238E27FC236}">
                <a16:creationId xmlns:a16="http://schemas.microsoft.com/office/drawing/2014/main" id="{9FA8E4E0-B396-804E-A80F-F901C2CBAF0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pt-BR"/>
              <a:t>JUDr. Tereza Kyselovská, Ph.D.</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17" name="Obrázek 8">
            <a:extLst>
              <a:ext uri="{FF2B5EF4-FFF2-40B4-BE49-F238E27FC236}">
                <a16:creationId xmlns:a16="http://schemas.microsoft.com/office/drawing/2014/main" id="{A63F5DF2-7BE9-9D42-95D5-0960F0062F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pt-BR"/>
              <a:t>JUDr. Tereza Kyselovská, Ph.D.</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7" name="Obrázek 8">
            <a:extLst>
              <a:ext uri="{FF2B5EF4-FFF2-40B4-BE49-F238E27FC236}">
                <a16:creationId xmlns:a16="http://schemas.microsoft.com/office/drawing/2014/main" id="{2B91F2EA-D76F-7D4C-960D-6E3E77E718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pt-BR"/>
              <a:t>JUDr. Tereza Kyselovská, Ph.D.</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7" name="Obrázek 8">
            <a:extLst>
              <a:ext uri="{FF2B5EF4-FFF2-40B4-BE49-F238E27FC236}">
                <a16:creationId xmlns:a16="http://schemas.microsoft.com/office/drawing/2014/main" id="{E7FAA686-EF64-0D47-AFF9-2958D27898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pt-BR"/>
              <a:t>JUDr. Tereza Kyselovská, Ph.D.</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0"/>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law.muni.cz/content/cs/vyzkum/publikacni-cinnost/elektronicke-volne-dostupne-publikace/oborove-publikace/" TargetMode="External"/><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muni.cz/lide/107801-tereza-kyselovska/zivotopis" TargetMode="External"/><Relationship Id="rId2" Type="http://schemas.openxmlformats.org/officeDocument/2006/relationships/hyperlink" Target="mailto:tereza.kyselovska@law.muni.cz"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p:txBody>
          <a:bodyPr/>
          <a:lstStyle/>
          <a:p>
            <a:r>
              <a:rPr lang="cs-CZ" dirty="0"/>
              <a:t>Jurisdikce a rozhodné právo na internetu I – úvod, opakování MPS, smlouvy</a:t>
            </a:r>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p:txBody>
          <a:bodyPr/>
          <a:lstStyle/>
          <a:p>
            <a:r>
              <a:rPr lang="cs-CZ" dirty="0"/>
              <a:t>Mezinárodní právo soukromé na internetu I</a:t>
            </a:r>
          </a:p>
        </p:txBody>
      </p:sp>
    </p:spTree>
    <p:extLst>
      <p:ext uri="{BB962C8B-B14F-4D97-AF65-F5344CB8AC3E}">
        <p14:creationId xmlns:p14="http://schemas.microsoft.com/office/powerpoint/2010/main" val="3263342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err="1"/>
              <a:t>World</a:t>
            </a:r>
            <a:r>
              <a:rPr lang="cs-CZ" altLang="cs-CZ" dirty="0"/>
              <a:t> </a:t>
            </a:r>
            <a:r>
              <a:rPr lang="cs-CZ" altLang="cs-CZ" dirty="0" err="1"/>
              <a:t>Wide</a:t>
            </a:r>
            <a:r>
              <a:rPr lang="cs-CZ" altLang="cs-CZ" dirty="0"/>
              <a:t> Web</a:t>
            </a:r>
            <a:endParaRPr lang="cs-CZ" dirty="0"/>
          </a:p>
        </p:txBody>
      </p:sp>
      <p:sp>
        <p:nvSpPr>
          <p:cNvPr id="3" name="Zástupný symbol pro obsah 2"/>
          <p:cNvSpPr>
            <a:spLocks noGrp="1"/>
          </p:cNvSpPr>
          <p:nvPr>
            <p:ph idx="1"/>
          </p:nvPr>
        </p:nvSpPr>
        <p:spPr/>
        <p:txBody>
          <a:bodyPr/>
          <a:lstStyle/>
          <a:p>
            <a:r>
              <a:rPr lang="cs-CZ" altLang="cs-CZ" sz="2400" b="1" dirty="0" err="1"/>
              <a:t>W</a:t>
            </a:r>
            <a:r>
              <a:rPr lang="cs-CZ" altLang="cs-CZ" sz="2400" dirty="0" err="1"/>
              <a:t>orldwide</a:t>
            </a:r>
            <a:r>
              <a:rPr lang="cs-CZ" altLang="cs-CZ" sz="2400" dirty="0"/>
              <a:t> </a:t>
            </a:r>
            <a:r>
              <a:rPr lang="cs-CZ" altLang="cs-CZ" sz="2400" dirty="0" err="1"/>
              <a:t>accessibility</a:t>
            </a:r>
            <a:endParaRPr lang="cs-CZ" altLang="cs-CZ" sz="2400" dirty="0"/>
          </a:p>
          <a:p>
            <a:r>
              <a:rPr lang="cs-CZ" altLang="cs-CZ" sz="2400" b="1" dirty="0" err="1"/>
              <a:t>W</a:t>
            </a:r>
            <a:r>
              <a:rPr lang="cs-CZ" altLang="cs-CZ" sz="2400" dirty="0" err="1"/>
              <a:t>orldwide</a:t>
            </a:r>
            <a:r>
              <a:rPr lang="cs-CZ" altLang="cs-CZ" sz="2400" dirty="0"/>
              <a:t> place </a:t>
            </a:r>
            <a:r>
              <a:rPr lang="cs-CZ" altLang="cs-CZ" sz="2400" dirty="0" err="1"/>
              <a:t>of</a:t>
            </a:r>
            <a:r>
              <a:rPr lang="cs-CZ" altLang="cs-CZ" sz="2400" dirty="0"/>
              <a:t> performance (</a:t>
            </a:r>
            <a:r>
              <a:rPr lang="cs-CZ" altLang="cs-CZ" sz="2400" dirty="0" err="1"/>
              <a:t>contracts</a:t>
            </a:r>
            <a:r>
              <a:rPr lang="cs-CZ" altLang="cs-CZ" sz="2400" dirty="0"/>
              <a:t>) </a:t>
            </a:r>
            <a:r>
              <a:rPr lang="cs-CZ" altLang="cs-CZ" sz="2400" dirty="0" err="1"/>
              <a:t>or</a:t>
            </a:r>
            <a:r>
              <a:rPr lang="cs-CZ" altLang="cs-CZ" sz="2400" dirty="0"/>
              <a:t> </a:t>
            </a:r>
            <a:r>
              <a:rPr lang="cs-CZ" altLang="cs-CZ" sz="2400" dirty="0" err="1"/>
              <a:t>potential</a:t>
            </a:r>
            <a:r>
              <a:rPr lang="cs-CZ" altLang="cs-CZ" sz="2400" dirty="0"/>
              <a:t> </a:t>
            </a:r>
            <a:r>
              <a:rPr lang="cs-CZ" altLang="cs-CZ" sz="2400" dirty="0" err="1"/>
              <a:t>damage</a:t>
            </a:r>
            <a:r>
              <a:rPr lang="cs-CZ" altLang="cs-CZ" sz="2400" dirty="0"/>
              <a:t> (</a:t>
            </a:r>
            <a:r>
              <a:rPr lang="cs-CZ" altLang="cs-CZ" sz="2400" dirty="0" err="1"/>
              <a:t>delicts</a:t>
            </a:r>
            <a:r>
              <a:rPr lang="cs-CZ" altLang="cs-CZ" sz="2400" dirty="0"/>
              <a:t>)</a:t>
            </a:r>
          </a:p>
          <a:p>
            <a:r>
              <a:rPr lang="cs-CZ" altLang="cs-CZ" sz="2400" b="1" dirty="0" err="1"/>
              <a:t>W</a:t>
            </a:r>
            <a:r>
              <a:rPr lang="cs-CZ" altLang="cs-CZ" sz="2400" dirty="0" err="1"/>
              <a:t>orldwide</a:t>
            </a:r>
            <a:r>
              <a:rPr lang="cs-CZ" altLang="cs-CZ" sz="2400" dirty="0"/>
              <a:t> </a:t>
            </a:r>
            <a:r>
              <a:rPr lang="cs-CZ" altLang="cs-CZ" sz="2400" dirty="0" err="1"/>
              <a:t>jurisdiction</a:t>
            </a:r>
            <a:endParaRPr lang="cs-CZ" altLang="cs-CZ" sz="2400" dirty="0"/>
          </a:p>
          <a:p>
            <a:endParaRPr lang="cs-CZ" altLang="cs-CZ" sz="2400" dirty="0"/>
          </a:p>
          <a:p>
            <a:r>
              <a:rPr lang="cs-CZ" altLang="cs-CZ" sz="2400" dirty="0"/>
              <a:t>Důsledky vlivu elektronizace na MPS</a:t>
            </a:r>
          </a:p>
          <a:p>
            <a:pPr lvl="1"/>
            <a:r>
              <a:rPr lang="cs-CZ" altLang="cs-CZ" sz="2400" dirty="0"/>
              <a:t>Mnohost potenciálních sudišť</a:t>
            </a:r>
          </a:p>
          <a:p>
            <a:pPr lvl="1"/>
            <a:r>
              <a:rPr lang="cs-CZ" altLang="cs-CZ" sz="2400" dirty="0"/>
              <a:t>Mnohost rozhodných práv</a:t>
            </a:r>
          </a:p>
          <a:p>
            <a:pPr lvl="1"/>
            <a:r>
              <a:rPr lang="cs-CZ" altLang="cs-CZ" sz="2400" dirty="0"/>
              <a:t>Právní nejistota a nedostatek předvídatelnosti (nedostatek judikatury)</a:t>
            </a:r>
          </a:p>
          <a:p>
            <a:endParaRPr lang="cs-CZ" altLang="cs-CZ" sz="2400" dirty="0"/>
          </a:p>
          <a:p>
            <a:endParaRPr lang="cs-CZ" altLang="cs-CZ" sz="2400" dirty="0"/>
          </a:p>
          <a:p>
            <a:endParaRPr lang="cs-CZ" sz="2400" dirty="0"/>
          </a:p>
        </p:txBody>
      </p:sp>
      <p:sp>
        <p:nvSpPr>
          <p:cNvPr id="4" name="Zástupný symbol pro zápatí 3"/>
          <p:cNvSpPr>
            <a:spLocks noGrp="1"/>
          </p:cNvSpPr>
          <p:nvPr>
            <p:ph type="ftr" sz="quarter" idx="10"/>
          </p:nvPr>
        </p:nvSpPr>
        <p:spPr/>
        <p:txBody>
          <a:bodyPr/>
          <a:lstStyle/>
          <a:p>
            <a:r>
              <a:rPr lang="cs-CZ" altLang="cs-CZ"/>
              <a:t>JUDr. Tereza Kyselovská, Ph.D.</a:t>
            </a:r>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Tree>
    <p:extLst>
      <p:ext uri="{BB962C8B-B14F-4D97-AF65-F5344CB8AC3E}">
        <p14:creationId xmlns:p14="http://schemas.microsoft.com/office/powerpoint/2010/main" val="3792207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Nadpis 1"/>
          <p:cNvSpPr>
            <a:spLocks noGrp="1"/>
          </p:cNvSpPr>
          <p:nvPr>
            <p:ph type="title"/>
          </p:nvPr>
        </p:nvSpPr>
        <p:spPr/>
        <p:txBody>
          <a:bodyPr/>
          <a:lstStyle/>
          <a:p>
            <a:pPr eaLnBrk="1" hangingPunct="1"/>
            <a:r>
              <a:rPr lang="cs-CZ" altLang="cs-CZ"/>
              <a:t>MPS a internet</a:t>
            </a:r>
          </a:p>
        </p:txBody>
      </p:sp>
      <p:sp>
        <p:nvSpPr>
          <p:cNvPr id="43011" name="Zástupný symbol pro obsah 2"/>
          <p:cNvSpPr>
            <a:spLocks noGrp="1"/>
          </p:cNvSpPr>
          <p:nvPr>
            <p:ph idx="1"/>
          </p:nvPr>
        </p:nvSpPr>
        <p:spPr/>
        <p:txBody>
          <a:bodyPr/>
          <a:lstStyle/>
          <a:p>
            <a:pPr eaLnBrk="1" hangingPunct="1"/>
            <a:r>
              <a:rPr lang="cs-CZ" altLang="cs-CZ" sz="2400" b="1" dirty="0"/>
              <a:t>Hraniční určovatel </a:t>
            </a:r>
            <a:r>
              <a:rPr lang="cs-CZ" altLang="cs-CZ" sz="2400" dirty="0"/>
              <a:t>- </a:t>
            </a:r>
            <a:r>
              <a:rPr lang="cs-CZ" altLang="cs-CZ" sz="2400" u="sng" dirty="0"/>
              <a:t>skutečnost</a:t>
            </a:r>
            <a:r>
              <a:rPr lang="cs-CZ" altLang="cs-CZ" sz="2400" dirty="0"/>
              <a:t> významná pro daný druh právních vztahů nebo otázek označených v navázání kolizní normy, která </a:t>
            </a:r>
            <a:r>
              <a:rPr lang="cs-CZ" altLang="cs-CZ" sz="2400" u="sng" dirty="0"/>
              <a:t>rozhoduje o výběru práva</a:t>
            </a:r>
          </a:p>
          <a:p>
            <a:pPr eaLnBrk="1" hangingPunct="1"/>
            <a:r>
              <a:rPr lang="cs-CZ" altLang="cs-CZ" sz="2400" dirty="0"/>
              <a:t>Hraniční určovatel v online prostředí</a:t>
            </a:r>
          </a:p>
          <a:p>
            <a:pPr lvl="1" eaLnBrk="1" hangingPunct="1"/>
            <a:r>
              <a:rPr lang="cs-CZ" altLang="cs-CZ" sz="2400" dirty="0"/>
              <a:t>Nepůsobí problémy – obvyklé bydliště (</a:t>
            </a:r>
            <a:r>
              <a:rPr lang="cs-CZ" altLang="cs-CZ" sz="2400" i="1" dirty="0"/>
              <a:t>lex </a:t>
            </a:r>
            <a:r>
              <a:rPr lang="cs-CZ" altLang="cs-CZ" sz="2400" i="1" dirty="0" err="1"/>
              <a:t>domicilii</a:t>
            </a:r>
            <a:r>
              <a:rPr lang="cs-CZ" altLang="cs-CZ" sz="2400" i="1" dirty="0"/>
              <a:t>)</a:t>
            </a:r>
            <a:r>
              <a:rPr lang="cs-CZ" altLang="cs-CZ" sz="2400" dirty="0"/>
              <a:t>, státní příslušnost (</a:t>
            </a:r>
            <a:r>
              <a:rPr lang="cs-CZ" altLang="cs-CZ" sz="2400" i="1" dirty="0"/>
              <a:t>lex </a:t>
            </a:r>
            <a:r>
              <a:rPr lang="cs-CZ" altLang="cs-CZ" sz="2400" i="1" dirty="0" err="1"/>
              <a:t>patriae</a:t>
            </a:r>
            <a:r>
              <a:rPr lang="cs-CZ" altLang="cs-CZ" sz="2400" i="1" dirty="0"/>
              <a:t>)</a:t>
            </a:r>
          </a:p>
          <a:p>
            <a:pPr lvl="1" eaLnBrk="1" hangingPunct="1"/>
            <a:r>
              <a:rPr lang="cs-CZ" altLang="cs-CZ" sz="2400" dirty="0"/>
              <a:t>Problematické – </a:t>
            </a:r>
            <a:r>
              <a:rPr lang="cs-CZ" altLang="cs-CZ" sz="2400" i="1" dirty="0"/>
              <a:t>lex loci </a:t>
            </a:r>
            <a:r>
              <a:rPr lang="cs-CZ" altLang="cs-CZ" sz="2400" i="1" dirty="0" err="1"/>
              <a:t>contractus</a:t>
            </a:r>
            <a:r>
              <a:rPr lang="cs-CZ" altLang="cs-CZ" sz="2400" dirty="0"/>
              <a:t>, </a:t>
            </a:r>
            <a:r>
              <a:rPr lang="cs-CZ" altLang="cs-CZ" sz="2400" i="1" dirty="0"/>
              <a:t>lex loci delicti, lex loci </a:t>
            </a:r>
            <a:r>
              <a:rPr lang="cs-CZ" altLang="cs-CZ" sz="2400" i="1" dirty="0" err="1"/>
              <a:t>solutionis</a:t>
            </a:r>
            <a:r>
              <a:rPr lang="cs-CZ" altLang="cs-CZ" sz="2400" i="1" dirty="0"/>
              <a:t>, lex loci </a:t>
            </a:r>
            <a:r>
              <a:rPr lang="cs-CZ" altLang="cs-CZ" sz="2400" i="1" dirty="0" err="1"/>
              <a:t>protectionis</a:t>
            </a:r>
            <a:r>
              <a:rPr lang="cs-CZ" altLang="cs-CZ" sz="2400" i="1" dirty="0"/>
              <a:t> </a:t>
            </a:r>
            <a:r>
              <a:rPr lang="cs-CZ" altLang="cs-CZ" sz="2400" dirty="0"/>
              <a:t>a další</a:t>
            </a:r>
            <a:endParaRPr lang="cs-CZ" altLang="cs-CZ" sz="2400" i="1" dirty="0"/>
          </a:p>
          <a:p>
            <a:pPr eaLnBrk="1" hangingPunct="1"/>
            <a:endParaRPr lang="cs-CZ" altLang="cs-CZ" dirty="0"/>
          </a:p>
        </p:txBody>
      </p:sp>
      <p:sp>
        <p:nvSpPr>
          <p:cNvPr id="43012" name="Zástupný symbol pro číslo snímku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23F390B5-CA7E-4BBE-BDE6-40E5E45CB1D6}" type="slidenum">
              <a:rPr lang="cs-CZ" altLang="cs-CZ" sz="1200"/>
              <a:pPr>
                <a:spcBef>
                  <a:spcPct val="0"/>
                </a:spcBef>
                <a:buClrTx/>
                <a:buFontTx/>
                <a:buNone/>
              </a:pPr>
              <a:t>11</a:t>
            </a:fld>
            <a:endParaRPr lang="cs-CZ" altLang="cs-CZ" sz="1200"/>
          </a:p>
        </p:txBody>
      </p:sp>
      <p:sp>
        <p:nvSpPr>
          <p:cNvPr id="2" name="Zástupný symbol pro zápatí 1"/>
          <p:cNvSpPr>
            <a:spLocks noGrp="1"/>
          </p:cNvSpPr>
          <p:nvPr>
            <p:ph type="ftr" sz="quarter" idx="10"/>
          </p:nvPr>
        </p:nvSpPr>
        <p:spPr/>
        <p:txBody>
          <a:bodyPr/>
          <a:lstStyle/>
          <a:p>
            <a:r>
              <a:rPr lang="cs-CZ" altLang="cs-CZ"/>
              <a:t>JUDr. Tereza Kyselovská, Ph.D.</a:t>
            </a:r>
            <a:endParaRPr lang="cs-CZ" altLang="cs-CZ" dirty="0"/>
          </a:p>
        </p:txBody>
      </p:sp>
    </p:spTree>
    <p:extLst>
      <p:ext uri="{BB962C8B-B14F-4D97-AF65-F5344CB8AC3E}">
        <p14:creationId xmlns:p14="http://schemas.microsoft.com/office/powerpoint/2010/main" val="2326971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4. průmyslová revoluce</a:t>
            </a:r>
          </a:p>
        </p:txBody>
      </p:sp>
      <p:sp>
        <p:nvSpPr>
          <p:cNvPr id="3" name="Zástupný symbol pro obsah 2"/>
          <p:cNvSpPr>
            <a:spLocks noGrp="1"/>
          </p:cNvSpPr>
          <p:nvPr>
            <p:ph idx="1"/>
          </p:nvPr>
        </p:nvSpPr>
        <p:spPr/>
        <p:txBody>
          <a:bodyPr/>
          <a:lstStyle/>
          <a:p>
            <a:r>
              <a:rPr lang="cs-CZ" sz="2400" i="1" dirty="0"/>
              <a:t>„</a:t>
            </a:r>
            <a:r>
              <a:rPr lang="en-US" sz="2400" i="1" dirty="0"/>
              <a:t>The possibilities of billions of people connected by mobile devices, with unprecedented processing power, storage capacity, and access to knowledge, are unlimited. And these possibilities will be multiplied by emerging technology breakthroughs in fields such as artificial intelligence, robotics, the Internet of Things, autonomous vehicles, 3-D printing, nanotechnology, biotechnology, materials science, energy storage, and quantum computing.</a:t>
            </a:r>
            <a:r>
              <a:rPr lang="cs-CZ" sz="2400" i="1" dirty="0"/>
              <a:t>“</a:t>
            </a:r>
            <a:endParaRPr lang="en-US" sz="2400" i="1" dirty="0"/>
          </a:p>
          <a:p>
            <a:r>
              <a:rPr lang="cs-CZ" sz="2400" dirty="0"/>
              <a:t>https://www.youtube.com/watch?time_continue=508&amp;v=khjY5LWF3tg</a:t>
            </a:r>
          </a:p>
        </p:txBody>
      </p:sp>
      <p:sp>
        <p:nvSpPr>
          <p:cNvPr id="4" name="Zástupný symbol pro zápatí 3"/>
          <p:cNvSpPr>
            <a:spLocks noGrp="1"/>
          </p:cNvSpPr>
          <p:nvPr>
            <p:ph type="ftr" sz="quarter" idx="10"/>
          </p:nvPr>
        </p:nvSpPr>
        <p:spPr/>
        <p:txBody>
          <a:bodyPr/>
          <a:lstStyle/>
          <a:p>
            <a:r>
              <a:rPr lang="cs-CZ" altLang="cs-CZ"/>
              <a:t>JUDr. Tereza Kyselovská, Ph.D.</a:t>
            </a:r>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Tree>
    <p:extLst>
      <p:ext uri="{BB962C8B-B14F-4D97-AF65-F5344CB8AC3E}">
        <p14:creationId xmlns:p14="http://schemas.microsoft.com/office/powerpoint/2010/main" val="2303744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1. průmyslová revoluce</a:t>
            </a:r>
          </a:p>
        </p:txBody>
      </p:sp>
      <p:sp>
        <p:nvSpPr>
          <p:cNvPr id="4" name="Zástupný symbol pro zápatí 3"/>
          <p:cNvSpPr>
            <a:spLocks noGrp="1"/>
          </p:cNvSpPr>
          <p:nvPr>
            <p:ph type="ftr" sz="quarter" idx="10"/>
          </p:nvPr>
        </p:nvSpPr>
        <p:spPr/>
        <p:txBody>
          <a:bodyPr/>
          <a:lstStyle/>
          <a:p>
            <a:r>
              <a:rPr lang="cs-CZ" altLang="cs-CZ"/>
              <a:t>JUDr. Tereza Kyselovská, Ph.D.</a:t>
            </a:r>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350879" y="1519691"/>
            <a:ext cx="5071824" cy="4114800"/>
          </a:xfr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269158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2. průmyslová revoluce</a:t>
            </a:r>
          </a:p>
        </p:txBody>
      </p:sp>
      <p:sp>
        <p:nvSpPr>
          <p:cNvPr id="4" name="Zástupný symbol pro zápatí 3"/>
          <p:cNvSpPr>
            <a:spLocks noGrp="1"/>
          </p:cNvSpPr>
          <p:nvPr>
            <p:ph type="ftr" sz="quarter" idx="10"/>
          </p:nvPr>
        </p:nvSpPr>
        <p:spPr/>
        <p:txBody>
          <a:bodyPr/>
          <a:lstStyle/>
          <a:p>
            <a:r>
              <a:rPr lang="cs-CZ" altLang="cs-CZ"/>
              <a:t>JUDr. Tereza Kyselovská, Ph.D.</a:t>
            </a:r>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27201" y="2222500"/>
            <a:ext cx="4356099" cy="368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6065" y="2222501"/>
            <a:ext cx="4151871" cy="3581399"/>
          </a:xfrm>
          <a:prstGeom prst="rect">
            <a:avLst/>
          </a:prstGeom>
        </p:spPr>
      </p:pic>
    </p:spTree>
    <p:extLst>
      <p:ext uri="{BB962C8B-B14F-4D97-AF65-F5344CB8AC3E}">
        <p14:creationId xmlns:p14="http://schemas.microsoft.com/office/powerpoint/2010/main" val="1387048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3. průmyslová revoluce</a:t>
            </a:r>
          </a:p>
        </p:txBody>
      </p:sp>
      <p:sp>
        <p:nvSpPr>
          <p:cNvPr id="3" name="Zástupný symbol pro obsah 2"/>
          <p:cNvSpPr>
            <a:spLocks noGrp="1"/>
          </p:cNvSpPr>
          <p:nvPr>
            <p:ph idx="1"/>
          </p:nvPr>
        </p:nvSpPr>
        <p:spPr/>
        <p:txBody>
          <a:bodyPr/>
          <a:lstStyle/>
          <a:p>
            <a:r>
              <a:rPr lang="cs-CZ" altLang="cs-CZ" sz="2400" dirty="0"/>
              <a:t>1990, </a:t>
            </a:r>
            <a:r>
              <a:rPr lang="cs-CZ" altLang="cs-CZ" sz="2400" dirty="0" err="1"/>
              <a:t>Jeremy</a:t>
            </a:r>
            <a:r>
              <a:rPr lang="cs-CZ" altLang="cs-CZ" sz="2400" dirty="0"/>
              <a:t> </a:t>
            </a:r>
            <a:r>
              <a:rPr lang="cs-CZ" altLang="cs-CZ" sz="2400" dirty="0" err="1"/>
              <a:t>Rifkin</a:t>
            </a:r>
            <a:r>
              <a:rPr lang="cs-CZ" altLang="cs-CZ" sz="2400" dirty="0"/>
              <a:t> - internet, moderní formy komunikace a obnovitelné zdroje ve 21. století</a:t>
            </a:r>
          </a:p>
          <a:p>
            <a:r>
              <a:rPr lang="cs-CZ" sz="2400" i="1" dirty="0"/>
              <a:t>„</a:t>
            </a:r>
            <a:r>
              <a:rPr lang="en-US" sz="2400" i="1" dirty="0"/>
              <a:t>There are three reasons why today’s transformations represent not merely a prolongation of the Third Industrial Revolution but rather the arrival of a Fourth and distinct one: velocity, scope, and systems impact. The speed of current breakthroughs has no historical precedent. When compared with previous industrial revolutions, the Fourth is evolving at an exponential rather than a linear pace.</a:t>
            </a:r>
            <a:r>
              <a:rPr lang="cs-CZ" sz="2400" i="1" dirty="0"/>
              <a:t>“</a:t>
            </a:r>
            <a:r>
              <a:rPr lang="en-US" sz="2400" i="1" dirty="0"/>
              <a:t> </a:t>
            </a:r>
            <a:endParaRPr lang="cs-CZ" altLang="cs-CZ" sz="2400" i="1" dirty="0"/>
          </a:p>
          <a:p>
            <a:endParaRPr lang="cs-CZ" sz="2400" dirty="0"/>
          </a:p>
        </p:txBody>
      </p:sp>
      <p:sp>
        <p:nvSpPr>
          <p:cNvPr id="4" name="Zástupný symbol pro zápatí 3"/>
          <p:cNvSpPr>
            <a:spLocks noGrp="1"/>
          </p:cNvSpPr>
          <p:nvPr>
            <p:ph type="ftr" sz="quarter" idx="10"/>
          </p:nvPr>
        </p:nvSpPr>
        <p:spPr/>
        <p:txBody>
          <a:bodyPr/>
          <a:lstStyle/>
          <a:p>
            <a:r>
              <a:rPr lang="cs-CZ" altLang="cs-CZ"/>
              <a:t>JUDr. Tereza Kyselovská, Ph.D.</a:t>
            </a:r>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Tree>
    <p:extLst>
      <p:ext uri="{BB962C8B-B14F-4D97-AF65-F5344CB8AC3E}">
        <p14:creationId xmlns:p14="http://schemas.microsoft.com/office/powerpoint/2010/main" val="1494511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p:cNvSpPr>
            <a:spLocks noGrp="1"/>
          </p:cNvSpPr>
          <p:nvPr>
            <p:ph type="title"/>
          </p:nvPr>
        </p:nvSpPr>
        <p:spPr/>
        <p:txBody>
          <a:bodyPr/>
          <a:lstStyle/>
          <a:p>
            <a:r>
              <a:rPr lang="cs-CZ" altLang="cs-CZ" dirty="0"/>
              <a:t>Internet</a:t>
            </a:r>
          </a:p>
        </p:txBody>
      </p:sp>
      <p:pic>
        <p:nvPicPr>
          <p:cNvPr id="2355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324679" y="1556544"/>
            <a:ext cx="4699000" cy="37449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6" name="Zástupný symbol pro číslo snímku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18CEEB56-DA78-41F8-A3F5-4405F8BDC928}" type="slidenum">
              <a:rPr lang="cs-CZ" altLang="cs-CZ" sz="1200"/>
              <a:pPr>
                <a:spcBef>
                  <a:spcPct val="0"/>
                </a:spcBef>
                <a:buClrTx/>
                <a:buFontTx/>
                <a:buNone/>
              </a:pPr>
              <a:t>16</a:t>
            </a:fld>
            <a:endParaRPr lang="cs-CZ" altLang="cs-CZ" sz="1200"/>
          </a:p>
        </p:txBody>
      </p:sp>
      <p:sp>
        <p:nvSpPr>
          <p:cNvPr id="2" name="Zástupný symbol pro zápatí 1"/>
          <p:cNvSpPr>
            <a:spLocks noGrp="1"/>
          </p:cNvSpPr>
          <p:nvPr>
            <p:ph type="ftr" sz="quarter" idx="10"/>
          </p:nvPr>
        </p:nvSpPr>
        <p:spPr/>
        <p:txBody>
          <a:bodyPr/>
          <a:lstStyle/>
          <a:p>
            <a:r>
              <a:rPr lang="cs-CZ" altLang="cs-CZ"/>
              <a:t>JUDr. Tereza Kyselovská, Ph.D.</a:t>
            </a:r>
            <a:endParaRPr lang="cs-CZ" altLang="cs-CZ" dirty="0"/>
          </a:p>
        </p:txBody>
      </p:sp>
    </p:spTree>
    <p:extLst>
      <p:ext uri="{BB962C8B-B14F-4D97-AF65-F5344CB8AC3E}">
        <p14:creationId xmlns:p14="http://schemas.microsoft.com/office/powerpoint/2010/main" val="1376815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Další zdroje</a:t>
            </a:r>
          </a:p>
        </p:txBody>
      </p:sp>
      <p:sp>
        <p:nvSpPr>
          <p:cNvPr id="4" name="Zástupný symbol pro obsah 3"/>
          <p:cNvSpPr>
            <a:spLocks noGrp="1"/>
          </p:cNvSpPr>
          <p:nvPr>
            <p:ph sz="half" idx="2"/>
          </p:nvPr>
        </p:nvSpPr>
        <p:spPr/>
        <p:txBody>
          <a:bodyPr/>
          <a:lstStyle/>
          <a:p>
            <a:r>
              <a:rPr lang="cs-CZ" dirty="0"/>
              <a:t>Naděžda Rozehnalová, Klára </a:t>
            </a:r>
            <a:r>
              <a:rPr lang="cs-CZ" dirty="0" err="1"/>
              <a:t>Drličková</a:t>
            </a:r>
            <a:r>
              <a:rPr lang="cs-CZ" dirty="0"/>
              <a:t>, Tereza Kyselovská, Jiří </a:t>
            </a:r>
            <a:r>
              <a:rPr lang="cs-CZ" dirty="0" err="1"/>
              <a:t>Valdhans</a:t>
            </a:r>
            <a:r>
              <a:rPr lang="cs-CZ" i="1" dirty="0"/>
              <a:t>. Úvod do mezinárodního práva soukromého</a:t>
            </a:r>
            <a:r>
              <a:rPr lang="cs-CZ" dirty="0"/>
              <a:t>. </a:t>
            </a:r>
            <a:r>
              <a:rPr lang="cs-CZ" dirty="0" err="1"/>
              <a:t>Wolters</a:t>
            </a:r>
            <a:r>
              <a:rPr lang="cs-CZ" dirty="0"/>
              <a:t> </a:t>
            </a:r>
            <a:r>
              <a:rPr lang="cs-CZ" dirty="0" err="1"/>
              <a:t>Kluwer</a:t>
            </a:r>
            <a:r>
              <a:rPr lang="cs-CZ" dirty="0"/>
              <a:t>, 2017.</a:t>
            </a:r>
          </a:p>
        </p:txBody>
      </p:sp>
      <p:sp>
        <p:nvSpPr>
          <p:cNvPr id="5" name="Zástupný symbol pro zápatí 4"/>
          <p:cNvSpPr>
            <a:spLocks noGrp="1"/>
          </p:cNvSpPr>
          <p:nvPr>
            <p:ph type="ftr" sz="quarter" idx="10"/>
          </p:nvPr>
        </p:nvSpPr>
        <p:spPr/>
        <p:txBody>
          <a:bodyPr/>
          <a:lstStyle/>
          <a:p>
            <a:r>
              <a:rPr lang="cs-CZ" altLang="cs-CZ"/>
              <a:t>JUDr. Tereza Kyselovská, Ph.D.</a:t>
            </a:r>
            <a:endParaRPr lang="cs-CZ" altLang="cs-CZ" dirty="0"/>
          </a:p>
        </p:txBody>
      </p:sp>
      <p:sp>
        <p:nvSpPr>
          <p:cNvPr id="6" name="Zástupný symbol pro číslo snímku 5"/>
          <p:cNvSpPr>
            <a:spLocks noGrp="1"/>
          </p:cNvSpPr>
          <p:nvPr>
            <p:ph type="sldNum" sz="quarter" idx="11"/>
          </p:nvPr>
        </p:nvSpPr>
        <p:spPr/>
        <p:txBody>
          <a:bodyPr/>
          <a:lstStyle/>
          <a:p>
            <a:fld id="{91152B74-69A5-4C0F-AF65-094CC50B2C3C}" type="slidenum">
              <a:rPr lang="cs-CZ" altLang="cs-CZ" smtClean="0"/>
              <a:pPr/>
              <a:t>17</a:t>
            </a:fld>
            <a:endParaRPr lang="cs-CZ" altLang="cs-CZ" dirty="0"/>
          </a:p>
        </p:txBody>
      </p:sp>
      <p:pic>
        <p:nvPicPr>
          <p:cNvPr id="7" name="Zástupný symbol pro obsah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39625" y="1644769"/>
            <a:ext cx="2787975" cy="4110038"/>
          </a:xfrm>
          <a:prstGeom prst="rect">
            <a:avLst/>
          </a:prstGeom>
        </p:spPr>
      </p:pic>
    </p:spTree>
    <p:extLst>
      <p:ext uri="{BB962C8B-B14F-4D97-AF65-F5344CB8AC3E}">
        <p14:creationId xmlns:p14="http://schemas.microsoft.com/office/powerpoint/2010/main" val="3364498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Další zdroje</a:t>
            </a:r>
          </a:p>
        </p:txBody>
      </p:sp>
      <p:sp>
        <p:nvSpPr>
          <p:cNvPr id="4" name="Zástupný symbol pro obsah 3"/>
          <p:cNvSpPr>
            <a:spLocks noGrp="1"/>
          </p:cNvSpPr>
          <p:nvPr>
            <p:ph sz="half" idx="2"/>
          </p:nvPr>
        </p:nvSpPr>
        <p:spPr/>
        <p:txBody>
          <a:bodyPr/>
          <a:lstStyle/>
          <a:p>
            <a:r>
              <a:rPr lang="cs-CZ" dirty="0"/>
              <a:t>Naděžda Rozehnalová, Jiří </a:t>
            </a:r>
            <a:r>
              <a:rPr lang="cs-CZ" dirty="0" err="1"/>
              <a:t>Valdhans</a:t>
            </a:r>
            <a:r>
              <a:rPr lang="cs-CZ" dirty="0"/>
              <a:t>, Klára </a:t>
            </a:r>
            <a:r>
              <a:rPr lang="cs-CZ" dirty="0" err="1"/>
              <a:t>Drličková</a:t>
            </a:r>
            <a:r>
              <a:rPr lang="cs-CZ" dirty="0"/>
              <a:t>, Tereza Kyselovská. </a:t>
            </a:r>
            <a:r>
              <a:rPr lang="cs-CZ" i="1" dirty="0"/>
              <a:t>Mezinárodní právo soukromé Evropské unie</a:t>
            </a:r>
            <a:r>
              <a:rPr lang="cs-CZ" dirty="0"/>
              <a:t>. 2. vydání, </a:t>
            </a:r>
            <a:r>
              <a:rPr lang="cs-CZ" dirty="0" err="1"/>
              <a:t>Wolters</a:t>
            </a:r>
            <a:r>
              <a:rPr lang="cs-CZ" dirty="0"/>
              <a:t> </a:t>
            </a:r>
            <a:r>
              <a:rPr lang="cs-CZ" dirty="0" err="1"/>
              <a:t>Kluwer</a:t>
            </a:r>
            <a:r>
              <a:rPr lang="cs-CZ" dirty="0"/>
              <a:t>, 2018.</a:t>
            </a:r>
          </a:p>
        </p:txBody>
      </p:sp>
      <p:sp>
        <p:nvSpPr>
          <p:cNvPr id="5" name="Zástupný symbol pro zápatí 4"/>
          <p:cNvSpPr>
            <a:spLocks noGrp="1"/>
          </p:cNvSpPr>
          <p:nvPr>
            <p:ph type="ftr" sz="quarter" idx="10"/>
          </p:nvPr>
        </p:nvSpPr>
        <p:spPr/>
        <p:txBody>
          <a:bodyPr/>
          <a:lstStyle/>
          <a:p>
            <a:r>
              <a:rPr lang="cs-CZ" altLang="cs-CZ"/>
              <a:t>JUDr. Tereza Kyselovská, Ph.D.</a:t>
            </a:r>
            <a:endParaRPr lang="cs-CZ" altLang="cs-CZ" dirty="0"/>
          </a:p>
        </p:txBody>
      </p:sp>
      <p:sp>
        <p:nvSpPr>
          <p:cNvPr id="6" name="Zástupný symbol pro číslo snímku 5"/>
          <p:cNvSpPr>
            <a:spLocks noGrp="1"/>
          </p:cNvSpPr>
          <p:nvPr>
            <p:ph type="sldNum" sz="quarter" idx="11"/>
          </p:nvPr>
        </p:nvSpPr>
        <p:spPr/>
        <p:txBody>
          <a:bodyPr/>
          <a:lstStyle/>
          <a:p>
            <a:fld id="{91152B74-69A5-4C0F-AF65-094CC50B2C3C}" type="slidenum">
              <a:rPr lang="cs-CZ" altLang="cs-CZ" smtClean="0"/>
              <a:pPr/>
              <a:t>18</a:t>
            </a:fld>
            <a:endParaRPr lang="cs-CZ" altLang="cs-CZ" dirty="0"/>
          </a:p>
        </p:txBody>
      </p:sp>
      <p:pic>
        <p:nvPicPr>
          <p:cNvPr id="8" name="Zástupný symbol pro obsah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59537" y="1644769"/>
            <a:ext cx="2897576" cy="4110038"/>
          </a:xfrm>
        </p:spPr>
      </p:pic>
    </p:spTree>
    <p:extLst>
      <p:ext uri="{BB962C8B-B14F-4D97-AF65-F5344CB8AC3E}">
        <p14:creationId xmlns:p14="http://schemas.microsoft.com/office/powerpoint/2010/main" val="2648807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5D0CE9-B3D1-4B62-AEAF-F2BE311C2EB5}"/>
              </a:ext>
            </a:extLst>
          </p:cNvPr>
          <p:cNvSpPr>
            <a:spLocks noGrp="1"/>
          </p:cNvSpPr>
          <p:nvPr>
            <p:ph type="title"/>
          </p:nvPr>
        </p:nvSpPr>
        <p:spPr/>
        <p:txBody>
          <a:bodyPr/>
          <a:lstStyle/>
          <a:p>
            <a:r>
              <a:rPr lang="cs-CZ" dirty="0"/>
              <a:t>Další zdroje</a:t>
            </a:r>
          </a:p>
        </p:txBody>
      </p:sp>
      <p:pic>
        <p:nvPicPr>
          <p:cNvPr id="8" name="Zástupný obsah 7">
            <a:extLst>
              <a:ext uri="{FF2B5EF4-FFF2-40B4-BE49-F238E27FC236}">
                <a16:creationId xmlns:a16="http://schemas.microsoft.com/office/drawing/2014/main" id="{462379E8-772C-488C-B277-A5FFF415F71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01411" y="2019300"/>
            <a:ext cx="2924977" cy="4110038"/>
          </a:xfrm>
        </p:spPr>
      </p:pic>
      <p:sp>
        <p:nvSpPr>
          <p:cNvPr id="4" name="Zástupný obsah 3">
            <a:extLst>
              <a:ext uri="{FF2B5EF4-FFF2-40B4-BE49-F238E27FC236}">
                <a16:creationId xmlns:a16="http://schemas.microsoft.com/office/drawing/2014/main" id="{9C6F02DC-C9DF-4CD8-9BA8-2C828109504D}"/>
              </a:ext>
            </a:extLst>
          </p:cNvPr>
          <p:cNvSpPr>
            <a:spLocks noGrp="1"/>
          </p:cNvSpPr>
          <p:nvPr>
            <p:ph sz="half" idx="2"/>
          </p:nvPr>
        </p:nvSpPr>
        <p:spPr/>
        <p:txBody>
          <a:bodyPr/>
          <a:lstStyle/>
          <a:p>
            <a:r>
              <a:rPr lang="cs-CZ" dirty="0"/>
              <a:t>Rozehnalová a kol. Nařízení Řím I, Nařízení Řím II. Komentář. </a:t>
            </a:r>
            <a:r>
              <a:rPr lang="cs-CZ" dirty="0" err="1"/>
              <a:t>Wolters</a:t>
            </a:r>
            <a:r>
              <a:rPr lang="cs-CZ" dirty="0"/>
              <a:t> </a:t>
            </a:r>
            <a:r>
              <a:rPr lang="cs-CZ" dirty="0" err="1"/>
              <a:t>Kluwer</a:t>
            </a:r>
            <a:r>
              <a:rPr lang="cs-CZ" dirty="0"/>
              <a:t>, 2021.</a:t>
            </a:r>
          </a:p>
        </p:txBody>
      </p:sp>
      <p:sp>
        <p:nvSpPr>
          <p:cNvPr id="5" name="Zástupný symbol pro zápatí 4">
            <a:extLst>
              <a:ext uri="{FF2B5EF4-FFF2-40B4-BE49-F238E27FC236}">
                <a16:creationId xmlns:a16="http://schemas.microsoft.com/office/drawing/2014/main" id="{1A42F92F-CB2C-4CCA-AE5B-E752207C9C06}"/>
              </a:ext>
            </a:extLst>
          </p:cNvPr>
          <p:cNvSpPr>
            <a:spLocks noGrp="1"/>
          </p:cNvSpPr>
          <p:nvPr>
            <p:ph type="ftr" sz="quarter" idx="10"/>
          </p:nvPr>
        </p:nvSpPr>
        <p:spPr/>
        <p:txBody>
          <a:bodyPr/>
          <a:lstStyle/>
          <a:p>
            <a:r>
              <a:rPr lang="cs-CZ" altLang="cs-CZ"/>
              <a:t>JUDr. Tereza Kyselovská, Ph.D.</a:t>
            </a:r>
            <a:endParaRPr lang="cs-CZ" altLang="cs-CZ" dirty="0"/>
          </a:p>
        </p:txBody>
      </p:sp>
      <p:sp>
        <p:nvSpPr>
          <p:cNvPr id="6" name="Zástupný symbol pro číslo snímku 5">
            <a:extLst>
              <a:ext uri="{FF2B5EF4-FFF2-40B4-BE49-F238E27FC236}">
                <a16:creationId xmlns:a16="http://schemas.microsoft.com/office/drawing/2014/main" id="{A2F61D5C-E01B-425C-8AFC-563597F7E60A}"/>
              </a:ext>
            </a:extLst>
          </p:cNvPr>
          <p:cNvSpPr>
            <a:spLocks noGrp="1"/>
          </p:cNvSpPr>
          <p:nvPr>
            <p:ph type="sldNum" sz="quarter" idx="11"/>
          </p:nvPr>
        </p:nvSpPr>
        <p:spPr/>
        <p:txBody>
          <a:bodyPr/>
          <a:lstStyle/>
          <a:p>
            <a:fld id="{91152B74-69A5-4C0F-AF65-094CC50B2C3C}" type="slidenum">
              <a:rPr lang="cs-CZ" altLang="cs-CZ" smtClean="0"/>
              <a:pPr/>
              <a:t>19</a:t>
            </a:fld>
            <a:endParaRPr lang="cs-CZ" altLang="cs-CZ" dirty="0"/>
          </a:p>
        </p:txBody>
      </p:sp>
    </p:spTree>
    <p:extLst>
      <p:ext uri="{BB962C8B-B14F-4D97-AF65-F5344CB8AC3E}">
        <p14:creationId xmlns:p14="http://schemas.microsoft.com/office/powerpoint/2010/main" val="1221247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943D658-D262-4087-8669-D19BB81B2D45}"/>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00A1CCC1-221B-4C9A-918F-D17BEB4574AB}"/>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a:extLst>
              <a:ext uri="{FF2B5EF4-FFF2-40B4-BE49-F238E27FC236}">
                <a16:creationId xmlns:a16="http://schemas.microsoft.com/office/drawing/2014/main" id="{2D421A20-DCC2-499A-AFD1-16F1BA96D193}"/>
              </a:ext>
            </a:extLst>
          </p:cNvPr>
          <p:cNvSpPr>
            <a:spLocks noGrp="1"/>
          </p:cNvSpPr>
          <p:nvPr>
            <p:ph type="title"/>
          </p:nvPr>
        </p:nvSpPr>
        <p:spPr/>
        <p:txBody>
          <a:bodyPr/>
          <a:lstStyle/>
          <a:p>
            <a:r>
              <a:rPr lang="cs-CZ" dirty="0"/>
              <a:t>Upozornění</a:t>
            </a:r>
          </a:p>
        </p:txBody>
      </p:sp>
      <p:sp>
        <p:nvSpPr>
          <p:cNvPr id="5" name="Zástupný obsah 4">
            <a:extLst>
              <a:ext uri="{FF2B5EF4-FFF2-40B4-BE49-F238E27FC236}">
                <a16:creationId xmlns:a16="http://schemas.microsoft.com/office/drawing/2014/main" id="{1B64D704-0D49-46DF-BD15-7C26F37193A2}"/>
              </a:ext>
            </a:extLst>
          </p:cNvPr>
          <p:cNvSpPr>
            <a:spLocks noGrp="1"/>
          </p:cNvSpPr>
          <p:nvPr>
            <p:ph idx="1"/>
          </p:nvPr>
        </p:nvSpPr>
        <p:spPr/>
        <p:txBody>
          <a:bodyPr/>
          <a:lstStyle/>
          <a:p>
            <a:r>
              <a:rPr lang="cs-CZ" altLang="cs-CZ" dirty="0"/>
              <a:t>Nelekněte se prosím délky prezentací a počtu slajdů. Na přednáškách neprobereme výslovně vše. Prezentace jsou koncipovány tak, abyste je mohli využít jako plnohodnotný studijní podklad. Česká učebnice k problematice mezinárodního práva soukromého na internetu (zatím) chybí.</a:t>
            </a:r>
          </a:p>
          <a:p>
            <a:r>
              <a:rPr lang="cs-CZ" altLang="cs-CZ" i="1" dirty="0"/>
              <a:t>Tereza Kyselovská</a:t>
            </a:r>
          </a:p>
          <a:p>
            <a:endParaRPr lang="cs-CZ" dirty="0"/>
          </a:p>
        </p:txBody>
      </p:sp>
    </p:spTree>
    <p:extLst>
      <p:ext uri="{BB962C8B-B14F-4D97-AF65-F5344CB8AC3E}">
        <p14:creationId xmlns:p14="http://schemas.microsoft.com/office/powerpoint/2010/main" val="2100302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CF9564-19E8-4AC3-BCD6-D9C5D4E9130F}"/>
              </a:ext>
            </a:extLst>
          </p:cNvPr>
          <p:cNvSpPr>
            <a:spLocks noGrp="1"/>
          </p:cNvSpPr>
          <p:nvPr>
            <p:ph type="title"/>
          </p:nvPr>
        </p:nvSpPr>
        <p:spPr/>
        <p:txBody>
          <a:bodyPr/>
          <a:lstStyle/>
          <a:p>
            <a:r>
              <a:rPr lang="cs-CZ" dirty="0"/>
              <a:t>Další zdroje</a:t>
            </a:r>
          </a:p>
        </p:txBody>
      </p:sp>
      <p:pic>
        <p:nvPicPr>
          <p:cNvPr id="8" name="Zástupný obsah 7">
            <a:extLst>
              <a:ext uri="{FF2B5EF4-FFF2-40B4-BE49-F238E27FC236}">
                <a16:creationId xmlns:a16="http://schemas.microsoft.com/office/drawing/2014/main" id="{D2C547DF-CCB6-480E-A7F1-31E8FE889EA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10957" y="2019300"/>
            <a:ext cx="2905886" cy="4110038"/>
          </a:xfrm>
        </p:spPr>
      </p:pic>
      <p:sp>
        <p:nvSpPr>
          <p:cNvPr id="4" name="Zástupný obsah 3">
            <a:extLst>
              <a:ext uri="{FF2B5EF4-FFF2-40B4-BE49-F238E27FC236}">
                <a16:creationId xmlns:a16="http://schemas.microsoft.com/office/drawing/2014/main" id="{CE3B5695-CEB9-42A1-9EC6-F1E6A7CBDBCA}"/>
              </a:ext>
            </a:extLst>
          </p:cNvPr>
          <p:cNvSpPr>
            <a:spLocks noGrp="1"/>
          </p:cNvSpPr>
          <p:nvPr>
            <p:ph sz="half" idx="2"/>
          </p:nvPr>
        </p:nvSpPr>
        <p:spPr/>
        <p:txBody>
          <a:bodyPr/>
          <a:lstStyle/>
          <a:p>
            <a:r>
              <a:rPr lang="cs-CZ" dirty="0"/>
              <a:t>Kyselovská, Koukal. Mezinárodní právo soukromé a právo duševního vlastnictví – kolizní otázky.</a:t>
            </a:r>
          </a:p>
          <a:p>
            <a:r>
              <a:rPr lang="cs-CZ" dirty="0">
                <a:hlinkClick r:id="rId3"/>
              </a:rPr>
              <a:t>https://www.law.muni.cz/content/cs/vyzkum/publikacni-cinnost/elektronicke-volne-dostupne-publikace/oborove-publikace/</a:t>
            </a:r>
            <a:r>
              <a:rPr lang="cs-CZ" dirty="0"/>
              <a:t> </a:t>
            </a:r>
          </a:p>
        </p:txBody>
      </p:sp>
      <p:sp>
        <p:nvSpPr>
          <p:cNvPr id="5" name="Zástupný symbol pro zápatí 4">
            <a:extLst>
              <a:ext uri="{FF2B5EF4-FFF2-40B4-BE49-F238E27FC236}">
                <a16:creationId xmlns:a16="http://schemas.microsoft.com/office/drawing/2014/main" id="{ED7D1FDB-68CB-4AD9-9B94-2554BBA44766}"/>
              </a:ext>
            </a:extLst>
          </p:cNvPr>
          <p:cNvSpPr>
            <a:spLocks noGrp="1"/>
          </p:cNvSpPr>
          <p:nvPr>
            <p:ph type="ftr" sz="quarter" idx="10"/>
          </p:nvPr>
        </p:nvSpPr>
        <p:spPr/>
        <p:txBody>
          <a:bodyPr/>
          <a:lstStyle/>
          <a:p>
            <a:r>
              <a:rPr lang="cs-CZ" altLang="cs-CZ"/>
              <a:t>JUDr. Tereza Kyselovská, Ph.D.</a:t>
            </a:r>
            <a:endParaRPr lang="cs-CZ" altLang="cs-CZ" dirty="0"/>
          </a:p>
        </p:txBody>
      </p:sp>
      <p:sp>
        <p:nvSpPr>
          <p:cNvPr id="6" name="Zástupný symbol pro číslo snímku 5">
            <a:extLst>
              <a:ext uri="{FF2B5EF4-FFF2-40B4-BE49-F238E27FC236}">
                <a16:creationId xmlns:a16="http://schemas.microsoft.com/office/drawing/2014/main" id="{00C79E22-0A2E-492F-8800-28F3D4B29177}"/>
              </a:ext>
            </a:extLst>
          </p:cNvPr>
          <p:cNvSpPr>
            <a:spLocks noGrp="1"/>
          </p:cNvSpPr>
          <p:nvPr>
            <p:ph type="sldNum" sz="quarter" idx="11"/>
          </p:nvPr>
        </p:nvSpPr>
        <p:spPr/>
        <p:txBody>
          <a:bodyPr/>
          <a:lstStyle/>
          <a:p>
            <a:fld id="{91152B74-69A5-4C0F-AF65-094CC50B2C3C}" type="slidenum">
              <a:rPr lang="cs-CZ" altLang="cs-CZ" smtClean="0"/>
              <a:pPr/>
              <a:t>20</a:t>
            </a:fld>
            <a:endParaRPr lang="cs-CZ" altLang="cs-CZ" dirty="0"/>
          </a:p>
        </p:txBody>
      </p:sp>
    </p:spTree>
    <p:extLst>
      <p:ext uri="{BB962C8B-B14F-4D97-AF65-F5344CB8AC3E}">
        <p14:creationId xmlns:p14="http://schemas.microsoft.com/office/powerpoint/2010/main" val="1444370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3A36C8-0BCE-4290-9499-F9D9A082B755}"/>
              </a:ext>
            </a:extLst>
          </p:cNvPr>
          <p:cNvSpPr>
            <a:spLocks noGrp="1"/>
          </p:cNvSpPr>
          <p:nvPr>
            <p:ph type="title"/>
          </p:nvPr>
        </p:nvSpPr>
        <p:spPr/>
        <p:txBody>
          <a:bodyPr/>
          <a:lstStyle/>
          <a:p>
            <a:r>
              <a:rPr lang="cs-CZ" dirty="0"/>
              <a:t>Smluvní závazkové vztahy s mezinárodním prvkem (na internetu)</a:t>
            </a:r>
          </a:p>
        </p:txBody>
      </p:sp>
      <p:sp>
        <p:nvSpPr>
          <p:cNvPr id="3" name="Podnadpis 2">
            <a:extLst>
              <a:ext uri="{FF2B5EF4-FFF2-40B4-BE49-F238E27FC236}">
                <a16:creationId xmlns:a16="http://schemas.microsoft.com/office/drawing/2014/main" id="{8BB276DC-396E-4D90-9BB9-C5AEB33C5FAE}"/>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3038148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48771D0-9068-416B-9DBF-2BEADA220BC0}"/>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36E82EAD-D5E5-44AF-8A18-24DC6A2500B4}"/>
              </a:ext>
            </a:extLst>
          </p:cNvPr>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a:extLst>
              <a:ext uri="{FF2B5EF4-FFF2-40B4-BE49-F238E27FC236}">
                <a16:creationId xmlns:a16="http://schemas.microsoft.com/office/drawing/2014/main" id="{19309B44-920B-4751-9725-0D5B7F246CB9}"/>
              </a:ext>
            </a:extLst>
          </p:cNvPr>
          <p:cNvSpPr>
            <a:spLocks noGrp="1"/>
          </p:cNvSpPr>
          <p:nvPr>
            <p:ph type="title"/>
          </p:nvPr>
        </p:nvSpPr>
        <p:spPr/>
        <p:txBody>
          <a:bodyPr/>
          <a:lstStyle/>
          <a:p>
            <a:r>
              <a:rPr lang="cs-CZ" dirty="0"/>
              <a:t>Obsah výkladu</a:t>
            </a:r>
          </a:p>
        </p:txBody>
      </p:sp>
      <p:sp>
        <p:nvSpPr>
          <p:cNvPr id="5" name="Zástupný obsah 4">
            <a:extLst>
              <a:ext uri="{FF2B5EF4-FFF2-40B4-BE49-F238E27FC236}">
                <a16:creationId xmlns:a16="http://schemas.microsoft.com/office/drawing/2014/main" id="{550E5743-58AA-4ED1-A50B-6C5344734723}"/>
              </a:ext>
            </a:extLst>
          </p:cNvPr>
          <p:cNvSpPr>
            <a:spLocks noGrp="1"/>
          </p:cNvSpPr>
          <p:nvPr>
            <p:ph idx="1"/>
          </p:nvPr>
        </p:nvSpPr>
        <p:spPr/>
        <p:txBody>
          <a:bodyPr/>
          <a:lstStyle/>
          <a:p>
            <a:r>
              <a:rPr lang="cs-CZ" dirty="0"/>
              <a:t>Procesní a kolizní aspekty</a:t>
            </a:r>
          </a:p>
          <a:p>
            <a:pPr lvl="1"/>
            <a:r>
              <a:rPr lang="cs-CZ" sz="2400" dirty="0"/>
              <a:t>Obchodní smlouvy obecně</a:t>
            </a:r>
          </a:p>
          <a:p>
            <a:pPr lvl="1"/>
            <a:r>
              <a:rPr lang="cs-CZ" sz="2400" dirty="0"/>
              <a:t>Mezinárodní licenční smlouvy – rozhodné právo</a:t>
            </a:r>
          </a:p>
          <a:p>
            <a:pPr lvl="1"/>
            <a:r>
              <a:rPr lang="cs-CZ" sz="2400" dirty="0"/>
              <a:t>Spotřebitelské smlouvy</a:t>
            </a:r>
          </a:p>
        </p:txBody>
      </p:sp>
    </p:spTree>
    <p:extLst>
      <p:ext uri="{BB962C8B-B14F-4D97-AF65-F5344CB8AC3E}">
        <p14:creationId xmlns:p14="http://schemas.microsoft.com/office/powerpoint/2010/main" val="2704442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4AADE3-D6CD-F93F-B0DD-B1E91D8BD19D}"/>
              </a:ext>
            </a:extLst>
          </p:cNvPr>
          <p:cNvSpPr>
            <a:spLocks noGrp="1"/>
          </p:cNvSpPr>
          <p:nvPr>
            <p:ph type="title"/>
          </p:nvPr>
        </p:nvSpPr>
        <p:spPr/>
        <p:txBody>
          <a:bodyPr/>
          <a:lstStyle/>
          <a:p>
            <a:r>
              <a:rPr lang="cs-CZ" dirty="0"/>
              <a:t>Obchodní smlouvy online – příslušnost a rozhodné právo</a:t>
            </a:r>
          </a:p>
        </p:txBody>
      </p:sp>
      <p:sp>
        <p:nvSpPr>
          <p:cNvPr id="3" name="Podnadpis 2">
            <a:extLst>
              <a:ext uri="{FF2B5EF4-FFF2-40B4-BE49-F238E27FC236}">
                <a16:creationId xmlns:a16="http://schemas.microsoft.com/office/drawing/2014/main" id="{5566086E-32C8-1D19-B4A3-6B5EEE5E5FDD}"/>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3085371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553F8CD-8475-477B-9D0C-6C05AE0F3F53}"/>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C84F2E49-9F69-4985-925E-D6C17CB5A9DB}"/>
              </a:ext>
            </a:extLst>
          </p:cNvPr>
          <p:cNvSpPr>
            <a:spLocks noGrp="1"/>
          </p:cNvSpPr>
          <p:nvPr>
            <p:ph type="sldNum" sz="quarter" idx="11"/>
          </p:nvPr>
        </p:nvSpPr>
        <p:spPr/>
        <p:txBody>
          <a:bodyPr/>
          <a:lstStyle/>
          <a:p>
            <a:fld id="{D6D6C118-631F-4A80-9886-907009361577}" type="slidenum">
              <a:rPr lang="cs-CZ" altLang="cs-CZ" smtClean="0"/>
              <a:pPr/>
              <a:t>24</a:t>
            </a:fld>
            <a:endParaRPr lang="cs-CZ" altLang="cs-CZ" dirty="0"/>
          </a:p>
        </p:txBody>
      </p:sp>
      <p:sp>
        <p:nvSpPr>
          <p:cNvPr id="4" name="Zástupný text 3">
            <a:extLst>
              <a:ext uri="{FF2B5EF4-FFF2-40B4-BE49-F238E27FC236}">
                <a16:creationId xmlns:a16="http://schemas.microsoft.com/office/drawing/2014/main" id="{4FCB221C-D7C8-4F35-B58F-88ED456FD465}"/>
              </a:ext>
            </a:extLst>
          </p:cNvPr>
          <p:cNvSpPr>
            <a:spLocks noGrp="1"/>
          </p:cNvSpPr>
          <p:nvPr>
            <p:ph type="body" sz="quarter" idx="26"/>
          </p:nvPr>
        </p:nvSpPr>
        <p:spPr/>
        <p:txBody>
          <a:bodyPr/>
          <a:lstStyle/>
          <a:p>
            <a:r>
              <a:rPr lang="cs-CZ" dirty="0"/>
              <a:t>Nařízení Brusel Ibis</a:t>
            </a:r>
          </a:p>
        </p:txBody>
      </p:sp>
      <p:sp>
        <p:nvSpPr>
          <p:cNvPr id="5" name="Nadpis 4">
            <a:extLst>
              <a:ext uri="{FF2B5EF4-FFF2-40B4-BE49-F238E27FC236}">
                <a16:creationId xmlns:a16="http://schemas.microsoft.com/office/drawing/2014/main" id="{C7AF2051-C026-4DF2-BC64-95B596AFD983}"/>
              </a:ext>
            </a:extLst>
          </p:cNvPr>
          <p:cNvSpPr>
            <a:spLocks noGrp="1"/>
          </p:cNvSpPr>
          <p:nvPr>
            <p:ph type="title"/>
          </p:nvPr>
        </p:nvSpPr>
        <p:spPr/>
        <p:txBody>
          <a:bodyPr/>
          <a:lstStyle/>
          <a:p>
            <a:r>
              <a:rPr lang="cs-CZ" dirty="0"/>
              <a:t>Obchodní smlouvy (vč. licenční a převodní)</a:t>
            </a:r>
          </a:p>
        </p:txBody>
      </p:sp>
      <p:sp>
        <p:nvSpPr>
          <p:cNvPr id="6" name="Zástupný text 5">
            <a:extLst>
              <a:ext uri="{FF2B5EF4-FFF2-40B4-BE49-F238E27FC236}">
                <a16:creationId xmlns:a16="http://schemas.microsoft.com/office/drawing/2014/main" id="{72A56F98-CB4F-4FD7-9F67-FE06751B7CC7}"/>
              </a:ext>
            </a:extLst>
          </p:cNvPr>
          <p:cNvSpPr>
            <a:spLocks noGrp="1"/>
          </p:cNvSpPr>
          <p:nvPr>
            <p:ph type="body" sz="quarter" idx="27"/>
          </p:nvPr>
        </p:nvSpPr>
        <p:spPr/>
        <p:txBody>
          <a:bodyPr/>
          <a:lstStyle/>
          <a:p>
            <a:r>
              <a:rPr lang="cs-CZ" dirty="0"/>
              <a:t>Nařízení Řím I</a:t>
            </a:r>
          </a:p>
        </p:txBody>
      </p:sp>
      <p:sp>
        <p:nvSpPr>
          <p:cNvPr id="7" name="Zástupný obsah 6">
            <a:extLst>
              <a:ext uri="{FF2B5EF4-FFF2-40B4-BE49-F238E27FC236}">
                <a16:creationId xmlns:a16="http://schemas.microsoft.com/office/drawing/2014/main" id="{E1C12C39-8D79-4935-B328-A73B17920FC2}"/>
              </a:ext>
            </a:extLst>
          </p:cNvPr>
          <p:cNvSpPr>
            <a:spLocks noGrp="1"/>
          </p:cNvSpPr>
          <p:nvPr>
            <p:ph idx="29"/>
          </p:nvPr>
        </p:nvSpPr>
        <p:spPr/>
        <p:txBody>
          <a:bodyPr/>
          <a:lstStyle/>
          <a:p>
            <a:r>
              <a:rPr lang="cs-CZ" dirty="0"/>
              <a:t>Článek 4</a:t>
            </a:r>
          </a:p>
          <a:p>
            <a:pPr lvl="1"/>
            <a:r>
              <a:rPr lang="cs-CZ" dirty="0"/>
              <a:t>Obecná příslušnost</a:t>
            </a:r>
          </a:p>
          <a:p>
            <a:r>
              <a:rPr lang="cs-CZ" dirty="0"/>
              <a:t>Článek 7 odst. 1</a:t>
            </a:r>
          </a:p>
          <a:p>
            <a:pPr lvl="1"/>
            <a:r>
              <a:rPr lang="cs-CZ" dirty="0"/>
              <a:t>Alternativní příslušnost pro smlouvy</a:t>
            </a:r>
          </a:p>
          <a:p>
            <a:r>
              <a:rPr lang="cs-CZ" dirty="0"/>
              <a:t>Článek 25</a:t>
            </a:r>
          </a:p>
          <a:p>
            <a:pPr lvl="1"/>
            <a:r>
              <a:rPr lang="cs-CZ" dirty="0"/>
              <a:t>Volba sudiště (prorogace)</a:t>
            </a:r>
          </a:p>
        </p:txBody>
      </p:sp>
      <p:sp>
        <p:nvSpPr>
          <p:cNvPr id="8" name="Zástupný obsah 7">
            <a:extLst>
              <a:ext uri="{FF2B5EF4-FFF2-40B4-BE49-F238E27FC236}">
                <a16:creationId xmlns:a16="http://schemas.microsoft.com/office/drawing/2014/main" id="{95AC7E0B-B3DA-4016-BDDF-EDF9117C216F}"/>
              </a:ext>
            </a:extLst>
          </p:cNvPr>
          <p:cNvSpPr>
            <a:spLocks noGrp="1"/>
          </p:cNvSpPr>
          <p:nvPr>
            <p:ph idx="30"/>
          </p:nvPr>
        </p:nvSpPr>
        <p:spPr/>
        <p:txBody>
          <a:bodyPr/>
          <a:lstStyle/>
          <a:p>
            <a:r>
              <a:rPr lang="cs-CZ" dirty="0"/>
              <a:t>Článek 3</a:t>
            </a:r>
          </a:p>
          <a:p>
            <a:pPr lvl="1"/>
            <a:r>
              <a:rPr lang="cs-CZ" dirty="0"/>
              <a:t>Volba práva</a:t>
            </a:r>
          </a:p>
          <a:p>
            <a:r>
              <a:rPr lang="cs-CZ" dirty="0"/>
              <a:t>Článek 4</a:t>
            </a:r>
          </a:p>
          <a:p>
            <a:pPr lvl="1"/>
            <a:r>
              <a:rPr lang="cs-CZ" dirty="0"/>
              <a:t>Náhradní hraniční určovatel v případě neexistence volby práva</a:t>
            </a:r>
          </a:p>
        </p:txBody>
      </p:sp>
    </p:spTree>
    <p:extLst>
      <p:ext uri="{BB962C8B-B14F-4D97-AF65-F5344CB8AC3E}">
        <p14:creationId xmlns:p14="http://schemas.microsoft.com/office/powerpoint/2010/main" val="2720747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F682852-A5A1-7DA5-E774-C736D68EFFA2}"/>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9975BF34-89DA-1C3C-8F63-73E186239BD2}"/>
              </a:ext>
            </a:extLst>
          </p:cNvPr>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Nadpis 3">
            <a:extLst>
              <a:ext uri="{FF2B5EF4-FFF2-40B4-BE49-F238E27FC236}">
                <a16:creationId xmlns:a16="http://schemas.microsoft.com/office/drawing/2014/main" id="{5BB77E3C-A891-4522-4D9F-EBC27F108724}"/>
              </a:ext>
            </a:extLst>
          </p:cNvPr>
          <p:cNvSpPr>
            <a:spLocks noGrp="1"/>
          </p:cNvSpPr>
          <p:nvPr>
            <p:ph type="title"/>
          </p:nvPr>
        </p:nvSpPr>
        <p:spPr/>
        <p:txBody>
          <a:bodyPr/>
          <a:lstStyle/>
          <a:p>
            <a:r>
              <a:rPr lang="cs-CZ" dirty="0"/>
              <a:t>Obchodní smlouvy online – otázky</a:t>
            </a:r>
          </a:p>
        </p:txBody>
      </p:sp>
      <p:sp>
        <p:nvSpPr>
          <p:cNvPr id="5" name="Zástupný obsah 4">
            <a:extLst>
              <a:ext uri="{FF2B5EF4-FFF2-40B4-BE49-F238E27FC236}">
                <a16:creationId xmlns:a16="http://schemas.microsoft.com/office/drawing/2014/main" id="{384B4B48-6884-528D-7A59-BE0AF52A33B1}"/>
              </a:ext>
            </a:extLst>
          </p:cNvPr>
          <p:cNvSpPr>
            <a:spLocks noGrp="1"/>
          </p:cNvSpPr>
          <p:nvPr>
            <p:ph idx="1"/>
          </p:nvPr>
        </p:nvSpPr>
        <p:spPr/>
        <p:txBody>
          <a:bodyPr/>
          <a:lstStyle/>
          <a:p>
            <a:r>
              <a:rPr lang="cs-CZ" dirty="0"/>
              <a:t>Nedostatek interpretační judikatury SD EU</a:t>
            </a:r>
          </a:p>
          <a:p>
            <a:endParaRPr lang="cs-CZ" dirty="0"/>
          </a:p>
          <a:p>
            <a:r>
              <a:rPr lang="cs-CZ" dirty="0"/>
              <a:t>Proces uzavírání smlouvy</a:t>
            </a:r>
          </a:p>
          <a:p>
            <a:r>
              <a:rPr lang="cs-CZ" dirty="0"/>
              <a:t>Včleňování obchodních podmínek</a:t>
            </a:r>
          </a:p>
          <a:p>
            <a:r>
              <a:rPr lang="cs-CZ" dirty="0"/>
              <a:t>Potenciální mnohost míst plnění, míst dodání nebo míst poskytnutí služeb</a:t>
            </a:r>
          </a:p>
          <a:p>
            <a:r>
              <a:rPr lang="cs-CZ" dirty="0"/>
              <a:t>Software jako zboží</a:t>
            </a:r>
          </a:p>
          <a:p>
            <a:r>
              <a:rPr lang="cs-CZ" dirty="0"/>
              <a:t>Smlouvy týkající se práv k duševnímu vlastnictví</a:t>
            </a:r>
          </a:p>
        </p:txBody>
      </p:sp>
    </p:spTree>
    <p:extLst>
      <p:ext uri="{BB962C8B-B14F-4D97-AF65-F5344CB8AC3E}">
        <p14:creationId xmlns:p14="http://schemas.microsoft.com/office/powerpoint/2010/main" val="1113738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9160085-0E47-1BF3-E949-62B55958A8DD}"/>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D81FBD1C-4A5E-A3B5-AFBB-BC45E5266F13}"/>
              </a:ext>
            </a:extLst>
          </p:cNvPr>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Nadpis 3">
            <a:extLst>
              <a:ext uri="{FF2B5EF4-FFF2-40B4-BE49-F238E27FC236}">
                <a16:creationId xmlns:a16="http://schemas.microsoft.com/office/drawing/2014/main" id="{166F2B2C-A8CC-E9D5-2F8A-40E2DE2162D4}"/>
              </a:ext>
            </a:extLst>
          </p:cNvPr>
          <p:cNvSpPr>
            <a:spLocks noGrp="1"/>
          </p:cNvSpPr>
          <p:nvPr>
            <p:ph type="title"/>
          </p:nvPr>
        </p:nvSpPr>
        <p:spPr/>
        <p:txBody>
          <a:bodyPr/>
          <a:lstStyle/>
          <a:p>
            <a:r>
              <a:rPr lang="cs-CZ" dirty="0"/>
              <a:t>Obchodní smlouvy online – příslušnost</a:t>
            </a:r>
          </a:p>
        </p:txBody>
      </p:sp>
      <p:sp>
        <p:nvSpPr>
          <p:cNvPr id="5" name="Zástupný obsah 4">
            <a:extLst>
              <a:ext uri="{FF2B5EF4-FFF2-40B4-BE49-F238E27FC236}">
                <a16:creationId xmlns:a16="http://schemas.microsoft.com/office/drawing/2014/main" id="{618DED95-885A-7995-CC5A-119BFB848099}"/>
              </a:ext>
            </a:extLst>
          </p:cNvPr>
          <p:cNvSpPr>
            <a:spLocks noGrp="1"/>
          </p:cNvSpPr>
          <p:nvPr>
            <p:ph idx="1"/>
          </p:nvPr>
        </p:nvSpPr>
        <p:spPr/>
        <p:txBody>
          <a:bodyPr/>
          <a:lstStyle/>
          <a:p>
            <a:r>
              <a:rPr lang="cs-CZ" sz="2400" dirty="0"/>
              <a:t>Článek 4 - obecná příslušnost</a:t>
            </a:r>
          </a:p>
          <a:p>
            <a:pPr lvl="1"/>
            <a:r>
              <a:rPr lang="cs-CZ" sz="2400" i="1" dirty="0"/>
              <a:t>Nestanoví-li toto nařízení jinak, mohou být osoby, které mají </a:t>
            </a:r>
            <a:r>
              <a:rPr lang="cs-CZ" sz="2400" b="1" i="1" dirty="0"/>
              <a:t>bydliště</a:t>
            </a:r>
            <a:r>
              <a:rPr lang="cs-CZ" sz="2400" i="1" dirty="0"/>
              <a:t> v některém členském státě, bez ohledu na svou státní příslušnost žalovány u soudů tohoto členského státu.</a:t>
            </a:r>
          </a:p>
          <a:p>
            <a:pPr marL="1257300" lvl="2" indent="-342900">
              <a:buFont typeface="Arial" panose="020B0604020202020204" pitchFamily="34" charset="0"/>
              <a:buChar char="•"/>
            </a:pPr>
            <a:r>
              <a:rPr lang="cs-CZ" sz="2400" dirty="0"/>
              <a:t>Bydliště FO – článek 62 – </a:t>
            </a:r>
            <a:r>
              <a:rPr lang="cs-CZ" sz="2400" i="1" dirty="0"/>
              <a:t>lex </a:t>
            </a:r>
            <a:r>
              <a:rPr lang="cs-CZ" sz="2400" i="1" dirty="0" err="1"/>
              <a:t>fori</a:t>
            </a:r>
            <a:endParaRPr lang="cs-CZ" sz="2400" i="1" dirty="0"/>
          </a:p>
          <a:p>
            <a:pPr marL="1257300" lvl="2" indent="-342900">
              <a:buFont typeface="Arial" panose="020B0604020202020204" pitchFamily="34" charset="0"/>
              <a:buChar char="•"/>
            </a:pPr>
            <a:r>
              <a:rPr lang="cs-CZ" sz="2400" dirty="0"/>
              <a:t>Bydliště PO – článek 63 – sídlo nebo ústředí nebo hlavní provozovna</a:t>
            </a:r>
          </a:p>
          <a:p>
            <a:pPr lvl="1"/>
            <a:endParaRPr lang="cs-CZ" sz="2400" dirty="0"/>
          </a:p>
          <a:p>
            <a:pPr marL="324000" lvl="1" indent="0">
              <a:buNone/>
            </a:pPr>
            <a:endParaRPr lang="cs-CZ" sz="2400" dirty="0"/>
          </a:p>
        </p:txBody>
      </p:sp>
    </p:spTree>
    <p:extLst>
      <p:ext uri="{BB962C8B-B14F-4D97-AF65-F5344CB8AC3E}">
        <p14:creationId xmlns:p14="http://schemas.microsoft.com/office/powerpoint/2010/main" val="940607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4A6C951-9AA3-59B1-3BB8-357611EFA67A}"/>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AC1E0BDF-10B7-A771-686E-ACC51EDCB19B}"/>
              </a:ext>
            </a:extLst>
          </p:cNvPr>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Nadpis 3">
            <a:extLst>
              <a:ext uri="{FF2B5EF4-FFF2-40B4-BE49-F238E27FC236}">
                <a16:creationId xmlns:a16="http://schemas.microsoft.com/office/drawing/2014/main" id="{C5C94E3C-35ED-3D04-A511-EB9F3373152F}"/>
              </a:ext>
            </a:extLst>
          </p:cNvPr>
          <p:cNvSpPr>
            <a:spLocks noGrp="1"/>
          </p:cNvSpPr>
          <p:nvPr>
            <p:ph type="title"/>
          </p:nvPr>
        </p:nvSpPr>
        <p:spPr/>
        <p:txBody>
          <a:bodyPr/>
          <a:lstStyle/>
          <a:p>
            <a:r>
              <a:rPr lang="cs-CZ" dirty="0"/>
              <a:t>Obchodní smlouvy online – příslušnost</a:t>
            </a:r>
          </a:p>
        </p:txBody>
      </p:sp>
      <p:sp>
        <p:nvSpPr>
          <p:cNvPr id="5" name="Zástupný obsah 4">
            <a:extLst>
              <a:ext uri="{FF2B5EF4-FFF2-40B4-BE49-F238E27FC236}">
                <a16:creationId xmlns:a16="http://schemas.microsoft.com/office/drawing/2014/main" id="{46A4B4FB-F6FE-5DB2-7A18-E5F9ACEB01F9}"/>
              </a:ext>
            </a:extLst>
          </p:cNvPr>
          <p:cNvSpPr>
            <a:spLocks noGrp="1"/>
          </p:cNvSpPr>
          <p:nvPr>
            <p:ph idx="1"/>
          </p:nvPr>
        </p:nvSpPr>
        <p:spPr/>
        <p:txBody>
          <a:bodyPr/>
          <a:lstStyle/>
          <a:p>
            <a:pPr eaLnBrk="1" hangingPunct="1">
              <a:defRPr/>
            </a:pPr>
            <a:r>
              <a:rPr lang="cs-CZ" sz="2400" dirty="0"/>
              <a:t>Článek 7 odstavec 1 Nařízení Brusel Ibis </a:t>
            </a:r>
          </a:p>
          <a:p>
            <a:pPr lvl="1">
              <a:defRPr/>
            </a:pPr>
            <a:r>
              <a:rPr lang="cs-CZ" sz="2400" i="1" dirty="0"/>
              <a:t>Osoba, která má bydliště na území některého členského státu, může být v jiném členském státě žalována:</a:t>
            </a:r>
          </a:p>
          <a:p>
            <a:pPr lvl="2">
              <a:defRPr/>
            </a:pPr>
            <a:r>
              <a:rPr lang="cs-CZ" sz="2400" i="1" dirty="0"/>
              <a:t>a) pokud předmět sporu tvoří smlouva nebo nároky ze smlouvy, u soudu místa, kde </a:t>
            </a:r>
            <a:r>
              <a:rPr lang="cs-CZ" sz="2400" b="1" i="1" u="sng" dirty="0"/>
              <a:t>závazek, o nějž se jedná, byl nebo měl být splněn</a:t>
            </a:r>
          </a:p>
          <a:p>
            <a:pPr lvl="2">
              <a:defRPr/>
            </a:pPr>
            <a:r>
              <a:rPr lang="cs-CZ" sz="2400" i="1" dirty="0"/>
              <a:t>b) pro účely tohoto ustanovení a pokud nebylo dohodnuto jinak, je místem plnění zmíněného závazku</a:t>
            </a:r>
          </a:p>
          <a:p>
            <a:pPr marL="1257300" lvl="2" indent="-342900">
              <a:buFont typeface="Arial" panose="020B0604020202020204" pitchFamily="34" charset="0"/>
              <a:buChar char="•"/>
              <a:defRPr/>
            </a:pPr>
            <a:r>
              <a:rPr lang="cs-CZ" sz="2400" i="1" dirty="0"/>
              <a:t>v případě prodeje zboží místo na území členského státu, kam zboží podle smlouvy </a:t>
            </a:r>
            <a:r>
              <a:rPr lang="cs-CZ" sz="2400" b="1" i="1" u="sng" dirty="0"/>
              <a:t>bylo nebo mělo být dodáno</a:t>
            </a:r>
          </a:p>
          <a:p>
            <a:pPr marL="1257300" lvl="2" indent="-342900">
              <a:buFont typeface="Arial" panose="020B0604020202020204" pitchFamily="34" charset="0"/>
              <a:buChar char="•"/>
              <a:defRPr/>
            </a:pPr>
            <a:r>
              <a:rPr lang="cs-CZ" sz="2400" i="1" dirty="0"/>
              <a:t>v případě poskytování služeb místo na území členského státu, kde </a:t>
            </a:r>
            <a:r>
              <a:rPr lang="cs-CZ" sz="2400" b="1" i="1" u="sng" dirty="0"/>
              <a:t>služby podle smlouvy byly nebo měly být poskytnuty</a:t>
            </a:r>
          </a:p>
          <a:p>
            <a:endParaRPr lang="cs-CZ" sz="2400" dirty="0"/>
          </a:p>
        </p:txBody>
      </p:sp>
    </p:spTree>
    <p:extLst>
      <p:ext uri="{BB962C8B-B14F-4D97-AF65-F5344CB8AC3E}">
        <p14:creationId xmlns:p14="http://schemas.microsoft.com/office/powerpoint/2010/main" val="936135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FFCFFAF-185B-FF72-7A56-0268127A4805}"/>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B83A6A08-42F3-9804-B60A-BE22B83312D0}"/>
              </a:ext>
            </a:extLst>
          </p:cNvPr>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a:extLst>
              <a:ext uri="{FF2B5EF4-FFF2-40B4-BE49-F238E27FC236}">
                <a16:creationId xmlns:a16="http://schemas.microsoft.com/office/drawing/2014/main" id="{51E42CC3-EED3-B661-52E0-400F742DADA8}"/>
              </a:ext>
            </a:extLst>
          </p:cNvPr>
          <p:cNvSpPr>
            <a:spLocks noGrp="1"/>
          </p:cNvSpPr>
          <p:nvPr>
            <p:ph type="title"/>
          </p:nvPr>
        </p:nvSpPr>
        <p:spPr/>
        <p:txBody>
          <a:bodyPr/>
          <a:lstStyle/>
          <a:p>
            <a:r>
              <a:rPr lang="cs-CZ" dirty="0"/>
              <a:t>Obchodní smlouvy online – příslušnost</a:t>
            </a:r>
          </a:p>
        </p:txBody>
      </p:sp>
      <p:sp>
        <p:nvSpPr>
          <p:cNvPr id="5" name="Zástupný obsah 4">
            <a:extLst>
              <a:ext uri="{FF2B5EF4-FFF2-40B4-BE49-F238E27FC236}">
                <a16:creationId xmlns:a16="http://schemas.microsoft.com/office/drawing/2014/main" id="{A3464E05-8A6A-D5E7-3133-56F6DD20A895}"/>
              </a:ext>
            </a:extLst>
          </p:cNvPr>
          <p:cNvSpPr>
            <a:spLocks noGrp="1"/>
          </p:cNvSpPr>
          <p:nvPr>
            <p:ph idx="1"/>
          </p:nvPr>
        </p:nvSpPr>
        <p:spPr/>
        <p:txBody>
          <a:bodyPr/>
          <a:lstStyle/>
          <a:p>
            <a:r>
              <a:rPr lang="cs-CZ" sz="2400" dirty="0"/>
              <a:t>Judikatura k článku 7 odst. 1 Nařízení Brusel Ibis </a:t>
            </a:r>
          </a:p>
          <a:p>
            <a:pPr lvl="1"/>
            <a:r>
              <a:rPr lang="cs-CZ" sz="2400" dirty="0"/>
              <a:t>Chybí pro online plnění</a:t>
            </a:r>
          </a:p>
          <a:p>
            <a:pPr lvl="1"/>
            <a:r>
              <a:rPr lang="cs-CZ" sz="2400" dirty="0"/>
              <a:t>Pouze pro mnohost míst v případě </a:t>
            </a:r>
            <a:r>
              <a:rPr lang="cs-CZ" sz="2400" dirty="0" err="1"/>
              <a:t>offline</a:t>
            </a:r>
            <a:r>
              <a:rPr lang="cs-CZ" sz="2400" dirty="0"/>
              <a:t> plnění (dodání nebo poskytnutí služby)</a:t>
            </a:r>
          </a:p>
          <a:p>
            <a:r>
              <a:rPr lang="cs-CZ" sz="2400" dirty="0"/>
              <a:t>Smlouvy týkající se PDV – licenční smlouva a převodní smlouva</a:t>
            </a:r>
          </a:p>
          <a:p>
            <a:pPr lvl="1"/>
            <a:r>
              <a:rPr lang="cs-CZ" sz="2400" i="1" dirty="0" err="1"/>
              <a:t>Falco</a:t>
            </a:r>
            <a:r>
              <a:rPr lang="cs-CZ" sz="2400" dirty="0"/>
              <a:t> - </a:t>
            </a:r>
            <a:r>
              <a:rPr lang="cs-CZ" sz="2400" i="1" dirty="0"/>
              <a:t>Článek </a:t>
            </a:r>
            <a:r>
              <a:rPr lang="en-US" sz="2400" i="1" dirty="0"/>
              <a:t>[</a:t>
            </a:r>
            <a:r>
              <a:rPr lang="cs-CZ" sz="2400" i="1" dirty="0"/>
              <a:t>7 odst. 1 Nařízení Brusel Ibis</a:t>
            </a:r>
            <a:r>
              <a:rPr lang="en-US" sz="2400" i="1" dirty="0"/>
              <a:t>]</a:t>
            </a:r>
            <a:r>
              <a:rPr lang="cs-CZ" sz="2400" i="1" dirty="0"/>
              <a:t> je nutno vykládat v tom smyslu, že smlouva, kterou majitel práva duševního vlastnictví za úplatu poskytne svému smluvnímu partnerovi oprávnění k výkonu tohoto práva, </a:t>
            </a:r>
            <a:r>
              <a:rPr lang="cs-CZ" sz="2400" i="1" u="sng" dirty="0"/>
              <a:t>není smlouvou o poskytování služeb </a:t>
            </a:r>
            <a:r>
              <a:rPr lang="cs-CZ" sz="2400" i="1" dirty="0"/>
              <a:t>ve smyslu tohoto ustanovení.</a:t>
            </a:r>
          </a:p>
          <a:p>
            <a:pPr marL="324000" lvl="1" indent="0">
              <a:buNone/>
            </a:pPr>
            <a:endParaRPr lang="cs-CZ" sz="2400" dirty="0"/>
          </a:p>
          <a:p>
            <a:pPr lvl="2"/>
            <a:endParaRPr lang="cs-CZ" sz="2400" dirty="0"/>
          </a:p>
        </p:txBody>
      </p:sp>
    </p:spTree>
    <p:extLst>
      <p:ext uri="{BB962C8B-B14F-4D97-AF65-F5344CB8AC3E}">
        <p14:creationId xmlns:p14="http://schemas.microsoft.com/office/powerpoint/2010/main" val="757035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795B94B-C50E-C78C-9BDE-56613A93A977}"/>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EE001626-B92D-48AB-3E5E-2BCE4A43E13A}"/>
              </a:ext>
            </a:extLst>
          </p:cNvPr>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Nadpis 3">
            <a:extLst>
              <a:ext uri="{FF2B5EF4-FFF2-40B4-BE49-F238E27FC236}">
                <a16:creationId xmlns:a16="http://schemas.microsoft.com/office/drawing/2014/main" id="{6C9FED79-A3EA-CBBD-08F3-BB40DBE9035E}"/>
              </a:ext>
            </a:extLst>
          </p:cNvPr>
          <p:cNvSpPr>
            <a:spLocks noGrp="1"/>
          </p:cNvSpPr>
          <p:nvPr>
            <p:ph type="title"/>
          </p:nvPr>
        </p:nvSpPr>
        <p:spPr/>
        <p:txBody>
          <a:bodyPr/>
          <a:lstStyle/>
          <a:p>
            <a:r>
              <a:rPr lang="cs-CZ" dirty="0"/>
              <a:t>Obchodní smlouvy online – příslušnost</a:t>
            </a:r>
          </a:p>
        </p:txBody>
      </p:sp>
      <p:sp>
        <p:nvSpPr>
          <p:cNvPr id="5" name="Zástupný obsah 4">
            <a:extLst>
              <a:ext uri="{FF2B5EF4-FFF2-40B4-BE49-F238E27FC236}">
                <a16:creationId xmlns:a16="http://schemas.microsoft.com/office/drawing/2014/main" id="{27043E98-17CA-285D-A4E6-E7850B53102A}"/>
              </a:ext>
            </a:extLst>
          </p:cNvPr>
          <p:cNvSpPr>
            <a:spLocks noGrp="1"/>
          </p:cNvSpPr>
          <p:nvPr>
            <p:ph idx="1"/>
          </p:nvPr>
        </p:nvSpPr>
        <p:spPr/>
        <p:txBody>
          <a:bodyPr/>
          <a:lstStyle/>
          <a:p>
            <a:pPr eaLnBrk="1" hangingPunct="1"/>
            <a:r>
              <a:rPr lang="cs-CZ" altLang="cs-CZ" sz="2400" dirty="0"/>
              <a:t>Článek 25 Nařízení Brusel Ibis – ujednání o příslušnosti</a:t>
            </a:r>
          </a:p>
          <a:p>
            <a:pPr marL="781200" lvl="1" indent="-457200">
              <a:buFont typeface="+mj-lt"/>
              <a:buAutoNum type="arabicPeriod"/>
            </a:pPr>
            <a:r>
              <a:rPr lang="cs-CZ" sz="2400" i="1" dirty="0"/>
              <a:t>Bez ohledu na bydliště stran, </a:t>
            </a:r>
            <a:r>
              <a:rPr lang="cs-CZ" sz="2400" b="1" i="1" dirty="0"/>
              <a:t>dohodnou-li se tyto strany, že v již vzniklém nebo budoucím sporu z určitého právního vztahu má příslušnost soud nebo soudy některého členského státu</a:t>
            </a:r>
            <a:r>
              <a:rPr lang="cs-CZ" sz="2400" i="1" dirty="0"/>
              <a:t>, je příslušný soud nebo soudy tohoto státu, pokud tato dohoda není z hlediska své věcné platnosti podle práva tohoto členského státu neplatná. Pokud se strany nedohodnou jinak, je tato příslušnost výlučná.</a:t>
            </a:r>
          </a:p>
          <a:p>
            <a:pPr marL="781200" lvl="1" indent="-457200">
              <a:buFont typeface="+mj-lt"/>
              <a:buAutoNum type="arabicPeriod"/>
            </a:pPr>
            <a:r>
              <a:rPr lang="cs-CZ" sz="2400" i="1" dirty="0"/>
              <a:t>Písemné formě jsou rovnocenná veškerá sdělení elektronickými prostředky, která umožňují trvalý záznam dohody.</a:t>
            </a:r>
          </a:p>
          <a:p>
            <a:endParaRPr lang="cs-CZ" sz="2400" dirty="0"/>
          </a:p>
        </p:txBody>
      </p:sp>
    </p:spTree>
    <p:extLst>
      <p:ext uri="{BB962C8B-B14F-4D97-AF65-F5344CB8AC3E}">
        <p14:creationId xmlns:p14="http://schemas.microsoft.com/office/powerpoint/2010/main" val="2685424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19ABBFF-6F5B-4301-94B0-1DE62CED7988}"/>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33B20EC2-E47F-4A62-918D-A9971A60F095}"/>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a:extLst>
              <a:ext uri="{FF2B5EF4-FFF2-40B4-BE49-F238E27FC236}">
                <a16:creationId xmlns:a16="http://schemas.microsoft.com/office/drawing/2014/main" id="{37A87595-909C-4E16-9271-8420A54D4A18}"/>
              </a:ext>
            </a:extLst>
          </p:cNvPr>
          <p:cNvSpPr>
            <a:spLocks noGrp="1"/>
          </p:cNvSpPr>
          <p:nvPr>
            <p:ph type="title"/>
          </p:nvPr>
        </p:nvSpPr>
        <p:spPr/>
        <p:txBody>
          <a:bodyPr/>
          <a:lstStyle/>
          <a:p>
            <a:r>
              <a:rPr lang="cs-CZ" dirty="0"/>
              <a:t>Představení</a:t>
            </a:r>
          </a:p>
        </p:txBody>
      </p:sp>
      <p:sp>
        <p:nvSpPr>
          <p:cNvPr id="5" name="Zástupný obsah 4">
            <a:extLst>
              <a:ext uri="{FF2B5EF4-FFF2-40B4-BE49-F238E27FC236}">
                <a16:creationId xmlns:a16="http://schemas.microsoft.com/office/drawing/2014/main" id="{194C5ACE-EF8A-4915-B923-6B5E5D9AB29C}"/>
              </a:ext>
            </a:extLst>
          </p:cNvPr>
          <p:cNvSpPr>
            <a:spLocks noGrp="1"/>
          </p:cNvSpPr>
          <p:nvPr>
            <p:ph idx="1"/>
          </p:nvPr>
        </p:nvSpPr>
        <p:spPr/>
        <p:txBody>
          <a:bodyPr/>
          <a:lstStyle/>
          <a:p>
            <a:r>
              <a:rPr lang="cs-CZ" dirty="0"/>
              <a:t>JUDr. Tereza Kyselovská, Ph.D.</a:t>
            </a:r>
          </a:p>
          <a:p>
            <a:r>
              <a:rPr lang="cs-CZ" dirty="0"/>
              <a:t>Odborná asistentka na Katedře mezinárodního a evropského práva, Právnická fakulta MU</a:t>
            </a:r>
          </a:p>
          <a:p>
            <a:r>
              <a:rPr lang="cs-CZ" dirty="0"/>
              <a:t>Kontakt: </a:t>
            </a:r>
            <a:r>
              <a:rPr lang="cs-CZ" dirty="0">
                <a:hlinkClick r:id="rId2"/>
              </a:rPr>
              <a:t>tereza.kyselovska@law.muni.cz</a:t>
            </a:r>
            <a:endParaRPr lang="cs-CZ" dirty="0"/>
          </a:p>
          <a:p>
            <a:r>
              <a:rPr lang="cs-CZ" dirty="0"/>
              <a:t>Viz úvodní video s představením kurzu</a:t>
            </a:r>
          </a:p>
          <a:p>
            <a:r>
              <a:rPr lang="cs-CZ" dirty="0"/>
              <a:t>CV </a:t>
            </a:r>
            <a:r>
              <a:rPr lang="cs-CZ" dirty="0">
                <a:hlinkClick r:id="rId3"/>
              </a:rPr>
              <a:t>https://www.muni.cz/lide/107801-tereza-kyselovska/zivotopis</a:t>
            </a:r>
            <a:r>
              <a:rPr lang="cs-CZ" dirty="0"/>
              <a:t> </a:t>
            </a:r>
            <a:endParaRPr lang="en-US" dirty="0"/>
          </a:p>
          <a:p>
            <a:endParaRPr lang="cs-CZ" dirty="0"/>
          </a:p>
        </p:txBody>
      </p:sp>
    </p:spTree>
    <p:extLst>
      <p:ext uri="{BB962C8B-B14F-4D97-AF65-F5344CB8AC3E}">
        <p14:creationId xmlns:p14="http://schemas.microsoft.com/office/powerpoint/2010/main" val="122399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2CB6982-BE65-8752-95FB-2242DD2BEC0D}"/>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7700586C-0BCF-8E29-88EB-D9F7C3D1D908}"/>
              </a:ext>
            </a:extLst>
          </p:cNvPr>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a:extLst>
              <a:ext uri="{FF2B5EF4-FFF2-40B4-BE49-F238E27FC236}">
                <a16:creationId xmlns:a16="http://schemas.microsoft.com/office/drawing/2014/main" id="{2F47472C-8C15-1380-725B-BAEF30E8FB3C}"/>
              </a:ext>
            </a:extLst>
          </p:cNvPr>
          <p:cNvSpPr>
            <a:spLocks noGrp="1"/>
          </p:cNvSpPr>
          <p:nvPr>
            <p:ph type="title"/>
          </p:nvPr>
        </p:nvSpPr>
        <p:spPr/>
        <p:txBody>
          <a:bodyPr/>
          <a:lstStyle/>
          <a:p>
            <a:r>
              <a:rPr lang="cs-CZ" dirty="0"/>
              <a:t>Obchodní smlouvy online – příslušnost</a:t>
            </a:r>
          </a:p>
        </p:txBody>
      </p:sp>
      <p:sp>
        <p:nvSpPr>
          <p:cNvPr id="5" name="Zástupný obsah 4">
            <a:extLst>
              <a:ext uri="{FF2B5EF4-FFF2-40B4-BE49-F238E27FC236}">
                <a16:creationId xmlns:a16="http://schemas.microsoft.com/office/drawing/2014/main" id="{3F8C5D2C-C99B-0406-0773-4479E8F83C7A}"/>
              </a:ext>
            </a:extLst>
          </p:cNvPr>
          <p:cNvSpPr>
            <a:spLocks noGrp="1"/>
          </p:cNvSpPr>
          <p:nvPr>
            <p:ph idx="1"/>
          </p:nvPr>
        </p:nvSpPr>
        <p:spPr/>
        <p:txBody>
          <a:bodyPr/>
          <a:lstStyle/>
          <a:p>
            <a:r>
              <a:rPr lang="cs-CZ" dirty="0"/>
              <a:t>Judikatura k článku 25 Nařízení Brusel Ibis</a:t>
            </a:r>
          </a:p>
          <a:p>
            <a:pPr lvl="1"/>
            <a:r>
              <a:rPr lang="cs-CZ" sz="2400" dirty="0"/>
              <a:t>C-322/14 </a:t>
            </a:r>
            <a:r>
              <a:rPr lang="cs-CZ" sz="2400" dirty="0" err="1"/>
              <a:t>Jaouad</a:t>
            </a:r>
            <a:r>
              <a:rPr lang="cs-CZ" sz="2400" dirty="0"/>
              <a:t> El </a:t>
            </a:r>
            <a:r>
              <a:rPr lang="cs-CZ" sz="2400" dirty="0" err="1"/>
              <a:t>Majdoub</a:t>
            </a:r>
            <a:r>
              <a:rPr lang="cs-CZ" sz="2400" dirty="0"/>
              <a:t> v. </a:t>
            </a:r>
            <a:r>
              <a:rPr lang="cs-CZ" sz="2400" dirty="0" err="1"/>
              <a:t>CarsOnTheWeb.Deutschland</a:t>
            </a:r>
            <a:r>
              <a:rPr lang="cs-CZ" sz="2400" dirty="0"/>
              <a:t> </a:t>
            </a:r>
            <a:r>
              <a:rPr lang="cs-CZ" sz="2400" dirty="0" err="1"/>
              <a:t>GmbH</a:t>
            </a:r>
            <a:endParaRPr lang="cs-CZ" sz="2400" dirty="0"/>
          </a:p>
          <a:p>
            <a:pPr lvl="1"/>
            <a:r>
              <a:rPr lang="cs-CZ" sz="2400" dirty="0" err="1"/>
              <a:t>Click-wrap</a:t>
            </a:r>
            <a:r>
              <a:rPr lang="cs-CZ" sz="2400" dirty="0"/>
              <a:t> smlouvy</a:t>
            </a:r>
          </a:p>
          <a:p>
            <a:pPr lvl="1"/>
            <a:r>
              <a:rPr lang="cs-CZ" sz="2400" i="1" dirty="0"/>
              <a:t>… technika vyjádření souhlasu „kliknutím“ se všeobecnými podmínkami takové kupní smlouvy, o jakou se jedná v původním řízení a jež byla uzavřena elektronickou cestou, přičemž tyto podmínky obsahují dohodu o příslušnosti, je sdělením elektronickými prostředky, které umožňuje trvalý záznam dohody ve smyslu tohoto ustanovení, jestliže tato technika umožňuje tisk a uložení textu zmíněných podmínek před uzavřením smlouvy…</a:t>
            </a:r>
          </a:p>
          <a:p>
            <a:endParaRPr lang="cs-CZ" dirty="0"/>
          </a:p>
        </p:txBody>
      </p:sp>
    </p:spTree>
    <p:extLst>
      <p:ext uri="{BB962C8B-B14F-4D97-AF65-F5344CB8AC3E}">
        <p14:creationId xmlns:p14="http://schemas.microsoft.com/office/powerpoint/2010/main" val="19451445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324029B-1861-FFB2-8733-748705347D53}"/>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F4251E2C-E4E6-0EC2-C027-F7FEF2483886}"/>
              </a:ext>
            </a:extLst>
          </p:cNvPr>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4" name="Nadpis 3">
            <a:extLst>
              <a:ext uri="{FF2B5EF4-FFF2-40B4-BE49-F238E27FC236}">
                <a16:creationId xmlns:a16="http://schemas.microsoft.com/office/drawing/2014/main" id="{C1458872-3F10-AD11-0E5C-A26B393BE5B3}"/>
              </a:ext>
            </a:extLst>
          </p:cNvPr>
          <p:cNvSpPr>
            <a:spLocks noGrp="1"/>
          </p:cNvSpPr>
          <p:nvPr>
            <p:ph type="title"/>
          </p:nvPr>
        </p:nvSpPr>
        <p:spPr/>
        <p:txBody>
          <a:bodyPr/>
          <a:lstStyle/>
          <a:p>
            <a:r>
              <a:rPr lang="cs-CZ" dirty="0"/>
              <a:t>Obchodní smlouvy online – rozhodné právo</a:t>
            </a:r>
          </a:p>
        </p:txBody>
      </p:sp>
      <p:sp>
        <p:nvSpPr>
          <p:cNvPr id="5" name="Zástupný obsah 4">
            <a:extLst>
              <a:ext uri="{FF2B5EF4-FFF2-40B4-BE49-F238E27FC236}">
                <a16:creationId xmlns:a16="http://schemas.microsoft.com/office/drawing/2014/main" id="{E54D664A-5F1B-E51B-393D-B2E2A28C26A4}"/>
              </a:ext>
            </a:extLst>
          </p:cNvPr>
          <p:cNvSpPr>
            <a:spLocks noGrp="1"/>
          </p:cNvSpPr>
          <p:nvPr>
            <p:ph idx="1"/>
          </p:nvPr>
        </p:nvSpPr>
        <p:spPr/>
        <p:txBody>
          <a:bodyPr/>
          <a:lstStyle/>
          <a:p>
            <a:r>
              <a:rPr lang="cs-CZ" dirty="0"/>
              <a:t>Článek 3 Nařízení Řím I – volba práva</a:t>
            </a:r>
          </a:p>
          <a:p>
            <a:pPr lvl="1"/>
            <a:r>
              <a:rPr lang="cs-CZ" sz="2400" i="1" dirty="0"/>
              <a:t>Smlouva se řídí právem, které si strany zvolí. Volba musí být vyjádřena výslovně nebo jasně vyplývat z ustanovení smlouvy nebo okolností případu. Strany si mohou zvolit právo rozhodné pro celou smlouvu nebo pouze pro její část.</a:t>
            </a:r>
          </a:p>
          <a:p>
            <a:pPr lvl="1"/>
            <a:r>
              <a:rPr lang="cs-CZ" sz="2400" dirty="0"/>
              <a:t>Příklad doložky: </a:t>
            </a:r>
          </a:p>
          <a:p>
            <a:pPr lvl="1"/>
            <a:r>
              <a:rPr lang="cs-CZ" sz="2400" i="1" dirty="0"/>
              <a:t>Tato smlouva se řídí českým právem.</a:t>
            </a:r>
          </a:p>
          <a:p>
            <a:pPr lvl="1"/>
            <a:r>
              <a:rPr lang="cs-CZ" sz="2400" i="1" dirty="0"/>
              <a:t>Tato smlouva se řídí švýcarským právem.</a:t>
            </a:r>
          </a:p>
          <a:p>
            <a:pPr lvl="1"/>
            <a:r>
              <a:rPr lang="cs-CZ" sz="2400" i="1" dirty="0"/>
              <a:t>Veškeré spory vyplývající z této smlouvy budou řešeny před českými soudu.</a:t>
            </a:r>
          </a:p>
          <a:p>
            <a:pPr lvl="1"/>
            <a:r>
              <a:rPr lang="cs-CZ" sz="2400" i="1" dirty="0"/>
              <a:t>Tato smlouva se řídí zákonem č. 89/2012 Sb., občanský zákoník.</a:t>
            </a:r>
          </a:p>
          <a:p>
            <a:pPr lvl="1"/>
            <a:r>
              <a:rPr lang="cs-CZ" sz="2400" i="1" dirty="0"/>
              <a:t>Tato smlouva se řídí zákonem č. 513/1991 Sb., obchodní zákoník</a:t>
            </a:r>
          </a:p>
        </p:txBody>
      </p:sp>
    </p:spTree>
    <p:extLst>
      <p:ext uri="{BB962C8B-B14F-4D97-AF65-F5344CB8AC3E}">
        <p14:creationId xmlns:p14="http://schemas.microsoft.com/office/powerpoint/2010/main" val="31811347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5B4862C-C16F-2185-27B7-8AB2A816C937}"/>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E3D3C7B7-78E6-1918-FAEF-575B45290E15}"/>
              </a:ext>
            </a:extLst>
          </p:cNvPr>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Nadpis 3">
            <a:extLst>
              <a:ext uri="{FF2B5EF4-FFF2-40B4-BE49-F238E27FC236}">
                <a16:creationId xmlns:a16="http://schemas.microsoft.com/office/drawing/2014/main" id="{13198C9F-C546-F91F-D793-CDDBD5A54D6C}"/>
              </a:ext>
            </a:extLst>
          </p:cNvPr>
          <p:cNvSpPr>
            <a:spLocks noGrp="1"/>
          </p:cNvSpPr>
          <p:nvPr>
            <p:ph type="title"/>
          </p:nvPr>
        </p:nvSpPr>
        <p:spPr/>
        <p:txBody>
          <a:bodyPr/>
          <a:lstStyle/>
          <a:p>
            <a:r>
              <a:rPr lang="cs-CZ" dirty="0"/>
              <a:t>Obchodní smlouvy online – rozhodné právo</a:t>
            </a:r>
          </a:p>
        </p:txBody>
      </p:sp>
      <p:sp>
        <p:nvSpPr>
          <p:cNvPr id="5" name="Zástupný obsah 4">
            <a:extLst>
              <a:ext uri="{FF2B5EF4-FFF2-40B4-BE49-F238E27FC236}">
                <a16:creationId xmlns:a16="http://schemas.microsoft.com/office/drawing/2014/main" id="{67C1C862-3478-E59F-A406-BBD5D5ECB855}"/>
              </a:ext>
            </a:extLst>
          </p:cNvPr>
          <p:cNvSpPr>
            <a:spLocks noGrp="1"/>
          </p:cNvSpPr>
          <p:nvPr>
            <p:ph idx="1"/>
          </p:nvPr>
        </p:nvSpPr>
        <p:spPr/>
        <p:txBody>
          <a:bodyPr/>
          <a:lstStyle/>
          <a:p>
            <a:r>
              <a:rPr lang="cs-CZ" dirty="0"/>
              <a:t>Článek 3 Nařízení Řím I – volba práva</a:t>
            </a:r>
          </a:p>
          <a:p>
            <a:pPr lvl="1"/>
            <a:r>
              <a:rPr lang="cs-CZ" sz="2400" dirty="0"/>
              <a:t>Pozor – vliv imperativních norem (článek 9), výhrady veřejného pořádku</a:t>
            </a:r>
          </a:p>
          <a:p>
            <a:pPr lvl="1"/>
            <a:r>
              <a:rPr lang="cs-CZ" sz="2400" dirty="0"/>
              <a:t>Pozor – článek 3 odst. 3 a odst. 4 – dosah kogentních norem</a:t>
            </a:r>
          </a:p>
          <a:p>
            <a:pPr lvl="1"/>
            <a:endParaRPr lang="cs-CZ" sz="2400" dirty="0"/>
          </a:p>
          <a:p>
            <a:endParaRPr lang="cs-CZ" dirty="0"/>
          </a:p>
        </p:txBody>
      </p:sp>
    </p:spTree>
    <p:extLst>
      <p:ext uri="{BB962C8B-B14F-4D97-AF65-F5344CB8AC3E}">
        <p14:creationId xmlns:p14="http://schemas.microsoft.com/office/powerpoint/2010/main" val="39951833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6E85A8E-9190-1FD5-7852-0B032AC75552}"/>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F3076D0E-D9FA-9F5B-C201-3D97A55F97E8}"/>
              </a:ext>
            </a:extLst>
          </p:cNvPr>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4" name="Nadpis 3">
            <a:extLst>
              <a:ext uri="{FF2B5EF4-FFF2-40B4-BE49-F238E27FC236}">
                <a16:creationId xmlns:a16="http://schemas.microsoft.com/office/drawing/2014/main" id="{E0485D83-04D9-3AE5-8041-19E6241D499C}"/>
              </a:ext>
            </a:extLst>
          </p:cNvPr>
          <p:cNvSpPr>
            <a:spLocks noGrp="1"/>
          </p:cNvSpPr>
          <p:nvPr>
            <p:ph type="title"/>
          </p:nvPr>
        </p:nvSpPr>
        <p:spPr/>
        <p:txBody>
          <a:bodyPr/>
          <a:lstStyle/>
          <a:p>
            <a:r>
              <a:rPr lang="cs-CZ" dirty="0"/>
              <a:t>Obchodní smlouvy online – rozhodné právo</a:t>
            </a:r>
          </a:p>
        </p:txBody>
      </p:sp>
      <p:sp>
        <p:nvSpPr>
          <p:cNvPr id="5" name="Zástupný obsah 4">
            <a:extLst>
              <a:ext uri="{FF2B5EF4-FFF2-40B4-BE49-F238E27FC236}">
                <a16:creationId xmlns:a16="http://schemas.microsoft.com/office/drawing/2014/main" id="{AB2D9504-C0CD-24D2-776C-BBB67989B291}"/>
              </a:ext>
            </a:extLst>
          </p:cNvPr>
          <p:cNvSpPr>
            <a:spLocks noGrp="1"/>
          </p:cNvSpPr>
          <p:nvPr>
            <p:ph idx="1"/>
          </p:nvPr>
        </p:nvSpPr>
        <p:spPr/>
        <p:txBody>
          <a:bodyPr/>
          <a:lstStyle/>
          <a:p>
            <a:r>
              <a:rPr lang="cs-CZ" dirty="0"/>
              <a:t>Článek 4 – rozhodné právo v případě neexistence volby práva</a:t>
            </a:r>
          </a:p>
          <a:p>
            <a:pPr lvl="1"/>
            <a:r>
              <a:rPr lang="cs-CZ" sz="2400" dirty="0"/>
              <a:t>Odst. 1 – vyjmenované smluvní typy (kupní, služby, distribuce…)</a:t>
            </a:r>
          </a:p>
          <a:p>
            <a:pPr lvl="1"/>
            <a:r>
              <a:rPr lang="cs-CZ" sz="2400" dirty="0"/>
              <a:t>Odst. 2 - </a:t>
            </a:r>
            <a:r>
              <a:rPr lang="cs-CZ" sz="2400" i="1" dirty="0"/>
              <a:t>Pokud se na smlouvu nevztahuje odstavec 1 nebo pokud by se na prvky smlouvy vztahovalo více než jedno z písmen a) až h) odstavce 1, řídí se smlouva právem země, v níž má </a:t>
            </a:r>
            <a:r>
              <a:rPr lang="cs-CZ" sz="2400" b="1" i="1" dirty="0"/>
              <a:t>strana, která je povinna poskytnout plnění charakteristické pro smlouvu, své obvyklé bydliště</a:t>
            </a:r>
            <a:r>
              <a:rPr lang="cs-CZ" sz="2400" i="1" dirty="0"/>
              <a:t>.</a:t>
            </a:r>
          </a:p>
          <a:p>
            <a:pPr lvl="1"/>
            <a:r>
              <a:rPr lang="cs-CZ" sz="2400" dirty="0"/>
              <a:t>Odst. 3 - </a:t>
            </a:r>
            <a:r>
              <a:rPr lang="cs-CZ" sz="2400" i="1" dirty="0"/>
              <a:t>Vyplývá-li ze všech okolností případu, že je smlouva </a:t>
            </a:r>
            <a:r>
              <a:rPr lang="cs-CZ" sz="2400" b="1" i="1" dirty="0"/>
              <a:t>zjevně úžeji spojena </a:t>
            </a:r>
            <a:r>
              <a:rPr lang="cs-CZ" sz="2400" i="1" dirty="0"/>
              <a:t>s jinou zemí, než je země uvedená v odstavcích 1 nebo 2, použije se právo této jiné země</a:t>
            </a:r>
          </a:p>
          <a:p>
            <a:pPr lvl="1"/>
            <a:r>
              <a:rPr lang="cs-CZ" sz="2400" dirty="0"/>
              <a:t>Odst. 4 - </a:t>
            </a:r>
            <a:r>
              <a:rPr lang="cs-CZ" sz="2400" i="1" dirty="0"/>
              <a:t>Není-li možné určit rozhodné právo podle odstavce 1 nebo 2, řídí se smlouva právem země, s níž je </a:t>
            </a:r>
            <a:r>
              <a:rPr lang="cs-CZ" sz="2400" b="1" i="1" dirty="0"/>
              <a:t>nejúžeji spojena</a:t>
            </a:r>
            <a:r>
              <a:rPr lang="cs-CZ" sz="2400" i="1" dirty="0"/>
              <a:t>.</a:t>
            </a:r>
          </a:p>
        </p:txBody>
      </p:sp>
    </p:spTree>
    <p:extLst>
      <p:ext uri="{BB962C8B-B14F-4D97-AF65-F5344CB8AC3E}">
        <p14:creationId xmlns:p14="http://schemas.microsoft.com/office/powerpoint/2010/main" val="32511043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D5FBAD-708C-E42A-E68A-B49A1207A7A4}"/>
              </a:ext>
            </a:extLst>
          </p:cNvPr>
          <p:cNvSpPr>
            <a:spLocks noGrp="1"/>
          </p:cNvSpPr>
          <p:nvPr>
            <p:ph type="title"/>
          </p:nvPr>
        </p:nvSpPr>
        <p:spPr/>
        <p:txBody>
          <a:bodyPr/>
          <a:lstStyle/>
          <a:p>
            <a:r>
              <a:rPr lang="cs-CZ" dirty="0"/>
              <a:t>Mezinárodní licenční smlouva – rozhodné právo</a:t>
            </a:r>
          </a:p>
        </p:txBody>
      </p:sp>
      <p:sp>
        <p:nvSpPr>
          <p:cNvPr id="3" name="Podnadpis 2">
            <a:extLst>
              <a:ext uri="{FF2B5EF4-FFF2-40B4-BE49-F238E27FC236}">
                <a16:creationId xmlns:a16="http://schemas.microsoft.com/office/drawing/2014/main" id="{6A4671D0-27C5-88A1-C529-90F687906A64}"/>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630436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46A9644-D04C-DA56-9F65-18717D5FF31A}"/>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D0AD91B5-D8A5-2A3B-C7F8-56EBD8576F77}"/>
              </a:ext>
            </a:extLst>
          </p:cNvPr>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
        <p:nvSpPr>
          <p:cNvPr id="4" name="Nadpis 3">
            <a:extLst>
              <a:ext uri="{FF2B5EF4-FFF2-40B4-BE49-F238E27FC236}">
                <a16:creationId xmlns:a16="http://schemas.microsoft.com/office/drawing/2014/main" id="{41D4FC11-5659-B1B1-7F57-5751E5B4510A}"/>
              </a:ext>
            </a:extLst>
          </p:cNvPr>
          <p:cNvSpPr>
            <a:spLocks noGrp="1"/>
          </p:cNvSpPr>
          <p:nvPr>
            <p:ph type="title"/>
          </p:nvPr>
        </p:nvSpPr>
        <p:spPr>
          <a:xfrm>
            <a:off x="666000" y="420092"/>
            <a:ext cx="10753200" cy="451576"/>
          </a:xfrm>
        </p:spPr>
        <p:txBody>
          <a:bodyPr/>
          <a:lstStyle/>
          <a:p>
            <a:r>
              <a:rPr lang="cs-CZ" dirty="0"/>
              <a:t>Exkurz: PDV a MPS</a:t>
            </a:r>
          </a:p>
        </p:txBody>
      </p:sp>
      <p:sp>
        <p:nvSpPr>
          <p:cNvPr id="5" name="Zástupný obsah 4">
            <a:extLst>
              <a:ext uri="{FF2B5EF4-FFF2-40B4-BE49-F238E27FC236}">
                <a16:creationId xmlns:a16="http://schemas.microsoft.com/office/drawing/2014/main" id="{456FD49D-2F11-1393-2DE1-66C09EA1F573}"/>
              </a:ext>
            </a:extLst>
          </p:cNvPr>
          <p:cNvSpPr>
            <a:spLocks noGrp="1"/>
          </p:cNvSpPr>
          <p:nvPr>
            <p:ph idx="1"/>
          </p:nvPr>
        </p:nvSpPr>
        <p:spPr>
          <a:xfrm>
            <a:off x="540000" y="1040594"/>
            <a:ext cx="10753200" cy="4139998"/>
          </a:xfrm>
        </p:spPr>
        <p:txBody>
          <a:bodyPr/>
          <a:lstStyle/>
          <a:p>
            <a:pPr marL="586350" indent="-514350">
              <a:buFont typeface="+mj-lt"/>
              <a:buAutoNum type="arabicPeriod"/>
            </a:pPr>
            <a:r>
              <a:rPr lang="cs-CZ" sz="2200" b="1" dirty="0"/>
              <a:t>Práva k duševnímu vlastnictví jako taková</a:t>
            </a:r>
          </a:p>
          <a:p>
            <a:pPr lvl="1"/>
            <a:r>
              <a:rPr lang="cs-CZ" dirty="0"/>
              <a:t>Mezinárodní právo veřejné</a:t>
            </a:r>
          </a:p>
          <a:p>
            <a:pPr lvl="1"/>
            <a:r>
              <a:rPr lang="cs-CZ" dirty="0"/>
              <a:t>§ 80 ZMPS – </a:t>
            </a:r>
            <a:r>
              <a:rPr lang="cs-CZ" i="1" dirty="0"/>
              <a:t>lex loci </a:t>
            </a:r>
            <a:r>
              <a:rPr lang="cs-CZ" i="1" dirty="0" err="1"/>
              <a:t>protectionis</a:t>
            </a:r>
            <a:r>
              <a:rPr lang="cs-CZ" i="1" dirty="0"/>
              <a:t> – </a:t>
            </a:r>
            <a:r>
              <a:rPr lang="cs-CZ" dirty="0"/>
              <a:t>druhy, vznik, obsah, délka ochrany, převoditelnost (osobnostní a majetkové aspekty), zánik…</a:t>
            </a:r>
          </a:p>
          <a:p>
            <a:pPr lvl="1"/>
            <a:r>
              <a:rPr lang="cs-CZ" dirty="0"/>
              <a:t>Článek 24 odst. 4 Nařízení Brusel Ibis – </a:t>
            </a:r>
            <a:r>
              <a:rPr lang="cs-CZ" i="1" dirty="0"/>
              <a:t>Bez ohledu na bydliště stran mají výlučnou příslušnost tyto soudy členského státu: pro řízení, jejichž předmětem je zápis nebo platnost patentů, ochranných známek a průmyslových vzorů nebo jiných podobných práv, která vyžadují udělení nebo zápis, bez ohledu na to, zda je tato otázka uplatněna prostřednictvím žaloby, nebo námitky, soudy členského státu, v němž bylo požádáno o udělení nebo zápis nebo kde byly uděleny nebo zapsány nebo platí za udělené nebo zapsané na základě právního aktu Unie nebo mezinárodní smlouvy</a:t>
            </a:r>
            <a:endParaRPr lang="cs-CZ" dirty="0"/>
          </a:p>
          <a:p>
            <a:pPr marL="586350" indent="-514350">
              <a:buFont typeface="+mj-lt"/>
              <a:buAutoNum type="arabicPeriod"/>
            </a:pPr>
            <a:r>
              <a:rPr lang="cs-CZ" sz="2200" b="1" dirty="0"/>
              <a:t>Smlouvy</a:t>
            </a:r>
            <a:r>
              <a:rPr lang="cs-CZ" sz="2200" dirty="0"/>
              <a:t> týkající se PDV (licenční, převodní) – tato prezentace</a:t>
            </a:r>
          </a:p>
          <a:p>
            <a:pPr marL="586350" indent="-514350">
              <a:buFont typeface="+mj-lt"/>
              <a:buAutoNum type="arabicPeriod"/>
            </a:pPr>
            <a:r>
              <a:rPr lang="cs-CZ" sz="2200" b="1" dirty="0"/>
              <a:t>Porušení</a:t>
            </a:r>
            <a:r>
              <a:rPr lang="cs-CZ" sz="2200" dirty="0"/>
              <a:t> práv k duševnímu vlastnictví = mimosmluvní závazky (delikty) – další prezentace</a:t>
            </a:r>
          </a:p>
        </p:txBody>
      </p:sp>
    </p:spTree>
    <p:extLst>
      <p:ext uri="{BB962C8B-B14F-4D97-AF65-F5344CB8AC3E}">
        <p14:creationId xmlns:p14="http://schemas.microsoft.com/office/powerpoint/2010/main" val="28946148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Exkurz: PDV a MPS</a:t>
            </a:r>
          </a:p>
        </p:txBody>
      </p:sp>
      <p:sp>
        <p:nvSpPr>
          <p:cNvPr id="3" name="Zástupný symbol pro obsah 2"/>
          <p:cNvSpPr>
            <a:spLocks noGrp="1"/>
          </p:cNvSpPr>
          <p:nvPr>
            <p:ph sz="half" idx="1"/>
          </p:nvPr>
        </p:nvSpPr>
        <p:spPr/>
        <p:txBody>
          <a:bodyPr/>
          <a:lstStyle/>
          <a:p>
            <a:pPr marL="342900" indent="-342900">
              <a:buFont typeface="Arial" panose="020B0604020202020204" pitchFamily="34" charset="0"/>
              <a:buChar char="•"/>
            </a:pPr>
            <a:r>
              <a:rPr lang="cs-CZ" sz="2400" dirty="0"/>
              <a:t>Internacionalizace smluv v této oblasti</a:t>
            </a:r>
          </a:p>
          <a:p>
            <a:pPr marL="342900" indent="-342900">
              <a:buFont typeface="Arial" panose="020B0604020202020204" pitchFamily="34" charset="0"/>
              <a:buChar char="•"/>
            </a:pPr>
            <a:r>
              <a:rPr lang="cs-CZ" sz="2400" dirty="0"/>
              <a:t>Trend uzavírat velmi podrobné smlouvy s procesními a režimovými doložkami (volba práva a sudiště)</a:t>
            </a:r>
          </a:p>
          <a:p>
            <a:pPr marL="342900" indent="-342900">
              <a:buFont typeface="Arial" panose="020B0604020202020204" pitchFamily="34" charset="0"/>
              <a:buChar char="•"/>
            </a:pPr>
            <a:r>
              <a:rPr lang="cs-CZ" sz="2400" dirty="0"/>
              <a:t>Globalizace, elektronizace</a:t>
            </a:r>
          </a:p>
          <a:p>
            <a:pPr marL="342900" indent="-342900">
              <a:buFont typeface="Arial" panose="020B0604020202020204" pitchFamily="34" charset="0"/>
              <a:buChar char="•"/>
            </a:pPr>
            <a:r>
              <a:rPr lang="cs-CZ" sz="2400" dirty="0"/>
              <a:t>Využívání/porušení ve více státech najednou</a:t>
            </a:r>
          </a:p>
        </p:txBody>
      </p:sp>
      <p:sp>
        <p:nvSpPr>
          <p:cNvPr id="4" name="Zástupný symbol pro obsah 3"/>
          <p:cNvSpPr>
            <a:spLocks noGrp="1"/>
          </p:cNvSpPr>
          <p:nvPr>
            <p:ph sz="half" idx="2"/>
          </p:nvPr>
        </p:nvSpPr>
        <p:spPr/>
        <p:txBody>
          <a:bodyPr/>
          <a:lstStyle/>
          <a:p>
            <a:pPr marL="342900" indent="-342900">
              <a:buFont typeface="Arial" panose="020B0604020202020204" pitchFamily="34" charset="0"/>
              <a:buChar char="•"/>
            </a:pPr>
            <a:r>
              <a:rPr lang="cs-CZ" sz="2400" dirty="0"/>
              <a:t>Absolutní práva, </a:t>
            </a:r>
            <a:r>
              <a:rPr lang="cs-CZ" sz="2400" i="1" dirty="0" err="1"/>
              <a:t>erga</a:t>
            </a:r>
            <a:r>
              <a:rPr lang="cs-CZ" sz="2400" i="1" dirty="0"/>
              <a:t> </a:t>
            </a:r>
            <a:r>
              <a:rPr lang="cs-CZ" sz="2400" i="1" dirty="0" err="1"/>
              <a:t>omnes</a:t>
            </a:r>
            <a:endParaRPr lang="cs-CZ" sz="2400" i="1" dirty="0"/>
          </a:p>
          <a:p>
            <a:pPr marL="342900" indent="-342900">
              <a:buFont typeface="Arial" panose="020B0604020202020204" pitchFamily="34" charset="0"/>
              <a:buChar char="•"/>
            </a:pPr>
            <a:r>
              <a:rPr lang="cs-CZ" sz="2400" dirty="0"/>
              <a:t>Princip teritoriality (???, univerzalita)</a:t>
            </a:r>
          </a:p>
          <a:p>
            <a:pPr marL="342900" indent="-342900">
              <a:buFont typeface="Arial" panose="020B0604020202020204" pitchFamily="34" charset="0"/>
              <a:buChar char="•"/>
            </a:pPr>
            <a:r>
              <a:rPr lang="cs-CZ" sz="2400" i="1" dirty="0"/>
              <a:t>Lex loci </a:t>
            </a:r>
            <a:r>
              <a:rPr lang="cs-CZ" sz="2400" i="1" dirty="0" err="1"/>
              <a:t>protectionis</a:t>
            </a:r>
            <a:endParaRPr lang="cs-CZ" sz="2400" i="1" dirty="0"/>
          </a:p>
          <a:p>
            <a:pPr marL="342900" indent="-342900">
              <a:buFont typeface="Arial" panose="020B0604020202020204" pitchFamily="34" charset="0"/>
              <a:buChar char="•"/>
            </a:pPr>
            <a:r>
              <a:rPr lang="cs-CZ" sz="2400" dirty="0"/>
              <a:t>Veřejný zájem</a:t>
            </a:r>
          </a:p>
          <a:p>
            <a:pPr marL="342900" indent="-342900">
              <a:buFont typeface="Arial" panose="020B0604020202020204" pitchFamily="34" charset="0"/>
              <a:buChar char="•"/>
            </a:pPr>
            <a:r>
              <a:rPr lang="cs-CZ" sz="2400" dirty="0"/>
              <a:t>Soutěžní právo, ochrana spotřebitele a zaměstnance</a:t>
            </a:r>
          </a:p>
        </p:txBody>
      </p:sp>
      <p:sp>
        <p:nvSpPr>
          <p:cNvPr id="5" name="Zástupný symbol pro zápatí 4"/>
          <p:cNvSpPr>
            <a:spLocks noGrp="1"/>
          </p:cNvSpPr>
          <p:nvPr>
            <p:ph type="ftr" sz="quarter" idx="10"/>
          </p:nvPr>
        </p:nvSpPr>
        <p:spPr/>
        <p:txBody>
          <a:bodyPr/>
          <a:lstStyle/>
          <a:p>
            <a:r>
              <a:rPr lang="cs-CZ" altLang="cs-CZ"/>
              <a:t>JUDr. Tereza Kyselovská, Ph.D.</a:t>
            </a:r>
            <a:endParaRPr lang="cs-CZ" altLang="cs-CZ" dirty="0"/>
          </a:p>
        </p:txBody>
      </p:sp>
      <p:sp>
        <p:nvSpPr>
          <p:cNvPr id="6" name="Zástupný symbol pro číslo snímku 5"/>
          <p:cNvSpPr>
            <a:spLocks noGrp="1"/>
          </p:cNvSpPr>
          <p:nvPr>
            <p:ph type="sldNum" sz="quarter" idx="11"/>
          </p:nvPr>
        </p:nvSpPr>
        <p:spPr/>
        <p:txBody>
          <a:bodyPr/>
          <a:lstStyle/>
          <a:p>
            <a:fld id="{91152B74-69A5-4C0F-AF65-094CC50B2C3C}" type="slidenum">
              <a:rPr lang="cs-CZ" altLang="cs-CZ" smtClean="0"/>
              <a:pPr/>
              <a:t>36</a:t>
            </a:fld>
            <a:endParaRPr lang="cs-CZ" altLang="cs-CZ" dirty="0"/>
          </a:p>
        </p:txBody>
      </p:sp>
    </p:spTree>
    <p:extLst>
      <p:ext uri="{BB962C8B-B14F-4D97-AF65-F5344CB8AC3E}">
        <p14:creationId xmlns:p14="http://schemas.microsoft.com/office/powerpoint/2010/main" val="2362871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ACF9312-F3D3-7054-7666-0A43CB6055C3}"/>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349901CD-3C70-38E0-D5A6-408B2D8E9385}"/>
              </a:ext>
            </a:extLst>
          </p:cNvPr>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
        <p:nvSpPr>
          <p:cNvPr id="4" name="Nadpis 3">
            <a:extLst>
              <a:ext uri="{FF2B5EF4-FFF2-40B4-BE49-F238E27FC236}">
                <a16:creationId xmlns:a16="http://schemas.microsoft.com/office/drawing/2014/main" id="{150CDC9D-1700-078D-8F48-164F971A8D29}"/>
              </a:ext>
            </a:extLst>
          </p:cNvPr>
          <p:cNvSpPr>
            <a:spLocks noGrp="1"/>
          </p:cNvSpPr>
          <p:nvPr>
            <p:ph type="title"/>
          </p:nvPr>
        </p:nvSpPr>
        <p:spPr/>
        <p:txBody>
          <a:bodyPr/>
          <a:lstStyle/>
          <a:p>
            <a:r>
              <a:rPr lang="cs-CZ" dirty="0"/>
              <a:t>Mezinárodní licenční smlouva</a:t>
            </a:r>
          </a:p>
        </p:txBody>
      </p:sp>
      <p:sp>
        <p:nvSpPr>
          <p:cNvPr id="5" name="Zástupný obsah 4">
            <a:extLst>
              <a:ext uri="{FF2B5EF4-FFF2-40B4-BE49-F238E27FC236}">
                <a16:creationId xmlns:a16="http://schemas.microsoft.com/office/drawing/2014/main" id="{86E8BAB0-9D89-8A3E-6777-30C497853919}"/>
              </a:ext>
            </a:extLst>
          </p:cNvPr>
          <p:cNvSpPr>
            <a:spLocks noGrp="1"/>
          </p:cNvSpPr>
          <p:nvPr>
            <p:ph idx="1"/>
          </p:nvPr>
        </p:nvSpPr>
        <p:spPr/>
        <p:txBody>
          <a:bodyPr/>
          <a:lstStyle/>
          <a:p>
            <a:r>
              <a:rPr lang="cs-CZ" sz="2400" dirty="0"/>
              <a:t>Veřejný zájem – ochrana vědy, výzkumu, „otevřenost“ společnosti, ekonomický vývoj… versus individuální zájem stran</a:t>
            </a:r>
          </a:p>
          <a:p>
            <a:r>
              <a:rPr lang="cs-CZ" sz="2400" dirty="0"/>
              <a:t>Ochrana slabší strany? (softwarové licenční smlouvy)</a:t>
            </a:r>
          </a:p>
          <a:p>
            <a:r>
              <a:rPr lang="cs-CZ" sz="2400" dirty="0"/>
              <a:t>Zaměstnanecká díla? (univerzity, výzkumné týmy)</a:t>
            </a:r>
          </a:p>
          <a:p>
            <a:r>
              <a:rPr lang="cs-CZ" sz="2400" dirty="0"/>
              <a:t>Autor jako slabší smluvní strana?</a:t>
            </a:r>
          </a:p>
          <a:p>
            <a:endParaRPr lang="cs-CZ" sz="2400" dirty="0"/>
          </a:p>
        </p:txBody>
      </p:sp>
    </p:spTree>
    <p:extLst>
      <p:ext uri="{BB962C8B-B14F-4D97-AF65-F5344CB8AC3E}">
        <p14:creationId xmlns:p14="http://schemas.microsoft.com/office/powerpoint/2010/main" val="29158281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86AD362-1FEC-C63D-4B39-415DF46340D2}"/>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559512F3-50BF-ACD4-70BF-79BABFF0BD07}"/>
              </a:ext>
            </a:extLst>
          </p:cNvPr>
          <p:cNvSpPr>
            <a:spLocks noGrp="1"/>
          </p:cNvSpPr>
          <p:nvPr>
            <p:ph type="sldNum" sz="quarter" idx="11"/>
          </p:nvPr>
        </p:nvSpPr>
        <p:spPr/>
        <p:txBody>
          <a:bodyPr/>
          <a:lstStyle/>
          <a:p>
            <a:fld id="{0970407D-EE58-4A0B-824B-1D3AE42DD9CF}" type="slidenum">
              <a:rPr lang="cs-CZ" altLang="cs-CZ" smtClean="0"/>
              <a:pPr/>
              <a:t>38</a:t>
            </a:fld>
            <a:endParaRPr lang="cs-CZ" altLang="cs-CZ" dirty="0"/>
          </a:p>
        </p:txBody>
      </p:sp>
      <p:sp>
        <p:nvSpPr>
          <p:cNvPr id="4" name="Nadpis 3">
            <a:extLst>
              <a:ext uri="{FF2B5EF4-FFF2-40B4-BE49-F238E27FC236}">
                <a16:creationId xmlns:a16="http://schemas.microsoft.com/office/drawing/2014/main" id="{27D21A97-1C8E-5296-1CB6-6CC62EABA5C9}"/>
              </a:ext>
            </a:extLst>
          </p:cNvPr>
          <p:cNvSpPr>
            <a:spLocks noGrp="1"/>
          </p:cNvSpPr>
          <p:nvPr>
            <p:ph type="title"/>
          </p:nvPr>
        </p:nvSpPr>
        <p:spPr/>
        <p:txBody>
          <a:bodyPr/>
          <a:lstStyle/>
          <a:p>
            <a:r>
              <a:rPr lang="cs-CZ" dirty="0"/>
              <a:t>Mezinárodní licenční smlouva</a:t>
            </a:r>
          </a:p>
        </p:txBody>
      </p:sp>
      <p:sp>
        <p:nvSpPr>
          <p:cNvPr id="5" name="Zástupný obsah 4">
            <a:extLst>
              <a:ext uri="{FF2B5EF4-FFF2-40B4-BE49-F238E27FC236}">
                <a16:creationId xmlns:a16="http://schemas.microsoft.com/office/drawing/2014/main" id="{F0087326-D8FE-3F67-AF5F-93D01CCD6B89}"/>
              </a:ext>
            </a:extLst>
          </p:cNvPr>
          <p:cNvSpPr>
            <a:spLocks noGrp="1"/>
          </p:cNvSpPr>
          <p:nvPr>
            <p:ph idx="1"/>
          </p:nvPr>
        </p:nvSpPr>
        <p:spPr/>
        <p:txBody>
          <a:bodyPr/>
          <a:lstStyle/>
          <a:p>
            <a:r>
              <a:rPr lang="cs-CZ" dirty="0"/>
              <a:t>Kvalifikace </a:t>
            </a:r>
          </a:p>
          <a:p>
            <a:pPr lvl="1"/>
            <a:r>
              <a:rPr lang="cs-CZ" sz="2400" dirty="0"/>
              <a:t>… smlouva kupní, nájem, leasing, smíšená…</a:t>
            </a:r>
          </a:p>
          <a:p>
            <a:pPr lvl="1"/>
            <a:r>
              <a:rPr lang="cs-CZ" sz="2400" dirty="0"/>
              <a:t>V MO – kvalifikace jako smlouva </a:t>
            </a:r>
            <a:r>
              <a:rPr lang="cs-CZ" sz="2400" i="1" dirty="0" err="1"/>
              <a:t>sui</a:t>
            </a:r>
            <a:r>
              <a:rPr lang="cs-CZ" sz="2400" i="1" dirty="0"/>
              <a:t> generis</a:t>
            </a:r>
          </a:p>
          <a:p>
            <a:pPr lvl="1"/>
            <a:r>
              <a:rPr lang="cs-CZ" sz="2400" dirty="0"/>
              <a:t>„čistá“ licence nebo smlouva obsahující nějakou část/aspekt spojený s PDV</a:t>
            </a:r>
          </a:p>
          <a:p>
            <a:pPr lvl="1"/>
            <a:r>
              <a:rPr lang="cs-CZ" sz="2400" dirty="0"/>
              <a:t>Open source software, smíšené smlouvy…?</a:t>
            </a:r>
          </a:p>
          <a:p>
            <a:r>
              <a:rPr lang="cs-CZ" dirty="0"/>
              <a:t>Hranice mezi závazkem smluvním (možnost volby práva) a mimosmluvním (</a:t>
            </a:r>
            <a:r>
              <a:rPr lang="cs-CZ" i="1" dirty="0"/>
              <a:t>lex loci </a:t>
            </a:r>
            <a:r>
              <a:rPr lang="cs-CZ" i="1" dirty="0" err="1"/>
              <a:t>protectionis</a:t>
            </a:r>
            <a:r>
              <a:rPr lang="cs-CZ" i="1" dirty="0"/>
              <a:t>, </a:t>
            </a:r>
            <a:r>
              <a:rPr lang="cs-CZ" dirty="0"/>
              <a:t>volba práva vyloučena)</a:t>
            </a:r>
          </a:p>
          <a:p>
            <a:endParaRPr lang="cs-CZ" i="1" dirty="0"/>
          </a:p>
          <a:p>
            <a:endParaRPr lang="cs-CZ" dirty="0"/>
          </a:p>
          <a:p>
            <a:endParaRPr lang="cs-CZ" dirty="0"/>
          </a:p>
        </p:txBody>
      </p:sp>
    </p:spTree>
    <p:extLst>
      <p:ext uri="{BB962C8B-B14F-4D97-AF65-F5344CB8AC3E}">
        <p14:creationId xmlns:p14="http://schemas.microsoft.com/office/powerpoint/2010/main" val="41141409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CAE4AA3-DE1B-CB6E-3AB5-E6E8E74B866A}"/>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6F959638-6DB8-84F1-5D31-42A960858D0B}"/>
              </a:ext>
            </a:extLst>
          </p:cNvPr>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sp>
        <p:nvSpPr>
          <p:cNvPr id="4" name="Nadpis 3">
            <a:extLst>
              <a:ext uri="{FF2B5EF4-FFF2-40B4-BE49-F238E27FC236}">
                <a16:creationId xmlns:a16="http://schemas.microsoft.com/office/drawing/2014/main" id="{EAEF9237-22A6-A3F8-CD6D-B817026D01CE}"/>
              </a:ext>
            </a:extLst>
          </p:cNvPr>
          <p:cNvSpPr>
            <a:spLocks noGrp="1"/>
          </p:cNvSpPr>
          <p:nvPr>
            <p:ph type="title"/>
          </p:nvPr>
        </p:nvSpPr>
        <p:spPr/>
        <p:txBody>
          <a:bodyPr/>
          <a:lstStyle/>
          <a:p>
            <a:r>
              <a:rPr lang="cs-CZ" dirty="0"/>
              <a:t>Mezinárodní licenční smlouva</a:t>
            </a:r>
          </a:p>
        </p:txBody>
      </p:sp>
      <p:sp>
        <p:nvSpPr>
          <p:cNvPr id="5" name="Zástupný obsah 4">
            <a:extLst>
              <a:ext uri="{FF2B5EF4-FFF2-40B4-BE49-F238E27FC236}">
                <a16:creationId xmlns:a16="http://schemas.microsoft.com/office/drawing/2014/main" id="{4282DB26-F7B5-2FB2-658D-26F051D84BA6}"/>
              </a:ext>
            </a:extLst>
          </p:cNvPr>
          <p:cNvSpPr>
            <a:spLocks noGrp="1"/>
          </p:cNvSpPr>
          <p:nvPr>
            <p:ph idx="1"/>
          </p:nvPr>
        </p:nvSpPr>
        <p:spPr/>
        <p:txBody>
          <a:bodyPr/>
          <a:lstStyle/>
          <a:p>
            <a:r>
              <a:rPr lang="cs-CZ" sz="2400" dirty="0"/>
              <a:t>… co vše spadá pod </a:t>
            </a:r>
            <a:r>
              <a:rPr lang="cs-CZ" sz="2400" i="1" dirty="0"/>
              <a:t>lex </a:t>
            </a:r>
            <a:r>
              <a:rPr lang="cs-CZ" sz="2400" i="1" dirty="0" err="1"/>
              <a:t>causae</a:t>
            </a:r>
            <a:r>
              <a:rPr lang="cs-CZ" sz="2400" i="1" dirty="0"/>
              <a:t> (lex </a:t>
            </a:r>
            <a:r>
              <a:rPr lang="cs-CZ" sz="2400" i="1" dirty="0" err="1"/>
              <a:t>contractus</a:t>
            </a:r>
            <a:r>
              <a:rPr lang="cs-CZ" sz="2400" dirty="0"/>
              <a:t> – právo rozhodné pro smlouvu</a:t>
            </a:r>
            <a:r>
              <a:rPr lang="cs-CZ" sz="2400" i="1" dirty="0"/>
              <a:t>) </a:t>
            </a:r>
            <a:r>
              <a:rPr lang="cs-CZ" sz="2400" dirty="0"/>
              <a:t>a co pod </a:t>
            </a:r>
            <a:r>
              <a:rPr lang="cs-CZ" sz="2400" i="1" dirty="0"/>
              <a:t>lex loci </a:t>
            </a:r>
            <a:r>
              <a:rPr lang="cs-CZ" sz="2400" i="1" dirty="0" err="1"/>
              <a:t>protectionis</a:t>
            </a:r>
            <a:r>
              <a:rPr lang="cs-CZ" sz="2400" dirty="0"/>
              <a:t>?</a:t>
            </a:r>
          </a:p>
          <a:p>
            <a:r>
              <a:rPr lang="cs-CZ" sz="2400" i="1" dirty="0"/>
              <a:t>Lex </a:t>
            </a:r>
            <a:r>
              <a:rPr lang="cs-CZ" sz="2400" i="1" dirty="0" err="1"/>
              <a:t>causae</a:t>
            </a:r>
            <a:endParaRPr lang="cs-CZ" sz="2400" i="1" dirty="0"/>
          </a:p>
          <a:p>
            <a:pPr lvl="1"/>
            <a:r>
              <a:rPr lang="cs-CZ" sz="2400" dirty="0"/>
              <a:t>Formální a materiální platnost smlouvy, práva a povinnosti stran smlouvy – můžeme upravit smluvně</a:t>
            </a:r>
          </a:p>
          <a:p>
            <a:r>
              <a:rPr lang="cs-CZ" sz="2400" i="1" dirty="0"/>
              <a:t>Lex loci </a:t>
            </a:r>
            <a:r>
              <a:rPr lang="cs-CZ" sz="2400" i="1" dirty="0" err="1"/>
              <a:t>protectionis</a:t>
            </a:r>
            <a:endParaRPr lang="cs-CZ" sz="2400" i="1" dirty="0"/>
          </a:p>
          <a:p>
            <a:pPr lvl="1"/>
            <a:r>
              <a:rPr lang="cs-CZ" sz="2400" dirty="0"/>
              <a:t>Převoditelnost práv </a:t>
            </a:r>
          </a:p>
          <a:p>
            <a:pPr lvl="1"/>
            <a:r>
              <a:rPr lang="cs-CZ" sz="2400" dirty="0"/>
              <a:t>Existence a platnost práv</a:t>
            </a:r>
          </a:p>
          <a:p>
            <a:pPr lvl="1"/>
            <a:r>
              <a:rPr lang="cs-CZ" sz="2400" dirty="0"/>
              <a:t>Dopad na třetí osoby </a:t>
            </a:r>
          </a:p>
          <a:p>
            <a:endParaRPr lang="cs-CZ" sz="2400" dirty="0"/>
          </a:p>
        </p:txBody>
      </p:sp>
    </p:spTree>
    <p:extLst>
      <p:ext uri="{BB962C8B-B14F-4D97-AF65-F5344CB8AC3E}">
        <p14:creationId xmlns:p14="http://schemas.microsoft.com/office/powerpoint/2010/main" val="1569340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9C232B3-B16B-451D-99DF-03B53D9161F0}"/>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62771A9D-4475-4F67-99A0-352F8017349F}"/>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a:extLst>
              <a:ext uri="{FF2B5EF4-FFF2-40B4-BE49-F238E27FC236}">
                <a16:creationId xmlns:a16="http://schemas.microsoft.com/office/drawing/2014/main" id="{768CEB4D-1B3A-44D5-AE0C-11B1F4D7AC5F}"/>
              </a:ext>
            </a:extLst>
          </p:cNvPr>
          <p:cNvSpPr>
            <a:spLocks noGrp="1"/>
          </p:cNvSpPr>
          <p:nvPr>
            <p:ph type="title"/>
          </p:nvPr>
        </p:nvSpPr>
        <p:spPr>
          <a:xfrm>
            <a:off x="719400" y="504352"/>
            <a:ext cx="10753200" cy="451576"/>
          </a:xfrm>
        </p:spPr>
        <p:txBody>
          <a:bodyPr/>
          <a:lstStyle/>
          <a:p>
            <a:r>
              <a:rPr lang="cs-CZ" dirty="0"/>
              <a:t>Osnova výuky</a:t>
            </a:r>
          </a:p>
        </p:txBody>
      </p:sp>
      <p:sp>
        <p:nvSpPr>
          <p:cNvPr id="5" name="Zástupný obsah 4">
            <a:extLst>
              <a:ext uri="{FF2B5EF4-FFF2-40B4-BE49-F238E27FC236}">
                <a16:creationId xmlns:a16="http://schemas.microsoft.com/office/drawing/2014/main" id="{3CA4013B-EF15-4B75-A2D9-33C25536F21E}"/>
              </a:ext>
            </a:extLst>
          </p:cNvPr>
          <p:cNvSpPr>
            <a:spLocks noGrp="1"/>
          </p:cNvSpPr>
          <p:nvPr>
            <p:ph idx="1"/>
          </p:nvPr>
        </p:nvSpPr>
        <p:spPr>
          <a:xfrm>
            <a:off x="719400" y="1139650"/>
            <a:ext cx="10753200" cy="4139998"/>
          </a:xfrm>
        </p:spPr>
        <p:txBody>
          <a:bodyPr/>
          <a:lstStyle/>
          <a:p>
            <a:r>
              <a:rPr lang="cs-CZ" dirty="0"/>
              <a:t>Organizační záležitosti</a:t>
            </a:r>
          </a:p>
          <a:p>
            <a:pPr lvl="1"/>
            <a:r>
              <a:rPr lang="cs-CZ" dirty="0"/>
              <a:t>Podklady k výuce</a:t>
            </a:r>
          </a:p>
          <a:p>
            <a:pPr lvl="1"/>
            <a:r>
              <a:rPr lang="cs-CZ" dirty="0" err="1"/>
              <a:t>Odpovědník</a:t>
            </a:r>
            <a:r>
              <a:rPr lang="cs-CZ" dirty="0"/>
              <a:t> – kdy, jak?</a:t>
            </a:r>
          </a:p>
          <a:p>
            <a:pPr lvl="1"/>
            <a:r>
              <a:rPr lang="cs-CZ" dirty="0"/>
              <a:t>„Evaluace“ dne 27.10.2023</a:t>
            </a:r>
          </a:p>
          <a:p>
            <a:pPr lvl="1"/>
            <a:r>
              <a:rPr lang="cs-CZ" dirty="0"/>
              <a:t>„pedagogický“ výklad</a:t>
            </a:r>
          </a:p>
          <a:p>
            <a:pPr lvl="1"/>
            <a:r>
              <a:rPr lang="cs-CZ" dirty="0"/>
              <a:t>Závěrečná práce</a:t>
            </a:r>
          </a:p>
          <a:p>
            <a:r>
              <a:rPr lang="cs-CZ" dirty="0"/>
              <a:t>Mezinárodní právo soukromé a procesní </a:t>
            </a:r>
          </a:p>
          <a:p>
            <a:pPr marL="781200" lvl="1" indent="-457200">
              <a:buFont typeface="+mj-lt"/>
              <a:buAutoNum type="arabicPeriod"/>
            </a:pPr>
            <a:r>
              <a:rPr lang="cs-CZ" sz="2400" dirty="0"/>
              <a:t>Smluvní závazkové vztahy (smlouvy s mezinárodním prvkem)</a:t>
            </a:r>
          </a:p>
          <a:p>
            <a:pPr marL="1191600" lvl="2" indent="-457200">
              <a:buFont typeface="+mj-lt"/>
              <a:buAutoNum type="alphaLcParenR"/>
            </a:pPr>
            <a:r>
              <a:rPr lang="cs-CZ" sz="2400" dirty="0"/>
              <a:t>Procesní aspekty – určení příslušného soudu</a:t>
            </a:r>
          </a:p>
          <a:p>
            <a:pPr marL="1191600" lvl="2" indent="-457200">
              <a:buFont typeface="+mj-lt"/>
              <a:buAutoNum type="alphaLcParenR"/>
            </a:pPr>
            <a:r>
              <a:rPr lang="cs-CZ" sz="2400" dirty="0"/>
              <a:t>Kolizní aspekty – určení rozhodného práva</a:t>
            </a:r>
          </a:p>
          <a:p>
            <a:pPr marL="781200" lvl="1" indent="-457200">
              <a:buFont typeface="+mj-lt"/>
              <a:buAutoNum type="arabicPeriod"/>
            </a:pPr>
            <a:r>
              <a:rPr lang="cs-CZ" sz="2400" dirty="0"/>
              <a:t>Mimosmluvní závazkové vztahy (delikty s mezinárodním prvkem)</a:t>
            </a:r>
          </a:p>
          <a:p>
            <a:pPr marL="1191600" lvl="2" indent="-457200">
              <a:buFont typeface="+mj-lt"/>
              <a:buAutoNum type="alphaLcParenR"/>
            </a:pPr>
            <a:r>
              <a:rPr lang="cs-CZ" sz="2400" dirty="0"/>
              <a:t>Procesní aspekty – určení příslušného soudu</a:t>
            </a:r>
          </a:p>
          <a:p>
            <a:pPr marL="1191600" lvl="2" indent="-457200">
              <a:buFont typeface="+mj-lt"/>
              <a:buAutoNum type="alphaLcParenR"/>
            </a:pPr>
            <a:r>
              <a:rPr lang="cs-CZ" sz="2400" dirty="0"/>
              <a:t>Kolizní aspekty – určení rozhodného práva</a:t>
            </a:r>
          </a:p>
          <a:p>
            <a:pPr marL="324000" lvl="1" indent="0">
              <a:buNone/>
            </a:pPr>
            <a:endParaRPr lang="cs-CZ" sz="2400" dirty="0"/>
          </a:p>
          <a:p>
            <a:pPr marL="781200" lvl="1" indent="-457200">
              <a:buFont typeface="+mj-lt"/>
              <a:buAutoNum type="arabicPeriod"/>
            </a:pPr>
            <a:endParaRPr lang="cs-CZ" sz="2400" dirty="0"/>
          </a:p>
        </p:txBody>
      </p:sp>
    </p:spTree>
    <p:extLst>
      <p:ext uri="{BB962C8B-B14F-4D97-AF65-F5344CB8AC3E}">
        <p14:creationId xmlns:p14="http://schemas.microsoft.com/office/powerpoint/2010/main" val="34340052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DC2BB1F-C351-9056-F4B2-9C93E3F25106}"/>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8B7EF1B8-3A25-E75F-7FB3-F85337B4C6EB}"/>
              </a:ext>
            </a:extLst>
          </p:cNvPr>
          <p:cNvSpPr>
            <a:spLocks noGrp="1"/>
          </p:cNvSpPr>
          <p:nvPr>
            <p:ph type="sldNum" sz="quarter" idx="11"/>
          </p:nvPr>
        </p:nvSpPr>
        <p:spPr/>
        <p:txBody>
          <a:bodyPr/>
          <a:lstStyle/>
          <a:p>
            <a:fld id="{0970407D-EE58-4A0B-824B-1D3AE42DD9CF}" type="slidenum">
              <a:rPr lang="cs-CZ" altLang="cs-CZ" smtClean="0"/>
              <a:pPr/>
              <a:t>40</a:t>
            </a:fld>
            <a:endParaRPr lang="cs-CZ" altLang="cs-CZ" dirty="0"/>
          </a:p>
        </p:txBody>
      </p:sp>
      <p:sp>
        <p:nvSpPr>
          <p:cNvPr id="4" name="Nadpis 3">
            <a:extLst>
              <a:ext uri="{FF2B5EF4-FFF2-40B4-BE49-F238E27FC236}">
                <a16:creationId xmlns:a16="http://schemas.microsoft.com/office/drawing/2014/main" id="{AC9A49C2-8285-78D2-0139-095451892685}"/>
              </a:ext>
            </a:extLst>
          </p:cNvPr>
          <p:cNvSpPr>
            <a:spLocks noGrp="1"/>
          </p:cNvSpPr>
          <p:nvPr>
            <p:ph type="title"/>
          </p:nvPr>
        </p:nvSpPr>
        <p:spPr/>
        <p:txBody>
          <a:bodyPr/>
          <a:lstStyle/>
          <a:p>
            <a:r>
              <a:rPr lang="cs-CZ" dirty="0"/>
              <a:t>Mezinárodní licenční smlouva</a:t>
            </a:r>
          </a:p>
        </p:txBody>
      </p:sp>
      <p:sp>
        <p:nvSpPr>
          <p:cNvPr id="5" name="Zástupný obsah 4">
            <a:extLst>
              <a:ext uri="{FF2B5EF4-FFF2-40B4-BE49-F238E27FC236}">
                <a16:creationId xmlns:a16="http://schemas.microsoft.com/office/drawing/2014/main" id="{4E09F763-6436-CA5D-8A59-70F42C575C6C}"/>
              </a:ext>
            </a:extLst>
          </p:cNvPr>
          <p:cNvSpPr>
            <a:spLocks noGrp="1"/>
          </p:cNvSpPr>
          <p:nvPr>
            <p:ph idx="1"/>
          </p:nvPr>
        </p:nvSpPr>
        <p:spPr/>
        <p:txBody>
          <a:bodyPr/>
          <a:lstStyle/>
          <a:p>
            <a:r>
              <a:rPr lang="cs-CZ" sz="2400" dirty="0"/>
              <a:t>Nařízení Řím I</a:t>
            </a:r>
          </a:p>
          <a:p>
            <a:pPr lvl="1"/>
            <a:r>
              <a:rPr lang="cs-CZ" sz="2400" dirty="0"/>
              <a:t>Neobsahuje výslovné pravidlo pro licenční nebo převodní smlouvy</a:t>
            </a:r>
          </a:p>
          <a:p>
            <a:pPr lvl="1"/>
            <a:r>
              <a:rPr lang="cs-CZ" sz="2400" dirty="0"/>
              <a:t>Návrh Nařízení Řím I z roku 2005 </a:t>
            </a:r>
          </a:p>
          <a:p>
            <a:pPr lvl="2"/>
            <a:r>
              <a:rPr lang="cs-CZ" sz="2400" dirty="0"/>
              <a:t>Článek 4 odst. 1 (f)</a:t>
            </a:r>
          </a:p>
          <a:p>
            <a:pPr lvl="2"/>
            <a:r>
              <a:rPr lang="cs-CZ" sz="2400" i="1" dirty="0"/>
              <a:t>„</a:t>
            </a:r>
            <a:r>
              <a:rPr lang="cs-CZ" sz="2400" i="1" dirty="0">
                <a:effectLst/>
                <a:ea typeface="Calibri" panose="020F0502020204030204" pitchFamily="34" charset="0"/>
                <a:cs typeface="Arial" panose="020B0604020202020204" pitchFamily="34" charset="0"/>
              </a:rPr>
              <a:t>smlouvy týkající se duševního nebo průmyslového vlastnictví se řídí právem země, ve kterém mý obvyklé bydliště osoba, která práva převádí nebo postupuje</a:t>
            </a:r>
            <a:r>
              <a:rPr lang="cs-CZ" sz="2400" i="1" dirty="0"/>
              <a:t>“</a:t>
            </a:r>
          </a:p>
          <a:p>
            <a:endParaRPr lang="cs-CZ" sz="2400" dirty="0"/>
          </a:p>
          <a:p>
            <a:endParaRPr lang="cs-CZ" sz="2400" dirty="0"/>
          </a:p>
        </p:txBody>
      </p:sp>
    </p:spTree>
    <p:extLst>
      <p:ext uri="{BB962C8B-B14F-4D97-AF65-F5344CB8AC3E}">
        <p14:creationId xmlns:p14="http://schemas.microsoft.com/office/powerpoint/2010/main" val="9121734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2E43565-8C6C-478E-CE61-1AAFDBB92363}"/>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3864D7BF-E471-F3E0-4FC3-2B84F8C8C312}"/>
              </a:ext>
            </a:extLst>
          </p:cNvPr>
          <p:cNvSpPr>
            <a:spLocks noGrp="1"/>
          </p:cNvSpPr>
          <p:nvPr>
            <p:ph type="sldNum" sz="quarter" idx="11"/>
          </p:nvPr>
        </p:nvSpPr>
        <p:spPr/>
        <p:txBody>
          <a:bodyPr/>
          <a:lstStyle/>
          <a:p>
            <a:fld id="{0970407D-EE58-4A0B-824B-1D3AE42DD9CF}" type="slidenum">
              <a:rPr lang="cs-CZ" altLang="cs-CZ" smtClean="0"/>
              <a:pPr/>
              <a:t>41</a:t>
            </a:fld>
            <a:endParaRPr lang="cs-CZ" altLang="cs-CZ" dirty="0"/>
          </a:p>
        </p:txBody>
      </p:sp>
      <p:sp>
        <p:nvSpPr>
          <p:cNvPr id="4" name="Nadpis 3">
            <a:extLst>
              <a:ext uri="{FF2B5EF4-FFF2-40B4-BE49-F238E27FC236}">
                <a16:creationId xmlns:a16="http://schemas.microsoft.com/office/drawing/2014/main" id="{B66D4DA1-ADA2-41DB-7A4B-084C8650900D}"/>
              </a:ext>
            </a:extLst>
          </p:cNvPr>
          <p:cNvSpPr>
            <a:spLocks noGrp="1"/>
          </p:cNvSpPr>
          <p:nvPr>
            <p:ph type="title"/>
          </p:nvPr>
        </p:nvSpPr>
        <p:spPr/>
        <p:txBody>
          <a:bodyPr/>
          <a:lstStyle/>
          <a:p>
            <a:r>
              <a:rPr lang="cs-CZ" dirty="0"/>
              <a:t>Mezinárodní licenční smlouva</a:t>
            </a:r>
          </a:p>
        </p:txBody>
      </p:sp>
      <p:sp>
        <p:nvSpPr>
          <p:cNvPr id="5" name="Zástupný obsah 4">
            <a:extLst>
              <a:ext uri="{FF2B5EF4-FFF2-40B4-BE49-F238E27FC236}">
                <a16:creationId xmlns:a16="http://schemas.microsoft.com/office/drawing/2014/main" id="{1900AB53-D057-5078-1517-A5DA85F7F948}"/>
              </a:ext>
            </a:extLst>
          </p:cNvPr>
          <p:cNvSpPr>
            <a:spLocks noGrp="1"/>
          </p:cNvSpPr>
          <p:nvPr>
            <p:ph idx="1"/>
          </p:nvPr>
        </p:nvSpPr>
        <p:spPr/>
        <p:txBody>
          <a:bodyPr/>
          <a:lstStyle/>
          <a:p>
            <a:r>
              <a:rPr lang="cs-CZ" sz="2400" dirty="0"/>
              <a:t>Nařízení Řím I – článek 3 – volba práva</a:t>
            </a:r>
          </a:p>
          <a:p>
            <a:pPr lvl="1"/>
            <a:r>
              <a:rPr lang="cs-CZ" sz="2400" i="1" dirty="0"/>
              <a:t>Smlouva se řídí právem, které si strany zvolí. Volba musí být vyjádřena výslovně nebo jasně vyplývat z ustanovení smlouvy nebo okolností případu. Strany si mohou zvolit právo rozhodné pro celou smlouvu nebo pouze pro její část.</a:t>
            </a:r>
          </a:p>
          <a:p>
            <a:r>
              <a:rPr lang="cs-CZ" sz="2400" dirty="0"/>
              <a:t>Ani volba práva negarantuje jeden jediný právní režim</a:t>
            </a:r>
          </a:p>
          <a:p>
            <a:pPr lvl="1"/>
            <a:r>
              <a:rPr lang="cs-CZ" sz="2400" dirty="0"/>
              <a:t>Imperativní normy (článek 3/3, 3/4, 9)</a:t>
            </a:r>
          </a:p>
          <a:p>
            <a:pPr lvl="1"/>
            <a:r>
              <a:rPr lang="cs-CZ" sz="2400" dirty="0" err="1"/>
              <a:t>Antitrust</a:t>
            </a:r>
            <a:r>
              <a:rPr lang="cs-CZ" sz="2400" dirty="0"/>
              <a:t>, soutěžní právo, omezení u technologií dvojího použití…</a:t>
            </a:r>
          </a:p>
          <a:p>
            <a:endParaRPr lang="cs-CZ" sz="2400" dirty="0"/>
          </a:p>
        </p:txBody>
      </p:sp>
    </p:spTree>
    <p:extLst>
      <p:ext uri="{BB962C8B-B14F-4D97-AF65-F5344CB8AC3E}">
        <p14:creationId xmlns:p14="http://schemas.microsoft.com/office/powerpoint/2010/main" val="27994938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4FD8AB7-F6EF-042D-AC1B-5D59144C4FB6}"/>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A6AD38AA-2A4F-7AF2-E7CC-DFFCBFF92188}"/>
              </a:ext>
            </a:extLst>
          </p:cNvPr>
          <p:cNvSpPr>
            <a:spLocks noGrp="1"/>
          </p:cNvSpPr>
          <p:nvPr>
            <p:ph type="sldNum" sz="quarter" idx="11"/>
          </p:nvPr>
        </p:nvSpPr>
        <p:spPr/>
        <p:txBody>
          <a:bodyPr/>
          <a:lstStyle/>
          <a:p>
            <a:fld id="{0970407D-EE58-4A0B-824B-1D3AE42DD9CF}" type="slidenum">
              <a:rPr lang="cs-CZ" altLang="cs-CZ" smtClean="0"/>
              <a:pPr/>
              <a:t>42</a:t>
            </a:fld>
            <a:endParaRPr lang="cs-CZ" altLang="cs-CZ" dirty="0"/>
          </a:p>
        </p:txBody>
      </p:sp>
      <p:sp>
        <p:nvSpPr>
          <p:cNvPr id="4" name="Nadpis 3">
            <a:extLst>
              <a:ext uri="{FF2B5EF4-FFF2-40B4-BE49-F238E27FC236}">
                <a16:creationId xmlns:a16="http://schemas.microsoft.com/office/drawing/2014/main" id="{6C949C3D-0E3F-2B53-EC89-9230581A5FB2}"/>
              </a:ext>
            </a:extLst>
          </p:cNvPr>
          <p:cNvSpPr>
            <a:spLocks noGrp="1"/>
          </p:cNvSpPr>
          <p:nvPr>
            <p:ph type="title"/>
          </p:nvPr>
        </p:nvSpPr>
        <p:spPr/>
        <p:txBody>
          <a:bodyPr/>
          <a:lstStyle/>
          <a:p>
            <a:r>
              <a:rPr lang="cs-CZ" dirty="0"/>
              <a:t>Mezinárodní licenční smlouva</a:t>
            </a:r>
          </a:p>
        </p:txBody>
      </p:sp>
      <p:sp>
        <p:nvSpPr>
          <p:cNvPr id="5" name="Zástupný obsah 4">
            <a:extLst>
              <a:ext uri="{FF2B5EF4-FFF2-40B4-BE49-F238E27FC236}">
                <a16:creationId xmlns:a16="http://schemas.microsoft.com/office/drawing/2014/main" id="{C9519C21-4E7F-1ACF-0924-8EFC0D8810CB}"/>
              </a:ext>
            </a:extLst>
          </p:cNvPr>
          <p:cNvSpPr>
            <a:spLocks noGrp="1"/>
          </p:cNvSpPr>
          <p:nvPr>
            <p:ph idx="1"/>
          </p:nvPr>
        </p:nvSpPr>
        <p:spPr/>
        <p:txBody>
          <a:bodyPr/>
          <a:lstStyle/>
          <a:p>
            <a:r>
              <a:rPr lang="cs-CZ" sz="2400" dirty="0"/>
              <a:t>Nařízení Řím I – článek 4 odst. 1 - právo rozhodné v případě neexistence volby práva – možnost aplikace?</a:t>
            </a:r>
          </a:p>
          <a:p>
            <a:pPr lvl="1"/>
            <a:r>
              <a:rPr lang="cs-CZ" sz="2400" dirty="0"/>
              <a:t>smlouva o </a:t>
            </a:r>
            <a:r>
              <a:rPr lang="cs-CZ" sz="2400" u="sng" dirty="0"/>
              <a:t>koupi zboží </a:t>
            </a:r>
            <a:r>
              <a:rPr lang="cs-CZ" sz="2400" dirty="0"/>
              <a:t>se řídí právem země, v níž má prodávající obvyklé bydliště</a:t>
            </a:r>
          </a:p>
          <a:p>
            <a:pPr lvl="1"/>
            <a:r>
              <a:rPr lang="cs-CZ" sz="2400" dirty="0"/>
              <a:t>smlouva o </a:t>
            </a:r>
            <a:r>
              <a:rPr lang="cs-CZ" sz="2400" u="sng" dirty="0"/>
              <a:t>poskytování služeb </a:t>
            </a:r>
            <a:r>
              <a:rPr lang="cs-CZ" sz="2400" dirty="0"/>
              <a:t>se řídí právem země, v níž má poskytovatel služby obvyklé bydliště</a:t>
            </a:r>
          </a:p>
          <a:p>
            <a:pPr lvl="1"/>
            <a:r>
              <a:rPr lang="cs-CZ" sz="2400" u="sng" dirty="0"/>
              <a:t>franšízová</a:t>
            </a:r>
            <a:r>
              <a:rPr lang="cs-CZ" sz="2400" dirty="0"/>
              <a:t> smlouva se řídí právem země, v níž má osoba, jíž je franšíza udělena, obvyklé bydliště</a:t>
            </a:r>
          </a:p>
          <a:p>
            <a:pPr lvl="1"/>
            <a:r>
              <a:rPr lang="cs-CZ" sz="2400" dirty="0"/>
              <a:t>smlouva o </a:t>
            </a:r>
            <a:r>
              <a:rPr lang="cs-CZ" sz="2400" u="sng" dirty="0"/>
              <a:t>distribuci </a:t>
            </a:r>
            <a:r>
              <a:rPr lang="cs-CZ" sz="2400" dirty="0"/>
              <a:t>se řídí právem země, v níž má distributor obvyklé bydliště</a:t>
            </a:r>
          </a:p>
          <a:p>
            <a:endParaRPr lang="cs-CZ" sz="2400" dirty="0"/>
          </a:p>
        </p:txBody>
      </p:sp>
    </p:spTree>
    <p:extLst>
      <p:ext uri="{BB962C8B-B14F-4D97-AF65-F5344CB8AC3E}">
        <p14:creationId xmlns:p14="http://schemas.microsoft.com/office/powerpoint/2010/main" val="34772166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E0B9546-E94D-74B3-0604-296026E7B640}"/>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6F69CE80-4948-A8DE-7369-E2367BF9735C}"/>
              </a:ext>
            </a:extLst>
          </p:cNvPr>
          <p:cNvSpPr>
            <a:spLocks noGrp="1"/>
          </p:cNvSpPr>
          <p:nvPr>
            <p:ph type="sldNum" sz="quarter" idx="11"/>
          </p:nvPr>
        </p:nvSpPr>
        <p:spPr/>
        <p:txBody>
          <a:bodyPr/>
          <a:lstStyle/>
          <a:p>
            <a:fld id="{0970407D-EE58-4A0B-824B-1D3AE42DD9CF}" type="slidenum">
              <a:rPr lang="cs-CZ" altLang="cs-CZ" smtClean="0"/>
              <a:pPr/>
              <a:t>43</a:t>
            </a:fld>
            <a:endParaRPr lang="cs-CZ" altLang="cs-CZ" dirty="0"/>
          </a:p>
        </p:txBody>
      </p:sp>
      <p:sp>
        <p:nvSpPr>
          <p:cNvPr id="4" name="Nadpis 3">
            <a:extLst>
              <a:ext uri="{FF2B5EF4-FFF2-40B4-BE49-F238E27FC236}">
                <a16:creationId xmlns:a16="http://schemas.microsoft.com/office/drawing/2014/main" id="{687F0311-9B36-90F0-10BB-7C37D0BF01EC}"/>
              </a:ext>
            </a:extLst>
          </p:cNvPr>
          <p:cNvSpPr>
            <a:spLocks noGrp="1"/>
          </p:cNvSpPr>
          <p:nvPr>
            <p:ph type="title"/>
          </p:nvPr>
        </p:nvSpPr>
        <p:spPr/>
        <p:txBody>
          <a:bodyPr/>
          <a:lstStyle/>
          <a:p>
            <a:r>
              <a:rPr lang="cs-CZ" dirty="0"/>
              <a:t>Mezinárodní licenční smlouva</a:t>
            </a:r>
          </a:p>
        </p:txBody>
      </p:sp>
      <p:sp>
        <p:nvSpPr>
          <p:cNvPr id="5" name="Zástupný obsah 4">
            <a:extLst>
              <a:ext uri="{FF2B5EF4-FFF2-40B4-BE49-F238E27FC236}">
                <a16:creationId xmlns:a16="http://schemas.microsoft.com/office/drawing/2014/main" id="{A13ADC83-E8B4-3529-E5CF-B42918D6C6FB}"/>
              </a:ext>
            </a:extLst>
          </p:cNvPr>
          <p:cNvSpPr>
            <a:spLocks noGrp="1"/>
          </p:cNvSpPr>
          <p:nvPr>
            <p:ph idx="1"/>
          </p:nvPr>
        </p:nvSpPr>
        <p:spPr/>
        <p:txBody>
          <a:bodyPr/>
          <a:lstStyle/>
          <a:p>
            <a:r>
              <a:rPr lang="cs-CZ" sz="2400" dirty="0"/>
              <a:t>Nařízení Řím I – článek 4 odst. 2 – poskytovatel charakteristického plnění</a:t>
            </a:r>
          </a:p>
          <a:p>
            <a:pPr lvl="1"/>
            <a:r>
              <a:rPr lang="cs-CZ" sz="2400" dirty="0"/>
              <a:t>Pokud se na smlouvu nevztahuje odstavec 1 nebo pokud by se na prvky smlouvy vztahovalo více než jedno z písmen a) až h) odstavce 1, řídí se smlouva právem země, </a:t>
            </a:r>
            <a:r>
              <a:rPr lang="cs-CZ" sz="2400" u="sng" dirty="0"/>
              <a:t>v níž má strana, která je povinna poskytnout plnění charakteristické pro smlouvu, své obvyklé bydliště</a:t>
            </a:r>
            <a:r>
              <a:rPr lang="cs-CZ" sz="2400" dirty="0"/>
              <a:t>.</a:t>
            </a:r>
          </a:p>
          <a:p>
            <a:r>
              <a:rPr lang="cs-CZ" sz="2400" dirty="0"/>
              <a:t>Poskytovatel charakteristického plnění</a:t>
            </a:r>
          </a:p>
          <a:p>
            <a:pPr lvl="1"/>
            <a:r>
              <a:rPr lang="cs-CZ" sz="2400" dirty="0"/>
              <a:t>Poskytovatel licence?</a:t>
            </a:r>
          </a:p>
          <a:p>
            <a:pPr lvl="1"/>
            <a:r>
              <a:rPr lang="cs-CZ" sz="2400" dirty="0"/>
              <a:t>Jednoznačné pouze u jednoduchých smluv</a:t>
            </a:r>
          </a:p>
          <a:p>
            <a:pPr lvl="1"/>
            <a:r>
              <a:rPr lang="cs-CZ" sz="2400" dirty="0"/>
              <a:t>ALE</a:t>
            </a:r>
          </a:p>
          <a:p>
            <a:pPr lvl="1"/>
            <a:r>
              <a:rPr lang="cs-CZ" sz="2400" dirty="0"/>
              <a:t>Nabyvatel licence mívá další povinnosti – registrace licence, technická podpora, záruky, odpovědnost, </a:t>
            </a:r>
            <a:r>
              <a:rPr lang="cs-CZ" sz="2400" dirty="0" err="1"/>
              <a:t>sublicencování</a:t>
            </a:r>
            <a:r>
              <a:rPr lang="cs-CZ" sz="2400" dirty="0"/>
              <a:t> apod.</a:t>
            </a:r>
          </a:p>
          <a:p>
            <a:pPr lvl="1"/>
            <a:r>
              <a:rPr lang="cs-CZ" sz="2400" dirty="0"/>
              <a:t>Problém u křížových licencí</a:t>
            </a:r>
          </a:p>
          <a:p>
            <a:pPr lvl="1"/>
            <a:endParaRPr lang="cs-CZ" sz="2400" dirty="0"/>
          </a:p>
          <a:p>
            <a:endParaRPr lang="cs-CZ" sz="2400" dirty="0"/>
          </a:p>
        </p:txBody>
      </p:sp>
    </p:spTree>
    <p:extLst>
      <p:ext uri="{BB962C8B-B14F-4D97-AF65-F5344CB8AC3E}">
        <p14:creationId xmlns:p14="http://schemas.microsoft.com/office/powerpoint/2010/main" val="29790615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AFD713C-E6A9-C27A-D817-ECF3BC2C8992}"/>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1CA4D940-6D46-7F0B-01FD-72D09E8C2500}"/>
              </a:ext>
            </a:extLst>
          </p:cNvPr>
          <p:cNvSpPr>
            <a:spLocks noGrp="1"/>
          </p:cNvSpPr>
          <p:nvPr>
            <p:ph type="sldNum" sz="quarter" idx="11"/>
          </p:nvPr>
        </p:nvSpPr>
        <p:spPr/>
        <p:txBody>
          <a:bodyPr/>
          <a:lstStyle/>
          <a:p>
            <a:fld id="{0970407D-EE58-4A0B-824B-1D3AE42DD9CF}" type="slidenum">
              <a:rPr lang="cs-CZ" altLang="cs-CZ" smtClean="0"/>
              <a:pPr/>
              <a:t>44</a:t>
            </a:fld>
            <a:endParaRPr lang="cs-CZ" altLang="cs-CZ" dirty="0"/>
          </a:p>
        </p:txBody>
      </p:sp>
      <p:sp>
        <p:nvSpPr>
          <p:cNvPr id="4" name="Nadpis 3">
            <a:extLst>
              <a:ext uri="{FF2B5EF4-FFF2-40B4-BE49-F238E27FC236}">
                <a16:creationId xmlns:a16="http://schemas.microsoft.com/office/drawing/2014/main" id="{A2235DC2-7B1A-8222-A030-60F42F605343}"/>
              </a:ext>
            </a:extLst>
          </p:cNvPr>
          <p:cNvSpPr>
            <a:spLocks noGrp="1"/>
          </p:cNvSpPr>
          <p:nvPr>
            <p:ph type="title"/>
          </p:nvPr>
        </p:nvSpPr>
        <p:spPr/>
        <p:txBody>
          <a:bodyPr/>
          <a:lstStyle/>
          <a:p>
            <a:r>
              <a:rPr lang="cs-CZ" dirty="0"/>
              <a:t>Mezinárodní licenční smlouva</a:t>
            </a:r>
          </a:p>
        </p:txBody>
      </p:sp>
      <p:sp>
        <p:nvSpPr>
          <p:cNvPr id="5" name="Zástupný obsah 4">
            <a:extLst>
              <a:ext uri="{FF2B5EF4-FFF2-40B4-BE49-F238E27FC236}">
                <a16:creationId xmlns:a16="http://schemas.microsoft.com/office/drawing/2014/main" id="{A29F6DDF-8F79-97A0-A087-FCDEEFC41F0D}"/>
              </a:ext>
            </a:extLst>
          </p:cNvPr>
          <p:cNvSpPr>
            <a:spLocks noGrp="1"/>
          </p:cNvSpPr>
          <p:nvPr>
            <p:ph idx="1"/>
          </p:nvPr>
        </p:nvSpPr>
        <p:spPr/>
        <p:txBody>
          <a:bodyPr/>
          <a:lstStyle/>
          <a:p>
            <a:r>
              <a:rPr lang="cs-CZ" dirty="0"/>
              <a:t>Poskytovatel charakteristického plnění</a:t>
            </a:r>
          </a:p>
          <a:p>
            <a:pPr lvl="1"/>
            <a:r>
              <a:rPr lang="cs-CZ" sz="2400" dirty="0"/>
              <a:t>Smlouva o převodu majetkových průmyslových práv (a některých majetkových autorských práv)</a:t>
            </a:r>
          </a:p>
          <a:p>
            <a:pPr marL="1257300" lvl="2" indent="-342900">
              <a:buFont typeface="+mj-lt"/>
              <a:buAutoNum type="arabicPeriod"/>
            </a:pPr>
            <a:r>
              <a:rPr lang="cs-CZ" sz="2400" dirty="0"/>
              <a:t>Jednoduchá smlouva -  převodce převádí právo, nabyvatel platí jednorázovou částku, „kupní smlouva“ – právo země obvyklého bydliště převodce</a:t>
            </a:r>
          </a:p>
          <a:p>
            <a:pPr marL="1257300" lvl="2" indent="-342900">
              <a:buFont typeface="+mj-lt"/>
              <a:buAutoNum type="arabicPeriod"/>
            </a:pPr>
            <a:r>
              <a:rPr lang="cs-CZ" sz="2400" dirty="0"/>
              <a:t>Komplexní smlouvy – další povinnosti pro nabyvatele (distribuce, marketing) – právo země obvyklého bydliště nabyvatele</a:t>
            </a:r>
          </a:p>
        </p:txBody>
      </p:sp>
    </p:spTree>
    <p:extLst>
      <p:ext uri="{BB962C8B-B14F-4D97-AF65-F5344CB8AC3E}">
        <p14:creationId xmlns:p14="http://schemas.microsoft.com/office/powerpoint/2010/main" val="33826739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6A9E6F7-6651-D230-E6FF-BD0FFCD1B6A0}"/>
              </a:ext>
            </a:extLst>
          </p:cNvPr>
          <p:cNvSpPr>
            <a:spLocks noGrp="1"/>
          </p:cNvSpPr>
          <p:nvPr>
            <p:ph type="ftr" sz="quarter" idx="10"/>
          </p:nvPr>
        </p:nvSpPr>
        <p:spPr/>
        <p:txBody>
          <a:bodyPr/>
          <a:lstStyle/>
          <a:p>
            <a:r>
              <a:rPr lang="pt-BR" dirty="0"/>
              <a:t>JUDr. Tereza Kyselovská, Ph.D.</a:t>
            </a:r>
            <a:endParaRPr lang="cs-CZ" dirty="0"/>
          </a:p>
        </p:txBody>
      </p:sp>
      <p:sp>
        <p:nvSpPr>
          <p:cNvPr id="3" name="Zástupný symbol pro číslo snímku 2">
            <a:extLst>
              <a:ext uri="{FF2B5EF4-FFF2-40B4-BE49-F238E27FC236}">
                <a16:creationId xmlns:a16="http://schemas.microsoft.com/office/drawing/2014/main" id="{9AF6C3ED-069A-5E60-22F5-6A065E0D247E}"/>
              </a:ext>
            </a:extLst>
          </p:cNvPr>
          <p:cNvSpPr>
            <a:spLocks noGrp="1"/>
          </p:cNvSpPr>
          <p:nvPr>
            <p:ph type="sldNum" sz="quarter" idx="11"/>
          </p:nvPr>
        </p:nvSpPr>
        <p:spPr/>
        <p:txBody>
          <a:bodyPr/>
          <a:lstStyle/>
          <a:p>
            <a:fld id="{0970407D-EE58-4A0B-824B-1D3AE42DD9CF}" type="slidenum">
              <a:rPr lang="cs-CZ" altLang="cs-CZ" smtClean="0"/>
              <a:pPr/>
              <a:t>45</a:t>
            </a:fld>
            <a:endParaRPr lang="cs-CZ" altLang="cs-CZ" dirty="0"/>
          </a:p>
        </p:txBody>
      </p:sp>
      <p:sp>
        <p:nvSpPr>
          <p:cNvPr id="4" name="Nadpis 3">
            <a:extLst>
              <a:ext uri="{FF2B5EF4-FFF2-40B4-BE49-F238E27FC236}">
                <a16:creationId xmlns:a16="http://schemas.microsoft.com/office/drawing/2014/main" id="{E02C619F-4201-EE0C-37B5-F4ACA158EFD6}"/>
              </a:ext>
            </a:extLst>
          </p:cNvPr>
          <p:cNvSpPr>
            <a:spLocks noGrp="1"/>
          </p:cNvSpPr>
          <p:nvPr>
            <p:ph type="title"/>
          </p:nvPr>
        </p:nvSpPr>
        <p:spPr/>
        <p:txBody>
          <a:bodyPr/>
          <a:lstStyle/>
          <a:p>
            <a:r>
              <a:rPr lang="cs-CZ" dirty="0"/>
              <a:t>Mezinárodní licenční smlouva</a:t>
            </a:r>
          </a:p>
        </p:txBody>
      </p:sp>
      <p:sp>
        <p:nvSpPr>
          <p:cNvPr id="5" name="Zástupný obsah 4">
            <a:extLst>
              <a:ext uri="{FF2B5EF4-FFF2-40B4-BE49-F238E27FC236}">
                <a16:creationId xmlns:a16="http://schemas.microsoft.com/office/drawing/2014/main" id="{257B166C-EBE1-97FA-7C53-85215784F87A}"/>
              </a:ext>
            </a:extLst>
          </p:cNvPr>
          <p:cNvSpPr>
            <a:spLocks noGrp="1"/>
          </p:cNvSpPr>
          <p:nvPr>
            <p:ph idx="1"/>
          </p:nvPr>
        </p:nvSpPr>
        <p:spPr/>
        <p:txBody>
          <a:bodyPr/>
          <a:lstStyle/>
          <a:p>
            <a:r>
              <a:rPr lang="cs-CZ" dirty="0"/>
              <a:t>Poskytovatel charakteristického plnění</a:t>
            </a:r>
          </a:p>
          <a:p>
            <a:pPr lvl="1"/>
            <a:r>
              <a:rPr lang="cs-CZ" sz="2400" dirty="0"/>
              <a:t>Mezinárodní licenční smlouva</a:t>
            </a:r>
          </a:p>
          <a:p>
            <a:pPr marL="1257300" lvl="2" indent="-342900">
              <a:buFont typeface="+mj-lt"/>
              <a:buAutoNum type="arabicPeriod"/>
            </a:pPr>
            <a:r>
              <a:rPr lang="cs-CZ" sz="2400" dirty="0"/>
              <a:t>Jednoduchá smlouva -  jednorázové využití chráněného práva, jednorázová platba – právo země obvyklého bydliště převodce</a:t>
            </a:r>
          </a:p>
          <a:p>
            <a:pPr marL="1257300" lvl="2" indent="-342900">
              <a:buFont typeface="+mj-lt"/>
              <a:buAutoNum type="arabicPeriod"/>
            </a:pPr>
            <a:r>
              <a:rPr lang="cs-CZ" sz="2400" dirty="0"/>
              <a:t>Komplexní smlouvy – další povinnosti pro nabyvatele (výroba, distribuce, marketing, poplatky dle příjmů z licencovaného zboží) – právo země obvyklého bydliště nabyvatele (přebírá na sebe hlavní ekonomické riziko)</a:t>
            </a:r>
          </a:p>
          <a:p>
            <a:pPr marL="1714500" lvl="3" indent="-342900">
              <a:buFont typeface="+mj-lt"/>
              <a:buAutoNum type="arabicPeriod"/>
            </a:pPr>
            <a:r>
              <a:rPr lang="cs-CZ" sz="2300" dirty="0"/>
              <a:t>LS nakladatelská</a:t>
            </a:r>
          </a:p>
          <a:p>
            <a:pPr marL="1714500" lvl="3" indent="-342900">
              <a:buFont typeface="+mj-lt"/>
              <a:buAutoNum type="arabicPeriod"/>
            </a:pPr>
            <a:r>
              <a:rPr lang="cs-CZ" sz="2300" dirty="0"/>
              <a:t>LS autorská</a:t>
            </a:r>
          </a:p>
          <a:p>
            <a:pPr marL="1714500" lvl="3" indent="-342900">
              <a:buFont typeface="+mj-lt"/>
              <a:buAutoNum type="arabicPeriod"/>
            </a:pPr>
            <a:r>
              <a:rPr lang="cs-CZ" sz="2300" dirty="0"/>
              <a:t>LS při kolektivní správě </a:t>
            </a:r>
          </a:p>
          <a:p>
            <a:pPr marL="1714500" lvl="3" indent="-342900">
              <a:buFont typeface="+mj-lt"/>
              <a:buAutoNum type="arabicPeriod"/>
            </a:pPr>
            <a:r>
              <a:rPr lang="cs-CZ" sz="2300" dirty="0"/>
              <a:t>…</a:t>
            </a:r>
          </a:p>
          <a:p>
            <a:endParaRPr lang="cs-CZ" dirty="0"/>
          </a:p>
        </p:txBody>
      </p:sp>
    </p:spTree>
    <p:extLst>
      <p:ext uri="{BB962C8B-B14F-4D97-AF65-F5344CB8AC3E}">
        <p14:creationId xmlns:p14="http://schemas.microsoft.com/office/powerpoint/2010/main" val="40480861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AC63D62-ABBE-5D77-7486-9A1C887464D5}"/>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E5CEC4C4-208A-6284-F0DC-0C895F9F494D}"/>
              </a:ext>
            </a:extLst>
          </p:cNvPr>
          <p:cNvSpPr>
            <a:spLocks noGrp="1"/>
          </p:cNvSpPr>
          <p:nvPr>
            <p:ph type="sldNum" sz="quarter" idx="11"/>
          </p:nvPr>
        </p:nvSpPr>
        <p:spPr/>
        <p:txBody>
          <a:bodyPr/>
          <a:lstStyle/>
          <a:p>
            <a:fld id="{0970407D-EE58-4A0B-824B-1D3AE42DD9CF}" type="slidenum">
              <a:rPr lang="cs-CZ" altLang="cs-CZ" smtClean="0"/>
              <a:pPr/>
              <a:t>46</a:t>
            </a:fld>
            <a:endParaRPr lang="cs-CZ" altLang="cs-CZ" dirty="0"/>
          </a:p>
        </p:txBody>
      </p:sp>
      <p:sp>
        <p:nvSpPr>
          <p:cNvPr id="4" name="Nadpis 3">
            <a:extLst>
              <a:ext uri="{FF2B5EF4-FFF2-40B4-BE49-F238E27FC236}">
                <a16:creationId xmlns:a16="http://schemas.microsoft.com/office/drawing/2014/main" id="{D250C596-0051-B7E5-0043-2D00A6240190}"/>
              </a:ext>
            </a:extLst>
          </p:cNvPr>
          <p:cNvSpPr>
            <a:spLocks noGrp="1"/>
          </p:cNvSpPr>
          <p:nvPr>
            <p:ph type="title"/>
          </p:nvPr>
        </p:nvSpPr>
        <p:spPr/>
        <p:txBody>
          <a:bodyPr/>
          <a:lstStyle/>
          <a:p>
            <a:r>
              <a:rPr lang="cs-CZ" dirty="0"/>
              <a:t>Mezinárodní licenční smlouva</a:t>
            </a:r>
          </a:p>
        </p:txBody>
      </p:sp>
      <p:sp>
        <p:nvSpPr>
          <p:cNvPr id="5" name="Zástupný obsah 4">
            <a:extLst>
              <a:ext uri="{FF2B5EF4-FFF2-40B4-BE49-F238E27FC236}">
                <a16:creationId xmlns:a16="http://schemas.microsoft.com/office/drawing/2014/main" id="{05F03BB3-C6B5-0D1A-286F-1C5DBC02D78B}"/>
              </a:ext>
            </a:extLst>
          </p:cNvPr>
          <p:cNvSpPr>
            <a:spLocks noGrp="1"/>
          </p:cNvSpPr>
          <p:nvPr>
            <p:ph idx="1"/>
          </p:nvPr>
        </p:nvSpPr>
        <p:spPr/>
        <p:txBody>
          <a:bodyPr/>
          <a:lstStyle/>
          <a:p>
            <a:r>
              <a:rPr lang="cs-CZ" sz="2400" dirty="0"/>
              <a:t>Nařízení Řím I – článek 4 odst. 3 a 4 – tzv. únikové doložky</a:t>
            </a:r>
          </a:p>
          <a:p>
            <a:pPr lvl="1"/>
            <a:r>
              <a:rPr lang="cs-CZ" sz="2400" dirty="0"/>
              <a:t>Vyplývá-li ze všech okolností případu, že je smlouva </a:t>
            </a:r>
            <a:r>
              <a:rPr lang="cs-CZ" sz="2400" u="sng" dirty="0"/>
              <a:t>zjevně úžeji spojena s jinou zemí</a:t>
            </a:r>
            <a:r>
              <a:rPr lang="cs-CZ" sz="2400" dirty="0"/>
              <a:t>, než je země uvedená v odstavcích 1 nebo 2, použije se právo této jiné země.</a:t>
            </a:r>
          </a:p>
          <a:p>
            <a:pPr marL="1257300" lvl="2" indent="-342900">
              <a:buFont typeface="Arial" panose="020B0604020202020204" pitchFamily="34" charset="0"/>
              <a:buChar char="•"/>
            </a:pPr>
            <a:r>
              <a:rPr lang="cs-CZ" sz="2000" dirty="0"/>
              <a:t>Právo země obvyklého bydliště poskytovatele (převodce)</a:t>
            </a:r>
          </a:p>
          <a:p>
            <a:pPr marL="1257300" lvl="2" indent="-342900">
              <a:buFont typeface="Arial" panose="020B0604020202020204" pitchFamily="34" charset="0"/>
              <a:buChar char="•"/>
            </a:pPr>
            <a:r>
              <a:rPr lang="cs-CZ" sz="2000" dirty="0"/>
              <a:t>Právo země obvyklého bydliště nabyvatele</a:t>
            </a:r>
          </a:p>
          <a:p>
            <a:pPr marL="1257300" lvl="2" indent="-342900">
              <a:buFont typeface="Arial" panose="020B0604020202020204" pitchFamily="34" charset="0"/>
              <a:buChar char="•"/>
            </a:pPr>
            <a:r>
              <a:rPr lang="cs-CZ" sz="2000" i="1" dirty="0"/>
              <a:t>Lex loci </a:t>
            </a:r>
            <a:r>
              <a:rPr lang="cs-CZ" sz="2000" i="1" dirty="0" err="1"/>
              <a:t>protectionis</a:t>
            </a:r>
            <a:endParaRPr lang="cs-CZ" sz="2000" i="1" dirty="0"/>
          </a:p>
          <a:p>
            <a:pPr lvl="1"/>
            <a:r>
              <a:rPr lang="cs-CZ" sz="2400" dirty="0"/>
              <a:t>Není-li možné určit rozhodné právo podle odstavce 1 nebo 2, řídí se smlouva právem země, s níž je </a:t>
            </a:r>
            <a:r>
              <a:rPr lang="cs-CZ" sz="2400" u="sng" dirty="0"/>
              <a:t>nejúžeji spojena</a:t>
            </a:r>
            <a:r>
              <a:rPr lang="cs-CZ" sz="2400" dirty="0"/>
              <a:t>.</a:t>
            </a:r>
          </a:p>
          <a:p>
            <a:endParaRPr lang="cs-CZ" sz="2400" dirty="0"/>
          </a:p>
        </p:txBody>
      </p:sp>
    </p:spTree>
    <p:extLst>
      <p:ext uri="{BB962C8B-B14F-4D97-AF65-F5344CB8AC3E}">
        <p14:creationId xmlns:p14="http://schemas.microsoft.com/office/powerpoint/2010/main" val="2974247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9407DDD-4A1A-8B5C-28FC-48649B3C19BB}"/>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B437AEF0-0803-76A2-0646-15627C52ED64}"/>
              </a:ext>
            </a:extLst>
          </p:cNvPr>
          <p:cNvSpPr>
            <a:spLocks noGrp="1"/>
          </p:cNvSpPr>
          <p:nvPr>
            <p:ph type="sldNum" sz="quarter" idx="11"/>
          </p:nvPr>
        </p:nvSpPr>
        <p:spPr/>
        <p:txBody>
          <a:bodyPr/>
          <a:lstStyle/>
          <a:p>
            <a:fld id="{0970407D-EE58-4A0B-824B-1D3AE42DD9CF}" type="slidenum">
              <a:rPr lang="cs-CZ" altLang="cs-CZ" smtClean="0"/>
              <a:pPr/>
              <a:t>47</a:t>
            </a:fld>
            <a:endParaRPr lang="cs-CZ" altLang="cs-CZ" dirty="0"/>
          </a:p>
        </p:txBody>
      </p:sp>
      <p:sp>
        <p:nvSpPr>
          <p:cNvPr id="4" name="Nadpis 3">
            <a:extLst>
              <a:ext uri="{FF2B5EF4-FFF2-40B4-BE49-F238E27FC236}">
                <a16:creationId xmlns:a16="http://schemas.microsoft.com/office/drawing/2014/main" id="{CCA0861B-52EA-A6D9-EC99-B2580A02EBAF}"/>
              </a:ext>
            </a:extLst>
          </p:cNvPr>
          <p:cNvSpPr>
            <a:spLocks noGrp="1"/>
          </p:cNvSpPr>
          <p:nvPr>
            <p:ph type="title"/>
          </p:nvPr>
        </p:nvSpPr>
        <p:spPr/>
        <p:txBody>
          <a:bodyPr/>
          <a:lstStyle/>
          <a:p>
            <a:r>
              <a:rPr lang="cs-CZ"/>
              <a:t>Mezinárodní licenční smlouva</a:t>
            </a:r>
          </a:p>
        </p:txBody>
      </p:sp>
      <p:sp>
        <p:nvSpPr>
          <p:cNvPr id="5" name="Zástupný obsah 4">
            <a:extLst>
              <a:ext uri="{FF2B5EF4-FFF2-40B4-BE49-F238E27FC236}">
                <a16:creationId xmlns:a16="http://schemas.microsoft.com/office/drawing/2014/main" id="{01413F07-7211-3440-D058-9F6305926AE9}"/>
              </a:ext>
            </a:extLst>
          </p:cNvPr>
          <p:cNvSpPr>
            <a:spLocks noGrp="1"/>
          </p:cNvSpPr>
          <p:nvPr>
            <p:ph idx="1"/>
          </p:nvPr>
        </p:nvSpPr>
        <p:spPr/>
        <p:txBody>
          <a:bodyPr/>
          <a:lstStyle/>
          <a:p>
            <a:r>
              <a:rPr lang="cs-CZ" sz="2400" dirty="0"/>
              <a:t>Otázky vyloučené z rozsahu Nařízení Řím  I</a:t>
            </a:r>
          </a:p>
          <a:p>
            <a:pPr lvl="1"/>
            <a:r>
              <a:rPr lang="cs-CZ" sz="2400" dirty="0"/>
              <a:t>Převoditelnost práv - § 80 ZMPS</a:t>
            </a:r>
          </a:p>
          <a:p>
            <a:pPr lvl="1"/>
            <a:r>
              <a:rPr lang="cs-CZ" sz="2400" dirty="0"/>
              <a:t>Jednostranné právní jednání - § 90, HU obvyklý pobyt osoby, která jednání učinila</a:t>
            </a:r>
          </a:p>
          <a:p>
            <a:pPr lvl="1"/>
            <a:r>
              <a:rPr lang="cs-CZ" sz="2400" dirty="0"/>
              <a:t>Zákonné licence</a:t>
            </a:r>
          </a:p>
          <a:p>
            <a:pPr marL="0" indent="0">
              <a:buNone/>
            </a:pPr>
            <a:endParaRPr lang="cs-CZ" sz="2400" dirty="0"/>
          </a:p>
          <a:p>
            <a:pPr>
              <a:buFont typeface="Wingdings" pitchFamily="2" charset="2"/>
              <a:buChar char="Ø"/>
            </a:pPr>
            <a:endParaRPr lang="cs-CZ" sz="2400" dirty="0"/>
          </a:p>
          <a:p>
            <a:endParaRPr lang="en-US" sz="2400" dirty="0"/>
          </a:p>
          <a:p>
            <a:endParaRPr lang="cs-CZ" sz="2400" dirty="0"/>
          </a:p>
        </p:txBody>
      </p:sp>
    </p:spTree>
    <p:extLst>
      <p:ext uri="{BB962C8B-B14F-4D97-AF65-F5344CB8AC3E}">
        <p14:creationId xmlns:p14="http://schemas.microsoft.com/office/powerpoint/2010/main" val="33289190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DFB23D-D218-AFA9-74E1-FA08F3E23149}"/>
              </a:ext>
            </a:extLst>
          </p:cNvPr>
          <p:cNvSpPr>
            <a:spLocks noGrp="1"/>
          </p:cNvSpPr>
          <p:nvPr>
            <p:ph type="title"/>
          </p:nvPr>
        </p:nvSpPr>
        <p:spPr/>
        <p:txBody>
          <a:bodyPr/>
          <a:lstStyle/>
          <a:p>
            <a:r>
              <a:rPr lang="cs-CZ" dirty="0"/>
              <a:t>Spotřebitelské smlouvy online – příslušnost a rozhodné právo</a:t>
            </a:r>
          </a:p>
        </p:txBody>
      </p:sp>
      <p:sp>
        <p:nvSpPr>
          <p:cNvPr id="3" name="Podnadpis 2">
            <a:extLst>
              <a:ext uri="{FF2B5EF4-FFF2-40B4-BE49-F238E27FC236}">
                <a16:creationId xmlns:a16="http://schemas.microsoft.com/office/drawing/2014/main" id="{46F4AFE0-D656-26B4-EF73-B4F3BEAD0B13}"/>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16459940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6F0C147-D136-4587-939E-ED38DA2EDDBF}"/>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2CC0124B-E581-4FD7-A890-96B1CE76F730}"/>
              </a:ext>
            </a:extLst>
          </p:cNvPr>
          <p:cNvSpPr>
            <a:spLocks noGrp="1"/>
          </p:cNvSpPr>
          <p:nvPr>
            <p:ph type="sldNum" sz="quarter" idx="11"/>
          </p:nvPr>
        </p:nvSpPr>
        <p:spPr/>
        <p:txBody>
          <a:bodyPr/>
          <a:lstStyle/>
          <a:p>
            <a:fld id="{D6D6C118-631F-4A80-9886-907009361577}" type="slidenum">
              <a:rPr lang="cs-CZ" altLang="cs-CZ" smtClean="0"/>
              <a:pPr/>
              <a:t>49</a:t>
            </a:fld>
            <a:endParaRPr lang="cs-CZ" altLang="cs-CZ" dirty="0"/>
          </a:p>
        </p:txBody>
      </p:sp>
      <p:sp>
        <p:nvSpPr>
          <p:cNvPr id="4" name="Zástupný text 3">
            <a:extLst>
              <a:ext uri="{FF2B5EF4-FFF2-40B4-BE49-F238E27FC236}">
                <a16:creationId xmlns:a16="http://schemas.microsoft.com/office/drawing/2014/main" id="{E19C9C7E-5075-4F20-A753-7F6D67AD44E4}"/>
              </a:ext>
            </a:extLst>
          </p:cNvPr>
          <p:cNvSpPr>
            <a:spLocks noGrp="1"/>
          </p:cNvSpPr>
          <p:nvPr>
            <p:ph type="body" sz="quarter" idx="26"/>
          </p:nvPr>
        </p:nvSpPr>
        <p:spPr/>
        <p:txBody>
          <a:bodyPr/>
          <a:lstStyle/>
          <a:p>
            <a:r>
              <a:rPr lang="cs-CZ" dirty="0"/>
              <a:t>Nařízení Brusel Ibis</a:t>
            </a:r>
          </a:p>
        </p:txBody>
      </p:sp>
      <p:sp>
        <p:nvSpPr>
          <p:cNvPr id="5" name="Nadpis 4">
            <a:extLst>
              <a:ext uri="{FF2B5EF4-FFF2-40B4-BE49-F238E27FC236}">
                <a16:creationId xmlns:a16="http://schemas.microsoft.com/office/drawing/2014/main" id="{CDE9B657-E70C-4761-89B0-8858D6122402}"/>
              </a:ext>
            </a:extLst>
          </p:cNvPr>
          <p:cNvSpPr>
            <a:spLocks noGrp="1"/>
          </p:cNvSpPr>
          <p:nvPr>
            <p:ph type="title"/>
          </p:nvPr>
        </p:nvSpPr>
        <p:spPr/>
        <p:txBody>
          <a:bodyPr/>
          <a:lstStyle/>
          <a:p>
            <a:r>
              <a:rPr lang="cs-CZ" dirty="0"/>
              <a:t>Spotřebitelské smlouvy online – </a:t>
            </a:r>
            <a:r>
              <a:rPr lang="cs-CZ" dirty="0" err="1"/>
              <a:t>pr</a:t>
            </a:r>
            <a:r>
              <a:rPr lang="cs-CZ" dirty="0"/>
              <a:t>. úprava </a:t>
            </a:r>
          </a:p>
        </p:txBody>
      </p:sp>
      <p:sp>
        <p:nvSpPr>
          <p:cNvPr id="6" name="Zástupný text 5">
            <a:extLst>
              <a:ext uri="{FF2B5EF4-FFF2-40B4-BE49-F238E27FC236}">
                <a16:creationId xmlns:a16="http://schemas.microsoft.com/office/drawing/2014/main" id="{F6E2C59D-DB2D-4E9A-894E-2F3F86180883}"/>
              </a:ext>
            </a:extLst>
          </p:cNvPr>
          <p:cNvSpPr>
            <a:spLocks noGrp="1"/>
          </p:cNvSpPr>
          <p:nvPr>
            <p:ph type="body" sz="quarter" idx="27"/>
          </p:nvPr>
        </p:nvSpPr>
        <p:spPr/>
        <p:txBody>
          <a:bodyPr/>
          <a:lstStyle/>
          <a:p>
            <a:r>
              <a:rPr lang="cs-CZ" dirty="0"/>
              <a:t>Nařízení Řím I</a:t>
            </a:r>
          </a:p>
        </p:txBody>
      </p:sp>
      <p:sp>
        <p:nvSpPr>
          <p:cNvPr id="7" name="Zástupný obsah 6">
            <a:extLst>
              <a:ext uri="{FF2B5EF4-FFF2-40B4-BE49-F238E27FC236}">
                <a16:creationId xmlns:a16="http://schemas.microsoft.com/office/drawing/2014/main" id="{10E53817-D731-42E1-B47B-1475B7A8FA9C}"/>
              </a:ext>
            </a:extLst>
          </p:cNvPr>
          <p:cNvSpPr>
            <a:spLocks noGrp="1"/>
          </p:cNvSpPr>
          <p:nvPr>
            <p:ph idx="29"/>
          </p:nvPr>
        </p:nvSpPr>
        <p:spPr/>
        <p:txBody>
          <a:bodyPr/>
          <a:lstStyle/>
          <a:p>
            <a:r>
              <a:rPr lang="cs-CZ" dirty="0"/>
              <a:t>Článek 17</a:t>
            </a:r>
          </a:p>
          <a:p>
            <a:pPr lvl="1"/>
            <a:r>
              <a:rPr lang="cs-CZ" dirty="0"/>
              <a:t>Vymezení spotřebitelské smlouvy</a:t>
            </a:r>
          </a:p>
          <a:p>
            <a:pPr lvl="1"/>
            <a:r>
              <a:rPr lang="cs-CZ" dirty="0"/>
              <a:t>Podnikatel nemusí mít bydliště na území EU</a:t>
            </a:r>
          </a:p>
          <a:p>
            <a:r>
              <a:rPr lang="cs-CZ" dirty="0"/>
              <a:t>Článek 18</a:t>
            </a:r>
          </a:p>
          <a:p>
            <a:pPr lvl="1"/>
            <a:r>
              <a:rPr lang="cs-CZ" dirty="0"/>
              <a:t>Pravidla příslušnosti</a:t>
            </a:r>
          </a:p>
          <a:p>
            <a:pPr lvl="1"/>
            <a:r>
              <a:rPr lang="cs-CZ" dirty="0"/>
              <a:t>Článek 18 odst. 1 – aktivní legitimace</a:t>
            </a:r>
          </a:p>
          <a:p>
            <a:pPr lvl="1"/>
            <a:r>
              <a:rPr lang="cs-CZ" dirty="0"/>
              <a:t>Článek 18 odst. 2 – pasivní legitimace</a:t>
            </a:r>
          </a:p>
          <a:p>
            <a:r>
              <a:rPr lang="cs-CZ" dirty="0"/>
              <a:t>Článek 19</a:t>
            </a:r>
          </a:p>
          <a:p>
            <a:pPr lvl="1"/>
            <a:r>
              <a:rPr lang="cs-CZ" dirty="0"/>
              <a:t>Možnost omezené prorogace</a:t>
            </a:r>
          </a:p>
          <a:p>
            <a:r>
              <a:rPr lang="cs-CZ" dirty="0"/>
              <a:t>Článek 45 odst. 1 písm. e)</a:t>
            </a:r>
          </a:p>
          <a:p>
            <a:pPr lvl="1"/>
            <a:r>
              <a:rPr lang="cs-CZ" dirty="0"/>
              <a:t>Odepření uznání a výkonu na návrh</a:t>
            </a:r>
          </a:p>
        </p:txBody>
      </p:sp>
      <p:sp>
        <p:nvSpPr>
          <p:cNvPr id="8" name="Zástupný obsah 7">
            <a:extLst>
              <a:ext uri="{FF2B5EF4-FFF2-40B4-BE49-F238E27FC236}">
                <a16:creationId xmlns:a16="http://schemas.microsoft.com/office/drawing/2014/main" id="{A0BFF882-57D2-4F15-B09A-5A6237C1A463}"/>
              </a:ext>
            </a:extLst>
          </p:cNvPr>
          <p:cNvSpPr>
            <a:spLocks noGrp="1"/>
          </p:cNvSpPr>
          <p:nvPr>
            <p:ph idx="30"/>
          </p:nvPr>
        </p:nvSpPr>
        <p:spPr/>
        <p:txBody>
          <a:bodyPr/>
          <a:lstStyle/>
          <a:p>
            <a:r>
              <a:rPr lang="cs-CZ" dirty="0"/>
              <a:t>Článek 6 odst. 1</a:t>
            </a:r>
          </a:p>
          <a:p>
            <a:pPr lvl="1"/>
            <a:r>
              <a:rPr lang="cs-CZ" dirty="0"/>
              <a:t>Vymezení spotřebitelské smlouvy a náhradní hraniční určovatel v případě neexistence volby práva</a:t>
            </a:r>
          </a:p>
          <a:p>
            <a:r>
              <a:rPr lang="cs-CZ" dirty="0"/>
              <a:t>Článek 6 odst. 2</a:t>
            </a:r>
          </a:p>
          <a:p>
            <a:pPr lvl="1"/>
            <a:r>
              <a:rPr lang="cs-CZ" dirty="0"/>
              <a:t>Možnost „materializované“ volby práva</a:t>
            </a:r>
          </a:p>
          <a:p>
            <a:r>
              <a:rPr lang="cs-CZ" dirty="0"/>
              <a:t>Článek 6 odst. 4</a:t>
            </a:r>
          </a:p>
          <a:p>
            <a:pPr lvl="1"/>
            <a:r>
              <a:rPr lang="cs-CZ" dirty="0"/>
              <a:t>Vyloučené smlouvy</a:t>
            </a:r>
          </a:p>
        </p:txBody>
      </p:sp>
    </p:spTree>
    <p:extLst>
      <p:ext uri="{BB962C8B-B14F-4D97-AF65-F5344CB8AC3E}">
        <p14:creationId xmlns:p14="http://schemas.microsoft.com/office/powerpoint/2010/main" val="2720977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Mezinárodní právo soukromé</a:t>
            </a:r>
          </a:p>
        </p:txBody>
      </p:sp>
      <p:sp>
        <p:nvSpPr>
          <p:cNvPr id="3" name="Zástupný symbol pro obsah 2"/>
          <p:cNvSpPr>
            <a:spLocks noGrp="1"/>
          </p:cNvSpPr>
          <p:nvPr>
            <p:ph idx="1"/>
          </p:nvPr>
        </p:nvSpPr>
        <p:spPr/>
        <p:txBody>
          <a:bodyPr/>
          <a:lstStyle/>
          <a:p>
            <a:r>
              <a:rPr lang="cs-CZ" altLang="cs-CZ" sz="2400" i="1" dirty="0"/>
              <a:t>„</a:t>
            </a:r>
            <a:r>
              <a:rPr lang="cs-CZ" altLang="cs-CZ" sz="2400" i="1" dirty="0" err="1"/>
              <a:t>The</a:t>
            </a:r>
            <a:r>
              <a:rPr lang="cs-CZ" altLang="cs-CZ" sz="2400" i="1" dirty="0"/>
              <a:t> </a:t>
            </a:r>
            <a:r>
              <a:rPr lang="cs-CZ" altLang="cs-CZ" sz="2400" i="1" dirty="0" err="1"/>
              <a:t>realm</a:t>
            </a:r>
            <a:r>
              <a:rPr lang="cs-CZ" altLang="cs-CZ" sz="2400" i="1" dirty="0"/>
              <a:t> </a:t>
            </a:r>
            <a:r>
              <a:rPr lang="cs-CZ" altLang="cs-CZ" sz="2400" i="1" dirty="0" err="1"/>
              <a:t>of</a:t>
            </a:r>
            <a:r>
              <a:rPr lang="cs-CZ" altLang="cs-CZ" sz="2400" i="1" dirty="0"/>
              <a:t> </a:t>
            </a:r>
            <a:r>
              <a:rPr lang="cs-CZ" altLang="cs-CZ" sz="2400" i="1" dirty="0" err="1"/>
              <a:t>the</a:t>
            </a:r>
            <a:r>
              <a:rPr lang="cs-CZ" altLang="cs-CZ" sz="2400" i="1" dirty="0"/>
              <a:t> </a:t>
            </a:r>
            <a:r>
              <a:rPr lang="cs-CZ" altLang="cs-CZ" sz="2400" i="1" dirty="0" err="1"/>
              <a:t>conflict</a:t>
            </a:r>
            <a:r>
              <a:rPr lang="cs-CZ" altLang="cs-CZ" sz="2400" i="1" dirty="0"/>
              <a:t> </a:t>
            </a:r>
            <a:r>
              <a:rPr lang="cs-CZ" altLang="cs-CZ" sz="2400" i="1" dirty="0" err="1"/>
              <a:t>of</a:t>
            </a:r>
            <a:r>
              <a:rPr lang="cs-CZ" altLang="cs-CZ" sz="2400" i="1" dirty="0"/>
              <a:t> </a:t>
            </a:r>
            <a:r>
              <a:rPr lang="cs-CZ" altLang="cs-CZ" sz="2400" i="1" dirty="0" err="1"/>
              <a:t>laws</a:t>
            </a:r>
            <a:r>
              <a:rPr lang="cs-CZ" altLang="cs-CZ" sz="2400" i="1" dirty="0"/>
              <a:t> </a:t>
            </a:r>
            <a:r>
              <a:rPr lang="cs-CZ" altLang="cs-CZ" sz="2400" i="1" dirty="0" err="1"/>
              <a:t>is</a:t>
            </a:r>
            <a:r>
              <a:rPr lang="cs-CZ" altLang="cs-CZ" sz="2400" i="1" dirty="0"/>
              <a:t> a </a:t>
            </a:r>
            <a:r>
              <a:rPr lang="cs-CZ" altLang="cs-CZ" sz="2400" i="1" dirty="0" err="1"/>
              <a:t>dismail</a:t>
            </a:r>
            <a:r>
              <a:rPr lang="cs-CZ" altLang="cs-CZ" sz="2400" i="1" dirty="0"/>
              <a:t> </a:t>
            </a:r>
            <a:r>
              <a:rPr lang="cs-CZ" altLang="cs-CZ" sz="2400" i="1" dirty="0" err="1"/>
              <a:t>swamp</a:t>
            </a:r>
            <a:r>
              <a:rPr lang="cs-CZ" altLang="cs-CZ" sz="2400" i="1" dirty="0"/>
              <a:t>, </a:t>
            </a:r>
            <a:r>
              <a:rPr lang="cs-CZ" altLang="cs-CZ" sz="2400" i="1" dirty="0" err="1"/>
              <a:t>filled</a:t>
            </a:r>
            <a:r>
              <a:rPr lang="cs-CZ" altLang="cs-CZ" sz="2400" i="1" dirty="0"/>
              <a:t> </a:t>
            </a:r>
            <a:r>
              <a:rPr lang="cs-CZ" altLang="cs-CZ" sz="2400" i="1" dirty="0" err="1"/>
              <a:t>with</a:t>
            </a:r>
            <a:r>
              <a:rPr lang="cs-CZ" altLang="cs-CZ" sz="2400" i="1" dirty="0"/>
              <a:t> </a:t>
            </a:r>
            <a:r>
              <a:rPr lang="cs-CZ" altLang="cs-CZ" sz="2400" i="1" dirty="0" err="1"/>
              <a:t>quaking</a:t>
            </a:r>
            <a:r>
              <a:rPr lang="cs-CZ" altLang="cs-CZ" sz="2400" i="1" dirty="0"/>
              <a:t> </a:t>
            </a:r>
            <a:r>
              <a:rPr lang="cs-CZ" altLang="cs-CZ" sz="2400" i="1" dirty="0" err="1"/>
              <a:t>quagmires</a:t>
            </a:r>
            <a:r>
              <a:rPr lang="cs-CZ" altLang="cs-CZ" sz="2400" i="1" dirty="0"/>
              <a:t>, and </a:t>
            </a:r>
            <a:r>
              <a:rPr lang="cs-CZ" altLang="cs-CZ" sz="2400" i="1" dirty="0" err="1"/>
              <a:t>inhabited</a:t>
            </a:r>
            <a:r>
              <a:rPr lang="cs-CZ" altLang="cs-CZ" sz="2400" i="1" dirty="0"/>
              <a:t> by </a:t>
            </a:r>
            <a:r>
              <a:rPr lang="cs-CZ" altLang="cs-CZ" sz="2400" i="1" dirty="0" err="1"/>
              <a:t>learned</a:t>
            </a:r>
            <a:r>
              <a:rPr lang="cs-CZ" altLang="cs-CZ" sz="2400" i="1" dirty="0"/>
              <a:t> but </a:t>
            </a:r>
            <a:r>
              <a:rPr lang="cs-CZ" altLang="cs-CZ" sz="2400" i="1" dirty="0" err="1"/>
              <a:t>eccentric</a:t>
            </a:r>
            <a:r>
              <a:rPr lang="cs-CZ" altLang="cs-CZ" sz="2400" i="1" dirty="0"/>
              <a:t> </a:t>
            </a:r>
            <a:r>
              <a:rPr lang="cs-CZ" altLang="cs-CZ" sz="2400" i="1" dirty="0" err="1"/>
              <a:t>professors</a:t>
            </a:r>
            <a:r>
              <a:rPr lang="cs-CZ" altLang="cs-CZ" sz="2400" i="1" dirty="0"/>
              <a:t> </a:t>
            </a:r>
            <a:r>
              <a:rPr lang="cs-CZ" altLang="cs-CZ" sz="2400" i="1" dirty="0" err="1"/>
              <a:t>who</a:t>
            </a:r>
            <a:r>
              <a:rPr lang="cs-CZ" altLang="cs-CZ" sz="2400" i="1" dirty="0"/>
              <a:t> </a:t>
            </a:r>
            <a:r>
              <a:rPr lang="cs-CZ" altLang="cs-CZ" sz="2400" i="1" dirty="0" err="1"/>
              <a:t>theorize</a:t>
            </a:r>
            <a:r>
              <a:rPr lang="cs-CZ" altLang="cs-CZ" sz="2400" i="1" dirty="0"/>
              <a:t> </a:t>
            </a:r>
            <a:r>
              <a:rPr lang="cs-CZ" altLang="cs-CZ" sz="2400" i="1" dirty="0" err="1"/>
              <a:t>about</a:t>
            </a:r>
            <a:r>
              <a:rPr lang="cs-CZ" altLang="cs-CZ" sz="2400" i="1" dirty="0"/>
              <a:t> </a:t>
            </a:r>
            <a:r>
              <a:rPr lang="cs-CZ" altLang="cs-CZ" sz="2400" i="1" dirty="0" err="1"/>
              <a:t>mysterious</a:t>
            </a:r>
            <a:r>
              <a:rPr lang="cs-CZ" altLang="cs-CZ" sz="2400" i="1" dirty="0"/>
              <a:t> </a:t>
            </a:r>
            <a:r>
              <a:rPr lang="cs-CZ" altLang="cs-CZ" sz="2400" i="1" dirty="0" err="1"/>
              <a:t>matters</a:t>
            </a:r>
            <a:r>
              <a:rPr lang="cs-CZ" altLang="cs-CZ" sz="2400" i="1" dirty="0"/>
              <a:t> in a </a:t>
            </a:r>
            <a:r>
              <a:rPr lang="cs-CZ" altLang="cs-CZ" sz="2400" i="1" dirty="0" err="1"/>
              <a:t>strange</a:t>
            </a:r>
            <a:r>
              <a:rPr lang="cs-CZ" altLang="cs-CZ" sz="2400" i="1" dirty="0"/>
              <a:t> and </a:t>
            </a:r>
            <a:r>
              <a:rPr lang="cs-CZ" altLang="cs-CZ" sz="2400" i="1" dirty="0" err="1"/>
              <a:t>incomprehensible</a:t>
            </a:r>
            <a:r>
              <a:rPr lang="cs-CZ" altLang="cs-CZ" sz="2400" i="1" dirty="0"/>
              <a:t> </a:t>
            </a:r>
            <a:r>
              <a:rPr lang="cs-CZ" altLang="cs-CZ" sz="2400" i="1" dirty="0" err="1"/>
              <a:t>jargon</a:t>
            </a:r>
            <a:r>
              <a:rPr lang="cs-CZ" altLang="cs-CZ" sz="2400" i="1" dirty="0"/>
              <a:t>.</a:t>
            </a:r>
            <a:r>
              <a:rPr lang="cs-CZ" sz="2400" dirty="0"/>
              <a:t> </a:t>
            </a:r>
            <a:r>
              <a:rPr lang="cs-CZ" sz="2400" i="1" dirty="0" err="1"/>
              <a:t>The</a:t>
            </a:r>
            <a:r>
              <a:rPr lang="cs-CZ" sz="2400" i="1" dirty="0"/>
              <a:t> </a:t>
            </a:r>
            <a:r>
              <a:rPr lang="cs-CZ" sz="2400" i="1" dirty="0" err="1"/>
              <a:t>ordinary</a:t>
            </a:r>
            <a:r>
              <a:rPr lang="cs-CZ" sz="2400" i="1" dirty="0"/>
              <a:t> </a:t>
            </a:r>
            <a:r>
              <a:rPr lang="cs-CZ" sz="2400" i="1" dirty="0" err="1"/>
              <a:t>court</a:t>
            </a:r>
            <a:r>
              <a:rPr lang="cs-CZ" sz="2400" i="1" dirty="0"/>
              <a:t>, </a:t>
            </a:r>
            <a:r>
              <a:rPr lang="cs-CZ" sz="2400" i="1" dirty="0" err="1"/>
              <a:t>or</a:t>
            </a:r>
            <a:r>
              <a:rPr lang="cs-CZ" sz="2400" i="1" dirty="0"/>
              <a:t> </a:t>
            </a:r>
            <a:r>
              <a:rPr lang="en-US" sz="2400" i="1" dirty="0"/>
              <a:t>lawyer, is quite lost when engulfed in it</a:t>
            </a:r>
            <a:r>
              <a:rPr lang="cs-CZ" sz="2400" i="1" dirty="0"/>
              <a:t>.</a:t>
            </a:r>
            <a:r>
              <a:rPr lang="cs-CZ" altLang="cs-CZ" sz="2400" i="1" dirty="0"/>
              <a:t>“</a:t>
            </a:r>
          </a:p>
          <a:p>
            <a:pPr lvl="2"/>
            <a:r>
              <a:rPr lang="en-US" dirty="0"/>
              <a:t>William L. Prosser in Interstate Publications, Cook Lectures, University of</a:t>
            </a:r>
            <a:r>
              <a:rPr lang="cs-CZ" dirty="0"/>
              <a:t> </a:t>
            </a:r>
            <a:r>
              <a:rPr lang="en-US" dirty="0"/>
              <a:t>Michigan, quoted by Goodrich, Directive or Dialectic? 6 VAND. L. </a:t>
            </a:r>
            <a:r>
              <a:rPr lang="en-US" dirty="0" err="1"/>
              <a:t>Rav</a:t>
            </a:r>
            <a:r>
              <a:rPr lang="en-US" dirty="0"/>
              <a:t>. 442</a:t>
            </a:r>
            <a:endParaRPr lang="cs-CZ" dirty="0"/>
          </a:p>
          <a:p>
            <a:pPr lvl="2"/>
            <a:endParaRPr lang="cs-CZ" altLang="cs-CZ" dirty="0"/>
          </a:p>
          <a:p>
            <a:r>
              <a:rPr lang="cs-CZ" altLang="cs-CZ" sz="2400" dirty="0"/>
              <a:t>Mezinárodní právo soukromé je:</a:t>
            </a:r>
          </a:p>
          <a:p>
            <a:pPr lvl="1"/>
            <a:r>
              <a:rPr lang="cs-CZ" altLang="cs-CZ" sz="2400" dirty="0"/>
              <a:t>… nástavba nad „tradičními“ disciplínami</a:t>
            </a:r>
          </a:p>
          <a:p>
            <a:pPr lvl="1"/>
            <a:r>
              <a:rPr lang="cs-CZ" altLang="cs-CZ" sz="2400" dirty="0"/>
              <a:t>… „křižovatka“…</a:t>
            </a:r>
          </a:p>
          <a:p>
            <a:pPr lvl="1"/>
            <a:r>
              <a:rPr lang="cs-CZ" altLang="cs-CZ" sz="2400" dirty="0"/>
              <a:t>… povrchní…</a:t>
            </a:r>
          </a:p>
          <a:p>
            <a:pPr lvl="1"/>
            <a:r>
              <a:rPr lang="cs-CZ" altLang="cs-CZ" sz="2400" dirty="0"/>
              <a:t>… zvláštní – jiné metody, jiné normy…</a:t>
            </a:r>
          </a:p>
          <a:p>
            <a:pPr lvl="1"/>
            <a:endParaRPr lang="cs-CZ" altLang="cs-CZ" sz="2400" dirty="0"/>
          </a:p>
          <a:p>
            <a:endParaRPr lang="en-US" altLang="cs-CZ" sz="2400" dirty="0"/>
          </a:p>
          <a:p>
            <a:endParaRPr lang="cs-CZ" dirty="0"/>
          </a:p>
        </p:txBody>
      </p:sp>
      <p:sp>
        <p:nvSpPr>
          <p:cNvPr id="4" name="Zástupný symbol pro zápatí 3"/>
          <p:cNvSpPr>
            <a:spLocks noGrp="1"/>
          </p:cNvSpPr>
          <p:nvPr>
            <p:ph type="ftr" sz="quarter" idx="10"/>
          </p:nvPr>
        </p:nvSpPr>
        <p:spPr/>
        <p:txBody>
          <a:bodyPr/>
          <a:lstStyle/>
          <a:p>
            <a:r>
              <a:rPr lang="cs-CZ" altLang="cs-CZ"/>
              <a:t>JUDr. Tereza Kyselovská, Ph.D.</a:t>
            </a:r>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Tree>
    <p:extLst>
      <p:ext uri="{BB962C8B-B14F-4D97-AF65-F5344CB8AC3E}">
        <p14:creationId xmlns:p14="http://schemas.microsoft.com/office/powerpoint/2010/main" val="12444657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A5C5D52-22B6-DE56-03FA-D7E9A55B709F}"/>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5A5B2621-AF36-24A9-77E9-83F345B4971A}"/>
              </a:ext>
            </a:extLst>
          </p:cNvPr>
          <p:cNvSpPr>
            <a:spLocks noGrp="1"/>
          </p:cNvSpPr>
          <p:nvPr>
            <p:ph type="sldNum" sz="quarter" idx="11"/>
          </p:nvPr>
        </p:nvSpPr>
        <p:spPr/>
        <p:txBody>
          <a:bodyPr/>
          <a:lstStyle/>
          <a:p>
            <a:fld id="{0970407D-EE58-4A0B-824B-1D3AE42DD9CF}" type="slidenum">
              <a:rPr lang="cs-CZ" altLang="cs-CZ" smtClean="0"/>
              <a:pPr/>
              <a:t>50</a:t>
            </a:fld>
            <a:endParaRPr lang="cs-CZ" altLang="cs-CZ" dirty="0"/>
          </a:p>
        </p:txBody>
      </p:sp>
      <p:sp>
        <p:nvSpPr>
          <p:cNvPr id="4" name="Nadpis 3">
            <a:extLst>
              <a:ext uri="{FF2B5EF4-FFF2-40B4-BE49-F238E27FC236}">
                <a16:creationId xmlns:a16="http://schemas.microsoft.com/office/drawing/2014/main" id="{51EAACA6-3252-FDCD-E4A0-65FC8E2E2B8E}"/>
              </a:ext>
            </a:extLst>
          </p:cNvPr>
          <p:cNvSpPr>
            <a:spLocks noGrp="1"/>
          </p:cNvSpPr>
          <p:nvPr>
            <p:ph type="title"/>
          </p:nvPr>
        </p:nvSpPr>
        <p:spPr/>
        <p:txBody>
          <a:bodyPr/>
          <a:lstStyle/>
          <a:p>
            <a:r>
              <a:rPr lang="cs-CZ" dirty="0"/>
              <a:t>Spotřebitelské smlouvy online - příslušnost</a:t>
            </a:r>
          </a:p>
        </p:txBody>
      </p:sp>
      <p:sp>
        <p:nvSpPr>
          <p:cNvPr id="5" name="Zástupný obsah 4">
            <a:extLst>
              <a:ext uri="{FF2B5EF4-FFF2-40B4-BE49-F238E27FC236}">
                <a16:creationId xmlns:a16="http://schemas.microsoft.com/office/drawing/2014/main" id="{ADA1B176-DF20-291B-F315-527E1A1DD3BD}"/>
              </a:ext>
            </a:extLst>
          </p:cNvPr>
          <p:cNvSpPr>
            <a:spLocks noGrp="1"/>
          </p:cNvSpPr>
          <p:nvPr>
            <p:ph idx="1"/>
          </p:nvPr>
        </p:nvSpPr>
        <p:spPr/>
        <p:txBody>
          <a:bodyPr/>
          <a:lstStyle/>
          <a:p>
            <a:r>
              <a:rPr lang="cs-CZ" sz="2400" dirty="0"/>
              <a:t>Pojem „spotřebitel“</a:t>
            </a:r>
          </a:p>
          <a:p>
            <a:r>
              <a:rPr lang="cs-CZ" sz="2400" dirty="0"/>
              <a:t>Pojem „spotřebitelská smlouva“</a:t>
            </a:r>
          </a:p>
          <a:p>
            <a:r>
              <a:rPr lang="cs-CZ" sz="2400" dirty="0"/>
              <a:t>Pojem „zaměřování činnosti“ obchodníka na stát spotřebitele</a:t>
            </a:r>
          </a:p>
        </p:txBody>
      </p:sp>
    </p:spTree>
    <p:extLst>
      <p:ext uri="{BB962C8B-B14F-4D97-AF65-F5344CB8AC3E}">
        <p14:creationId xmlns:p14="http://schemas.microsoft.com/office/powerpoint/2010/main" val="5840623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896648E-F502-5273-B1CE-9CB976B5C2B5}"/>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C168981D-4432-56CE-AF91-EA6AA1D1AB5B}"/>
              </a:ext>
            </a:extLst>
          </p:cNvPr>
          <p:cNvSpPr>
            <a:spLocks noGrp="1"/>
          </p:cNvSpPr>
          <p:nvPr>
            <p:ph type="sldNum" sz="quarter" idx="11"/>
          </p:nvPr>
        </p:nvSpPr>
        <p:spPr/>
        <p:txBody>
          <a:bodyPr/>
          <a:lstStyle/>
          <a:p>
            <a:fld id="{0970407D-EE58-4A0B-824B-1D3AE42DD9CF}" type="slidenum">
              <a:rPr lang="cs-CZ" altLang="cs-CZ" smtClean="0"/>
              <a:pPr/>
              <a:t>51</a:t>
            </a:fld>
            <a:endParaRPr lang="cs-CZ" altLang="cs-CZ" dirty="0"/>
          </a:p>
        </p:txBody>
      </p:sp>
      <p:sp>
        <p:nvSpPr>
          <p:cNvPr id="4" name="Nadpis 3">
            <a:extLst>
              <a:ext uri="{FF2B5EF4-FFF2-40B4-BE49-F238E27FC236}">
                <a16:creationId xmlns:a16="http://schemas.microsoft.com/office/drawing/2014/main" id="{C13FC252-EAC5-AE24-AB04-3733F192A568}"/>
              </a:ext>
            </a:extLst>
          </p:cNvPr>
          <p:cNvSpPr>
            <a:spLocks noGrp="1"/>
          </p:cNvSpPr>
          <p:nvPr>
            <p:ph type="title"/>
          </p:nvPr>
        </p:nvSpPr>
        <p:spPr/>
        <p:txBody>
          <a:bodyPr/>
          <a:lstStyle/>
          <a:p>
            <a:r>
              <a:rPr lang="cs-CZ" dirty="0"/>
              <a:t>Spotřebitelské smlouvy online - příslušnost </a:t>
            </a:r>
          </a:p>
        </p:txBody>
      </p:sp>
      <p:sp>
        <p:nvSpPr>
          <p:cNvPr id="5" name="Zástupný obsah 4">
            <a:extLst>
              <a:ext uri="{FF2B5EF4-FFF2-40B4-BE49-F238E27FC236}">
                <a16:creationId xmlns:a16="http://schemas.microsoft.com/office/drawing/2014/main" id="{10A2F2EF-054F-FD2C-4A45-F421F379ED06}"/>
              </a:ext>
            </a:extLst>
          </p:cNvPr>
          <p:cNvSpPr>
            <a:spLocks noGrp="1"/>
          </p:cNvSpPr>
          <p:nvPr>
            <p:ph idx="1"/>
          </p:nvPr>
        </p:nvSpPr>
        <p:spPr/>
        <p:txBody>
          <a:bodyPr/>
          <a:lstStyle/>
          <a:p>
            <a:r>
              <a:rPr lang="cs-CZ" dirty="0"/>
              <a:t>Článek 17 odst. 1 Nařízení Brusel Ibis</a:t>
            </a:r>
          </a:p>
          <a:p>
            <a:pPr lvl="1"/>
            <a:r>
              <a:rPr lang="cs-CZ" sz="2400" dirty="0"/>
              <a:t>Ve věcech týkajících se smlouvy uzavřené spotřebitelem pro účel, který se netýká jeho profesionální nebo podnikatelské činnosti, se příslušnost určuje podle tohoto oddílu, aniž jsou dotčeny článek 6 a čl. 5 bod 7</a:t>
            </a:r>
          </a:p>
          <a:p>
            <a:pPr marL="1028700" lvl="2" indent="-457200">
              <a:buFont typeface="+mj-lt"/>
              <a:buAutoNum type="alphaLcParenR"/>
            </a:pPr>
            <a:r>
              <a:rPr lang="cs-CZ" sz="2000" dirty="0"/>
              <a:t>jedná-li se o koupi movitých věcí na splátky;</a:t>
            </a:r>
          </a:p>
          <a:p>
            <a:pPr marL="1028700" lvl="2" indent="-457200">
              <a:buFont typeface="+mj-lt"/>
              <a:buAutoNum type="alphaLcParenR"/>
            </a:pPr>
            <a:r>
              <a:rPr lang="cs-CZ" sz="2000" dirty="0"/>
              <a:t>jedná-li se o půjčku návratnou ve splátkách nebo o jiný úvěrový obchod určený k financování koupě takových movitých věcí, nebo</a:t>
            </a:r>
          </a:p>
          <a:p>
            <a:pPr marL="1028700" lvl="2" indent="-457200">
              <a:buFont typeface="+mj-lt"/>
              <a:buAutoNum type="alphaLcParenR"/>
            </a:pPr>
            <a:r>
              <a:rPr lang="cs-CZ" sz="2000" dirty="0"/>
              <a:t>ve všech ostatních případech, kdy byla smlouva uzavřena s osobou, která provozuje profesionální nebo podnikatelské činnosti v členském státě, v němž má spotřebitel bydliště, nebo </a:t>
            </a:r>
            <a:r>
              <a:rPr lang="cs-CZ" sz="2000" b="1" u="sng" dirty="0"/>
              <a:t>pokud se jakýmkoli způsobem taková činnost </a:t>
            </a:r>
            <a:r>
              <a:rPr lang="cs-CZ" sz="2000" dirty="0"/>
              <a:t>na tento členský stát nebo na několik členských států včetně tohoto členského státu </a:t>
            </a:r>
            <a:r>
              <a:rPr lang="cs-CZ" sz="2000" b="1" u="sng" dirty="0"/>
              <a:t>zaměřuje</a:t>
            </a:r>
            <a:r>
              <a:rPr lang="cs-CZ" sz="2000" dirty="0"/>
              <a:t>, a smlouva spadá do rozsahu těchto činností</a:t>
            </a:r>
          </a:p>
          <a:p>
            <a:pPr lvl="2"/>
            <a:endParaRPr lang="cs-CZ" dirty="0"/>
          </a:p>
        </p:txBody>
      </p:sp>
    </p:spTree>
    <p:extLst>
      <p:ext uri="{BB962C8B-B14F-4D97-AF65-F5344CB8AC3E}">
        <p14:creationId xmlns:p14="http://schemas.microsoft.com/office/powerpoint/2010/main" val="20623398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D6E5FA2-30CD-4059-6B5A-70F3532D65BC}"/>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A421A31D-0313-A654-E834-70262999DE98}"/>
              </a:ext>
            </a:extLst>
          </p:cNvPr>
          <p:cNvSpPr>
            <a:spLocks noGrp="1"/>
          </p:cNvSpPr>
          <p:nvPr>
            <p:ph type="sldNum" sz="quarter" idx="11"/>
          </p:nvPr>
        </p:nvSpPr>
        <p:spPr/>
        <p:txBody>
          <a:bodyPr/>
          <a:lstStyle/>
          <a:p>
            <a:fld id="{0970407D-EE58-4A0B-824B-1D3AE42DD9CF}" type="slidenum">
              <a:rPr lang="cs-CZ" altLang="cs-CZ" smtClean="0"/>
              <a:pPr/>
              <a:t>52</a:t>
            </a:fld>
            <a:endParaRPr lang="cs-CZ" altLang="cs-CZ" dirty="0"/>
          </a:p>
        </p:txBody>
      </p:sp>
      <p:sp>
        <p:nvSpPr>
          <p:cNvPr id="4" name="Nadpis 3">
            <a:extLst>
              <a:ext uri="{FF2B5EF4-FFF2-40B4-BE49-F238E27FC236}">
                <a16:creationId xmlns:a16="http://schemas.microsoft.com/office/drawing/2014/main" id="{E9D93D65-C237-E7A0-278D-9F519CFE1454}"/>
              </a:ext>
            </a:extLst>
          </p:cNvPr>
          <p:cNvSpPr>
            <a:spLocks noGrp="1"/>
          </p:cNvSpPr>
          <p:nvPr>
            <p:ph type="title"/>
          </p:nvPr>
        </p:nvSpPr>
        <p:spPr/>
        <p:txBody>
          <a:bodyPr/>
          <a:lstStyle/>
          <a:p>
            <a:r>
              <a:rPr lang="cs-CZ" dirty="0"/>
              <a:t>Spotřebitel</a:t>
            </a:r>
          </a:p>
        </p:txBody>
      </p:sp>
      <p:sp>
        <p:nvSpPr>
          <p:cNvPr id="5" name="Zástupný obsah 4">
            <a:extLst>
              <a:ext uri="{FF2B5EF4-FFF2-40B4-BE49-F238E27FC236}">
                <a16:creationId xmlns:a16="http://schemas.microsoft.com/office/drawing/2014/main" id="{13376918-3B33-98F0-1932-6E828023DF3D}"/>
              </a:ext>
            </a:extLst>
          </p:cNvPr>
          <p:cNvSpPr>
            <a:spLocks noGrp="1"/>
          </p:cNvSpPr>
          <p:nvPr>
            <p:ph idx="1"/>
          </p:nvPr>
        </p:nvSpPr>
        <p:spPr/>
        <p:txBody>
          <a:bodyPr/>
          <a:lstStyle/>
          <a:p>
            <a:r>
              <a:rPr lang="cs-CZ" sz="2400" dirty="0"/>
              <a:t>Pojem spotřebitel – bohatá judikatura SD EU</a:t>
            </a:r>
          </a:p>
          <a:p>
            <a:pPr lvl="1"/>
            <a:r>
              <a:rPr lang="cs-CZ" sz="2400" dirty="0"/>
              <a:t>C-498/16 </a:t>
            </a:r>
            <a:r>
              <a:rPr lang="en-US" sz="2400" dirty="0"/>
              <a:t>Maximilian </a:t>
            </a:r>
            <a:r>
              <a:rPr lang="en-US" sz="2400" dirty="0" err="1"/>
              <a:t>Schrems</a:t>
            </a:r>
            <a:r>
              <a:rPr lang="en-US" sz="2400" dirty="0"/>
              <a:t> v. Facebook Ireland Limited</a:t>
            </a:r>
            <a:endParaRPr lang="cs-CZ" sz="2400" dirty="0"/>
          </a:p>
          <a:p>
            <a:pPr marL="1257300" lvl="2" indent="-342900">
              <a:buFont typeface="Arial" panose="020B0604020202020204" pitchFamily="34" charset="0"/>
              <a:buChar char="•"/>
            </a:pPr>
            <a:r>
              <a:rPr lang="cs-CZ" sz="2400" i="1" dirty="0"/>
              <a:t>uživatel soukromého účtu na Facebooku neztrácí postavení „spotřebitele“ ve smyslu tohoto článku, pokud vydává knihy, přednáší, provozuje internetové stránky, vybírá dary a nechává si postoupit nároky řady spotřebitelů za účelem uplatnění těchto nároků u soudu</a:t>
            </a:r>
          </a:p>
          <a:p>
            <a:pPr marL="1257300" lvl="2" indent="-342900">
              <a:buFont typeface="Arial" panose="020B0604020202020204" pitchFamily="34" charset="0"/>
              <a:buChar char="•"/>
            </a:pPr>
            <a:r>
              <a:rPr lang="cs-CZ" sz="2400" i="1" dirty="0"/>
              <a:t>Článek </a:t>
            </a:r>
            <a:r>
              <a:rPr lang="en-US" sz="2400" i="1" dirty="0"/>
              <a:t>[</a:t>
            </a:r>
            <a:r>
              <a:rPr lang="cs-CZ" sz="2400" i="1" dirty="0"/>
              <a:t>18 odst. 1 Nařízení Brusel Ibis</a:t>
            </a:r>
            <a:r>
              <a:rPr lang="en-US" sz="2400" i="1" dirty="0"/>
              <a:t>]</a:t>
            </a:r>
            <a:r>
              <a:rPr lang="cs-CZ" sz="2400" i="1" dirty="0"/>
              <a:t> musí být vykládán v tom smyslu, že se nevztahuje na žalobu, kterou spotřebitel uplatňuje u soudu svého bydliště nejen vlastní nároky, nýbrž i nároky postoupené jinými spotřebiteli s bydlištěm v tomtéž členském státě, v jiných členských státech nebo ve třetích státech</a:t>
            </a:r>
          </a:p>
          <a:p>
            <a:pPr lvl="1"/>
            <a:endParaRPr lang="cs-CZ" sz="2400" dirty="0"/>
          </a:p>
        </p:txBody>
      </p:sp>
    </p:spTree>
    <p:extLst>
      <p:ext uri="{BB962C8B-B14F-4D97-AF65-F5344CB8AC3E}">
        <p14:creationId xmlns:p14="http://schemas.microsoft.com/office/powerpoint/2010/main" val="29439176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8EAE186-F463-8F7D-4404-EBEB4CC1E9D1}"/>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D0F6E915-7B34-DC92-29F7-882304ED9A52}"/>
              </a:ext>
            </a:extLst>
          </p:cNvPr>
          <p:cNvSpPr>
            <a:spLocks noGrp="1"/>
          </p:cNvSpPr>
          <p:nvPr>
            <p:ph type="sldNum" sz="quarter" idx="11"/>
          </p:nvPr>
        </p:nvSpPr>
        <p:spPr/>
        <p:txBody>
          <a:bodyPr/>
          <a:lstStyle/>
          <a:p>
            <a:fld id="{0970407D-EE58-4A0B-824B-1D3AE42DD9CF}" type="slidenum">
              <a:rPr lang="cs-CZ" altLang="cs-CZ" smtClean="0"/>
              <a:pPr/>
              <a:t>53</a:t>
            </a:fld>
            <a:endParaRPr lang="cs-CZ" altLang="cs-CZ" dirty="0"/>
          </a:p>
        </p:txBody>
      </p:sp>
      <p:sp>
        <p:nvSpPr>
          <p:cNvPr id="4" name="Nadpis 3">
            <a:extLst>
              <a:ext uri="{FF2B5EF4-FFF2-40B4-BE49-F238E27FC236}">
                <a16:creationId xmlns:a16="http://schemas.microsoft.com/office/drawing/2014/main" id="{121DF9BE-D55B-A05D-AF48-C321B8CB46B1}"/>
              </a:ext>
            </a:extLst>
          </p:cNvPr>
          <p:cNvSpPr>
            <a:spLocks noGrp="1"/>
          </p:cNvSpPr>
          <p:nvPr>
            <p:ph type="title"/>
          </p:nvPr>
        </p:nvSpPr>
        <p:spPr/>
        <p:txBody>
          <a:bodyPr/>
          <a:lstStyle/>
          <a:p>
            <a:r>
              <a:rPr lang="cs-CZ" dirty="0"/>
              <a:t>Spotřebitel</a:t>
            </a:r>
          </a:p>
        </p:txBody>
      </p:sp>
      <p:sp>
        <p:nvSpPr>
          <p:cNvPr id="5" name="Zástupný obsah 4">
            <a:extLst>
              <a:ext uri="{FF2B5EF4-FFF2-40B4-BE49-F238E27FC236}">
                <a16:creationId xmlns:a16="http://schemas.microsoft.com/office/drawing/2014/main" id="{08E3DFE2-6164-C969-E2F3-C018270E039D}"/>
              </a:ext>
            </a:extLst>
          </p:cNvPr>
          <p:cNvSpPr>
            <a:spLocks noGrp="1"/>
          </p:cNvSpPr>
          <p:nvPr>
            <p:ph idx="1"/>
          </p:nvPr>
        </p:nvSpPr>
        <p:spPr/>
        <p:txBody>
          <a:bodyPr/>
          <a:lstStyle/>
          <a:p>
            <a:r>
              <a:rPr lang="cs-CZ" sz="2200" dirty="0"/>
              <a:t>C-774/19 </a:t>
            </a:r>
            <a:r>
              <a:rPr lang="cs-CZ" sz="2200" dirty="0" err="1"/>
              <a:t>Personal</a:t>
            </a:r>
            <a:r>
              <a:rPr lang="cs-CZ" sz="2200" dirty="0"/>
              <a:t> Exchange</a:t>
            </a:r>
          </a:p>
          <a:p>
            <a:pPr lvl="1"/>
            <a:r>
              <a:rPr lang="cs-CZ" sz="2200" i="1" dirty="0"/>
              <a:t>Článek (17 odst. 1 Nařízení Brusel Ibis) musí být vykládán v tom smyslu, že fyzická osoba s bydlištěm v členském státě, která jednak uzavřela se společností usazenou v jiném členském státě smlouvu o hraní online pokeru, která obsahuje obecné podmínky stanovené posledně uvedenou společností, a jednak </a:t>
            </a:r>
            <a:r>
              <a:rPr lang="cs-CZ" sz="2200" i="1" u="sng" dirty="0"/>
              <a:t>pro tuto činnost nemá formální registraci ani tuto činnost nenabízela třetím osobám jako placenou službu</a:t>
            </a:r>
            <a:r>
              <a:rPr lang="cs-CZ" sz="2200" i="1" dirty="0"/>
              <a:t>, neztrácí postavení „spotřebitele“ ve smyslu tohoto ustanovení, i</a:t>
            </a:r>
            <a:r>
              <a:rPr lang="cs-CZ" sz="2200" i="1" u="sng" dirty="0"/>
              <a:t> když tato osoba hraje tuto hru mnoho hodin denně (až 9), má rozsáhlé znalosti a dosahuje z této hry značných zisků</a:t>
            </a:r>
            <a:r>
              <a:rPr lang="cs-CZ" sz="2200" i="1" dirty="0"/>
              <a:t>.</a:t>
            </a:r>
          </a:p>
          <a:p>
            <a:endParaRPr lang="cs-CZ" dirty="0"/>
          </a:p>
        </p:txBody>
      </p:sp>
    </p:spTree>
    <p:extLst>
      <p:ext uri="{BB962C8B-B14F-4D97-AF65-F5344CB8AC3E}">
        <p14:creationId xmlns:p14="http://schemas.microsoft.com/office/powerpoint/2010/main" val="11912378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B7BA72E-6A0E-5E08-FA66-D5E1922E1716}"/>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DD94B275-5F3D-0234-E2B8-36E0DB3C34B0}"/>
              </a:ext>
            </a:extLst>
          </p:cNvPr>
          <p:cNvSpPr>
            <a:spLocks noGrp="1"/>
          </p:cNvSpPr>
          <p:nvPr>
            <p:ph type="sldNum" sz="quarter" idx="11"/>
          </p:nvPr>
        </p:nvSpPr>
        <p:spPr/>
        <p:txBody>
          <a:bodyPr/>
          <a:lstStyle/>
          <a:p>
            <a:fld id="{0970407D-EE58-4A0B-824B-1D3AE42DD9CF}" type="slidenum">
              <a:rPr lang="cs-CZ" altLang="cs-CZ" smtClean="0"/>
              <a:pPr/>
              <a:t>54</a:t>
            </a:fld>
            <a:endParaRPr lang="cs-CZ" altLang="cs-CZ" dirty="0"/>
          </a:p>
        </p:txBody>
      </p:sp>
      <p:sp>
        <p:nvSpPr>
          <p:cNvPr id="4" name="Nadpis 3">
            <a:extLst>
              <a:ext uri="{FF2B5EF4-FFF2-40B4-BE49-F238E27FC236}">
                <a16:creationId xmlns:a16="http://schemas.microsoft.com/office/drawing/2014/main" id="{82F1D4D9-6909-BA8A-6963-D5EFA36187F3}"/>
              </a:ext>
            </a:extLst>
          </p:cNvPr>
          <p:cNvSpPr>
            <a:spLocks noGrp="1"/>
          </p:cNvSpPr>
          <p:nvPr>
            <p:ph type="title"/>
          </p:nvPr>
        </p:nvSpPr>
        <p:spPr/>
        <p:txBody>
          <a:bodyPr/>
          <a:lstStyle/>
          <a:p>
            <a:r>
              <a:rPr lang="cs-CZ" dirty="0"/>
              <a:t>Spotřebitel</a:t>
            </a:r>
          </a:p>
        </p:txBody>
      </p:sp>
      <p:sp>
        <p:nvSpPr>
          <p:cNvPr id="5" name="Zástupný obsah 4">
            <a:extLst>
              <a:ext uri="{FF2B5EF4-FFF2-40B4-BE49-F238E27FC236}">
                <a16:creationId xmlns:a16="http://schemas.microsoft.com/office/drawing/2014/main" id="{EF86C8E3-A9DD-7019-A9F6-5C389E088E43}"/>
              </a:ext>
            </a:extLst>
          </p:cNvPr>
          <p:cNvSpPr>
            <a:spLocks noGrp="1"/>
          </p:cNvSpPr>
          <p:nvPr>
            <p:ph idx="1"/>
          </p:nvPr>
        </p:nvSpPr>
        <p:spPr/>
        <p:txBody>
          <a:bodyPr/>
          <a:lstStyle/>
          <a:p>
            <a:pPr>
              <a:lnSpc>
                <a:spcPct val="100000"/>
              </a:lnSpc>
            </a:pPr>
            <a:r>
              <a:rPr lang="cs-CZ" sz="2200" dirty="0"/>
              <a:t>C-208/18 </a:t>
            </a:r>
            <a:r>
              <a:rPr lang="cs-CZ" sz="2200" dirty="0" err="1"/>
              <a:t>Petruchová</a:t>
            </a:r>
            <a:endParaRPr lang="cs-CZ" sz="2200" dirty="0"/>
          </a:p>
          <a:p>
            <a:pPr>
              <a:lnSpc>
                <a:spcPct val="100000"/>
              </a:lnSpc>
            </a:pPr>
            <a:r>
              <a:rPr lang="cs-CZ" sz="2200" i="1" dirty="0"/>
              <a:t>Článek 17 odst. 1 (Nařízení Brusel Ibis) musí být vykládán v tom smyslu, že fyzická osoba, která na základě takové smlouvy, jako je </a:t>
            </a:r>
            <a:r>
              <a:rPr lang="cs-CZ" sz="2200" i="1" u="sng" dirty="0"/>
              <a:t>rozdílová smlouva uzavřená s brokerskou společností</a:t>
            </a:r>
            <a:r>
              <a:rPr lang="cs-CZ" sz="2200" i="1" dirty="0"/>
              <a:t>, provádí prostřednictvím této společnosti transakce na mezinárodním devizovém trhu </a:t>
            </a:r>
            <a:r>
              <a:rPr lang="cs-CZ" sz="2200" i="1" u="sng" dirty="0"/>
              <a:t>FOREX</a:t>
            </a:r>
            <a:r>
              <a:rPr lang="cs-CZ" sz="2200" i="1" dirty="0"/>
              <a:t> (</a:t>
            </a:r>
            <a:r>
              <a:rPr lang="cs-CZ" sz="2200" i="1" dirty="0" err="1"/>
              <a:t>Foreign</a:t>
            </a:r>
            <a:r>
              <a:rPr lang="cs-CZ" sz="2200" i="1" dirty="0"/>
              <a:t> Exchange) , musí být kvalifikována jako „spotřebitel “ ve smyslu tohoto ustanovení, </a:t>
            </a:r>
            <a:r>
              <a:rPr lang="cs-CZ" sz="2200" i="1" u="sng" dirty="0"/>
              <a:t>pokud uzavření této smlouvy nespadá do profesionální nebo podnikatelské činnosti této osoby, což přísluší ověřit předkládajícímu soudu</a:t>
            </a:r>
            <a:r>
              <a:rPr lang="cs-CZ" sz="2200" i="1" dirty="0"/>
              <a:t>. Faktory, jako je hodnota transakcí prováděných na základě takových smluv, jako jsou rozdílové smlouvy, velikost rizika finančních ztrát spojeného s uzavíráním takových smluv, případné znalosti a odbornost této osoby v oblasti finančních nástrojů nebo její aktivní jednání v rámci takových transakcí, jsou </a:t>
            </a:r>
            <a:r>
              <a:rPr lang="cs-CZ" sz="2200" i="1" u="sng" dirty="0"/>
              <a:t>jako takové pro účely této kvalifikace v zásadě nerozhodné</a:t>
            </a:r>
            <a:endParaRPr lang="cs-CZ" sz="2200" dirty="0"/>
          </a:p>
          <a:p>
            <a:endParaRPr lang="cs-CZ" sz="2200" dirty="0"/>
          </a:p>
        </p:txBody>
      </p:sp>
    </p:spTree>
    <p:extLst>
      <p:ext uri="{BB962C8B-B14F-4D97-AF65-F5344CB8AC3E}">
        <p14:creationId xmlns:p14="http://schemas.microsoft.com/office/powerpoint/2010/main" val="30117683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B553847-712A-9E5A-08BC-332625882178}"/>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D5E775AF-DDF1-1098-C643-EB35F01E0977}"/>
              </a:ext>
            </a:extLst>
          </p:cNvPr>
          <p:cNvSpPr>
            <a:spLocks noGrp="1"/>
          </p:cNvSpPr>
          <p:nvPr>
            <p:ph type="sldNum" sz="quarter" idx="11"/>
          </p:nvPr>
        </p:nvSpPr>
        <p:spPr/>
        <p:txBody>
          <a:bodyPr/>
          <a:lstStyle/>
          <a:p>
            <a:fld id="{0970407D-EE58-4A0B-824B-1D3AE42DD9CF}" type="slidenum">
              <a:rPr lang="cs-CZ" altLang="cs-CZ" smtClean="0"/>
              <a:pPr/>
              <a:t>55</a:t>
            </a:fld>
            <a:endParaRPr lang="cs-CZ" altLang="cs-CZ" dirty="0"/>
          </a:p>
        </p:txBody>
      </p:sp>
      <p:sp>
        <p:nvSpPr>
          <p:cNvPr id="4" name="Nadpis 3">
            <a:extLst>
              <a:ext uri="{FF2B5EF4-FFF2-40B4-BE49-F238E27FC236}">
                <a16:creationId xmlns:a16="http://schemas.microsoft.com/office/drawing/2014/main" id="{E1BC27DC-DD31-975C-2B86-F80362C98CA4}"/>
              </a:ext>
            </a:extLst>
          </p:cNvPr>
          <p:cNvSpPr>
            <a:spLocks noGrp="1"/>
          </p:cNvSpPr>
          <p:nvPr>
            <p:ph type="title"/>
          </p:nvPr>
        </p:nvSpPr>
        <p:spPr>
          <a:xfrm>
            <a:off x="720000" y="487575"/>
            <a:ext cx="10753200" cy="451576"/>
          </a:xfrm>
        </p:spPr>
        <p:txBody>
          <a:bodyPr/>
          <a:lstStyle/>
          <a:p>
            <a:r>
              <a:rPr lang="cs-CZ" dirty="0"/>
              <a:t>Zaměřování činnosti</a:t>
            </a:r>
          </a:p>
        </p:txBody>
      </p:sp>
      <p:sp>
        <p:nvSpPr>
          <p:cNvPr id="5" name="Zástupný obsah 4">
            <a:extLst>
              <a:ext uri="{FF2B5EF4-FFF2-40B4-BE49-F238E27FC236}">
                <a16:creationId xmlns:a16="http://schemas.microsoft.com/office/drawing/2014/main" id="{2DFFDE1B-8F08-5BEB-346B-720F91274A25}"/>
              </a:ext>
            </a:extLst>
          </p:cNvPr>
          <p:cNvSpPr>
            <a:spLocks noGrp="1"/>
          </p:cNvSpPr>
          <p:nvPr>
            <p:ph idx="1"/>
          </p:nvPr>
        </p:nvSpPr>
        <p:spPr>
          <a:xfrm>
            <a:off x="793479" y="1171576"/>
            <a:ext cx="10753200" cy="4139998"/>
          </a:xfrm>
        </p:spPr>
        <p:txBody>
          <a:bodyPr/>
          <a:lstStyle/>
          <a:p>
            <a:r>
              <a:rPr lang="cs-CZ" sz="2400" dirty="0"/>
              <a:t>Pojem „zaměřování činnosti“</a:t>
            </a:r>
          </a:p>
          <a:p>
            <a:pPr lvl="1"/>
            <a:r>
              <a:rPr lang="pl-PL" sz="2400" dirty="0"/>
              <a:t>Spojené věci C-585/08 a C-144/09 </a:t>
            </a:r>
            <a:r>
              <a:rPr lang="cs-CZ" sz="2400" dirty="0"/>
              <a:t>Peter </a:t>
            </a:r>
            <a:r>
              <a:rPr lang="cs-CZ" sz="2400" dirty="0" err="1"/>
              <a:t>Pammer</a:t>
            </a:r>
            <a:r>
              <a:rPr lang="cs-CZ" sz="2400" dirty="0"/>
              <a:t> proti </a:t>
            </a:r>
            <a:r>
              <a:rPr lang="cs-CZ" sz="2400" dirty="0" err="1"/>
              <a:t>Reederei</a:t>
            </a:r>
            <a:r>
              <a:rPr lang="cs-CZ" sz="2400" dirty="0"/>
              <a:t> Karl </a:t>
            </a:r>
            <a:r>
              <a:rPr lang="cs-CZ" sz="2400" dirty="0" err="1"/>
              <a:t>Schlüter</a:t>
            </a:r>
            <a:r>
              <a:rPr lang="cs-CZ" sz="2400" dirty="0"/>
              <a:t> </a:t>
            </a:r>
            <a:r>
              <a:rPr lang="cs-CZ" sz="2400" dirty="0" err="1"/>
              <a:t>GmbH</a:t>
            </a:r>
            <a:r>
              <a:rPr lang="cs-CZ" sz="2400" dirty="0"/>
              <a:t> &amp; Co. KG (C-585/08) a Hotel </a:t>
            </a:r>
            <a:r>
              <a:rPr lang="cs-CZ" sz="2400" dirty="0" err="1"/>
              <a:t>Alpenhof</a:t>
            </a:r>
            <a:r>
              <a:rPr lang="cs-CZ" sz="2400" dirty="0"/>
              <a:t> </a:t>
            </a:r>
            <a:r>
              <a:rPr lang="cs-CZ" sz="2400" dirty="0" err="1"/>
              <a:t>GesmbH</a:t>
            </a:r>
            <a:r>
              <a:rPr lang="cs-CZ" sz="2400" dirty="0"/>
              <a:t> proti Oliver Heller (C-144/09)</a:t>
            </a:r>
          </a:p>
          <a:p>
            <a:r>
              <a:rPr lang="cs-CZ" sz="2400" dirty="0"/>
              <a:t>C-190/11 Daniela </a:t>
            </a:r>
            <a:r>
              <a:rPr lang="cs-CZ" sz="2400" dirty="0" err="1"/>
              <a:t>Mühlleitner</a:t>
            </a:r>
            <a:r>
              <a:rPr lang="cs-CZ" sz="2400" dirty="0"/>
              <a:t> v. Ahmad </a:t>
            </a:r>
            <a:r>
              <a:rPr lang="cs-CZ" sz="2400" dirty="0" err="1"/>
              <a:t>Yusufi</a:t>
            </a:r>
            <a:r>
              <a:rPr lang="cs-CZ" sz="2400" dirty="0"/>
              <a:t>, </a:t>
            </a:r>
            <a:r>
              <a:rPr lang="cs-CZ" sz="2400" dirty="0" err="1"/>
              <a:t>Wadat</a:t>
            </a:r>
            <a:r>
              <a:rPr lang="cs-CZ" sz="2400" dirty="0"/>
              <a:t> </a:t>
            </a:r>
            <a:r>
              <a:rPr lang="cs-CZ" sz="2400" dirty="0" err="1"/>
              <a:t>Yusufi</a:t>
            </a:r>
            <a:endParaRPr lang="cs-CZ" sz="2400" dirty="0"/>
          </a:p>
          <a:p>
            <a:pPr lvl="1"/>
            <a:r>
              <a:rPr lang="pl-PL" sz="2400" i="1" dirty="0"/>
              <a:t>...nevyžaduje, aby smlouva mezi spotřebitelem a podnikatelem byla uzavřena na dálku</a:t>
            </a:r>
          </a:p>
          <a:p>
            <a:r>
              <a:rPr lang="cs-CZ" sz="2400" dirty="0"/>
              <a:t>C-218/12 </a:t>
            </a:r>
            <a:r>
              <a:rPr lang="cs-CZ" sz="2400" dirty="0" err="1"/>
              <a:t>Lokman</a:t>
            </a:r>
            <a:r>
              <a:rPr lang="cs-CZ" sz="2400" dirty="0"/>
              <a:t> </a:t>
            </a:r>
            <a:r>
              <a:rPr lang="cs-CZ" sz="2400" dirty="0" err="1"/>
              <a:t>Emrek</a:t>
            </a:r>
            <a:r>
              <a:rPr lang="cs-CZ" sz="2400" dirty="0"/>
              <a:t> proti Vlado </a:t>
            </a:r>
            <a:r>
              <a:rPr lang="cs-CZ" sz="2400" dirty="0" err="1"/>
              <a:t>Sabranovic</a:t>
            </a:r>
            <a:endParaRPr lang="cs-CZ" sz="2400" dirty="0"/>
          </a:p>
          <a:p>
            <a:pPr lvl="1"/>
            <a:r>
              <a:rPr lang="cs-CZ" sz="2400" i="1" dirty="0"/>
              <a:t>…nevyžaduje existenci příčinné souvislosti mezi prostředkem použitým k zaměření podnikatelské nebo profesionální činnosti na členský stát bydliště spotřebitele, tj. internetovou stránkou, a uzavřením smlouvy s tímto spotřebitelem. Existence takové příčinné souvislosti však ukazuje na spojitost smlouvy s takovou činností</a:t>
            </a:r>
          </a:p>
          <a:p>
            <a:pPr lvl="1"/>
            <a:endParaRPr lang="cs-CZ" sz="2400" dirty="0"/>
          </a:p>
        </p:txBody>
      </p:sp>
    </p:spTree>
    <p:extLst>
      <p:ext uri="{BB962C8B-B14F-4D97-AF65-F5344CB8AC3E}">
        <p14:creationId xmlns:p14="http://schemas.microsoft.com/office/powerpoint/2010/main" val="35299708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96A6D6E-A205-CB85-D911-46FB076D2F58}"/>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7CA85C7D-A70E-7AF8-E1DB-02E89FF7D811}"/>
              </a:ext>
            </a:extLst>
          </p:cNvPr>
          <p:cNvSpPr>
            <a:spLocks noGrp="1"/>
          </p:cNvSpPr>
          <p:nvPr>
            <p:ph type="sldNum" sz="quarter" idx="11"/>
          </p:nvPr>
        </p:nvSpPr>
        <p:spPr/>
        <p:txBody>
          <a:bodyPr/>
          <a:lstStyle/>
          <a:p>
            <a:fld id="{0970407D-EE58-4A0B-824B-1D3AE42DD9CF}" type="slidenum">
              <a:rPr lang="cs-CZ" altLang="cs-CZ" smtClean="0"/>
              <a:pPr/>
              <a:t>56</a:t>
            </a:fld>
            <a:endParaRPr lang="cs-CZ" altLang="cs-CZ" dirty="0"/>
          </a:p>
        </p:txBody>
      </p:sp>
      <p:sp>
        <p:nvSpPr>
          <p:cNvPr id="4" name="Nadpis 3">
            <a:extLst>
              <a:ext uri="{FF2B5EF4-FFF2-40B4-BE49-F238E27FC236}">
                <a16:creationId xmlns:a16="http://schemas.microsoft.com/office/drawing/2014/main" id="{A59A6553-1EE4-943C-E25F-06122D59D1B2}"/>
              </a:ext>
            </a:extLst>
          </p:cNvPr>
          <p:cNvSpPr>
            <a:spLocks noGrp="1"/>
          </p:cNvSpPr>
          <p:nvPr>
            <p:ph type="title"/>
          </p:nvPr>
        </p:nvSpPr>
        <p:spPr/>
        <p:txBody>
          <a:bodyPr/>
          <a:lstStyle/>
          <a:p>
            <a:r>
              <a:rPr lang="cs-CZ" dirty="0"/>
              <a:t>Spotřebitelské smlouvy online – </a:t>
            </a:r>
            <a:r>
              <a:rPr lang="cs-CZ" dirty="0" err="1"/>
              <a:t>rozh</a:t>
            </a:r>
            <a:r>
              <a:rPr lang="cs-CZ" dirty="0"/>
              <a:t>. právo </a:t>
            </a:r>
          </a:p>
        </p:txBody>
      </p:sp>
      <p:sp>
        <p:nvSpPr>
          <p:cNvPr id="5" name="Zástupný obsah 4">
            <a:extLst>
              <a:ext uri="{FF2B5EF4-FFF2-40B4-BE49-F238E27FC236}">
                <a16:creationId xmlns:a16="http://schemas.microsoft.com/office/drawing/2014/main" id="{8B78E73F-2A7C-D4BE-B8FD-5A00C2F16B5A}"/>
              </a:ext>
            </a:extLst>
          </p:cNvPr>
          <p:cNvSpPr>
            <a:spLocks noGrp="1"/>
          </p:cNvSpPr>
          <p:nvPr>
            <p:ph idx="1"/>
          </p:nvPr>
        </p:nvSpPr>
        <p:spPr>
          <a:xfrm>
            <a:off x="720000" y="1430745"/>
            <a:ext cx="10753200" cy="4139998"/>
          </a:xfrm>
        </p:spPr>
        <p:txBody>
          <a:bodyPr/>
          <a:lstStyle/>
          <a:p>
            <a:r>
              <a:rPr lang="cs-CZ" sz="2200" dirty="0"/>
              <a:t>Článek 6 Nařízení Řím I</a:t>
            </a:r>
          </a:p>
          <a:p>
            <a:pPr lvl="1"/>
            <a:r>
              <a:rPr lang="cs-CZ" sz="2200" dirty="0"/>
              <a:t>Odst. 1 – </a:t>
            </a:r>
            <a:r>
              <a:rPr lang="en-GB" sz="2200" i="1" dirty="0"/>
              <a:t>[</a:t>
            </a:r>
            <a:r>
              <a:rPr lang="cs-CZ" sz="2200" i="1" dirty="0"/>
              <a:t>…</a:t>
            </a:r>
            <a:r>
              <a:rPr lang="en-GB" sz="2200" i="1" dirty="0"/>
              <a:t>]</a:t>
            </a:r>
            <a:r>
              <a:rPr lang="cs-CZ" sz="2200" i="1" dirty="0"/>
              <a:t> smlouva uzavřená fyzickou osobou za účelem, který se netýká její profesionální nebo podnikatelské činnosti (dále jen „spotřebitel“), s jinou osobou, která jedná v rámci výkonu své profesionální nebo podnikatelské činnosti (dále jen „obchodník“), se řídí právem země, v níž má spotřebitel obvyklé bydliště, pokud a) obchodník provozuje svou profesionální nebo podnikatelskou činnost v zemi, kde má spotřebitel své obvyklé bydliště, nebo b) se jakýmkoli způsobem taková </a:t>
            </a:r>
            <a:r>
              <a:rPr lang="cs-CZ" sz="2200" b="1" i="1" dirty="0"/>
              <a:t>činnost na tuto zemi nebo na několik zemí včetně této země zaměřuje</a:t>
            </a:r>
          </a:p>
          <a:p>
            <a:pPr lvl="1"/>
            <a:r>
              <a:rPr lang="cs-CZ" sz="2200" dirty="0"/>
              <a:t>Odst. 2 - </a:t>
            </a:r>
            <a:r>
              <a:rPr lang="cs-CZ" sz="2200" i="1" dirty="0"/>
              <a:t>Bez ohledu na odstavec 1 si </a:t>
            </a:r>
            <a:r>
              <a:rPr lang="cs-CZ" sz="2200" b="1" i="1" dirty="0"/>
              <a:t>mohou strany zvolit </a:t>
            </a:r>
            <a:r>
              <a:rPr lang="cs-CZ" sz="2200" i="1" dirty="0"/>
              <a:t>v souladu s článkem 3 právo rozhodné pro smlouvu, která splňuje podmínky odstavce 1. V důsledku této volby však nesmí být spotřebitel zbaven ochrany, kterou mu poskytují ustanovení právního řádu, od nichž se nelze smluvně odchýlit, a jež by se v případě neexistence volby práva na základě odstavce 1 jinak použila</a:t>
            </a:r>
          </a:p>
        </p:txBody>
      </p:sp>
    </p:spTree>
    <p:extLst>
      <p:ext uri="{BB962C8B-B14F-4D97-AF65-F5344CB8AC3E}">
        <p14:creationId xmlns:p14="http://schemas.microsoft.com/office/powerpoint/2010/main" val="31941197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617C356-4880-CBF8-76BE-C6D8EBF85D47}"/>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5B49CBC5-8734-F01E-54C9-A9A03375FFFF}"/>
              </a:ext>
            </a:extLst>
          </p:cNvPr>
          <p:cNvSpPr>
            <a:spLocks noGrp="1"/>
          </p:cNvSpPr>
          <p:nvPr>
            <p:ph type="sldNum" sz="quarter" idx="11"/>
          </p:nvPr>
        </p:nvSpPr>
        <p:spPr/>
        <p:txBody>
          <a:bodyPr/>
          <a:lstStyle/>
          <a:p>
            <a:fld id="{0970407D-EE58-4A0B-824B-1D3AE42DD9CF}" type="slidenum">
              <a:rPr lang="cs-CZ" altLang="cs-CZ" smtClean="0"/>
              <a:pPr/>
              <a:t>57</a:t>
            </a:fld>
            <a:endParaRPr lang="cs-CZ" altLang="cs-CZ" dirty="0"/>
          </a:p>
        </p:txBody>
      </p:sp>
      <p:sp>
        <p:nvSpPr>
          <p:cNvPr id="4" name="Nadpis 3">
            <a:extLst>
              <a:ext uri="{FF2B5EF4-FFF2-40B4-BE49-F238E27FC236}">
                <a16:creationId xmlns:a16="http://schemas.microsoft.com/office/drawing/2014/main" id="{9F0E2E87-7FD6-82B7-1544-C460622A4578}"/>
              </a:ext>
            </a:extLst>
          </p:cNvPr>
          <p:cNvSpPr>
            <a:spLocks noGrp="1"/>
          </p:cNvSpPr>
          <p:nvPr>
            <p:ph type="title"/>
          </p:nvPr>
        </p:nvSpPr>
        <p:spPr/>
        <p:txBody>
          <a:bodyPr/>
          <a:lstStyle/>
          <a:p>
            <a:r>
              <a:rPr lang="cs-CZ" dirty="0"/>
              <a:t>Spotřebitelské smlouvy online – </a:t>
            </a:r>
            <a:r>
              <a:rPr lang="cs-CZ" dirty="0" err="1"/>
              <a:t>rozh</a:t>
            </a:r>
            <a:r>
              <a:rPr lang="cs-CZ" dirty="0"/>
              <a:t>. právo </a:t>
            </a:r>
          </a:p>
        </p:txBody>
      </p:sp>
      <p:sp>
        <p:nvSpPr>
          <p:cNvPr id="5" name="Zástupný obsah 4">
            <a:extLst>
              <a:ext uri="{FF2B5EF4-FFF2-40B4-BE49-F238E27FC236}">
                <a16:creationId xmlns:a16="http://schemas.microsoft.com/office/drawing/2014/main" id="{A7D2A64C-9663-AC5B-5A86-1B341D3EDFE1}"/>
              </a:ext>
            </a:extLst>
          </p:cNvPr>
          <p:cNvSpPr>
            <a:spLocks noGrp="1"/>
          </p:cNvSpPr>
          <p:nvPr>
            <p:ph idx="1"/>
          </p:nvPr>
        </p:nvSpPr>
        <p:spPr>
          <a:xfrm>
            <a:off x="719400" y="1438909"/>
            <a:ext cx="10753200" cy="4139998"/>
          </a:xfrm>
        </p:spPr>
        <p:txBody>
          <a:bodyPr/>
          <a:lstStyle/>
          <a:p>
            <a:r>
              <a:rPr lang="cs-CZ" sz="2200" dirty="0"/>
              <a:t>Judikatura k článku 6 Nařízení Řím I</a:t>
            </a:r>
          </a:p>
          <a:p>
            <a:pPr lvl="1"/>
            <a:r>
              <a:rPr lang="cs-CZ" sz="2200" dirty="0"/>
              <a:t>C-191/15 </a:t>
            </a:r>
            <a:r>
              <a:rPr lang="cs-CZ" sz="2200" dirty="0" err="1"/>
              <a:t>Verein</a:t>
            </a:r>
            <a:r>
              <a:rPr lang="cs-CZ" sz="2200" dirty="0"/>
              <a:t> </a:t>
            </a:r>
            <a:r>
              <a:rPr lang="cs-CZ" sz="2200" dirty="0" err="1"/>
              <a:t>für</a:t>
            </a:r>
            <a:r>
              <a:rPr lang="cs-CZ" sz="2200" dirty="0"/>
              <a:t> </a:t>
            </a:r>
            <a:r>
              <a:rPr lang="cs-CZ" sz="2200" dirty="0" err="1"/>
              <a:t>Konsumenteninformation</a:t>
            </a:r>
            <a:r>
              <a:rPr lang="cs-CZ" sz="2200" dirty="0"/>
              <a:t> v. Amazon EU </a:t>
            </a:r>
            <a:r>
              <a:rPr lang="cs-CZ" sz="2200" dirty="0" err="1"/>
              <a:t>Sàrl</a:t>
            </a:r>
            <a:endParaRPr lang="cs-CZ" sz="2200" dirty="0"/>
          </a:p>
          <a:p>
            <a:pPr lvl="1"/>
            <a:r>
              <a:rPr lang="cs-CZ" sz="2200" dirty="0"/>
              <a:t>Ochrana spotřebitele, zneužívající klauzule, právo rozhodné pro zpracování a ochrana dat, vztah mezi Nařízením Řím I a Řím II</a:t>
            </a:r>
          </a:p>
          <a:p>
            <a:pPr lvl="1"/>
            <a:r>
              <a:rPr lang="cs-CZ" sz="2200" i="1" dirty="0"/>
              <a:t>…ujednání obsažené ve všeobecných smluvních podmínkách obchodníka, které nebylo sjednáno individuálně, a podle kterého se právem členského státu sídla tohoto obchodníka řídí smlouva uzavřená formou elektronického obchodu se spotřebitelem, je zneužívající klauzulí v rozsahu, v němž uvádí tohoto spotřebitele v omyl tím, že u něj vyvolává dojem, že se na smlouvu použije pouze právo tohoto členského státu, aniž spotřebitele informoval, že se na něj na základě čl. 6 odst. 2 nařízení Řím I vztahuje ochrana, kterou mu zajišťují imperativní ustanovení práva, které by bylo rozhodné v případě neexistence tohoto ujednání, přičemž přísluší vnitrostátnímu soudu, aby ve světle všech relevantních okolností tuto skutečnost ověřil.</a:t>
            </a:r>
          </a:p>
          <a:p>
            <a:pPr lvl="1"/>
            <a:endParaRPr lang="cs-CZ" sz="2200" dirty="0"/>
          </a:p>
        </p:txBody>
      </p:sp>
    </p:spTree>
    <p:extLst>
      <p:ext uri="{BB962C8B-B14F-4D97-AF65-F5344CB8AC3E}">
        <p14:creationId xmlns:p14="http://schemas.microsoft.com/office/powerpoint/2010/main" val="8957077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260E4B-FFFB-4289-2FC6-3DAD1A78D2B1}"/>
              </a:ext>
            </a:extLst>
          </p:cNvPr>
          <p:cNvSpPr>
            <a:spLocks noGrp="1"/>
          </p:cNvSpPr>
          <p:nvPr>
            <p:ph type="title"/>
          </p:nvPr>
        </p:nvSpPr>
        <p:spPr/>
        <p:txBody>
          <a:bodyPr/>
          <a:lstStyle/>
          <a:p>
            <a:r>
              <a:rPr lang="cs-CZ" dirty="0"/>
              <a:t>Děkuji za pozornost. </a:t>
            </a:r>
            <a:br>
              <a:rPr lang="cs-CZ" dirty="0"/>
            </a:br>
            <a:r>
              <a:rPr lang="cs-CZ" dirty="0"/>
              <a:t>Pokračování po přestávce v další prezentaci.</a:t>
            </a:r>
          </a:p>
        </p:txBody>
      </p:sp>
      <p:sp>
        <p:nvSpPr>
          <p:cNvPr id="3" name="Podnadpis 2">
            <a:extLst>
              <a:ext uri="{FF2B5EF4-FFF2-40B4-BE49-F238E27FC236}">
                <a16:creationId xmlns:a16="http://schemas.microsoft.com/office/drawing/2014/main" id="{048481D2-A183-15CA-FDDC-61DD189C8C68}"/>
              </a:ext>
            </a:extLst>
          </p:cNvPr>
          <p:cNvSpPr>
            <a:spLocks noGrp="1"/>
          </p:cNvSpPr>
          <p:nvPr>
            <p:ph type="subTitle" idx="1"/>
          </p:nvPr>
        </p:nvSpPr>
        <p:spPr>
          <a:xfrm>
            <a:off x="488309" y="4720559"/>
            <a:ext cx="11361600" cy="698497"/>
          </a:xfrm>
        </p:spPr>
        <p:txBody>
          <a:bodyPr/>
          <a:lstStyle/>
          <a:p>
            <a:endParaRPr lang="cs-CZ" dirty="0"/>
          </a:p>
        </p:txBody>
      </p:sp>
    </p:spTree>
    <p:extLst>
      <p:ext uri="{BB962C8B-B14F-4D97-AF65-F5344CB8AC3E}">
        <p14:creationId xmlns:p14="http://schemas.microsoft.com/office/powerpoint/2010/main" val="4155524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A6E1349-7961-8825-BC51-8B591DDF981C}"/>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FC0DD5CA-7E58-4400-3F89-44EA7BC3E9D3}"/>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a:extLst>
              <a:ext uri="{FF2B5EF4-FFF2-40B4-BE49-F238E27FC236}">
                <a16:creationId xmlns:a16="http://schemas.microsoft.com/office/drawing/2014/main" id="{28AFD304-9C51-0DDE-F1EB-E89A44BB8D35}"/>
              </a:ext>
            </a:extLst>
          </p:cNvPr>
          <p:cNvSpPr>
            <a:spLocks noGrp="1"/>
          </p:cNvSpPr>
          <p:nvPr>
            <p:ph type="title"/>
          </p:nvPr>
        </p:nvSpPr>
        <p:spPr>
          <a:xfrm>
            <a:off x="666000" y="-451576"/>
            <a:ext cx="10753200" cy="451576"/>
          </a:xfrm>
        </p:spPr>
        <p:txBody>
          <a:bodyPr/>
          <a:lstStyle/>
          <a:p>
            <a:endParaRPr lang="cs-CZ" dirty="0"/>
          </a:p>
        </p:txBody>
      </p:sp>
      <p:pic>
        <p:nvPicPr>
          <p:cNvPr id="7" name="Zástupný obsah 6" descr="Obsah obrázku text, snímek obrazovky, Písmo, číslo&#10;&#10;Popis byl vytvořen automaticky">
            <a:extLst>
              <a:ext uri="{FF2B5EF4-FFF2-40B4-BE49-F238E27FC236}">
                <a16:creationId xmlns:a16="http://schemas.microsoft.com/office/drawing/2014/main" id="{21D59F8B-B6CB-673C-73FC-C23DE36FF5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4506" y="137385"/>
            <a:ext cx="5651747" cy="6583229"/>
          </a:xfrm>
        </p:spPr>
      </p:pic>
    </p:spTree>
    <p:extLst>
      <p:ext uri="{BB962C8B-B14F-4D97-AF65-F5344CB8AC3E}">
        <p14:creationId xmlns:p14="http://schemas.microsoft.com/office/powerpoint/2010/main" val="1494966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F894A3C-44E2-4823-918F-07422AE47D6D}"/>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537EFCEB-5D25-40CB-9FF5-15D6FFBB88BD}"/>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a:extLst>
              <a:ext uri="{FF2B5EF4-FFF2-40B4-BE49-F238E27FC236}">
                <a16:creationId xmlns:a16="http://schemas.microsoft.com/office/drawing/2014/main" id="{DA6E0F06-F4D2-4AF8-A777-DED50B296658}"/>
              </a:ext>
            </a:extLst>
          </p:cNvPr>
          <p:cNvSpPr>
            <a:spLocks noGrp="1"/>
          </p:cNvSpPr>
          <p:nvPr>
            <p:ph type="title"/>
          </p:nvPr>
        </p:nvSpPr>
        <p:spPr/>
        <p:txBody>
          <a:bodyPr/>
          <a:lstStyle/>
          <a:p>
            <a:r>
              <a:rPr lang="cs-CZ" dirty="0"/>
              <a:t>Opakování</a:t>
            </a:r>
          </a:p>
        </p:txBody>
      </p:sp>
      <p:sp>
        <p:nvSpPr>
          <p:cNvPr id="5" name="Zástupný obsah 4">
            <a:extLst>
              <a:ext uri="{FF2B5EF4-FFF2-40B4-BE49-F238E27FC236}">
                <a16:creationId xmlns:a16="http://schemas.microsoft.com/office/drawing/2014/main" id="{69367C50-ACEB-4D1A-A235-0E4FDBAE0157}"/>
              </a:ext>
            </a:extLst>
          </p:cNvPr>
          <p:cNvSpPr>
            <a:spLocks noGrp="1"/>
          </p:cNvSpPr>
          <p:nvPr>
            <p:ph idx="1"/>
          </p:nvPr>
        </p:nvSpPr>
        <p:spPr>
          <a:xfrm>
            <a:off x="720000" y="1359001"/>
            <a:ext cx="10753200" cy="4139998"/>
          </a:xfrm>
        </p:spPr>
        <p:txBody>
          <a:bodyPr/>
          <a:lstStyle/>
          <a:p>
            <a:r>
              <a:rPr lang="cs-CZ" sz="2400" dirty="0"/>
              <a:t>Jaké je postavení mezinárodního práva soukromého v systematice práva?</a:t>
            </a:r>
          </a:p>
          <a:p>
            <a:r>
              <a:rPr lang="cs-CZ" sz="2400" dirty="0"/>
              <a:t>Co je předmětem mezinárodního práva soukromého (MPS)?</a:t>
            </a:r>
          </a:p>
          <a:p>
            <a:r>
              <a:rPr lang="cs-CZ" sz="2400" dirty="0"/>
              <a:t>Jaké tři (čtyři) základní otázky MPS řeší?</a:t>
            </a:r>
          </a:p>
          <a:p>
            <a:r>
              <a:rPr lang="cs-CZ" sz="2400" dirty="0"/>
              <a:t>Pomocí jakých norem dojdeme k procesnímu řešení (určení příslušného soudu)?</a:t>
            </a:r>
          </a:p>
          <a:p>
            <a:r>
              <a:rPr lang="cs-CZ" sz="2400" dirty="0"/>
              <a:t>Pomocí jakých norem a metod dojdeme ke koliznímu řešení (určení rozhodného práva)?</a:t>
            </a:r>
          </a:p>
          <a:p>
            <a:r>
              <a:rPr lang="cs-CZ" sz="2400" dirty="0"/>
              <a:t>Jaké prameny v MPS používáme? Jaké jsou působnosti Nařízení Brusel Ibis, Nařízení Řím I a Nařízení Řím II?</a:t>
            </a:r>
          </a:p>
          <a:p>
            <a:r>
              <a:rPr lang="cs-CZ" sz="2400" dirty="0"/>
              <a:t>Co znamená slovo </a:t>
            </a:r>
            <a:r>
              <a:rPr lang="cs-CZ" sz="2400" i="1" dirty="0"/>
              <a:t>fórum</a:t>
            </a:r>
            <a:r>
              <a:rPr lang="cs-CZ" sz="2400" dirty="0"/>
              <a:t>?</a:t>
            </a:r>
          </a:p>
        </p:txBody>
      </p:sp>
    </p:spTree>
    <p:extLst>
      <p:ext uri="{BB962C8B-B14F-4D97-AF65-F5344CB8AC3E}">
        <p14:creationId xmlns:p14="http://schemas.microsoft.com/office/powerpoint/2010/main" val="3602465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Nadpis 1"/>
          <p:cNvSpPr>
            <a:spLocks noGrp="1"/>
          </p:cNvSpPr>
          <p:nvPr>
            <p:ph type="title"/>
          </p:nvPr>
        </p:nvSpPr>
        <p:spPr/>
        <p:txBody>
          <a:bodyPr/>
          <a:lstStyle/>
          <a:p>
            <a:pPr eaLnBrk="1" hangingPunct="1"/>
            <a:r>
              <a:rPr lang="cs-CZ" altLang="cs-CZ" dirty="0"/>
              <a:t>Relevantní právní předpisy</a:t>
            </a:r>
          </a:p>
        </p:txBody>
      </p:sp>
      <p:sp>
        <p:nvSpPr>
          <p:cNvPr id="65539" name="Zástupný symbol pro obsah 2"/>
          <p:cNvSpPr>
            <a:spLocks noGrp="1"/>
          </p:cNvSpPr>
          <p:nvPr>
            <p:ph idx="1"/>
          </p:nvPr>
        </p:nvSpPr>
        <p:spPr/>
        <p:txBody>
          <a:bodyPr/>
          <a:lstStyle/>
          <a:p>
            <a:pPr eaLnBrk="1" hangingPunct="1"/>
            <a:r>
              <a:rPr lang="cs-CZ" altLang="cs-CZ" dirty="0"/>
              <a:t>Mezinárodní pravomoc/příslušnost soudů</a:t>
            </a:r>
          </a:p>
          <a:p>
            <a:pPr lvl="1"/>
            <a:r>
              <a:rPr lang="cs-CZ" altLang="cs-CZ" dirty="0"/>
              <a:t>Nařízení Brusel Ibis </a:t>
            </a:r>
            <a:r>
              <a:rPr lang="cs-CZ" altLang="cs-CZ" sz="1800" dirty="0"/>
              <a:t>(</a:t>
            </a:r>
            <a:r>
              <a:rPr lang="cs-CZ" sz="1800" dirty="0"/>
              <a:t>Nařízení Evropského parlamentu a Rady (EU) č. 1215/2012 ze dne 12. prosince 2012 o příslušnosti a uznávání a výkonu soudních rozhodnutí v občanských a obchodních věcech)</a:t>
            </a:r>
            <a:endParaRPr lang="cs-CZ" altLang="cs-CZ" sz="1800" dirty="0"/>
          </a:p>
          <a:p>
            <a:pPr eaLnBrk="1" hangingPunct="1"/>
            <a:r>
              <a:rPr lang="cs-CZ" altLang="cs-CZ" dirty="0"/>
              <a:t>Právo rozhodné pro smluvní závazkové vztahy</a:t>
            </a:r>
          </a:p>
          <a:p>
            <a:pPr lvl="1"/>
            <a:r>
              <a:rPr lang="cs-CZ" altLang="cs-CZ" dirty="0"/>
              <a:t>Nařízení Řím I </a:t>
            </a:r>
            <a:r>
              <a:rPr lang="cs-CZ" altLang="cs-CZ" sz="1800" dirty="0"/>
              <a:t>(</a:t>
            </a:r>
            <a:r>
              <a:rPr lang="cs-CZ" sz="1800" dirty="0"/>
              <a:t>Nařízení Evropského parlamentu a Rady (ES) č. 593/2008 ze dne 17. června 2008 o právu rozhodném pro smluvní závazkové vztahy)</a:t>
            </a:r>
            <a:endParaRPr lang="cs-CZ" altLang="cs-CZ" sz="1800" dirty="0"/>
          </a:p>
          <a:p>
            <a:pPr eaLnBrk="1" hangingPunct="1"/>
            <a:r>
              <a:rPr lang="cs-CZ" altLang="cs-CZ" dirty="0"/>
              <a:t>Právo rozhodné pro mimosmluvní závazkové vztahy</a:t>
            </a:r>
          </a:p>
          <a:p>
            <a:pPr lvl="1"/>
            <a:r>
              <a:rPr lang="cs-CZ" altLang="cs-CZ" dirty="0"/>
              <a:t>Nařízení Řím II </a:t>
            </a:r>
            <a:r>
              <a:rPr lang="cs-CZ" altLang="cs-CZ" sz="1800" dirty="0"/>
              <a:t>(</a:t>
            </a:r>
            <a:r>
              <a:rPr lang="cs-CZ" sz="1800" dirty="0"/>
              <a:t>Nařízení Evropského parlamentu a Rady (ES) č. 864/2007 ze dne 11. července 2007 o právu rozhodném pro mimosmluvní závazkové vztahy)</a:t>
            </a:r>
          </a:p>
          <a:p>
            <a:r>
              <a:rPr lang="cs-CZ" altLang="cs-CZ" sz="2600" dirty="0"/>
              <a:t>Zákon č. 89/2012 Sb., zákon o mezinárodním právu soukromém</a:t>
            </a:r>
          </a:p>
        </p:txBody>
      </p:sp>
      <p:sp>
        <p:nvSpPr>
          <p:cNvPr id="65540" name="Zástupný symbol pro číslo snímku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B258E5A7-C840-4B5F-9039-E8226BF8AA25}" type="slidenum">
              <a:rPr lang="cs-CZ" altLang="cs-CZ" sz="1200"/>
              <a:pPr>
                <a:spcBef>
                  <a:spcPct val="0"/>
                </a:spcBef>
                <a:buClrTx/>
                <a:buFontTx/>
                <a:buNone/>
              </a:pPr>
              <a:t>8</a:t>
            </a:fld>
            <a:endParaRPr lang="cs-CZ" altLang="cs-CZ" sz="1200"/>
          </a:p>
        </p:txBody>
      </p:sp>
      <p:sp>
        <p:nvSpPr>
          <p:cNvPr id="2" name="Zástupný symbol pro zápatí 1"/>
          <p:cNvSpPr>
            <a:spLocks noGrp="1"/>
          </p:cNvSpPr>
          <p:nvPr>
            <p:ph type="ftr" sz="quarter" idx="10"/>
          </p:nvPr>
        </p:nvSpPr>
        <p:spPr/>
        <p:txBody>
          <a:bodyPr/>
          <a:lstStyle/>
          <a:p>
            <a:r>
              <a:rPr lang="cs-CZ" altLang="cs-CZ"/>
              <a:t>JUDr. Tereza Kyselovská, Ph.D.</a:t>
            </a:r>
            <a:endParaRPr lang="cs-CZ" altLang="cs-CZ" dirty="0"/>
          </a:p>
        </p:txBody>
      </p:sp>
    </p:spTree>
    <p:extLst>
      <p:ext uri="{BB962C8B-B14F-4D97-AF65-F5344CB8AC3E}">
        <p14:creationId xmlns:p14="http://schemas.microsoft.com/office/powerpoint/2010/main" val="255969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410BEAE-F24A-364B-652D-5DBADF1F8C31}"/>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1D929D69-D46B-1640-2CC2-D8741888E90F}"/>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a:extLst>
              <a:ext uri="{FF2B5EF4-FFF2-40B4-BE49-F238E27FC236}">
                <a16:creationId xmlns:a16="http://schemas.microsoft.com/office/drawing/2014/main" id="{DF85167B-9E9A-BFEA-A122-BF6E4B147321}"/>
              </a:ext>
            </a:extLst>
          </p:cNvPr>
          <p:cNvSpPr>
            <a:spLocks noGrp="1"/>
          </p:cNvSpPr>
          <p:nvPr>
            <p:ph type="title"/>
          </p:nvPr>
        </p:nvSpPr>
        <p:spPr/>
        <p:txBody>
          <a:bodyPr/>
          <a:lstStyle/>
          <a:p>
            <a:r>
              <a:rPr lang="cs-CZ" dirty="0"/>
              <a:t>Výchozí teze</a:t>
            </a:r>
          </a:p>
        </p:txBody>
      </p:sp>
      <p:sp>
        <p:nvSpPr>
          <p:cNvPr id="5" name="Zástupný obsah 4">
            <a:extLst>
              <a:ext uri="{FF2B5EF4-FFF2-40B4-BE49-F238E27FC236}">
                <a16:creationId xmlns:a16="http://schemas.microsoft.com/office/drawing/2014/main" id="{A03FB172-D782-DDA4-B9E6-3C9EF598F2D9}"/>
              </a:ext>
            </a:extLst>
          </p:cNvPr>
          <p:cNvSpPr>
            <a:spLocks noGrp="1"/>
          </p:cNvSpPr>
          <p:nvPr>
            <p:ph idx="1"/>
          </p:nvPr>
        </p:nvSpPr>
        <p:spPr/>
        <p:txBody>
          <a:bodyPr/>
          <a:lstStyle/>
          <a:p>
            <a:endParaRPr lang="cs-CZ" dirty="0"/>
          </a:p>
          <a:p>
            <a:r>
              <a:rPr lang="cs-CZ" dirty="0"/>
              <a:t>Právo je teritoriální</a:t>
            </a:r>
          </a:p>
          <a:p>
            <a:r>
              <a:rPr lang="cs-CZ" dirty="0"/>
              <a:t>Teritorialita je základem MPS</a:t>
            </a:r>
          </a:p>
          <a:p>
            <a:r>
              <a:rPr lang="cs-CZ" dirty="0"/>
              <a:t>MPS pomocí jurisdikčních kritérií ukotvuje sudiště a pomocí kolizních norem (hraničních určovatelů) právní poměr k území určitého státu</a:t>
            </a:r>
          </a:p>
          <a:p>
            <a:r>
              <a:rPr lang="cs-CZ" dirty="0"/>
              <a:t>Internet je prostor „bez hranic“ (sic!)</a:t>
            </a:r>
          </a:p>
          <a:p>
            <a:r>
              <a:rPr lang="cs-CZ" dirty="0"/>
              <a:t>Předpisy MPS jsou „technologicky neutrální“ – nutná interpretace</a:t>
            </a:r>
          </a:p>
          <a:p>
            <a:pPr marL="72000" indent="0">
              <a:buNone/>
            </a:pPr>
            <a:endParaRPr lang="cs-CZ" dirty="0"/>
          </a:p>
          <a:p>
            <a:endParaRPr lang="cs-CZ" dirty="0"/>
          </a:p>
        </p:txBody>
      </p:sp>
      <p:pic>
        <p:nvPicPr>
          <p:cNvPr id="6" name="Picture 2">
            <a:extLst>
              <a:ext uri="{FF2B5EF4-FFF2-40B4-BE49-F238E27FC236}">
                <a16:creationId xmlns:a16="http://schemas.microsoft.com/office/drawing/2014/main" id="{CE260203-686B-44F0-F76E-C36A8ED364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7494814" y="642324"/>
            <a:ext cx="3630253" cy="209935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0670561"/>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law-prezentace-16-9-cz-v11.potx" id="{4E9291F6-B920-48C7-AC35-9342B417E3C9}" vid="{A04E845E-CC96-4AFA-B6AA-9EA935455C7B}"/>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muni-law-prezentace-16-9-cz-v11</Template>
  <TotalTime>431</TotalTime>
  <Words>4430</Words>
  <Application>Microsoft Office PowerPoint</Application>
  <PresentationFormat>Širokoúhlá obrazovka</PresentationFormat>
  <Paragraphs>424</Paragraphs>
  <Slides>58</Slides>
  <Notes>2</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58</vt:i4>
      </vt:variant>
    </vt:vector>
  </HeadingPairs>
  <TitlesOfParts>
    <vt:vector size="63" baseType="lpstr">
      <vt:lpstr>Arial</vt:lpstr>
      <vt:lpstr>Tahoma</vt:lpstr>
      <vt:lpstr>Trebuchet MS</vt:lpstr>
      <vt:lpstr>Wingdings</vt:lpstr>
      <vt:lpstr>Prezentace_MU_CZ</vt:lpstr>
      <vt:lpstr>Jurisdikce a rozhodné právo na internetu I – úvod, opakování MPS, smlouvy</vt:lpstr>
      <vt:lpstr>Upozornění</vt:lpstr>
      <vt:lpstr>Představení</vt:lpstr>
      <vt:lpstr>Osnova výuky</vt:lpstr>
      <vt:lpstr>Mezinárodní právo soukromé</vt:lpstr>
      <vt:lpstr>Prezentace aplikace PowerPoint</vt:lpstr>
      <vt:lpstr>Opakování</vt:lpstr>
      <vt:lpstr>Relevantní právní předpisy</vt:lpstr>
      <vt:lpstr>Výchozí teze</vt:lpstr>
      <vt:lpstr>World Wide Web</vt:lpstr>
      <vt:lpstr>MPS a internet</vt:lpstr>
      <vt:lpstr>4. průmyslová revoluce</vt:lpstr>
      <vt:lpstr>1. průmyslová revoluce</vt:lpstr>
      <vt:lpstr>2. průmyslová revoluce</vt:lpstr>
      <vt:lpstr>3. průmyslová revoluce</vt:lpstr>
      <vt:lpstr>Internet</vt:lpstr>
      <vt:lpstr>Další zdroje</vt:lpstr>
      <vt:lpstr>Další zdroje</vt:lpstr>
      <vt:lpstr>Další zdroje</vt:lpstr>
      <vt:lpstr>Další zdroje</vt:lpstr>
      <vt:lpstr>Smluvní závazkové vztahy s mezinárodním prvkem (na internetu)</vt:lpstr>
      <vt:lpstr>Obsah výkladu</vt:lpstr>
      <vt:lpstr>Obchodní smlouvy online – příslušnost a rozhodné právo</vt:lpstr>
      <vt:lpstr>Obchodní smlouvy (vč. licenční a převodní)</vt:lpstr>
      <vt:lpstr>Obchodní smlouvy online – otázky</vt:lpstr>
      <vt:lpstr>Obchodní smlouvy online – příslušnost</vt:lpstr>
      <vt:lpstr>Obchodní smlouvy online – příslušnost</vt:lpstr>
      <vt:lpstr>Obchodní smlouvy online – příslušnost</vt:lpstr>
      <vt:lpstr>Obchodní smlouvy online – příslušnost</vt:lpstr>
      <vt:lpstr>Obchodní smlouvy online – příslušnost</vt:lpstr>
      <vt:lpstr>Obchodní smlouvy online – rozhodné právo</vt:lpstr>
      <vt:lpstr>Obchodní smlouvy online – rozhodné právo</vt:lpstr>
      <vt:lpstr>Obchodní smlouvy online – rozhodné právo</vt:lpstr>
      <vt:lpstr>Mezinárodní licenční smlouva – rozhodné právo</vt:lpstr>
      <vt:lpstr>Exkurz: PDV a MPS</vt:lpstr>
      <vt:lpstr>Exkurz: PDV a MPS</vt:lpstr>
      <vt:lpstr>Mezinárodní licenční smlouva</vt:lpstr>
      <vt:lpstr>Mezinárodní licenční smlouva</vt:lpstr>
      <vt:lpstr>Mezinárodní licenční smlouva</vt:lpstr>
      <vt:lpstr>Mezinárodní licenční smlouva</vt:lpstr>
      <vt:lpstr>Mezinárodní licenční smlouva</vt:lpstr>
      <vt:lpstr>Mezinárodní licenční smlouva</vt:lpstr>
      <vt:lpstr>Mezinárodní licenční smlouva</vt:lpstr>
      <vt:lpstr>Mezinárodní licenční smlouva</vt:lpstr>
      <vt:lpstr>Mezinárodní licenční smlouva</vt:lpstr>
      <vt:lpstr>Mezinárodní licenční smlouva</vt:lpstr>
      <vt:lpstr>Mezinárodní licenční smlouva</vt:lpstr>
      <vt:lpstr>Spotřebitelské smlouvy online – příslušnost a rozhodné právo</vt:lpstr>
      <vt:lpstr>Spotřebitelské smlouvy online – pr. úprava </vt:lpstr>
      <vt:lpstr>Spotřebitelské smlouvy online - příslušnost</vt:lpstr>
      <vt:lpstr>Spotřebitelské smlouvy online - příslušnost </vt:lpstr>
      <vt:lpstr>Spotřebitel</vt:lpstr>
      <vt:lpstr>Spotřebitel</vt:lpstr>
      <vt:lpstr>Spotřebitel</vt:lpstr>
      <vt:lpstr>Zaměřování činnosti</vt:lpstr>
      <vt:lpstr>Spotřebitelské smlouvy online – rozh. právo </vt:lpstr>
      <vt:lpstr>Spotřebitelské smlouvy online – rozh. právo </vt:lpstr>
      <vt:lpstr>Děkuji za pozornost.  Pokračování po přestávce v další prezentaci.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Tereza Kyselovská</dc:creator>
  <cp:lastModifiedBy>§ K</cp:lastModifiedBy>
  <cp:revision>27</cp:revision>
  <cp:lastPrinted>1601-01-01T00:00:00Z</cp:lastPrinted>
  <dcterms:created xsi:type="dcterms:W3CDTF">2022-10-03T07:42:59Z</dcterms:created>
  <dcterms:modified xsi:type="dcterms:W3CDTF">2023-10-13T17:22:19Z</dcterms:modified>
</cp:coreProperties>
</file>