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49"/>
  </p:notesMasterIdLst>
  <p:handoutMasterIdLst>
    <p:handoutMasterId r:id="rId50"/>
  </p:handoutMasterIdLst>
  <p:sldIdLst>
    <p:sldId id="256" r:id="rId2"/>
    <p:sldId id="260" r:id="rId3"/>
    <p:sldId id="270" r:id="rId4"/>
    <p:sldId id="328" r:id="rId5"/>
    <p:sldId id="329" r:id="rId6"/>
    <p:sldId id="271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3" r:id="rId28"/>
    <p:sldId id="304" r:id="rId29"/>
    <p:sldId id="305" r:id="rId30"/>
    <p:sldId id="306" r:id="rId31"/>
    <p:sldId id="307" r:id="rId32"/>
    <p:sldId id="308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318" r:id="rId41"/>
    <p:sldId id="319" r:id="rId42"/>
    <p:sldId id="320" r:id="rId43"/>
    <p:sldId id="321" r:id="rId44"/>
    <p:sldId id="322" r:id="rId45"/>
    <p:sldId id="266" r:id="rId46"/>
    <p:sldId id="267" r:id="rId47"/>
    <p:sldId id="323" r:id="rId4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6" autoAdjust="0"/>
    <p:restoredTop sz="94611" autoAdjust="0"/>
  </p:normalViewPr>
  <p:slideViewPr>
    <p:cSldViewPr snapToGrid="0">
      <p:cViewPr varScale="1">
        <p:scale>
          <a:sx n="133" d="100"/>
          <a:sy n="133" d="100"/>
        </p:scale>
        <p:origin x="1399" y="8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AC4F65E-02C0-4122-8330-40AAFC11D678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9655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8463C49-B2AE-4FD7-B687-9601F92C1417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77312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science.law.muni.cz/knihy/monografie/Kyselovska_Rozhodovani_dvora_EU.pdf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science.law.muni.cz/knihy/monografie/Valdhans_Vykon_ciziho_rozhodnuti.pdf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/>
              <a:t>Úvod do mezinárodního práva soukromého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SoP vztahy s mezinárodním prvkem</a:t>
            </a:r>
            <a:endParaRPr lang="en-US" altLang="cs-CZ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/>
              <a:t>České soudy vydají rozhodnutí ve prospěch pana Nováka. Pan M</a:t>
            </a:r>
            <a:r>
              <a:rPr lang="en-US" altLang="cs-CZ" i="1"/>
              <a:t>ü</a:t>
            </a:r>
            <a:r>
              <a:rPr lang="cs-CZ" altLang="cs-CZ" i="1"/>
              <a:t>ller dobrovolně nezaplatí, majetek má pouze v Rakousku. Pan Novák chce požádat o výkon rozhodnutí (o exekuci) v Rakousku.</a:t>
            </a:r>
          </a:p>
          <a:p>
            <a:endParaRPr lang="en-US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86BF32-223F-4CA6-81CB-4F2C4D211FE4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5300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SoP vztahy s mezinárodním prvkem</a:t>
            </a:r>
            <a:endParaRPr lang="en-US" altLang="cs-CZ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/>
              <a:t>Český občan žil posledních 15 let ve Španělsku, kde zemřel a zanechal dědictví – nemovitost, peníze na účtu atd. Dědicové žijí v ČR.</a:t>
            </a:r>
          </a:p>
          <a:p>
            <a:endParaRPr lang="en-US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E6782ED-6572-430C-8514-4E94982AA8A4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31193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SoP vztahy s mezinárodním prvkem</a:t>
            </a:r>
            <a:endParaRPr lang="en-US" altLang="cs-CZ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/>
              <a:t>Pan Novák z České republiky jede na podzim lyžovat do Rakouska do Söldenu. Na sjezdovce jej srazí italský lyžař.</a:t>
            </a:r>
          </a:p>
          <a:p>
            <a:endParaRPr lang="cs-CZ" altLang="cs-CZ" i="1"/>
          </a:p>
          <a:p>
            <a:endParaRPr lang="en-US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81EDAFB-F359-4958-8053-EA41F97A617A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53173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SoP vztahy s mezinárodním prvkem</a:t>
            </a:r>
            <a:endParaRPr lang="en-US" alt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 dirty="0"/>
              <a:t>Pan Novák, obchodník z České republiky, nechá v novinách na Slovensku otisknout reklamní článek, obsahující nepravdivé informace o jeho slovenském obchodním konkurentovi.</a:t>
            </a:r>
          </a:p>
          <a:p>
            <a:endParaRPr lang="en-US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E115D0-F014-4109-887B-29F6BD06E1B4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60189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SoP vztahy s mezinárodním prvkem</a:t>
            </a:r>
            <a:endParaRPr lang="en-US" altLang="cs-CZ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 dirty="0"/>
              <a:t>Pan </a:t>
            </a:r>
            <a:r>
              <a:rPr lang="cs-CZ" altLang="cs-CZ" i="1" dirty="0" err="1"/>
              <a:t>Wolodyjowski</a:t>
            </a:r>
            <a:r>
              <a:rPr lang="cs-CZ" altLang="cs-CZ" i="1" dirty="0"/>
              <a:t> z Polska pracuje pro českou společnost v Praze.</a:t>
            </a:r>
          </a:p>
          <a:p>
            <a:r>
              <a:rPr lang="cs-CZ" altLang="cs-CZ" i="1" dirty="0"/>
              <a:t>Pan Coufalík jede v červenci na pracovní brigádu do Anglie. Bude pracovat jako metař v Londýně pro polského podnikatele, který si založil úklidovou službu.</a:t>
            </a:r>
          </a:p>
          <a:p>
            <a:endParaRPr lang="cs-CZ" altLang="cs-CZ" i="1" dirty="0"/>
          </a:p>
          <a:p>
            <a:endParaRPr lang="en-US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5247C0A-8E9F-4A0C-8734-1BA1EC957F6A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03231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SoP vztahy s mezinárodním prvkem</a:t>
            </a:r>
            <a:endParaRPr lang="en-US" altLang="cs-CZ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 dirty="0"/>
              <a:t>Český student z MU odjede na Erasmus do Německa. Zde se zamiluje do místní Němky. Najde si ve Německu práci, usadí se zde, vezme si Němku za manželku a mají spolu dvě děti. </a:t>
            </a:r>
            <a:endParaRPr lang="en-US" alt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4F3E93-EEA9-4DF9-9801-0CF3048F2ADC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8041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SoP vztahy s mezinárodním prvkem</a:t>
            </a:r>
            <a:endParaRPr lang="en-US" altLang="cs-CZ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/>
              <a:t>Pan Novák z České republiky jede na podzim lyžovat do Rakouska do Söldenu. Na sjezdovce jej srazí jiný český lyžař.</a:t>
            </a:r>
          </a:p>
          <a:p>
            <a:endParaRPr lang="en-US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2F48F3-C146-478C-8412-ED82038BDA3F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52560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 čemu je MPS? Jaké otázky řeší?</a:t>
            </a:r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MPS</a:t>
            </a:r>
            <a:r>
              <a:rPr lang="cs-CZ" dirty="0"/>
              <a:t> řeší čtyři základní otázky: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/>
              <a:t>Právo rozhodné – </a:t>
            </a:r>
            <a:r>
              <a:rPr lang="cs-CZ" i="1" dirty="0"/>
              <a:t>Jakým právem se bude právní vztah řídit?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/>
              <a:t>Mezinárodní příslušnost soudů – </a:t>
            </a:r>
            <a:r>
              <a:rPr lang="cs-CZ" i="1" dirty="0"/>
              <a:t>Kde se budeme soudit?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/>
              <a:t>Uznání a výkon cizího rozhodnutí – </a:t>
            </a:r>
            <a:r>
              <a:rPr lang="cs-CZ" i="1" dirty="0"/>
              <a:t>Jak se bude nakládat s rozhodnutím v cizině?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/>
              <a:t>Justiční spolupráci a právní pomoc mezi dvěma a více státy – </a:t>
            </a:r>
            <a:r>
              <a:rPr lang="cs-CZ" i="1" dirty="0"/>
              <a:t>Jak mezi sebou státy a jejich orgány spolupracují?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CD74B0-55B1-40F2-A1FC-5FD566C4CCB4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72591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 čemu je MPS? Jaké otázky řeší?</a:t>
            </a:r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altLang="cs-CZ" dirty="0"/>
              <a:t>Ad 1. 	</a:t>
            </a:r>
            <a:r>
              <a:rPr lang="cs-CZ" altLang="cs-CZ" sz="2200" dirty="0"/>
              <a:t>Podle jakého práva (jakých právních norem) 	posoudíme, zda smlouva byla platně uzavřena, zda 	pan M</a:t>
            </a:r>
            <a:r>
              <a:rPr lang="en-US" altLang="cs-CZ" sz="2200" dirty="0"/>
              <a:t>ü</a:t>
            </a:r>
            <a:r>
              <a:rPr lang="cs-CZ" altLang="cs-CZ" sz="2200" dirty="0" err="1"/>
              <a:t>ller</a:t>
            </a:r>
            <a:r>
              <a:rPr lang="cs-CZ" altLang="cs-CZ" sz="2200" dirty="0"/>
              <a:t> porušil svoji povinnost, jaké budou úroky z 	prodlení apod.? </a:t>
            </a:r>
          </a:p>
          <a:p>
            <a:pPr marL="0" indent="0">
              <a:buNone/>
              <a:defRPr/>
            </a:pPr>
            <a:r>
              <a:rPr lang="cs-CZ" altLang="cs-CZ" sz="2200" dirty="0"/>
              <a:t>Ad 2.	Kde může pan Novák podat žalobu na zaplacení 	částky, kterou mu pan M</a:t>
            </a:r>
            <a:r>
              <a:rPr lang="en-US" altLang="cs-CZ" sz="2200" dirty="0"/>
              <a:t>ü</a:t>
            </a:r>
            <a:r>
              <a:rPr lang="cs-CZ" altLang="cs-CZ" sz="2200" dirty="0" err="1"/>
              <a:t>ller</a:t>
            </a:r>
            <a:r>
              <a:rPr lang="cs-CZ" altLang="cs-CZ" sz="2200" dirty="0"/>
              <a:t> dluží?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sz="2200" dirty="0"/>
              <a:t>Ad 3.	České soudy vydají rozhodnutí ve prospěch pana 	Nováka. Pan M</a:t>
            </a:r>
            <a:r>
              <a:rPr lang="en-US" altLang="cs-CZ" sz="2200" dirty="0"/>
              <a:t>ü</a:t>
            </a:r>
            <a:r>
              <a:rPr lang="cs-CZ" altLang="cs-CZ" sz="2200" dirty="0" err="1"/>
              <a:t>ller</a:t>
            </a:r>
            <a:r>
              <a:rPr lang="cs-CZ" altLang="cs-CZ" sz="2200" dirty="0"/>
              <a:t> dobrovolně nezaplatí, 	majetek 	má pouze v Rakousku. Pan Novák chce požádat o 	výkon 	rozhodnutí (o exekuci) v Rakousku.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sz="2200" dirty="0"/>
              <a:t>Ad 4. 	V průběhu soudního řízení před soudem v ČR 	potřebuje soudce provést důkaz v Rakousku.</a:t>
            </a:r>
          </a:p>
          <a:p>
            <a:pPr>
              <a:defRPr/>
            </a:pPr>
            <a:endParaRPr lang="cs-CZ" altLang="cs-CZ" i="1" dirty="0"/>
          </a:p>
          <a:p>
            <a:pPr>
              <a:defRPr/>
            </a:pPr>
            <a:endParaRPr lang="cs-CZ" altLang="cs-CZ" i="1" dirty="0"/>
          </a:p>
          <a:p>
            <a:pPr>
              <a:defRPr/>
            </a:pPr>
            <a:endParaRPr lang="cs-CZ" altLang="cs-CZ" i="1" dirty="0"/>
          </a:p>
          <a:p>
            <a:pPr>
              <a:defRPr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5662E6-1AC7-489B-915A-9FBE897C12C5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804190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ECDB4E-A3B1-434A-B851-EADB8B8DBC25}" type="slidenum">
              <a:rPr lang="cs-CZ" altLang="cs-CZ"/>
              <a:pPr>
                <a:defRPr/>
              </a:pPr>
              <a:t>19</a:t>
            </a:fld>
            <a:endParaRPr lang="cs-CZ" altLang="cs-CZ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Které MPS se má použít?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Záleží na </a:t>
            </a:r>
            <a:r>
              <a:rPr lang="cs-CZ" altLang="cs-CZ" i="1" dirty="0"/>
              <a:t>fóru</a:t>
            </a:r>
            <a:r>
              <a:rPr lang="cs-CZ" altLang="cs-CZ" dirty="0"/>
              <a:t> = místu řešení sporu</a:t>
            </a:r>
          </a:p>
          <a:p>
            <a:pPr lvl="1"/>
            <a:r>
              <a:rPr lang="cs-CZ" altLang="cs-CZ" dirty="0"/>
              <a:t>Soudy vždy aplikují svoje </a:t>
            </a:r>
            <a:r>
              <a:rPr lang="cs-CZ" altLang="cs-CZ" dirty="0" err="1"/>
              <a:t>MPS</a:t>
            </a:r>
            <a:r>
              <a:rPr lang="cs-CZ" altLang="cs-CZ" dirty="0"/>
              <a:t> – normy, které jsou součástí </a:t>
            </a:r>
            <a:r>
              <a:rPr lang="cs-CZ" altLang="cs-CZ" dirty="0" err="1"/>
              <a:t>MPS</a:t>
            </a:r>
            <a:endParaRPr lang="cs-CZ" altLang="cs-CZ" dirty="0"/>
          </a:p>
          <a:p>
            <a:pPr lvl="1"/>
            <a:r>
              <a:rPr lang="cs-CZ" altLang="cs-CZ" dirty="0"/>
              <a:t>Oblast našeho zájmu: české </a:t>
            </a:r>
            <a:r>
              <a:rPr lang="cs-CZ" altLang="cs-CZ" dirty="0" err="1"/>
              <a:t>MPS</a:t>
            </a:r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Princip teritoriality, </a:t>
            </a:r>
            <a:r>
              <a:rPr lang="cs-CZ" altLang="cs-CZ" i="1" dirty="0" err="1"/>
              <a:t>comita</a:t>
            </a:r>
            <a:r>
              <a:rPr lang="cs-CZ" altLang="cs-CZ" dirty="0"/>
              <a:t> (mezinárodní zdvořilost)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7097497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Představení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JUDr. Tereza Kyselovská, Ph.D.</a:t>
            </a:r>
          </a:p>
          <a:p>
            <a:r>
              <a:rPr lang="cs-CZ" dirty="0"/>
              <a:t>Odborná asistentka na Katedře mezinárodního a evropského práva, Právnická fakulta MU</a:t>
            </a:r>
          </a:p>
          <a:p>
            <a:r>
              <a:rPr lang="cs-CZ" dirty="0"/>
              <a:t>Kontakt: </a:t>
            </a:r>
            <a:r>
              <a:rPr lang="cs-CZ" dirty="0" err="1"/>
              <a:t>tereza.kyselovska@law.muni.cz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B1C7B0-6A4C-4DF6-8F1A-BAEC72B2CEDF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830517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/>
              <a:t>Pomocí jakých právních pramenů nalezneme odpovědi na čtyři otázky?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454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Prameny MPS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Od roku 2004 dosti složitá otázka. Výrazné evropské snahy o unifikaci pramenů MPS</a:t>
            </a:r>
          </a:p>
          <a:p>
            <a:pPr lvl="1">
              <a:defRPr/>
            </a:pPr>
            <a:r>
              <a:rPr lang="cs-CZ" dirty="0"/>
              <a:t>Unifikace, harmonizace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Vnitrostátní zákony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Evropské/ unijní předpisy (zejména nařízení)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Mezinárodní smlouvy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547251D-5E6A-4317-B52A-119A5DAD333F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27950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76D9C-D9F4-4B52-B0A4-4A338DCD130A}" type="slidenum">
              <a:rPr lang="cs-CZ"/>
              <a:pPr>
                <a:defRPr/>
              </a:pPr>
              <a:t>22</a:t>
            </a:fld>
            <a:endParaRPr lang="cs-CZ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Prameny MPS – vnitrostátní předpisy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od 1.1.2014 zákon č. 91/2012 Sb. o mezinárodním právu soukromém – kodifikace českého MPS</a:t>
            </a:r>
          </a:p>
          <a:p>
            <a:r>
              <a:rPr lang="cs-CZ" altLang="cs-CZ" dirty="0"/>
              <a:t>Ústava, LZPS – základní zásady -&gt; veřejný pořádek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63177511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A2146A-43A9-4636-90CE-DA30DE5B3BCA}" type="slidenum">
              <a:rPr lang="cs-CZ"/>
              <a:pPr>
                <a:defRPr/>
              </a:pPr>
              <a:t>23</a:t>
            </a:fld>
            <a:endParaRPr lang="cs-CZ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Prameny MPS – mezinárodní smlouvy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Dvoustranné smlouvy</a:t>
            </a:r>
          </a:p>
          <a:p>
            <a:pPr lvl="1">
              <a:buFont typeface="Wingdings" pitchFamily="2" charset="2"/>
              <a:buChar char="Ø"/>
            </a:pPr>
            <a:r>
              <a:rPr lang="cs-CZ" altLang="cs-CZ" dirty="0"/>
              <a:t>Smlouvy o právní pomoci (mezinárodní pravomoc, uznání a výkon rozhodnutí, nakládání s veřejnými listinami, doručování, dokazování, kolizní pravidla)</a:t>
            </a:r>
          </a:p>
          <a:p>
            <a:r>
              <a:rPr lang="cs-CZ" altLang="cs-CZ" dirty="0"/>
              <a:t>Mnohostranné smlouvy</a:t>
            </a:r>
          </a:p>
          <a:p>
            <a:pPr lvl="1">
              <a:buFont typeface="Wingdings" pitchFamily="2" charset="2"/>
              <a:buChar char="Ø"/>
            </a:pPr>
            <a:r>
              <a:rPr lang="cs-CZ" altLang="cs-CZ" dirty="0"/>
              <a:t>Unifikace právních norem (přímé nebo kolizní) </a:t>
            </a:r>
          </a:p>
          <a:p>
            <a:pPr lvl="1">
              <a:buFont typeface="Wingdings" pitchFamily="2" charset="2"/>
              <a:buChar char="Ø"/>
            </a:pPr>
            <a:r>
              <a:rPr lang="cs-CZ" altLang="cs-CZ" dirty="0"/>
              <a:t>Úmluva OSN o smlouvách o mezinárodní koupi zboží</a:t>
            </a:r>
            <a:r>
              <a:rPr lang="cs-CZ" altLang="cs-CZ" sz="2000" u="sng" dirty="0"/>
              <a:t>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8730222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E3BBDB-0C4E-4886-9D5C-600FCE30D4A1}" type="slidenum">
              <a:rPr lang="cs-CZ"/>
              <a:pPr>
                <a:defRPr/>
              </a:pPr>
              <a:t>24</a:t>
            </a:fld>
            <a:endParaRPr lang="cs-CZ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Prameny MPS – právo EU 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Evropský justiční prostor, evropské mezinárodní právo soukromé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Soudní spolupráce v civilních věcech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Tuto pravomoc musely na EU přenést členské státy -&gt; primární právo (zakládací smlouvy – článek 81 SFEU)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EU má pravomoc =&gt; může vydávat sekundární předpisy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dirty="0"/>
              <a:t>Nařízení a směrnice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60035197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Prameny MPS – právo EU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Nařízení o právu rozhodném pro smluvní závazkové vztahy (Řím I), Nařízení o právu rozhodném pro mimosmluvní závazkové vztahy (Řím II)</a:t>
            </a:r>
          </a:p>
          <a:p>
            <a:r>
              <a:rPr lang="cs-CZ" dirty="0"/>
              <a:t>Nařízení o dědictví, Nařízení o výživném</a:t>
            </a:r>
          </a:p>
          <a:p>
            <a:r>
              <a:rPr lang="cs-CZ" dirty="0"/>
              <a:t>Nařízení o příslušnosti a uznání a výkonu cizích soudních rozhodnutí ve věcech občanských a obchodních (Brusel Ibis), … ve věcech rodinných (Brusel </a:t>
            </a:r>
            <a:r>
              <a:rPr lang="cs-CZ" dirty="0" err="1"/>
              <a:t>IIbis</a:t>
            </a:r>
            <a:r>
              <a:rPr lang="cs-CZ" dirty="0"/>
              <a:t>)</a:t>
            </a:r>
          </a:p>
          <a:p>
            <a:r>
              <a:rPr lang="cs-CZ" dirty="0"/>
              <a:t>Nařízení o EET, Nařízení o drobných nárocích, Nařízení o evropském platebním rozkazu…</a:t>
            </a:r>
          </a:p>
          <a:p>
            <a:r>
              <a:rPr lang="cs-CZ" dirty="0"/>
              <a:t>Atd.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879110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D409CD-1277-433C-A806-8B12B365143D}" type="slidenum">
              <a:rPr lang="cs-CZ"/>
              <a:pPr>
                <a:defRPr/>
              </a:pPr>
              <a:t>26</a:t>
            </a:fld>
            <a:endParaRPr lang="cs-CZ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Vztahy mezi prameny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V </a:t>
            </a:r>
            <a:r>
              <a:rPr lang="cs-CZ" altLang="cs-CZ" dirty="0" err="1"/>
              <a:t>MPS</a:t>
            </a:r>
            <a:r>
              <a:rPr lang="cs-CZ" altLang="cs-CZ" dirty="0"/>
              <a:t> velmi důležité – často dochází ke kolizím pramenů</a:t>
            </a:r>
          </a:p>
          <a:p>
            <a:r>
              <a:rPr lang="cs-CZ" altLang="cs-CZ" dirty="0"/>
              <a:t>Kolize pramenů = více pramenů upravuje stejnou otázku, ale různě</a:t>
            </a:r>
          </a:p>
          <a:p>
            <a:r>
              <a:rPr lang="cs-CZ" altLang="cs-CZ" dirty="0"/>
              <a:t>Existují obecná pravidla pro řešení kolizí</a:t>
            </a:r>
          </a:p>
          <a:p>
            <a:r>
              <a:rPr lang="cs-CZ" altLang="cs-CZ" dirty="0"/>
              <a:t>Vždy se musíme dívat do textů samotných pramenů (zejména na přesné vymezení jejich působnosti) </a:t>
            </a:r>
          </a:p>
          <a:p>
            <a:r>
              <a:rPr lang="cs-CZ" altLang="cs-CZ" dirty="0"/>
              <a:t>„Konflikt konvencí“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20536990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/>
              <a:t>Pomocí jakých metod dojdeme k výsledku – určení práva rozhodného?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1960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270956-B999-4D1E-ABC0-AC4F763756BA}" type="slidenum">
              <a:rPr lang="cs-CZ" altLang="cs-CZ"/>
              <a:pPr>
                <a:defRPr/>
              </a:pPr>
              <a:t>28</a:t>
            </a:fld>
            <a:endParaRPr lang="cs-CZ" altLang="cs-CZ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Metody úpravy MPS 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Jak MPS upravuje vztahy s mezinárodním prvkem?</a:t>
            </a:r>
          </a:p>
          <a:p>
            <a:pPr eaLnBrk="1" hangingPunct="1"/>
            <a:r>
              <a:rPr lang="cs-CZ" altLang="cs-CZ" dirty="0"/>
              <a:t>Určení práva rozhodného (nikoliv příslušnosti soudů – samostatná procesní pravidla)</a:t>
            </a:r>
          </a:p>
          <a:p>
            <a:pPr lvl="1"/>
            <a:r>
              <a:rPr lang="cs-CZ" altLang="cs-CZ" dirty="0"/>
              <a:t>Dvě metody úpravy</a:t>
            </a:r>
          </a:p>
          <a:p>
            <a:pPr lvl="2">
              <a:buFont typeface="Wingdings" pitchFamily="2" charset="2"/>
              <a:buChar char="Ø"/>
            </a:pPr>
            <a:r>
              <a:rPr lang="cs-CZ" altLang="cs-CZ" dirty="0"/>
              <a:t>Kolizní metoda</a:t>
            </a:r>
          </a:p>
          <a:p>
            <a:pPr lvl="2">
              <a:buFont typeface="Wingdings" pitchFamily="2" charset="2"/>
              <a:buChar char="Ø"/>
            </a:pPr>
            <a:r>
              <a:rPr lang="cs-CZ" altLang="cs-CZ" dirty="0"/>
              <a:t>Přímá metoda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76281237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B0CA919-249C-44FE-872B-AACC0D85FCA0}" type="slidenum">
              <a:rPr lang="cs-CZ" altLang="cs-CZ"/>
              <a:pPr>
                <a:defRPr/>
              </a:pPr>
              <a:t>29</a:t>
            </a:fld>
            <a:endParaRPr lang="cs-CZ" altLang="cs-CZ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Kolizní metoda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Obecná metoda</a:t>
            </a:r>
          </a:p>
          <a:p>
            <a:pPr eaLnBrk="1" hangingPunct="1"/>
            <a:r>
              <a:rPr lang="cs-CZ" altLang="cs-CZ"/>
              <a:t>Častější</a:t>
            </a:r>
          </a:p>
          <a:p>
            <a:pPr eaLnBrk="1" hangingPunct="1"/>
            <a:r>
              <a:rPr lang="cs-CZ" altLang="cs-CZ"/>
              <a:t>Hledání rozhodného práva </a:t>
            </a:r>
          </a:p>
          <a:p>
            <a:pPr eaLnBrk="1" hangingPunct="1"/>
            <a:r>
              <a:rPr lang="cs-CZ" altLang="cs-CZ"/>
              <a:t>Základní myšlenka – dotčené právní řády jsou v kolizi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6419865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Mezinárodní právo soukromé</a:t>
            </a:r>
          </a:p>
        </p:txBody>
      </p:sp>
    </p:spTree>
    <p:extLst>
      <p:ext uri="{BB962C8B-B14F-4D97-AF65-F5344CB8AC3E}">
        <p14:creationId xmlns:p14="http://schemas.microsoft.com/office/powerpoint/2010/main" val="3269206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EFE074-2872-4C13-BF52-AD0662DE975E}" type="slidenum">
              <a:rPr lang="cs-CZ" altLang="cs-CZ"/>
              <a:pPr>
                <a:defRPr/>
              </a:pPr>
              <a:t>30</a:t>
            </a:fld>
            <a:endParaRPr lang="cs-CZ" altLang="cs-CZ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Kolizní metoda - příklad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i="1" dirty="0"/>
              <a:t>Pan Josef Novák je výrobcem vína Velkých Bílovic. Pan Franz M</a:t>
            </a:r>
            <a:r>
              <a:rPr lang="en-US" altLang="cs-CZ" i="1" dirty="0"/>
              <a:t>ü</a:t>
            </a:r>
            <a:r>
              <a:rPr lang="cs-CZ" altLang="cs-CZ" i="1" dirty="0" err="1"/>
              <a:t>ller</a:t>
            </a:r>
            <a:r>
              <a:rPr lang="cs-CZ" altLang="cs-CZ" i="1" dirty="0"/>
              <a:t> je vlastníkem vinotéky v </a:t>
            </a:r>
            <a:r>
              <a:rPr lang="cs-CZ" altLang="cs-CZ" i="1" dirty="0" err="1"/>
              <a:t>Poysdorfu</a:t>
            </a:r>
            <a:r>
              <a:rPr lang="cs-CZ" altLang="cs-CZ" i="1" dirty="0"/>
              <a:t>, která se kromě rakouských vín specializuje na prodej kvalitních vín moravských. Pan Novák a pan M</a:t>
            </a:r>
            <a:r>
              <a:rPr lang="en-US" altLang="cs-CZ" i="1" dirty="0"/>
              <a:t>ü</a:t>
            </a:r>
            <a:r>
              <a:rPr lang="cs-CZ" altLang="cs-CZ" i="1" dirty="0" err="1"/>
              <a:t>ller</a:t>
            </a:r>
            <a:r>
              <a:rPr lang="cs-CZ" altLang="cs-CZ" i="1" dirty="0"/>
              <a:t> proto uzavřeli smlouvu, kterou se pan Novák zavázal pravidelně do vinotéky dodávat víno vlastní výroby. </a:t>
            </a:r>
            <a:endParaRPr lang="en-US" altLang="cs-CZ" i="1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3637441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77B659-2A7F-4B64-875E-C8FE666B9E89}" type="slidenum">
              <a:rPr lang="cs-CZ" altLang="cs-CZ"/>
              <a:pPr>
                <a:defRPr/>
              </a:pPr>
              <a:t>31</a:t>
            </a:fld>
            <a:endParaRPr lang="cs-CZ" altLang="cs-CZ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Kolizní metoda - příklad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Dva dotčené právní řády – český a rakouský</a:t>
            </a:r>
          </a:p>
          <a:p>
            <a:pPr eaLnBrk="1" hangingPunct="1"/>
            <a:r>
              <a:rPr lang="cs-CZ" altLang="cs-CZ"/>
              <a:t>Kolizní metoda vybere jeden nebo druhý =&gt; rozhodný právní řád</a:t>
            </a:r>
          </a:p>
          <a:p>
            <a:pPr eaLnBrk="1" hangingPunct="1"/>
            <a:r>
              <a:rPr lang="cs-CZ" altLang="cs-CZ"/>
              <a:t>V rozhodném právu teprve hledáme úpravu práv a povinností účastníků právního vztahu (hmotněprávní úpravu)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6324454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D740F3-CCE9-4D67-AD95-7E845E76C63D}" type="slidenum">
              <a:rPr lang="cs-CZ" altLang="cs-CZ"/>
              <a:pPr>
                <a:defRPr/>
              </a:pPr>
              <a:t>32</a:t>
            </a:fld>
            <a:endParaRPr lang="cs-CZ" altLang="cs-CZ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Kolizní norma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Jak kolizní metoda vybírá mezi právními řády?</a:t>
            </a:r>
          </a:p>
          <a:p>
            <a:pPr eaLnBrk="1" hangingPunct="1"/>
            <a:r>
              <a:rPr lang="cs-CZ" altLang="cs-CZ"/>
              <a:t>Stanovená pravidla = kolizní normy </a:t>
            </a:r>
          </a:p>
          <a:p>
            <a:pPr eaLnBrk="1" hangingPunct="1"/>
            <a:r>
              <a:rPr lang="cs-CZ" altLang="cs-CZ"/>
              <a:t>Slouží k výběru rozhodného práva</a:t>
            </a:r>
          </a:p>
          <a:p>
            <a:pPr eaLnBrk="1" hangingPunct="1">
              <a:buFont typeface="Wingdings" pitchFamily="2" charset="2"/>
              <a:buChar char="Ø"/>
            </a:pPr>
            <a:endParaRPr lang="cs-CZ" altLang="cs-CZ"/>
          </a:p>
          <a:p>
            <a:pPr eaLnBrk="1" hangingPunct="1"/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3568768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DD482E-ECF4-4930-9C30-2F7D24646FF8}" type="slidenum">
              <a:rPr lang="cs-CZ" altLang="cs-CZ"/>
              <a:pPr>
                <a:defRPr/>
              </a:pPr>
              <a:t>33</a:t>
            </a:fld>
            <a:endParaRPr lang="cs-CZ" altLang="cs-CZ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Příklady kolizních norem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Článek 4 odst. 1 </a:t>
            </a:r>
            <a:r>
              <a:rPr lang="cs-CZ" altLang="cs-CZ" dirty="0" err="1"/>
              <a:t>pís</a:t>
            </a:r>
            <a:r>
              <a:rPr lang="cs-CZ" altLang="cs-CZ" dirty="0"/>
              <a:t>. a) Nařízení Řím I</a:t>
            </a:r>
          </a:p>
          <a:p>
            <a:pPr lvl="1">
              <a:buFont typeface="Wingdings" pitchFamily="2" charset="2"/>
              <a:buChar char="Ø"/>
            </a:pPr>
            <a:r>
              <a:rPr lang="cs-CZ" altLang="cs-CZ" i="1" dirty="0"/>
              <a:t>Smlouva o koupi zboží se řídí právem země, v níž má prodávající obvyklé bydliště.</a:t>
            </a:r>
          </a:p>
          <a:p>
            <a:r>
              <a:rPr lang="cs-CZ" altLang="cs-CZ" dirty="0"/>
              <a:t>Článek 3 Nařízení Řím I</a:t>
            </a:r>
          </a:p>
          <a:p>
            <a:pPr lvl="1">
              <a:buFont typeface="Wingdings" pitchFamily="2" charset="2"/>
              <a:buChar char="Ø"/>
            </a:pPr>
            <a:r>
              <a:rPr lang="cs-CZ" i="1" dirty="0"/>
              <a:t>Smlouva se řídí právem, které si strany zvolí.</a:t>
            </a:r>
            <a:r>
              <a:rPr lang="cs-CZ" dirty="0"/>
              <a:t> </a:t>
            </a:r>
          </a:p>
          <a:p>
            <a:r>
              <a:rPr lang="cs-CZ" dirty="0"/>
              <a:t>§ 69 odst. 1 </a:t>
            </a:r>
            <a:r>
              <a:rPr lang="cs-CZ" dirty="0" err="1"/>
              <a:t>ZMPS</a:t>
            </a:r>
            <a:endParaRPr lang="cs-CZ" dirty="0"/>
          </a:p>
          <a:p>
            <a:pPr lvl="1">
              <a:buFont typeface="Wingdings" pitchFamily="2" charset="2"/>
              <a:buChar char="Ø"/>
            </a:pPr>
            <a:r>
              <a:rPr lang="cs-CZ" i="1" dirty="0"/>
              <a:t>Věcná práva k nemovitým věcem i k hmotným věcem movitým se řídí, pokud v tomto zákoně nebo v jiných právních předpisech není stanoveno něco jiného, právním řádem místa, v němž věc je.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28760470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kolizní normy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 dirty="0"/>
              <a:t>Smlouva o koupi zboží se řídí právem země, v níž má prodávající obvyklé bydliště.</a:t>
            </a:r>
          </a:p>
          <a:p>
            <a:endParaRPr lang="cs-CZ" dirty="0"/>
          </a:p>
          <a:p>
            <a:r>
              <a:rPr lang="cs-CZ" b="1" dirty="0"/>
              <a:t>Rozsah</a:t>
            </a:r>
            <a:r>
              <a:rPr lang="cs-CZ" dirty="0"/>
              <a:t> – okruh otázek, na které se KN vztahuje</a:t>
            </a:r>
          </a:p>
          <a:p>
            <a:pPr lvl="1"/>
            <a:r>
              <a:rPr lang="cs-CZ" dirty="0"/>
              <a:t>Pro podřazení pod rozsah KN je nutné kvalifikovat</a:t>
            </a:r>
          </a:p>
          <a:p>
            <a:r>
              <a:rPr lang="cs-CZ" b="1" dirty="0"/>
              <a:t>Navázání</a:t>
            </a:r>
            <a:r>
              <a:rPr lang="cs-CZ" dirty="0"/>
              <a:t> – určení právního řádu, „zbytek“</a:t>
            </a:r>
          </a:p>
          <a:p>
            <a:pPr lvl="1"/>
            <a:r>
              <a:rPr lang="cs-CZ" b="1" i="1" dirty="0"/>
              <a:t>Hraniční určovatel </a:t>
            </a:r>
            <a:r>
              <a:rPr lang="cs-CZ" dirty="0"/>
              <a:t>– skutečnost rozhodná pro určení práva rozhodného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053540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Hraniční určovatel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u="sng" dirty="0"/>
              <a:t>Skutečnost</a:t>
            </a:r>
            <a:r>
              <a:rPr lang="cs-CZ" altLang="cs-CZ" dirty="0"/>
              <a:t> významná pro daný druh právních vztahů nebo otázek označených v navázání kolizní normy, která </a:t>
            </a:r>
            <a:r>
              <a:rPr lang="cs-CZ" altLang="cs-CZ" u="sng" dirty="0"/>
              <a:t>rozhoduje o výběru práva</a:t>
            </a:r>
          </a:p>
          <a:p>
            <a:r>
              <a:rPr lang="pl-PL" altLang="cs-CZ" dirty="0"/>
              <a:t>Je natolik významná, že rozhodne o výběru </a:t>
            </a:r>
            <a:r>
              <a:rPr lang="cs-CZ" altLang="cs-CZ" dirty="0"/>
              <a:t>práva, kterým se bude okruh vztahů řídit</a:t>
            </a:r>
            <a:endParaRPr lang="cs-CZ" altLang="cs-CZ" u="sng" dirty="0"/>
          </a:p>
          <a:p>
            <a:r>
              <a:rPr lang="cs-CZ" altLang="cs-CZ" dirty="0"/>
              <a:t>Musí proto být </a:t>
            </a:r>
            <a:r>
              <a:rPr lang="cs-CZ" altLang="cs-CZ" b="1" dirty="0"/>
              <a:t>určitá, specifická, pevně stanovená </a:t>
            </a:r>
            <a:r>
              <a:rPr lang="cs-CZ" altLang="cs-CZ" dirty="0"/>
              <a:t>(x čl. 4/3,4 Řím I – únikové doložky – užší spojení, nejužší spojení)</a:t>
            </a:r>
          </a:p>
          <a:p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14410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hraničních určovatelů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cs-CZ" dirty="0"/>
              <a:t>Souvislost s některým prvkem právního vztahu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arenR"/>
              <a:defRPr/>
            </a:pPr>
            <a:r>
              <a:rPr lang="cs-CZ" dirty="0"/>
              <a:t>Se subjektem </a:t>
            </a:r>
          </a:p>
          <a:p>
            <a:pPr marL="1009650" lvl="1" indent="-609600">
              <a:lnSpc>
                <a:spcPct val="90000"/>
              </a:lnSpc>
              <a:defRPr/>
            </a:pPr>
            <a:r>
              <a:rPr lang="cs-CZ" dirty="0"/>
              <a:t>Státní příslušnost (</a:t>
            </a:r>
            <a:r>
              <a:rPr lang="cs-CZ" i="1" dirty="0"/>
              <a:t>lex </a:t>
            </a:r>
            <a:r>
              <a:rPr lang="cs-CZ" i="1" dirty="0" err="1"/>
              <a:t>patriae</a:t>
            </a:r>
            <a:r>
              <a:rPr lang="cs-CZ" dirty="0"/>
              <a:t>), bydliště, domicil (</a:t>
            </a:r>
            <a:r>
              <a:rPr lang="cs-CZ" i="1" dirty="0"/>
              <a:t>lex </a:t>
            </a:r>
            <a:r>
              <a:rPr lang="cs-CZ" i="1" dirty="0" err="1"/>
              <a:t>domicilii</a:t>
            </a:r>
            <a:r>
              <a:rPr lang="cs-CZ" dirty="0"/>
              <a:t>), právní řád založení PO (</a:t>
            </a:r>
            <a:r>
              <a:rPr lang="cs-CZ" i="1" dirty="0"/>
              <a:t>lex loci </a:t>
            </a:r>
            <a:r>
              <a:rPr lang="cs-CZ" i="1" dirty="0" err="1"/>
              <a:t>incorporationis</a:t>
            </a:r>
            <a:r>
              <a:rPr lang="cs-CZ" dirty="0"/>
              <a:t>)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arenR"/>
              <a:defRPr/>
            </a:pPr>
            <a:r>
              <a:rPr lang="cs-CZ" dirty="0"/>
              <a:t>Se skutečností, kterou vznikl právní vztah</a:t>
            </a:r>
          </a:p>
          <a:p>
            <a:pPr marL="1009650" lvl="1" indent="-609600">
              <a:lnSpc>
                <a:spcPct val="90000"/>
              </a:lnSpc>
              <a:defRPr/>
            </a:pPr>
            <a:r>
              <a:rPr lang="cs-CZ" dirty="0"/>
              <a:t>Místo učinění právního úkonu (</a:t>
            </a:r>
            <a:r>
              <a:rPr lang="cs-CZ" i="1" dirty="0"/>
              <a:t>lex loci </a:t>
            </a:r>
            <a:r>
              <a:rPr lang="cs-CZ" i="1" dirty="0" err="1"/>
              <a:t>actus</a:t>
            </a:r>
            <a:r>
              <a:rPr lang="cs-CZ" dirty="0"/>
              <a:t>), uzavření smlouvy (</a:t>
            </a:r>
            <a:r>
              <a:rPr lang="cs-CZ" i="1" dirty="0"/>
              <a:t>lex loci </a:t>
            </a:r>
            <a:r>
              <a:rPr lang="cs-CZ" i="1" dirty="0" err="1"/>
              <a:t>contractus</a:t>
            </a:r>
            <a:r>
              <a:rPr lang="cs-CZ" dirty="0"/>
              <a:t>), místo škodné události (</a:t>
            </a:r>
            <a:r>
              <a:rPr lang="cs-CZ" i="1" dirty="0"/>
              <a:t>lex loci delicti</a:t>
            </a:r>
            <a:r>
              <a:rPr lang="cs-CZ" dirty="0"/>
              <a:t>)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arenR" startAt="3"/>
              <a:defRPr/>
            </a:pPr>
            <a:r>
              <a:rPr lang="cs-CZ" dirty="0"/>
              <a:t>S chováním účastníků, které je předmětem právního vztahu </a:t>
            </a:r>
          </a:p>
          <a:p>
            <a:pPr marL="1009650" lvl="1" indent="-609600">
              <a:lnSpc>
                <a:spcPct val="90000"/>
              </a:lnSpc>
              <a:defRPr/>
            </a:pPr>
            <a:r>
              <a:rPr lang="cs-CZ" dirty="0"/>
              <a:t>Místo výkonu práce (</a:t>
            </a:r>
            <a:r>
              <a:rPr lang="cs-CZ" i="1" dirty="0"/>
              <a:t>lex loci </a:t>
            </a:r>
            <a:r>
              <a:rPr lang="cs-CZ" i="1" dirty="0" err="1"/>
              <a:t>laboris</a:t>
            </a:r>
            <a:r>
              <a:rPr lang="cs-CZ" dirty="0"/>
              <a:t>)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826753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hraničních určovatelů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arenR" startAt="3"/>
              <a:defRPr/>
            </a:pPr>
            <a:r>
              <a:rPr lang="cs-CZ" dirty="0"/>
              <a:t>S věcí nebo hodnotou, která je předmětem právního vztahu</a:t>
            </a:r>
          </a:p>
          <a:p>
            <a:pPr marL="1009650" lvl="1" indent="-609600">
              <a:lnSpc>
                <a:spcPct val="90000"/>
              </a:lnSpc>
              <a:defRPr/>
            </a:pPr>
            <a:r>
              <a:rPr lang="cs-CZ" dirty="0"/>
              <a:t>Poloha věci (</a:t>
            </a:r>
            <a:r>
              <a:rPr lang="cs-CZ" i="1" dirty="0"/>
              <a:t>lex </a:t>
            </a:r>
            <a:r>
              <a:rPr lang="cs-CZ" i="1" dirty="0" err="1"/>
              <a:t>rei</a:t>
            </a:r>
            <a:r>
              <a:rPr lang="cs-CZ" i="1" dirty="0"/>
              <a:t> </a:t>
            </a:r>
            <a:r>
              <a:rPr lang="cs-CZ" i="1" dirty="0" err="1"/>
              <a:t>sitae</a:t>
            </a:r>
            <a:r>
              <a:rPr lang="cs-CZ" dirty="0"/>
              <a:t>), místo odeslání věci (</a:t>
            </a:r>
            <a:r>
              <a:rPr lang="cs-CZ" i="1" dirty="0"/>
              <a:t>lex loci </a:t>
            </a:r>
            <a:r>
              <a:rPr lang="cs-CZ" i="1" dirty="0" err="1"/>
              <a:t>expeditionis</a:t>
            </a:r>
            <a:r>
              <a:rPr lang="cs-CZ" dirty="0"/>
              <a:t>)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arenR" startAt="3"/>
              <a:defRPr/>
            </a:pPr>
            <a:r>
              <a:rPr lang="cs-CZ" dirty="0"/>
              <a:t>S obsahem právního vztahu, k němuž se přidružují další otázky nebo který je základním vztahem pro jiné </a:t>
            </a:r>
            <a:r>
              <a:rPr lang="cs-CZ" dirty="0" err="1"/>
              <a:t>akcesorický</a:t>
            </a:r>
            <a:r>
              <a:rPr lang="cs-CZ" dirty="0"/>
              <a:t> vztah</a:t>
            </a:r>
            <a:endParaRPr lang="cs-CZ" i="1" dirty="0"/>
          </a:p>
          <a:p>
            <a:pPr lvl="1"/>
            <a:r>
              <a:rPr lang="cs-CZ" dirty="0"/>
              <a:t>Právní řád, kterým se řídí základní vztah </a:t>
            </a:r>
            <a:r>
              <a:rPr lang="cs-CZ" i="1" dirty="0"/>
              <a:t>(lex </a:t>
            </a:r>
            <a:r>
              <a:rPr lang="cs-CZ" i="1" dirty="0" err="1"/>
              <a:t>causae</a:t>
            </a:r>
            <a:r>
              <a:rPr lang="cs-CZ" i="1" dirty="0"/>
              <a:t>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77402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hraničních určovatelů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defRPr/>
            </a:pPr>
            <a:r>
              <a:rPr lang="cs-CZ" dirty="0"/>
              <a:t>Vztah k jiným skutečnostem mající význam pro právní vztah</a:t>
            </a:r>
          </a:p>
          <a:p>
            <a:pPr marL="609600" indent="-609600">
              <a:buFont typeface="Wingdings" panose="05000000000000000000" pitchFamily="2" charset="2"/>
              <a:buAutoNum type="arabicParenR"/>
              <a:defRPr/>
            </a:pPr>
            <a:r>
              <a:rPr lang="cs-CZ" dirty="0"/>
              <a:t>Volba práva </a:t>
            </a:r>
            <a:r>
              <a:rPr lang="cs-CZ" i="1" dirty="0"/>
              <a:t>(lex </a:t>
            </a:r>
            <a:r>
              <a:rPr lang="cs-CZ" i="1" dirty="0" err="1"/>
              <a:t>electa</a:t>
            </a:r>
            <a:r>
              <a:rPr lang="cs-CZ" i="1" dirty="0"/>
              <a:t>)</a:t>
            </a:r>
          </a:p>
          <a:p>
            <a:pPr marL="609600" indent="-609600">
              <a:buFont typeface="Wingdings" panose="05000000000000000000" pitchFamily="2" charset="2"/>
              <a:buAutoNum type="arabicParenR"/>
              <a:defRPr/>
            </a:pPr>
            <a:r>
              <a:rPr lang="cs-CZ" dirty="0"/>
              <a:t>Místo sídla soudu </a:t>
            </a:r>
            <a:r>
              <a:rPr lang="cs-CZ" i="1" dirty="0"/>
              <a:t>(lex </a:t>
            </a:r>
            <a:r>
              <a:rPr lang="cs-CZ" i="1" dirty="0" err="1"/>
              <a:t>fori</a:t>
            </a:r>
            <a:r>
              <a:rPr lang="cs-CZ" i="1" dirty="0"/>
              <a:t>)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23981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Mobilní konflikt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Situace, kdy se HU mění z pohledu prostoru nebo času</a:t>
            </a:r>
          </a:p>
          <a:p>
            <a:r>
              <a:rPr lang="cs-CZ" dirty="0"/>
              <a:t>Typicky – poloha věci u přepravy, bydliště nebo státní příslušnost osoby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Nutnost „ukotvit“ HU k určitému časovému okamžiku nebo místu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Místo odeslání věci, která se v průběhu přepravy </a:t>
            </a:r>
            <a:r>
              <a:rPr lang="cs-CZ" dirty="0" err="1"/>
              <a:t>přeprodává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Bydliště osoby k okamžiku smrti v případě vypořádání dědictví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/>
              <a:t>Apod.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06263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materiály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Naděžda Rozehnalová, Klára </a:t>
            </a:r>
            <a:r>
              <a:rPr lang="cs-CZ" dirty="0" err="1"/>
              <a:t>Drličková</a:t>
            </a:r>
            <a:r>
              <a:rPr lang="cs-CZ" dirty="0"/>
              <a:t>, Tereza Kyselovská, Jiří </a:t>
            </a:r>
            <a:r>
              <a:rPr lang="cs-CZ" dirty="0" err="1"/>
              <a:t>Valdhans</a:t>
            </a:r>
            <a:r>
              <a:rPr lang="cs-CZ" i="1" dirty="0"/>
              <a:t>. Úvod do mezinárodního práva soukromého</a:t>
            </a:r>
            <a:r>
              <a:rPr lang="cs-CZ" dirty="0"/>
              <a:t>.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2017.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152B74-69A5-4C0F-AF65-094CC50B2C3C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938" y="2019300"/>
            <a:ext cx="2787975" cy="4110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4981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758422-A9B1-419F-9F59-39BAF56E0D97}" type="slidenum">
              <a:rPr lang="cs-CZ" altLang="cs-CZ"/>
              <a:pPr>
                <a:defRPr/>
              </a:pPr>
              <a:t>40</a:t>
            </a:fld>
            <a:endParaRPr lang="cs-CZ" altLang="cs-CZ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Přímá metoda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 vztahu k metodě kolizní je metodou speciální =&gt; pokud existuje použije se přednostně</a:t>
            </a:r>
          </a:p>
          <a:p>
            <a:pPr eaLnBrk="1" hangingPunct="1"/>
            <a:r>
              <a:rPr lang="cs-CZ" altLang="cs-CZ"/>
              <a:t>Méně častá</a:t>
            </a:r>
          </a:p>
          <a:p>
            <a:pPr eaLnBrk="1" hangingPunct="1"/>
            <a:r>
              <a:rPr lang="cs-CZ" altLang="cs-CZ"/>
              <a:t>Vhodnější k úpravě vztahů s mezinárodním prvkem </a:t>
            </a:r>
          </a:p>
          <a:p>
            <a:pPr eaLnBrk="1" hangingPunct="1"/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74993260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0BA774-2D9A-4358-9888-F2FBDCC9212D}" type="slidenum">
              <a:rPr lang="cs-CZ" altLang="cs-CZ"/>
              <a:pPr>
                <a:defRPr/>
              </a:pPr>
              <a:t>41</a:t>
            </a:fld>
            <a:endParaRPr lang="cs-CZ" altLang="cs-CZ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Přímá metoda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Jak upravuje vztahy s mezinárodním prvkem?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Přímo = neodkazuje na žádný právní řád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Hmotněprávně = stanoví práva a povinnosti účastníků právního vztahu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5378038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32275F-ECF0-411B-AD9B-96E90CBEDBF8}" type="slidenum">
              <a:rPr lang="cs-CZ" altLang="cs-CZ"/>
              <a:pPr>
                <a:defRPr/>
              </a:pPr>
              <a:t>42</a:t>
            </a:fld>
            <a:endParaRPr lang="cs-CZ" altLang="cs-CZ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Přímá norma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Nástroj přímé metody</a:t>
            </a:r>
          </a:p>
          <a:p>
            <a:pPr eaLnBrk="1" hangingPunct="1"/>
            <a:r>
              <a:rPr lang="cs-CZ" altLang="cs-CZ"/>
              <a:t>Hmotněprávní norma</a:t>
            </a:r>
          </a:p>
          <a:p>
            <a:pPr eaLnBrk="1" hangingPunct="1"/>
            <a:r>
              <a:rPr lang="cs-CZ" altLang="cs-CZ"/>
              <a:t>Určena pouze pro regulaci vztahu s mezinárodním prvkem</a:t>
            </a:r>
          </a:p>
          <a:p>
            <a:pPr eaLnBrk="1" hangingPunct="1"/>
            <a:r>
              <a:rPr lang="cs-CZ" altLang="cs-CZ"/>
              <a:t>Musí být obsažena v mezinárodní smlouvě =&gt; vyžaduje dohodu více států =&gt; přímé normy nejsou tak časté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9208793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přímé normy</a:t>
            </a:r>
            <a:endParaRPr lang="en-US" altLang="cs-CZ"/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Článek 30 Úmluvy o mezinárodní koupi zboží</a:t>
            </a:r>
          </a:p>
          <a:p>
            <a:pPr lvl="1">
              <a:buFont typeface="Wingdings" pitchFamily="2" charset="2"/>
              <a:buChar char="Ø"/>
            </a:pPr>
            <a:r>
              <a:rPr lang="cs-CZ" altLang="cs-CZ" i="1" dirty="0"/>
              <a:t>Prodávající je povinen dodat zboží, převést vlastnické právo a veškeré dokumenty, které se zbožím souvisejí.</a:t>
            </a:r>
          </a:p>
          <a:p>
            <a:endParaRPr lang="cs-CZ" altLang="cs-CZ" i="1" dirty="0"/>
          </a:p>
          <a:p>
            <a:r>
              <a:rPr lang="cs-CZ" altLang="cs-CZ" dirty="0"/>
              <a:t>Článek 53 Úmluvy o mezinárodní koupi zboží</a:t>
            </a:r>
          </a:p>
          <a:p>
            <a:pPr lvl="1">
              <a:buFont typeface="Wingdings" pitchFamily="2" charset="2"/>
              <a:buChar char="Ø"/>
            </a:pPr>
            <a:r>
              <a:rPr lang="cs-CZ" altLang="cs-CZ" i="1" dirty="0"/>
              <a:t>Kupující je povinen za zboží zaplatit kupní cenu a zboží převzít.</a:t>
            </a:r>
            <a:endParaRPr lang="en-US" alt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205151-97D7-4EAB-83F8-47735C588BBB}" type="slidenum">
              <a:rPr lang="cs-CZ" altLang="cs-CZ" smtClean="0"/>
              <a:pPr>
                <a:defRPr/>
              </a:pPr>
              <a:t>43</a:t>
            </a:fld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93752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C81D24-5F76-418F-9AF9-E737A57DA13E}" type="slidenum">
              <a:rPr lang="cs-CZ" altLang="cs-CZ"/>
              <a:pPr>
                <a:defRPr/>
              </a:pPr>
              <a:t>44</a:t>
            </a:fld>
            <a:endParaRPr lang="cs-CZ" altLang="cs-CZ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 jakých oblastech najdeme přímé normy?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Oblast mezinárodního obchodu</a:t>
            </a:r>
          </a:p>
          <a:p>
            <a:pPr lvl="1">
              <a:buFont typeface="Wingdings" pitchFamily="2" charset="2"/>
              <a:buChar char="Ø"/>
            </a:pPr>
            <a:r>
              <a:rPr lang="cs-CZ" altLang="cs-CZ" dirty="0"/>
              <a:t>Kupní smlouva s mezinárodním prvkem (Úmluva OSN o smlouvách o mezinárodní koupi zboží)</a:t>
            </a:r>
          </a:p>
          <a:p>
            <a:pPr lvl="1">
              <a:buFont typeface="Wingdings" pitchFamily="2" charset="2"/>
              <a:buChar char="Ø"/>
            </a:pPr>
            <a:r>
              <a:rPr lang="cs-CZ" altLang="cs-CZ" dirty="0"/>
              <a:t>Přepravní smlouvy s mezinárodním prvkem (železniční, letecká, silniční, námořní přeprava)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02875380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materiály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KYSELOVSKÁ, Tereza; ROZEHNALOVÁ, Naděžda a kolektiv. </a:t>
            </a:r>
            <a:r>
              <a:rPr lang="cs-CZ" i="1" dirty="0"/>
              <a:t>Rozhodování Soudního dvora EU ve věcech příslušnosti (analýza rozhodnutí dle nařízení Brusel Ibis). </a:t>
            </a:r>
            <a:r>
              <a:rPr lang="cs-CZ" dirty="0"/>
              <a:t>Plný text zdarma ke stažení zde </a:t>
            </a:r>
            <a:r>
              <a:rPr lang="cs-CZ" dirty="0">
                <a:hlinkClick r:id="rId2"/>
              </a:rPr>
              <a:t>https://science.law.muni.cz/knihy/monografie/Kyselovska_Rozhodovani_dvora_EU.pdf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107047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materiály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VALDHANS, Jiří; DRLIČKOVÁ, Klára; HUDECOVÁ, Lucia; JANEČKOVÁ, Pavlína; ROHOVÁ, Iveta; ŠIMKOVÁ, Iva. </a:t>
            </a:r>
            <a:r>
              <a:rPr lang="cs-CZ" i="1" dirty="0"/>
              <a:t>Rozhodování Soudního dvora EU ve věcech uznání a výkonu cizího soudního rozhodnutí (analýza rozhodnutí dle nařízení Brusel Ibis). </a:t>
            </a:r>
            <a:r>
              <a:rPr lang="cs-CZ" dirty="0"/>
              <a:t>Plný text zdarma ke stažení zde </a:t>
            </a:r>
            <a:r>
              <a:rPr lang="cs-CZ" dirty="0">
                <a:hlinkClick r:id="rId2"/>
              </a:rPr>
              <a:t>https://science.law.muni.cz/knihy/monografie/Valdhans_Vykon_ciziho_rozhodnuti.pdf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837573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83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materiály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Naděžda Rozehnalová, Jiří </a:t>
            </a:r>
            <a:r>
              <a:rPr lang="cs-CZ" dirty="0" err="1"/>
              <a:t>Valdhans</a:t>
            </a:r>
            <a:r>
              <a:rPr lang="cs-CZ" dirty="0"/>
              <a:t>, Klára </a:t>
            </a:r>
            <a:r>
              <a:rPr lang="cs-CZ" dirty="0" err="1"/>
              <a:t>Drličková</a:t>
            </a:r>
            <a:r>
              <a:rPr lang="cs-CZ" dirty="0"/>
              <a:t>, Tereza Kyselovská. </a:t>
            </a:r>
            <a:r>
              <a:rPr lang="cs-CZ" i="1" dirty="0"/>
              <a:t>Mezinárodní právo soukromé Evropské unie</a:t>
            </a:r>
            <a:r>
              <a:rPr lang="cs-CZ" dirty="0"/>
              <a:t>. 2. vydání,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2018.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152B74-69A5-4C0F-AF65-094CC50B2C3C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137" y="2019300"/>
            <a:ext cx="2897576" cy="4110038"/>
          </a:xfrm>
        </p:spPr>
      </p:pic>
    </p:spTree>
    <p:extLst>
      <p:ext uri="{BB962C8B-B14F-4D97-AF65-F5344CB8AC3E}">
        <p14:creationId xmlns:p14="http://schemas.microsoft.com/office/powerpoint/2010/main" val="2648807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soukromé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 dirty="0"/>
              <a:t>„</a:t>
            </a:r>
            <a:r>
              <a:rPr lang="cs-CZ" altLang="cs-CZ" i="1" dirty="0" err="1"/>
              <a:t>The</a:t>
            </a:r>
            <a:r>
              <a:rPr lang="cs-CZ" altLang="cs-CZ" i="1" dirty="0"/>
              <a:t> </a:t>
            </a:r>
            <a:r>
              <a:rPr lang="cs-CZ" altLang="cs-CZ" i="1" dirty="0" err="1"/>
              <a:t>realm</a:t>
            </a:r>
            <a:r>
              <a:rPr lang="cs-CZ" altLang="cs-CZ" i="1" dirty="0"/>
              <a:t> </a:t>
            </a:r>
            <a:r>
              <a:rPr lang="cs-CZ" altLang="cs-CZ" i="1" dirty="0" err="1"/>
              <a:t>of</a:t>
            </a:r>
            <a:r>
              <a:rPr lang="cs-CZ" altLang="cs-CZ" i="1" dirty="0"/>
              <a:t> </a:t>
            </a:r>
            <a:r>
              <a:rPr lang="cs-CZ" altLang="cs-CZ" i="1" dirty="0" err="1"/>
              <a:t>the</a:t>
            </a:r>
            <a:r>
              <a:rPr lang="cs-CZ" altLang="cs-CZ" i="1" dirty="0"/>
              <a:t> </a:t>
            </a:r>
            <a:r>
              <a:rPr lang="cs-CZ" altLang="cs-CZ" i="1" dirty="0" err="1"/>
              <a:t>conflict</a:t>
            </a:r>
            <a:r>
              <a:rPr lang="cs-CZ" altLang="cs-CZ" i="1" dirty="0"/>
              <a:t> </a:t>
            </a:r>
            <a:r>
              <a:rPr lang="cs-CZ" altLang="cs-CZ" i="1" dirty="0" err="1"/>
              <a:t>of</a:t>
            </a:r>
            <a:r>
              <a:rPr lang="cs-CZ" altLang="cs-CZ" i="1" dirty="0"/>
              <a:t> </a:t>
            </a:r>
            <a:r>
              <a:rPr lang="cs-CZ" altLang="cs-CZ" i="1" dirty="0" err="1"/>
              <a:t>laws</a:t>
            </a:r>
            <a:r>
              <a:rPr lang="cs-CZ" altLang="cs-CZ" i="1" dirty="0"/>
              <a:t> </a:t>
            </a:r>
            <a:r>
              <a:rPr lang="cs-CZ" altLang="cs-CZ" i="1" dirty="0" err="1"/>
              <a:t>is</a:t>
            </a:r>
            <a:r>
              <a:rPr lang="cs-CZ" altLang="cs-CZ" i="1" dirty="0"/>
              <a:t> a </a:t>
            </a:r>
            <a:r>
              <a:rPr lang="cs-CZ" altLang="cs-CZ" i="1" dirty="0" err="1"/>
              <a:t>dismail</a:t>
            </a:r>
            <a:r>
              <a:rPr lang="cs-CZ" altLang="cs-CZ" i="1" dirty="0"/>
              <a:t> </a:t>
            </a:r>
            <a:r>
              <a:rPr lang="cs-CZ" altLang="cs-CZ" i="1" dirty="0" err="1"/>
              <a:t>swamp</a:t>
            </a:r>
            <a:r>
              <a:rPr lang="cs-CZ" altLang="cs-CZ" i="1" dirty="0"/>
              <a:t>, </a:t>
            </a:r>
            <a:r>
              <a:rPr lang="cs-CZ" altLang="cs-CZ" i="1" dirty="0" err="1"/>
              <a:t>filled</a:t>
            </a:r>
            <a:r>
              <a:rPr lang="cs-CZ" altLang="cs-CZ" i="1" dirty="0"/>
              <a:t> </a:t>
            </a:r>
            <a:r>
              <a:rPr lang="cs-CZ" altLang="cs-CZ" i="1" dirty="0" err="1"/>
              <a:t>with</a:t>
            </a:r>
            <a:r>
              <a:rPr lang="cs-CZ" altLang="cs-CZ" i="1" dirty="0"/>
              <a:t> </a:t>
            </a:r>
            <a:r>
              <a:rPr lang="cs-CZ" altLang="cs-CZ" i="1" dirty="0" err="1"/>
              <a:t>quaking</a:t>
            </a:r>
            <a:r>
              <a:rPr lang="cs-CZ" altLang="cs-CZ" i="1" dirty="0"/>
              <a:t> </a:t>
            </a:r>
            <a:r>
              <a:rPr lang="cs-CZ" altLang="cs-CZ" i="1" dirty="0" err="1"/>
              <a:t>quagmires</a:t>
            </a:r>
            <a:r>
              <a:rPr lang="cs-CZ" altLang="cs-CZ" i="1" dirty="0"/>
              <a:t>, and </a:t>
            </a:r>
            <a:r>
              <a:rPr lang="cs-CZ" altLang="cs-CZ" i="1" dirty="0" err="1"/>
              <a:t>inhabited</a:t>
            </a:r>
            <a:r>
              <a:rPr lang="cs-CZ" altLang="cs-CZ" i="1" dirty="0"/>
              <a:t> by </a:t>
            </a:r>
            <a:r>
              <a:rPr lang="cs-CZ" altLang="cs-CZ" i="1" dirty="0" err="1"/>
              <a:t>learned</a:t>
            </a:r>
            <a:r>
              <a:rPr lang="cs-CZ" altLang="cs-CZ" i="1" dirty="0"/>
              <a:t> but </a:t>
            </a:r>
            <a:r>
              <a:rPr lang="cs-CZ" altLang="cs-CZ" i="1" dirty="0" err="1"/>
              <a:t>eccentric</a:t>
            </a:r>
            <a:r>
              <a:rPr lang="cs-CZ" altLang="cs-CZ" i="1" dirty="0"/>
              <a:t> </a:t>
            </a:r>
            <a:r>
              <a:rPr lang="cs-CZ" altLang="cs-CZ" i="1" dirty="0" err="1"/>
              <a:t>professors</a:t>
            </a:r>
            <a:r>
              <a:rPr lang="cs-CZ" altLang="cs-CZ" i="1" dirty="0"/>
              <a:t> </a:t>
            </a:r>
            <a:r>
              <a:rPr lang="cs-CZ" altLang="cs-CZ" i="1" dirty="0" err="1"/>
              <a:t>who</a:t>
            </a:r>
            <a:r>
              <a:rPr lang="cs-CZ" altLang="cs-CZ" i="1" dirty="0"/>
              <a:t> </a:t>
            </a:r>
            <a:r>
              <a:rPr lang="cs-CZ" altLang="cs-CZ" i="1" dirty="0" err="1"/>
              <a:t>theorize</a:t>
            </a:r>
            <a:r>
              <a:rPr lang="cs-CZ" altLang="cs-CZ" i="1" dirty="0"/>
              <a:t> </a:t>
            </a:r>
            <a:r>
              <a:rPr lang="cs-CZ" altLang="cs-CZ" i="1" dirty="0" err="1"/>
              <a:t>about</a:t>
            </a:r>
            <a:r>
              <a:rPr lang="cs-CZ" altLang="cs-CZ" i="1" dirty="0"/>
              <a:t> </a:t>
            </a:r>
            <a:r>
              <a:rPr lang="cs-CZ" altLang="cs-CZ" i="1" dirty="0" err="1"/>
              <a:t>mysterious</a:t>
            </a:r>
            <a:r>
              <a:rPr lang="cs-CZ" altLang="cs-CZ" i="1" dirty="0"/>
              <a:t> </a:t>
            </a:r>
            <a:r>
              <a:rPr lang="cs-CZ" altLang="cs-CZ" i="1" dirty="0" err="1"/>
              <a:t>matters</a:t>
            </a:r>
            <a:r>
              <a:rPr lang="cs-CZ" altLang="cs-CZ" i="1" dirty="0"/>
              <a:t> in a </a:t>
            </a:r>
            <a:r>
              <a:rPr lang="cs-CZ" altLang="cs-CZ" i="1" dirty="0" err="1"/>
              <a:t>strange</a:t>
            </a:r>
            <a:r>
              <a:rPr lang="cs-CZ" altLang="cs-CZ" i="1" dirty="0"/>
              <a:t> and </a:t>
            </a:r>
            <a:r>
              <a:rPr lang="cs-CZ" altLang="cs-CZ" i="1" dirty="0" err="1"/>
              <a:t>incomprehensible</a:t>
            </a:r>
            <a:r>
              <a:rPr lang="cs-CZ" altLang="cs-CZ" i="1" dirty="0"/>
              <a:t> </a:t>
            </a:r>
            <a:r>
              <a:rPr lang="cs-CZ" altLang="cs-CZ" i="1" dirty="0" err="1"/>
              <a:t>jargon</a:t>
            </a:r>
            <a:r>
              <a:rPr lang="cs-CZ" altLang="cs-CZ" i="1" dirty="0"/>
              <a:t>.</a:t>
            </a:r>
            <a:r>
              <a:rPr lang="cs-CZ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ordinary</a:t>
            </a:r>
            <a:r>
              <a:rPr lang="cs-CZ" i="1" dirty="0"/>
              <a:t> </a:t>
            </a:r>
            <a:r>
              <a:rPr lang="cs-CZ" i="1" dirty="0" err="1"/>
              <a:t>court</a:t>
            </a:r>
            <a:r>
              <a:rPr lang="cs-CZ" i="1" dirty="0"/>
              <a:t>,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en-US" i="1" dirty="0"/>
              <a:t>lawyer, is quite lost when engulfed in it</a:t>
            </a:r>
            <a:r>
              <a:rPr lang="cs-CZ" i="1" dirty="0"/>
              <a:t>.</a:t>
            </a:r>
            <a:r>
              <a:rPr lang="cs-CZ" altLang="cs-CZ" i="1" dirty="0"/>
              <a:t>“</a:t>
            </a:r>
          </a:p>
          <a:p>
            <a:endParaRPr lang="cs-CZ" altLang="cs-CZ" i="1" dirty="0"/>
          </a:p>
          <a:p>
            <a:pPr lvl="2"/>
            <a:r>
              <a:rPr lang="en-US" sz="1600" dirty="0"/>
              <a:t>William L. Prosser in Interstate Publications, Cook Lectures, University of</a:t>
            </a:r>
            <a:r>
              <a:rPr lang="cs-CZ" sz="1600" dirty="0"/>
              <a:t> </a:t>
            </a:r>
            <a:r>
              <a:rPr lang="en-US" sz="1600" dirty="0"/>
              <a:t>Michigan, quoted by Goodrich, Directive or Dialectic? 6 VAND. L. </a:t>
            </a:r>
            <a:r>
              <a:rPr lang="en-US" sz="1600" dirty="0" err="1"/>
              <a:t>Rav</a:t>
            </a:r>
            <a:r>
              <a:rPr lang="en-US" sz="1600" dirty="0"/>
              <a:t>. 442</a:t>
            </a:r>
            <a:endParaRPr lang="cs-CZ" altLang="cs-CZ" sz="1600" dirty="0"/>
          </a:p>
          <a:p>
            <a:endParaRPr lang="en-US" alt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44465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Mezinárodní právo soukromé 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Soukromoprávní</a:t>
            </a:r>
            <a:r>
              <a:rPr lang="cs-CZ" dirty="0"/>
              <a:t> (</a:t>
            </a:r>
            <a:r>
              <a:rPr lang="cs-CZ" dirty="0" err="1"/>
              <a:t>SoP</a:t>
            </a:r>
            <a:r>
              <a:rPr lang="cs-CZ" dirty="0"/>
              <a:t>) vztahy…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2000" dirty="0"/>
              <a:t>Občanské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2000" dirty="0"/>
              <a:t>Obchodní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2000" dirty="0"/>
              <a:t>Pracovní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2000" dirty="0"/>
              <a:t>Rodinné </a:t>
            </a:r>
          </a:p>
          <a:p>
            <a:pPr>
              <a:defRPr/>
            </a:pP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		... s </a:t>
            </a:r>
            <a:r>
              <a:rPr lang="cs-CZ" b="1" dirty="0"/>
              <a:t>mezinárodním</a:t>
            </a:r>
            <a:r>
              <a:rPr lang="cs-CZ" dirty="0"/>
              <a:t> prvkem (MP)</a:t>
            </a:r>
          </a:p>
          <a:p>
            <a:pPr lvl="4" eaLnBrk="1" hangingPunct="1">
              <a:buFont typeface="Wingdings" pitchFamily="2" charset="2"/>
              <a:buChar char="Ø"/>
              <a:defRPr/>
            </a:pPr>
            <a:r>
              <a:rPr lang="sk-SK" altLang="cs-CZ" sz="2000" dirty="0"/>
              <a:t>Subjekt</a:t>
            </a:r>
            <a:r>
              <a:rPr lang="sk-SK" altLang="cs-CZ" dirty="0"/>
              <a:t> (</a:t>
            </a:r>
            <a:r>
              <a:rPr lang="sk-SK" altLang="cs-CZ" dirty="0" err="1"/>
              <a:t>např</a:t>
            </a:r>
            <a:r>
              <a:rPr lang="sk-SK" altLang="cs-CZ" dirty="0"/>
              <a:t>. </a:t>
            </a:r>
            <a:r>
              <a:rPr lang="sk-SK" altLang="cs-CZ" dirty="0" err="1"/>
              <a:t>bydliště</a:t>
            </a:r>
            <a:r>
              <a:rPr lang="sk-SK" altLang="cs-CZ" dirty="0"/>
              <a:t> osoby)</a:t>
            </a:r>
          </a:p>
          <a:p>
            <a:pPr lvl="4" eaLnBrk="1" hangingPunct="1">
              <a:buFont typeface="Wingdings" pitchFamily="2" charset="2"/>
              <a:buChar char="Ø"/>
              <a:defRPr/>
            </a:pPr>
            <a:r>
              <a:rPr lang="sk-SK" altLang="cs-CZ" sz="2000" dirty="0" err="1"/>
              <a:t>Skutečnost</a:t>
            </a:r>
            <a:r>
              <a:rPr lang="sk-SK" altLang="cs-CZ" sz="2000" dirty="0"/>
              <a:t> </a:t>
            </a:r>
            <a:r>
              <a:rPr lang="sk-SK" altLang="cs-CZ" sz="2000" dirty="0" err="1"/>
              <a:t>právně</a:t>
            </a:r>
            <a:r>
              <a:rPr lang="sk-SK" altLang="cs-CZ" sz="2000" dirty="0"/>
              <a:t> významná </a:t>
            </a:r>
            <a:r>
              <a:rPr lang="sk-SK" altLang="cs-CZ" sz="2000" dirty="0" err="1"/>
              <a:t>pro</a:t>
            </a:r>
            <a:r>
              <a:rPr lang="sk-SK" altLang="cs-CZ" sz="2000" dirty="0"/>
              <a:t> vznik a </a:t>
            </a:r>
            <a:r>
              <a:rPr lang="sk-SK" altLang="cs-CZ" sz="2000" dirty="0" err="1"/>
              <a:t>existenci</a:t>
            </a:r>
            <a:r>
              <a:rPr lang="sk-SK" altLang="cs-CZ" sz="2000" dirty="0"/>
              <a:t> </a:t>
            </a:r>
            <a:r>
              <a:rPr lang="sk-SK" altLang="cs-CZ" sz="2000" dirty="0" err="1"/>
              <a:t>vztahu</a:t>
            </a:r>
            <a:r>
              <a:rPr lang="sk-SK" altLang="cs-CZ" sz="2000" dirty="0"/>
              <a:t> </a:t>
            </a:r>
            <a:r>
              <a:rPr lang="sk-SK" altLang="cs-CZ" dirty="0"/>
              <a:t>(</a:t>
            </a:r>
            <a:r>
              <a:rPr lang="sk-SK" altLang="cs-CZ" dirty="0" err="1"/>
              <a:t>např</a:t>
            </a:r>
            <a:r>
              <a:rPr lang="sk-SK" altLang="cs-CZ" dirty="0"/>
              <a:t>. </a:t>
            </a:r>
            <a:r>
              <a:rPr lang="sk-SK" altLang="cs-CZ" dirty="0" err="1"/>
              <a:t>místo</a:t>
            </a:r>
            <a:r>
              <a:rPr lang="sk-SK" altLang="cs-CZ" dirty="0"/>
              <a:t> </a:t>
            </a:r>
            <a:r>
              <a:rPr lang="sk-SK" altLang="cs-CZ" dirty="0" err="1"/>
              <a:t>uzavření</a:t>
            </a:r>
            <a:r>
              <a:rPr lang="sk-SK" altLang="cs-CZ" dirty="0"/>
              <a:t> </a:t>
            </a:r>
            <a:r>
              <a:rPr lang="sk-SK" altLang="cs-CZ" dirty="0" err="1"/>
              <a:t>smlouvy</a:t>
            </a:r>
            <a:r>
              <a:rPr lang="sk-SK" altLang="cs-CZ" dirty="0"/>
              <a:t>)</a:t>
            </a:r>
          </a:p>
          <a:p>
            <a:pPr lvl="4" eaLnBrk="1" hangingPunct="1">
              <a:buFont typeface="Wingdings" pitchFamily="2" charset="2"/>
              <a:buChar char="Ø"/>
              <a:defRPr/>
            </a:pPr>
            <a:r>
              <a:rPr lang="sk-SK" altLang="cs-CZ" sz="2000" dirty="0" err="1"/>
              <a:t>Předmět</a:t>
            </a:r>
            <a:r>
              <a:rPr lang="sk-SK" altLang="cs-CZ" dirty="0"/>
              <a:t> (</a:t>
            </a:r>
            <a:r>
              <a:rPr lang="sk-SK" altLang="cs-CZ" dirty="0" err="1"/>
              <a:t>např</a:t>
            </a:r>
            <a:r>
              <a:rPr lang="sk-SK" altLang="cs-CZ" dirty="0"/>
              <a:t>. </a:t>
            </a:r>
            <a:r>
              <a:rPr lang="sk-SK" altLang="cs-CZ" dirty="0" err="1"/>
              <a:t>místo</a:t>
            </a:r>
            <a:r>
              <a:rPr lang="sk-SK" altLang="cs-CZ" dirty="0"/>
              <a:t> polohy </a:t>
            </a:r>
            <a:r>
              <a:rPr lang="sk-SK" altLang="cs-CZ" dirty="0" err="1"/>
              <a:t>nemovitosti</a:t>
            </a:r>
            <a:r>
              <a:rPr lang="sk-SK" altLang="cs-CZ" dirty="0"/>
              <a:t>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		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90473F-BA62-4349-9C0C-599E8DD95A55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3211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SoP vztahy s mezinárodním prvkem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/>
              <a:t>Podnikatel z Prahy si objedná od podnikatele z Mikulova dodávku 200 lahví kvalitního moravského vína pro svůj vinný bar.</a:t>
            </a:r>
          </a:p>
          <a:p>
            <a:pPr>
              <a:buFont typeface="Wingdings" pitchFamily="2" charset="2"/>
              <a:buChar char="Ø"/>
            </a:pPr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26507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SoP vztahy s mezinárodním prvkem</a:t>
            </a:r>
            <a:endParaRPr lang="en-US" altLang="cs-CZ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/>
              <a:t>Pan Josef Novák je výrobcem vína Velkých Bílovic. Pan Franz M</a:t>
            </a:r>
            <a:r>
              <a:rPr lang="en-US" altLang="cs-CZ" i="1"/>
              <a:t>ü</a:t>
            </a:r>
            <a:r>
              <a:rPr lang="cs-CZ" altLang="cs-CZ" i="1"/>
              <a:t>ller je vlastníkem vinotéky v Poysdorfu, která se kromě rakouských vín specializuje na prodej kvalitních vín moravských. Pan Novák a pan M</a:t>
            </a:r>
            <a:r>
              <a:rPr lang="en-US" altLang="cs-CZ" i="1"/>
              <a:t>ü</a:t>
            </a:r>
            <a:r>
              <a:rPr lang="cs-CZ" altLang="cs-CZ" i="1"/>
              <a:t>ller proto uzavřeli smlouvu, kterou se pan Novák zavázal pravidelně do vinotéky dodávat víno vlastní výroby. Pan M</a:t>
            </a:r>
            <a:r>
              <a:rPr lang="en-US" altLang="cs-CZ" i="1"/>
              <a:t>ü</a:t>
            </a:r>
            <a:r>
              <a:rPr lang="cs-CZ" altLang="cs-CZ" i="1"/>
              <a:t>ller nezaplatil za několik dodávek.</a:t>
            </a:r>
            <a:endParaRPr lang="en-US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F95711-C6BB-4D7E-84A6-A281252E9C3E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9677428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law_sablona_cz-3</Template>
  <TotalTime>228</TotalTime>
  <Words>2450</Words>
  <Application>Microsoft Office PowerPoint</Application>
  <PresentationFormat>Předvádění na obrazovce (4:3)</PresentationFormat>
  <Paragraphs>277</Paragraphs>
  <Slides>47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1" baseType="lpstr">
      <vt:lpstr>Arial</vt:lpstr>
      <vt:lpstr>Tahoma</vt:lpstr>
      <vt:lpstr>Wingdings</vt:lpstr>
      <vt:lpstr>Prezentace_MU_CZ</vt:lpstr>
      <vt:lpstr>Úvod do mezinárodního práva soukromého</vt:lpstr>
      <vt:lpstr>Představení</vt:lpstr>
      <vt:lpstr>Mezinárodní právo soukromé</vt:lpstr>
      <vt:lpstr>Studijní materiály</vt:lpstr>
      <vt:lpstr>Studijní materiály</vt:lpstr>
      <vt:lpstr>Mezinárodní právo soukromé</vt:lpstr>
      <vt:lpstr>Mezinárodní právo soukromé </vt:lpstr>
      <vt:lpstr>SoP vztahy s mezinárodním prvkem</vt:lpstr>
      <vt:lpstr>SoP vztahy s mezinárodním prvkem</vt:lpstr>
      <vt:lpstr>SoP vztahy s mezinárodním prvkem</vt:lpstr>
      <vt:lpstr>SoP vztahy s mezinárodním prvkem</vt:lpstr>
      <vt:lpstr>SoP vztahy s mezinárodním prvkem</vt:lpstr>
      <vt:lpstr>SoP vztahy s mezinárodním prvkem</vt:lpstr>
      <vt:lpstr>SoP vztahy s mezinárodním prvkem</vt:lpstr>
      <vt:lpstr>SoP vztahy s mezinárodním prvkem</vt:lpstr>
      <vt:lpstr>SoP vztahy s mezinárodním prvkem</vt:lpstr>
      <vt:lpstr>K čemu je MPS? Jaké otázky řeší?</vt:lpstr>
      <vt:lpstr>K čemu je MPS? Jaké otázky řeší?</vt:lpstr>
      <vt:lpstr>Které MPS se má použít?</vt:lpstr>
      <vt:lpstr>Pomocí jakých právních pramenů nalezneme odpovědi na čtyři otázky?</vt:lpstr>
      <vt:lpstr>Prameny MPS</vt:lpstr>
      <vt:lpstr>Prameny MPS – vnitrostátní předpisy</vt:lpstr>
      <vt:lpstr>Prameny MPS – mezinárodní smlouvy</vt:lpstr>
      <vt:lpstr>Prameny MPS – právo EU </vt:lpstr>
      <vt:lpstr>Prameny MPS – právo EU </vt:lpstr>
      <vt:lpstr>Vztahy mezi prameny</vt:lpstr>
      <vt:lpstr>Pomocí jakých metod dojdeme k výsledku – určení práva rozhodného?</vt:lpstr>
      <vt:lpstr>Metody úpravy MPS </vt:lpstr>
      <vt:lpstr>Kolizní metoda</vt:lpstr>
      <vt:lpstr>Kolizní metoda - příklad</vt:lpstr>
      <vt:lpstr>Kolizní metoda - příklad</vt:lpstr>
      <vt:lpstr>Kolizní norma</vt:lpstr>
      <vt:lpstr>Příklady kolizních norem</vt:lpstr>
      <vt:lpstr>Struktura kolizní normy</vt:lpstr>
      <vt:lpstr>Hraniční určovatel</vt:lpstr>
      <vt:lpstr>Druhy hraničních určovatelů</vt:lpstr>
      <vt:lpstr>Druhy hraničních určovatelů</vt:lpstr>
      <vt:lpstr>Druhy hraničních určovatelů</vt:lpstr>
      <vt:lpstr>Mobilní konflikt</vt:lpstr>
      <vt:lpstr>Přímá metoda</vt:lpstr>
      <vt:lpstr>Přímá metoda</vt:lpstr>
      <vt:lpstr>Přímá norma</vt:lpstr>
      <vt:lpstr>Příklad přímé normy</vt:lpstr>
      <vt:lpstr>V jakých oblastech najdeme přímé normy?</vt:lpstr>
      <vt:lpstr>Studijní materiály</vt:lpstr>
      <vt:lpstr>Studijní materiály</vt:lpstr>
      <vt:lpstr>Děkuji za pozornost.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Tereza Kyselovská</dc:creator>
  <cp:lastModifiedBy>§ K</cp:lastModifiedBy>
  <cp:revision>28</cp:revision>
  <cp:lastPrinted>1601-01-01T00:00:00Z</cp:lastPrinted>
  <dcterms:created xsi:type="dcterms:W3CDTF">2017-11-25T17:03:10Z</dcterms:created>
  <dcterms:modified xsi:type="dcterms:W3CDTF">2022-09-24T14:28:24Z</dcterms:modified>
</cp:coreProperties>
</file>