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8" r:id="rId3"/>
    <p:sldId id="262" r:id="rId4"/>
    <p:sldId id="263" r:id="rId5"/>
    <p:sldId id="264" r:id="rId6"/>
  </p:sldIdLst>
  <p:sldSz cx="9145588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  <p15:guide id="11" pos="321">
          <p15:clr>
            <a:srgbClr val="A4A3A4"/>
          </p15:clr>
        </p15:guide>
        <p15:guide id="12" pos="5419">
          <p15:clr>
            <a:srgbClr val="A4A3A4"/>
          </p15:clr>
        </p15:guide>
        <p15:guide id="13" pos="682">
          <p15:clr>
            <a:srgbClr val="A4A3A4"/>
          </p15:clr>
        </p15:guide>
        <p15:guide id="14" pos="2766">
          <p15:clr>
            <a:srgbClr val="A4A3A4"/>
          </p15:clr>
        </p15:guide>
        <p15:guide id="15" pos="29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30" d="100"/>
          <a:sy n="130" d="100"/>
        </p:scale>
        <p:origin x="1176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  <p:guide pos="321"/>
        <p:guide pos="5419"/>
        <p:guide pos="682"/>
        <p:guide pos="2766"/>
        <p:guide pos="297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B229B6B9-1460-4014-8B8A-5645913D2C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754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92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09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9273" y="4500000"/>
            <a:ext cx="391568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817" y="4068000"/>
            <a:ext cx="391568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9273" y="718713"/>
            <a:ext cx="391568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5588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C251B53-6C8B-4F0B-8824-504A47FFD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6133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393F8C-A31C-4CAB-9887-50F0DCCDFB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877" y="2019299"/>
            <a:ext cx="4106255" cy="283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54" y="6228000"/>
            <a:ext cx="189033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" y="2434289"/>
            <a:ext cx="7187994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94" y="6228000"/>
            <a:ext cx="5941032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900365"/>
            <a:ext cx="852268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928" y="4116403"/>
            <a:ext cx="852268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048F454-420A-4E72-98B5-76C7E9DB3E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1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2"/>
            <a:ext cx="8066301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638" y="1296001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9273" y="1290515"/>
            <a:ext cx="391568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94" y="169200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90271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1695075"/>
            <a:ext cx="3914489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9274" y="1667024"/>
            <a:ext cx="391567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579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93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579" y="4414271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1963" y="4414270"/>
            <a:ext cx="2484431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8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935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2140" y="4025136"/>
            <a:ext cx="248407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93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1064" y="1692003"/>
            <a:ext cx="248407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638" y="1296001"/>
            <a:ext cx="80655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976" y="692150"/>
            <a:ext cx="3901418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447" y="692151"/>
            <a:ext cx="3914489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637" y="5599670"/>
            <a:ext cx="391448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94" y="692150"/>
            <a:ext cx="8066301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1694046-8DAB-4CF0-92A5-A8106B5418F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652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94" y="6228000"/>
            <a:ext cx="5941032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54" y="6228000"/>
            <a:ext cx="189033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94" y="720000"/>
            <a:ext cx="8066301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93" y="1872000"/>
            <a:ext cx="8066301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2AFCD3-4573-49B8-BD01-0030A98A50D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718667-3120-4062-AB1A-67E7C3243B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68EB3FC-A0DD-471C-9892-12A4FF040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28" y="2653823"/>
            <a:ext cx="8522680" cy="2921954"/>
          </a:xfrm>
        </p:spPr>
        <p:txBody>
          <a:bodyPr/>
          <a:lstStyle/>
          <a:p>
            <a:pPr algn="ctr"/>
            <a:r>
              <a:rPr lang="cs-CZ" dirty="0"/>
              <a:t> LSTAV101K Správní řízení a další postupy dle správního řádu - obecný základ</a:t>
            </a:r>
            <a:br>
              <a:rPr lang="cs-CZ" dirty="0"/>
            </a:br>
            <a:br>
              <a:rPr lang="cs-CZ" dirty="0"/>
            </a:br>
            <a:r>
              <a:rPr lang="cs-CZ" sz="2800" dirty="0"/>
              <a:t>JUDr. Lukáš Potěšil, Ph.D.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76AD8748-16E8-4B9D-9DE0-02022A0C4D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94" y="1637071"/>
            <a:ext cx="8522680" cy="902141"/>
          </a:xfrm>
        </p:spPr>
        <p:txBody>
          <a:bodyPr/>
          <a:lstStyle/>
          <a:p>
            <a:pPr algn="ctr"/>
            <a:r>
              <a:rPr lang="cs-CZ" dirty="0"/>
              <a:t>LL.M. Stavební činnosti v právních a ekonomických souvislostech</a:t>
            </a:r>
          </a:p>
        </p:txBody>
      </p:sp>
    </p:spTree>
    <p:extLst>
      <p:ext uri="{BB962C8B-B14F-4D97-AF65-F5344CB8AC3E}">
        <p14:creationId xmlns:p14="http://schemas.microsoft.com/office/powerpoint/2010/main" val="3930958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95A71ED-0DDA-4812-ABFD-389D676459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E88038-3338-40FE-89C1-873D56D6E6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8E6805-AC3B-4819-BB37-0AF841D5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2719448-9525-47E7-9F55-1993B62D2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408472"/>
            <a:ext cx="8066301" cy="442352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Definice v § 9 </a:t>
            </a:r>
            <a:r>
              <a:rPr lang="cs-CZ" sz="2000" dirty="0" err="1"/>
              <a:t>SpŘ</a:t>
            </a:r>
            <a:r>
              <a:rPr lang="cs-CZ" sz="2000" b="1" dirty="0"/>
              <a:t> </a:t>
            </a:r>
            <a:r>
              <a:rPr lang="cs-CZ" sz="2000" dirty="0"/>
              <a:t>(z. č. 500/2004 Sb.), návaznost na </a:t>
            </a:r>
            <a:r>
              <a:rPr lang="cs-CZ" sz="2000" b="1" dirty="0"/>
              <a:t>správní rozhodnutí</a:t>
            </a:r>
            <a:r>
              <a:rPr lang="cs-CZ" sz="2000" dirty="0"/>
              <a:t>, které je jeho cílem a výsledkem (§ 67 </a:t>
            </a:r>
            <a:r>
              <a:rPr lang="cs-CZ" sz="2000" dirty="0" err="1"/>
              <a:t>SpŘ</a:t>
            </a:r>
            <a:r>
              <a:rPr lang="cs-CZ" sz="2000" dirty="0"/>
              <a:t>), </a:t>
            </a:r>
            <a:endParaRPr lang="cs-CZ" sz="2000" b="1" dirty="0"/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i="1" dirty="0"/>
              <a:t>„Správní řízení je </a:t>
            </a:r>
            <a:r>
              <a:rPr lang="cs-CZ" sz="2000" b="1" i="1" dirty="0"/>
              <a:t>postup</a:t>
            </a:r>
            <a:r>
              <a:rPr lang="cs-CZ" sz="2000" i="1" dirty="0"/>
              <a:t> </a:t>
            </a:r>
            <a:r>
              <a:rPr lang="cs-CZ" sz="2000" b="1" i="1" dirty="0"/>
              <a:t>správního orgánu</a:t>
            </a:r>
            <a:r>
              <a:rPr lang="cs-CZ" sz="2000" i="1" dirty="0"/>
              <a:t>, jehož </a:t>
            </a:r>
            <a:r>
              <a:rPr lang="cs-CZ" sz="2000" b="1" i="1" dirty="0"/>
              <a:t>účelem</a:t>
            </a:r>
            <a:r>
              <a:rPr lang="cs-CZ" sz="2000" i="1" dirty="0"/>
              <a:t> je vydání rozhodnutí, jímž se v určité věci zakládají, mění nebo ruší </a:t>
            </a:r>
            <a:r>
              <a:rPr lang="cs-CZ" sz="2000" b="1" i="1" dirty="0"/>
              <a:t>práva anebo povinnosti</a:t>
            </a:r>
            <a:r>
              <a:rPr lang="cs-CZ" sz="2000" i="1" dirty="0"/>
              <a:t> </a:t>
            </a:r>
            <a:r>
              <a:rPr lang="cs-CZ" sz="2000" b="1" i="1" dirty="0"/>
              <a:t>jmenovitě určené osoby </a:t>
            </a:r>
            <a:r>
              <a:rPr lang="cs-CZ" sz="2000" i="1" dirty="0"/>
              <a:t>nebo jímž se v určité věci prohlašuje, že taková osoba práva nebo povinnosti má anebo nemá.“</a:t>
            </a:r>
          </a:p>
          <a:p>
            <a:pPr algn="just">
              <a:lnSpc>
                <a:spcPct val="100000"/>
              </a:lnSpc>
            </a:pPr>
            <a:r>
              <a:rPr lang="cs-CZ" sz="2200" dirty="0"/>
              <a:t>Klíčové prvky/pojmové znaky (tzv. materiální pojetí správního řízení) : 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Postup</a:t>
            </a:r>
            <a:r>
              <a:rPr lang="cs-CZ" sz="1600" dirty="0"/>
              <a:t> (založený na vzájemné interakci správního orgánu a účastníka řízení)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Nezastupitelná role </a:t>
            </a:r>
            <a:r>
              <a:rPr lang="cs-CZ" sz="1600" b="1" dirty="0"/>
              <a:t>správního orgánu </a:t>
            </a:r>
            <a:r>
              <a:rPr lang="cs-CZ" sz="1600" dirty="0"/>
              <a:t>(jakožto reprezentanta veřejné moci a při ochraně a prosazování  veřejného zájmu ve sféře veřejné správy)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b="1" dirty="0"/>
              <a:t>Účelem</a:t>
            </a:r>
            <a:r>
              <a:rPr lang="cs-CZ" sz="1600" dirty="0"/>
              <a:t> je rozhodnout, tj. není samoúčelné (výsledkem je „rozhodnutí“)</a:t>
            </a:r>
          </a:p>
          <a:p>
            <a:pPr marL="666900" lvl="1" indent="-342900" algn="just">
              <a:buFont typeface="+mj-lt"/>
              <a:buAutoNum type="arabicPeriod"/>
            </a:pPr>
            <a:r>
              <a:rPr lang="cs-CZ" sz="1600" dirty="0"/>
              <a:t>Rozhodnutí se vztahuje k </a:t>
            </a:r>
            <a:r>
              <a:rPr lang="cs-CZ" sz="1600" b="1" dirty="0"/>
              <a:t>právům a povinnostem účastníka řízení </a:t>
            </a:r>
            <a:r>
              <a:rPr lang="cs-CZ" sz="1600" dirty="0"/>
              <a:t>(tzv. dvojí konkrétnost)</a:t>
            </a:r>
          </a:p>
          <a:p>
            <a:pPr algn="just">
              <a:lnSpc>
                <a:spcPct val="100000"/>
              </a:lnSpc>
            </a:pPr>
            <a:endParaRPr lang="cs-CZ" sz="2000" dirty="0"/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327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F83532-E43F-49E8-8B6A-C3A7F754B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C24A2C-7D69-4A88-A858-E22250F40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1D7425-CAFF-495E-8052-6B3903B9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B5A8A0-D2D3-42AF-8281-3C589BF8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49477"/>
            <a:ext cx="8066301" cy="44825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Upraveno v </a:t>
            </a:r>
            <a:r>
              <a:rPr lang="cs-CZ" sz="2000" b="1" dirty="0"/>
              <a:t>části II </a:t>
            </a:r>
            <a:r>
              <a:rPr lang="cs-CZ" sz="2000" dirty="0"/>
              <a:t>(§ 9 až 129) a v </a:t>
            </a:r>
            <a:r>
              <a:rPr lang="cs-CZ" sz="2000" b="1" dirty="0"/>
              <a:t>části III </a:t>
            </a:r>
            <a:r>
              <a:rPr lang="cs-CZ" sz="2000" dirty="0"/>
              <a:t>(§ 130 až 153)</a:t>
            </a:r>
          </a:p>
          <a:p>
            <a:pPr algn="just">
              <a:lnSpc>
                <a:spcPct val="100000"/>
              </a:lnSpc>
            </a:pPr>
            <a:r>
              <a:rPr lang="cs-CZ" sz="2000" dirty="0" err="1"/>
              <a:t>SpŘ</a:t>
            </a:r>
            <a:r>
              <a:rPr lang="cs-CZ" sz="2000" dirty="0"/>
              <a:t> jako</a:t>
            </a:r>
            <a:r>
              <a:rPr lang="cs-CZ" sz="2000" b="1" dirty="0"/>
              <a:t> lex </a:t>
            </a:r>
            <a:r>
              <a:rPr lang="cs-CZ" sz="2000" b="1" dirty="0" err="1"/>
              <a:t>generalis</a:t>
            </a:r>
            <a:r>
              <a:rPr lang="cs-CZ" sz="2000" dirty="0"/>
              <a:t> (§ 1 odst. 2 </a:t>
            </a:r>
            <a:r>
              <a:rPr lang="cs-CZ" sz="2000" dirty="0" err="1"/>
              <a:t>SpŘ</a:t>
            </a:r>
            <a:r>
              <a:rPr lang="cs-CZ" sz="2000" dirty="0"/>
              <a:t>), proto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1) </a:t>
            </a:r>
            <a:r>
              <a:rPr lang="cs-CZ" sz="2000" b="1" dirty="0"/>
              <a:t>obecné</a:t>
            </a:r>
            <a:r>
              <a:rPr lang="cs-CZ" sz="2000" dirty="0"/>
              <a:t> správní řízení (výlučně podle </a:t>
            </a:r>
            <a:r>
              <a:rPr lang="cs-CZ" sz="2000" dirty="0" err="1"/>
              <a:t>SpŘ</a:t>
            </a:r>
            <a:r>
              <a:rPr lang="cs-CZ" sz="2000" dirty="0"/>
              <a:t>) a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000" dirty="0"/>
              <a:t>2) </a:t>
            </a:r>
            <a:r>
              <a:rPr lang="cs-CZ" sz="2000" b="1" dirty="0"/>
              <a:t>zvláštní</a:t>
            </a:r>
            <a:r>
              <a:rPr lang="cs-CZ" sz="2000" dirty="0"/>
              <a:t> správní řízení (vyloučen </a:t>
            </a:r>
            <a:r>
              <a:rPr lang="cs-CZ" sz="2000" dirty="0" err="1"/>
              <a:t>SpŘ</a:t>
            </a:r>
            <a:r>
              <a:rPr lang="cs-CZ" sz="2000" dirty="0"/>
              <a:t> – spíše výjimečné, častější je subsidiární aplikace </a:t>
            </a:r>
            <a:r>
              <a:rPr lang="cs-CZ" sz="2000" dirty="0" err="1"/>
              <a:t>SpŘ</a:t>
            </a:r>
            <a:r>
              <a:rPr lang="cs-CZ" sz="2000" dirty="0"/>
              <a:t>, tj. kombinace zvláštní a obecné právní úpravy)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000" dirty="0"/>
          </a:p>
          <a:p>
            <a:pPr algn="just">
              <a:lnSpc>
                <a:spcPct val="100000"/>
              </a:lnSpc>
            </a:pPr>
            <a:r>
              <a:rPr lang="cs-CZ" sz="2000" dirty="0"/>
              <a:t>Systematická úprava v části II, výběrové instituty a rozšíření v části III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Řízení vede SO (§ 10 až 18), doručování (§ 19 až 26, včetně tzv. úřední desky), tzv. dotčené orgány podle § 136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Řízení vedeno s účastníky (§ 27 až 38, kdo je účastníkem, zastoupení, úkony účastníků a práva účastníků, podání a nahlížení do spisu), tzv. řízení s velkým počtem účastníků (§ 144)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Postup před zahájením řízení (§ 42 a § 43) 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458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1F83532-E43F-49E8-8B6A-C3A7F754B8F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FC24A2C-7D69-4A88-A858-E22250F4019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11D7425-CAFF-495E-8052-6B3903B93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1B5A8A0-D2D3-42AF-8281-3C589BF81F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349477"/>
            <a:ext cx="8066301" cy="4482523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0"/>
              <a:t>Zahájení řízení (§ 44 až 48)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Ústní jednání a podklady pro vydání rozhodnutí, vč. dokazování (§ 49 až 57), podklady jiných správních orgánů – OOP, nebo JÚ (i jako tzv. závazná stanoviska § 149)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Zajištění průběhu a účelu řízení (§ 58 až 63)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Přerušení a zastavení řízení (§ 64 až 66)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Správní rozhodnutí (§ 67 až 79, včetně lhůt pro vydání – vazba na § 80 a nečinnost), specifické formy: příkaz (§ 150) 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Opravné prostředky: řádné (§ 81 až 93), dozorčí (§ 94 až 99) a mimořádné (§ 100 a 101)</a:t>
            </a:r>
          </a:p>
          <a:p>
            <a:pPr algn="just">
              <a:lnSpc>
                <a:spcPct val="100000"/>
              </a:lnSpc>
            </a:pPr>
            <a:r>
              <a:rPr lang="cs-CZ" sz="2000" dirty="0"/>
              <a:t>Exekuce (§ 103 až 129)</a:t>
            </a:r>
          </a:p>
          <a:p>
            <a:pPr marL="72000" indent="0" algn="just">
              <a:lnSpc>
                <a:spcPct val="100000"/>
              </a:lnSpc>
              <a:buNone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2901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BF3F7DE-30EA-42E7-B98B-3DF70C15AD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92B20C-A350-408C-81F6-CBA02627B3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ABD618-6AE9-4D4C-B9EF-9E1779A67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006C4CC-9E9A-40DD-AE85-A4C872199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94" y="1297858"/>
            <a:ext cx="8066301" cy="453414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dirty="0"/>
              <a:t>Možnosti obrany (</a:t>
            </a:r>
            <a:r>
              <a:rPr lang="cs-CZ" sz="2000" b="1" dirty="0"/>
              <a:t>ve sféře veřejné správy</a:t>
            </a:r>
            <a:r>
              <a:rPr lang="cs-CZ" sz="2000" dirty="0"/>
              <a:t>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 b="1" dirty="0"/>
              <a:t>V rámci běžícího správního řízení</a:t>
            </a:r>
            <a:r>
              <a:rPr lang="cs-CZ" sz="2000" dirty="0"/>
              <a:t>: uplatňování procesních práv, opatření proti nečinnosti (§ 80), stížnost (§ 175)</a:t>
            </a:r>
          </a:p>
          <a:p>
            <a:pPr marL="586350" indent="-51435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Proti již vydanému </a:t>
            </a:r>
            <a:r>
              <a:rPr lang="cs-CZ" sz="2000" b="1" dirty="0"/>
              <a:t>rozhodnutí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sz="1600" dirty="0"/>
              <a:t>dosud nepravomocnému: řádné opravné prostředky (odvolání/rozklad)</a:t>
            </a:r>
          </a:p>
          <a:p>
            <a:pPr marL="838350" lvl="1" indent="-514350">
              <a:buFont typeface="+mj-lt"/>
              <a:buAutoNum type="alphaLcParenR"/>
            </a:pPr>
            <a:r>
              <a:rPr lang="cs-CZ" sz="1600" dirty="0"/>
              <a:t>pravomocnému: mimořádné opravné prostředky (obnova řízení) nebo dozorčí prostředky (přezkumné řízení)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Možnosti obrany (</a:t>
            </a:r>
            <a:r>
              <a:rPr lang="cs-CZ" sz="2000" b="1" dirty="0"/>
              <a:t>ve sféře moci soudní</a:t>
            </a:r>
            <a:r>
              <a:rPr lang="cs-CZ" sz="2000" dirty="0"/>
              <a:t>), po </a:t>
            </a:r>
            <a:r>
              <a:rPr lang="cs-CZ" sz="2000" b="1" dirty="0"/>
              <a:t>marném vyčerpání řádných opravných prostředků </a:t>
            </a:r>
            <a:r>
              <a:rPr lang="cs-CZ" sz="2000" dirty="0"/>
              <a:t>a podle charakteru dotčeného práva: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Žaloba proti rozhodnutí správního orgánu podle § 65 odst. 1 </a:t>
            </a:r>
            <a:r>
              <a:rPr lang="cs-CZ" sz="2000" b="1" dirty="0"/>
              <a:t>SŘS</a:t>
            </a:r>
            <a:r>
              <a:rPr lang="cs-CZ" sz="2000" dirty="0"/>
              <a:t>, nebo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r>
              <a:rPr lang="cs-CZ" sz="2000" dirty="0"/>
              <a:t>Žaloba proti rozhodnutí správního orgánu podle § 244 a násl. </a:t>
            </a:r>
            <a:r>
              <a:rPr lang="cs-CZ" sz="2000" b="1" dirty="0"/>
              <a:t>OSŘ</a:t>
            </a:r>
          </a:p>
          <a:p>
            <a:pPr marL="529200" indent="-457200">
              <a:lnSpc>
                <a:spcPct val="100000"/>
              </a:lnSpc>
              <a:buFont typeface="+mj-lt"/>
              <a:buAutoNum type="arabicPeriod"/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endParaRPr lang="cs-CZ" sz="2400" dirty="0"/>
          </a:p>
          <a:p>
            <a:pPr marL="324000" lvl="1" indent="0"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0337974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prezentace-law-cz-4-3</Template>
  <TotalTime>0</TotalTime>
  <Words>610</Words>
  <Application>Microsoft Office PowerPoint</Application>
  <PresentationFormat>Vlastní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 LSTAV101K Správní řízení a další postupy dle správního řádu - obecný základ  JUDr. Lukáš Potěšil, Ph.D.</vt:lpstr>
      <vt:lpstr>Správní řízení</vt:lpstr>
      <vt:lpstr>Správní řízení</vt:lpstr>
      <vt:lpstr>Správní řízení</vt:lpstr>
      <vt:lpstr>Správní řízení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LSTAV101K Správní řízení a další postupy dle správního řádu - obecný základ  JUDr. Lukáš Potěšil, Ph.D.</dc:title>
  <dc:creator>Lukas Potesil</dc:creator>
  <cp:lastModifiedBy>Lukas Potesil</cp:lastModifiedBy>
  <cp:revision>10</cp:revision>
  <cp:lastPrinted>1601-01-01T00:00:00Z</cp:lastPrinted>
  <dcterms:created xsi:type="dcterms:W3CDTF">2023-07-14T14:58:30Z</dcterms:created>
  <dcterms:modified xsi:type="dcterms:W3CDTF">2023-07-21T07:52:13Z</dcterms:modified>
</cp:coreProperties>
</file>