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2AFCD3-4573-49B8-BD01-0030A98A50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18667-3120-4062-AB1A-67E7C3243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8EB3FC-A0DD-471C-9892-12A4FF0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53823"/>
            <a:ext cx="8522680" cy="2921954"/>
          </a:xfrm>
        </p:spPr>
        <p:txBody>
          <a:bodyPr/>
          <a:lstStyle/>
          <a:p>
            <a:pPr algn="ctr"/>
            <a:r>
              <a:rPr lang="cs-CZ" dirty="0"/>
              <a:t> LSTAV101K Správní řízení a další postupy dle správního řádu - obecný základ</a:t>
            </a:r>
            <a:br>
              <a:rPr lang="cs-CZ" dirty="0"/>
            </a:br>
            <a:br>
              <a:rPr lang="cs-CZ" dirty="0"/>
            </a:br>
            <a:r>
              <a:rPr lang="cs-CZ" sz="2800" dirty="0"/>
              <a:t>JUDr. Lukáš Potěšil, Ph.D.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AD8748-16E8-4B9D-9DE0-02022A0C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94" y="1637071"/>
            <a:ext cx="8522680" cy="902141"/>
          </a:xfrm>
        </p:spPr>
        <p:txBody>
          <a:bodyPr/>
          <a:lstStyle/>
          <a:p>
            <a:pPr algn="ctr"/>
            <a:r>
              <a:rPr lang="cs-CZ" dirty="0"/>
              <a:t>LL.M. Stavební činnosti v právních a ekonomických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39309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Tzv. jiné úkony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6852"/>
            <a:ext cx="8066301" cy="4475147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Proč „jiné“ – jiné než rozhodnutí, ale blíží se jim, když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Vztahují se k </a:t>
            </a:r>
            <a:r>
              <a:rPr lang="cs-CZ" sz="2000" b="1" dirty="0"/>
              <a:t>určité věci a určitým účastníkům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Samy ale </a:t>
            </a:r>
            <a:r>
              <a:rPr lang="cs-CZ" sz="2000" b="1" dirty="0"/>
              <a:t>přímo nezakládají, nemění, neruší práva a povinnosti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Mohou být </a:t>
            </a:r>
            <a:r>
              <a:rPr lang="cs-CZ" sz="2000" b="1" dirty="0"/>
              <a:t>samostatné</a:t>
            </a:r>
            <a:r>
              <a:rPr lang="cs-CZ" sz="2000" dirty="0"/>
              <a:t>, ale mohou být (nutným a někdy i závazným) </a:t>
            </a:r>
            <a:r>
              <a:rPr lang="cs-CZ" sz="2000" b="1" dirty="0"/>
              <a:t>podkladem </a:t>
            </a:r>
            <a:r>
              <a:rPr lang="cs-CZ" sz="2000" dirty="0"/>
              <a:t>pro vydání rozhodnutí (nebo i OOP)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Vyjádření, osvědčení, ověření a sdělení (§ 154 a část IV. </a:t>
            </a:r>
            <a:r>
              <a:rPr lang="cs-CZ" sz="2000" dirty="0" err="1"/>
              <a:t>SpŘ</a:t>
            </a:r>
            <a:r>
              <a:rPr lang="cs-CZ" sz="2000" dirty="0"/>
              <a:t>), ale i další a jiné (jinak pojmenované) úkony (které nejsou rozhodnutími): posudky, souhlasy, stanoviska, závazná stanoviska, … </a:t>
            </a:r>
            <a:r>
              <a:rPr lang="cs-CZ" sz="2000" b="1" dirty="0"/>
              <a:t>ale také, pokud je v zákoně uvedeno</a:t>
            </a:r>
            <a:r>
              <a:rPr lang="cs-CZ" sz="2000" dirty="0"/>
              <a:t>, že „na postup/řízení se nevztahují části II a III správního řádu“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„záchytná“ povaha části IV (§ 158)</a:t>
            </a:r>
          </a:p>
        </p:txBody>
      </p:sp>
    </p:spTree>
    <p:extLst>
      <p:ext uri="{BB962C8B-B14F-4D97-AF65-F5344CB8AC3E}">
        <p14:creationId xmlns:p14="http://schemas.microsoft.com/office/powerpoint/2010/main" val="632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Tzv. jiné úkony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6852"/>
            <a:ext cx="8066301" cy="4475147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Proces vydání (tj. nejde o správní řízení) upraven v části IV, ale díky § 154 tu „obdobně“ a tu „přiměřeně“ připadá v úvahu použití „celého“ </a:t>
            </a:r>
            <a:r>
              <a:rPr lang="cs-CZ" sz="2000" dirty="0" err="1"/>
              <a:t>SpŘ</a:t>
            </a:r>
            <a:r>
              <a:rPr lang="cs-CZ" sz="2000" dirty="0"/>
              <a:t>, pokud je to potřebné (příklad náležitosti tzv. jiných úkonů nebo lhůty pro vydání)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Specifická forma nápravy: § 156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Požadavek řádného odůvodnění, specifika tzv. závazných stanovisek v § 149 z hlediska přezkoumání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b="1" dirty="0"/>
              <a:t>Možnost soudní ochrany: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Tzv. materiální pojetí rozhodnutí podle § 65 odst. 1 SŘS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Tzv. podkladový úkon podle § 75 odst. 2 SŘS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Tzv. zásahová žaloba podle § 82 a násl. SŘS</a:t>
            </a:r>
          </a:p>
        </p:txBody>
      </p:sp>
    </p:spTree>
    <p:extLst>
      <p:ext uri="{BB962C8B-B14F-4D97-AF65-F5344CB8AC3E}">
        <p14:creationId xmlns:p14="http://schemas.microsoft.com/office/powerpoint/2010/main" val="287970975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309</Words>
  <Application>Microsoft Office PowerPoint</Application>
  <PresentationFormat>Vlastní</PresentationFormat>
  <Paragraphs>25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 LSTAV101K Správní řízení a další postupy dle správního řádu - obecný základ  JUDr. Lukáš Potěšil, Ph.D.</vt:lpstr>
      <vt:lpstr>Tzv. jiné úkony</vt:lpstr>
      <vt:lpstr>Tzv. jiné úkony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LSTAV101K Správní řízení a další postupy dle správního řádu - obecný základ  JUDr. Lukáš Potěšil, Ph.D.</dc:title>
  <dc:creator>Lukas Potesil</dc:creator>
  <cp:lastModifiedBy>Lukas Potesil</cp:lastModifiedBy>
  <cp:revision>8</cp:revision>
  <cp:lastPrinted>1601-01-01T00:00:00Z</cp:lastPrinted>
  <dcterms:created xsi:type="dcterms:W3CDTF">2023-07-14T14:58:30Z</dcterms:created>
  <dcterms:modified xsi:type="dcterms:W3CDTF">2023-07-21T07:54:23Z</dcterms:modified>
</cp:coreProperties>
</file>