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2"/>
  </p:notesMasterIdLst>
  <p:handoutMasterIdLst>
    <p:handoutMasterId r:id="rId43"/>
  </p:handoutMasterIdLst>
  <p:sldIdLst>
    <p:sldId id="256" r:id="rId2"/>
    <p:sldId id="448" r:id="rId3"/>
    <p:sldId id="551" r:id="rId4"/>
    <p:sldId id="376" r:id="rId5"/>
    <p:sldId id="552" r:id="rId6"/>
    <p:sldId id="496" r:id="rId7"/>
    <p:sldId id="497" r:id="rId8"/>
    <p:sldId id="498" r:id="rId9"/>
    <p:sldId id="499" r:id="rId10"/>
    <p:sldId id="500" r:id="rId11"/>
    <p:sldId id="501" r:id="rId12"/>
    <p:sldId id="502" r:id="rId13"/>
    <p:sldId id="503" r:id="rId14"/>
    <p:sldId id="504" r:id="rId15"/>
    <p:sldId id="505" r:id="rId16"/>
    <p:sldId id="506" r:id="rId17"/>
    <p:sldId id="507" r:id="rId18"/>
    <p:sldId id="449" r:id="rId19"/>
    <p:sldId id="524" r:id="rId20"/>
    <p:sldId id="525" r:id="rId21"/>
    <p:sldId id="526" r:id="rId22"/>
    <p:sldId id="527" r:id="rId23"/>
    <p:sldId id="528" r:id="rId24"/>
    <p:sldId id="529" r:id="rId25"/>
    <p:sldId id="530" r:id="rId26"/>
    <p:sldId id="531" r:id="rId27"/>
    <p:sldId id="532" r:id="rId28"/>
    <p:sldId id="533" r:id="rId29"/>
    <p:sldId id="534" r:id="rId30"/>
    <p:sldId id="535" r:id="rId31"/>
    <p:sldId id="536" r:id="rId32"/>
    <p:sldId id="537" r:id="rId33"/>
    <p:sldId id="538" r:id="rId34"/>
    <p:sldId id="539" r:id="rId35"/>
    <p:sldId id="540" r:id="rId36"/>
    <p:sldId id="547" r:id="rId37"/>
    <p:sldId id="548" r:id="rId38"/>
    <p:sldId id="549" r:id="rId39"/>
    <p:sldId id="550" r:id="rId40"/>
    <p:sldId id="378" r:id="rId41"/>
  </p:sldIdLst>
  <p:sldSz cx="9144000" cy="6858000" type="screen4x3"/>
  <p:notesSz cx="9926638" cy="67976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06" autoAdjust="0"/>
    <p:restoredTop sz="86465" autoAdjust="0"/>
  </p:normalViewPr>
  <p:slideViewPr>
    <p:cSldViewPr>
      <p:cViewPr varScale="1">
        <p:scale>
          <a:sx n="73" d="100"/>
          <a:sy n="73" d="100"/>
        </p:scale>
        <p:origin x="77" y="7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E3A843FD-2BA9-45A8-8454-5EB3E5F329B9}" type="datetimeFigureOut">
              <a:rPr lang="cs-CZ" smtClean="0"/>
              <a:t>17.11.2020</a:t>
            </a:fld>
            <a:endParaRPr lang="cs-CZ"/>
          </a:p>
        </p:txBody>
      </p:sp>
      <p:sp>
        <p:nvSpPr>
          <p:cNvPr id="4" name="Zástupný symbol pro zápatí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56B001F4-5D6F-4806-A8E8-EE945DACD0A3}" type="slidenum">
              <a:rPr lang="cs-CZ" smtClean="0"/>
              <a:t>‹#›</a:t>
            </a:fld>
            <a:endParaRPr lang="cs-CZ"/>
          </a:p>
        </p:txBody>
      </p:sp>
    </p:spTree>
    <p:extLst>
      <p:ext uri="{BB962C8B-B14F-4D97-AF65-F5344CB8AC3E}">
        <p14:creationId xmlns:p14="http://schemas.microsoft.com/office/powerpoint/2010/main" val="3855727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37CD1ED3-6C08-48BE-9AF6-DAC7C6719681}" type="datetimeFigureOut">
              <a:rPr lang="cs-CZ" smtClean="0"/>
              <a:pPr/>
              <a:t>17.11.2020</a:t>
            </a:fld>
            <a:endParaRPr lang="cs-CZ"/>
          </a:p>
        </p:txBody>
      </p:sp>
      <p:sp>
        <p:nvSpPr>
          <p:cNvPr id="4" name="Zástupný symbol pro obrázek snímku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665" y="3228896"/>
            <a:ext cx="7941310" cy="3058954"/>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877E846B-B3F9-4F67-A2B3-4D85F77A588E}" type="slidenum">
              <a:rPr lang="cs-CZ" smtClean="0"/>
              <a:pPr/>
              <a:t>‹#›</a:t>
            </a:fld>
            <a:endParaRPr lang="cs-CZ"/>
          </a:p>
        </p:txBody>
      </p:sp>
    </p:spTree>
    <p:extLst>
      <p:ext uri="{BB962C8B-B14F-4D97-AF65-F5344CB8AC3E}">
        <p14:creationId xmlns:p14="http://schemas.microsoft.com/office/powerpoint/2010/main" val="3376216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t>autor prezentace, datum prezentace, univerzitní oddělení, fakulta, adresa</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287472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741145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416786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r>
              <a:rPr lang="cs-CZ"/>
              <a:t>autor prezentace, datum prezentace, univerzitní oddělení, fakulta, adresa</a:t>
            </a:r>
          </a:p>
        </p:txBody>
      </p:sp>
      <p:sp>
        <p:nvSpPr>
          <p:cNvPr id="6" name="Zástupný symbol pro číslo snímku 5"/>
          <p:cNvSpPr>
            <a:spLocks noGrp="1"/>
          </p:cNvSpPr>
          <p:nvPr>
            <p:ph type="sldNum" sz="quarter" idx="12"/>
          </p:nvPr>
        </p:nvSpPr>
        <p:spPr/>
        <p:txBody>
          <a:bodyPr/>
          <a:lstStyle/>
          <a:p>
            <a:fld id="{18E7075C-DAAE-4F01-934E-465E4B6B4008}" type="slidenum">
              <a:rPr lang="cs-CZ" smtClean="0"/>
              <a:pPr/>
              <a:t>‹#›</a:t>
            </a:fld>
            <a:endParaRPr lang="cs-CZ"/>
          </a:p>
        </p:txBody>
      </p:sp>
    </p:spTree>
    <p:extLst>
      <p:ext uri="{BB962C8B-B14F-4D97-AF65-F5344CB8AC3E}">
        <p14:creationId xmlns:p14="http://schemas.microsoft.com/office/powerpoint/2010/main" val="364038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73218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840236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401782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8" name="Zástupný symbol pro číslo snímku 7"/>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2507507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4" name="Zástupný symbol pro číslo snímku 3"/>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1331843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3" name="Zástupný symbol pro číslo snímku 2"/>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88075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023593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t>autor prezentace, datum prezentace, univerzitní oddělení, fakulta, adresa</a:t>
            </a:r>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5919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t>autor prezentace, datum prezentace, univerzitní oddělení, fakulta, adresa</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292485124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sldNum="0" hdr="0" ft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28662" y="2071678"/>
            <a:ext cx="7772400" cy="1470025"/>
          </a:xfrm>
        </p:spPr>
        <p:txBody>
          <a:bodyPr>
            <a:normAutofit/>
          </a:bodyPr>
          <a:lstStyle/>
          <a:p>
            <a:br>
              <a:rPr lang="cs-CZ" dirty="0"/>
            </a:br>
            <a:endParaRPr lang="cs-CZ" sz="3100" dirty="0"/>
          </a:p>
        </p:txBody>
      </p:sp>
      <p:sp>
        <p:nvSpPr>
          <p:cNvPr id="3" name="Podnadpis 2"/>
          <p:cNvSpPr>
            <a:spLocks noGrp="1"/>
          </p:cNvSpPr>
          <p:nvPr>
            <p:ph type="subTitle" idx="1"/>
          </p:nvPr>
        </p:nvSpPr>
        <p:spPr>
          <a:xfrm>
            <a:off x="1091208" y="4077072"/>
            <a:ext cx="6961584" cy="453916"/>
          </a:xfrm>
        </p:spPr>
        <p:txBody>
          <a:bodyPr>
            <a:normAutofit fontScale="25000" lnSpcReduction="20000"/>
          </a:bodyPr>
          <a:lstStyle/>
          <a:p>
            <a:endParaRPr lang="cs-CZ" sz="2400" dirty="0"/>
          </a:p>
          <a:p>
            <a:pPr algn="ctr"/>
            <a:endParaRPr lang="cs-CZ" sz="2400" dirty="0"/>
          </a:p>
          <a:p>
            <a:pPr algn="ctr"/>
            <a:endParaRPr lang="cs-CZ" sz="2400" dirty="0"/>
          </a:p>
          <a:p>
            <a:pPr algn="ctr"/>
            <a:r>
              <a:rPr lang="cs-CZ" sz="7200" dirty="0"/>
              <a:t>Doc. JUDr. Filip Melzer, LL.M., Ph.D.</a:t>
            </a:r>
          </a:p>
          <a:p>
            <a:pPr algn="ctr"/>
            <a:r>
              <a:rPr lang="cs-CZ" sz="7200" dirty="0" err="1"/>
              <a:t>PrF</a:t>
            </a:r>
            <a:r>
              <a:rPr lang="cs-CZ" sz="7200" dirty="0"/>
              <a:t> MU, Brno</a:t>
            </a:r>
          </a:p>
          <a:p>
            <a:pPr algn="ctr"/>
            <a:endParaRPr lang="cs-CZ" sz="7200" dirty="0"/>
          </a:p>
          <a:p>
            <a:endParaRPr lang="cs-CZ" sz="2400" dirty="0"/>
          </a:p>
        </p:txBody>
      </p:sp>
      <p:sp>
        <p:nvSpPr>
          <p:cNvPr id="5" name="Obdélník 4"/>
          <p:cNvSpPr/>
          <p:nvPr/>
        </p:nvSpPr>
        <p:spPr>
          <a:xfrm>
            <a:off x="442938" y="2275724"/>
            <a:ext cx="8089502" cy="1323439"/>
          </a:xfrm>
          <a:prstGeom prst="rect">
            <a:avLst/>
          </a:prstGeom>
        </p:spPr>
        <p:txBody>
          <a:bodyPr wrap="square">
            <a:spAutoFit/>
          </a:bodyPr>
          <a:lstStyle/>
          <a:p>
            <a:pPr algn="ctr"/>
            <a:r>
              <a:rPr lang="cs-CZ" sz="4000" dirty="0"/>
              <a:t>Věcná práva k cizím věcem obecně</a:t>
            </a:r>
          </a:p>
          <a:p>
            <a:pPr algn="ctr"/>
            <a:r>
              <a:rPr lang="cs-CZ" sz="4000" dirty="0"/>
              <a:t>Právo stavby. Věcná břemena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pPr>
              <a:defRPr/>
            </a:pPr>
            <a:r>
              <a:rPr lang="cs-CZ" altLang="cs-CZ" dirty="0"/>
              <a:t>SUBJEKTY</a:t>
            </a:r>
          </a:p>
        </p:txBody>
      </p:sp>
      <p:sp>
        <p:nvSpPr>
          <p:cNvPr id="7171" name="Zástupný symbol pro obsah 2"/>
          <p:cNvSpPr>
            <a:spLocks noGrp="1"/>
          </p:cNvSpPr>
          <p:nvPr>
            <p:ph idx="1"/>
          </p:nvPr>
        </p:nvSpPr>
        <p:spPr/>
        <p:txBody>
          <a:bodyPr/>
          <a:lstStyle/>
          <a:p>
            <a:pPr algn="just"/>
            <a:r>
              <a:rPr lang="cs-CZ" altLang="cs-CZ" sz="2000" b="1" dirty="0"/>
              <a:t>subjekty PS</a:t>
            </a:r>
          </a:p>
          <a:p>
            <a:pPr lvl="1" algn="just"/>
            <a:r>
              <a:rPr lang="cs-CZ" altLang="cs-CZ" sz="2000" b="1" dirty="0"/>
              <a:t>stavebník</a:t>
            </a:r>
            <a:r>
              <a:rPr lang="cs-CZ" altLang="cs-CZ" sz="2000" dirty="0"/>
              <a:t> (oprávněný z PS) – kdokoli</a:t>
            </a:r>
          </a:p>
          <a:p>
            <a:pPr lvl="1" algn="just"/>
            <a:r>
              <a:rPr lang="cs-CZ" altLang="cs-CZ" sz="2000" b="1" dirty="0"/>
              <a:t>vlastník pozemku</a:t>
            </a:r>
            <a:r>
              <a:rPr lang="cs-CZ" altLang="cs-CZ" sz="2000" dirty="0"/>
              <a:t> (povinný) – kdokoli (neexistuje žádné omezení známé předchozím úpravám či zahraničním zákonům – např. stát, církve, obce, jiné právnické osoby veřejného práva)</a:t>
            </a:r>
          </a:p>
        </p:txBody>
      </p:sp>
    </p:spTree>
    <p:extLst>
      <p:ext uri="{BB962C8B-B14F-4D97-AF65-F5344CB8AC3E}">
        <p14:creationId xmlns:p14="http://schemas.microsoft.com/office/powerpoint/2010/main" val="3294398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defRPr/>
            </a:pPr>
            <a:r>
              <a:rPr lang="cs-CZ" altLang="cs-CZ" dirty="0"/>
              <a:t>VZNIK, DOČASNOST</a:t>
            </a:r>
          </a:p>
        </p:txBody>
      </p:sp>
      <p:sp>
        <p:nvSpPr>
          <p:cNvPr id="3" name="Zástupný symbol pro obsah 2"/>
          <p:cNvSpPr>
            <a:spLocks noGrp="1"/>
          </p:cNvSpPr>
          <p:nvPr>
            <p:ph idx="1"/>
          </p:nvPr>
        </p:nvSpPr>
        <p:spPr/>
        <p:txBody>
          <a:bodyPr/>
          <a:lstStyle/>
          <a:p>
            <a:pPr algn="just">
              <a:defRPr/>
            </a:pPr>
            <a:r>
              <a:rPr lang="cs-CZ" sz="2000" b="1" dirty="0"/>
              <a:t>vznik PS (§ 1243)</a:t>
            </a:r>
            <a:endParaRPr lang="cs-CZ" sz="2000" dirty="0"/>
          </a:p>
          <a:p>
            <a:pPr lvl="1" algn="just">
              <a:defRPr/>
            </a:pPr>
            <a:r>
              <a:rPr lang="cs-CZ" sz="2000" dirty="0"/>
              <a:t>smlouva + konstitutivní zápis do veřejného seznamu (intabulace)</a:t>
            </a:r>
          </a:p>
          <a:p>
            <a:pPr lvl="1" algn="just">
              <a:defRPr/>
            </a:pPr>
            <a:r>
              <a:rPr lang="cs-CZ" sz="2000" dirty="0"/>
              <a:t>vydržení (dobrá víra, vydržecí doba 10 let)</a:t>
            </a:r>
          </a:p>
          <a:p>
            <a:pPr lvl="1" algn="just">
              <a:defRPr/>
            </a:pPr>
            <a:r>
              <a:rPr lang="cs-CZ" sz="2000" dirty="0"/>
              <a:t>rozhodnutí orgánu veřejné moci – prakticky jen dle § 1145 (následuje </a:t>
            </a:r>
            <a:r>
              <a:rPr lang="cs-CZ" sz="2000" b="1" dirty="0"/>
              <a:t>deklaratorní</a:t>
            </a:r>
            <a:r>
              <a:rPr lang="cs-CZ" sz="2000" dirty="0"/>
              <a:t> zápis do veřejného seznamu)</a:t>
            </a:r>
            <a:endParaRPr lang="cs-CZ" sz="2000" dirty="0">
              <a:solidFill>
                <a:srgbClr val="FF0000"/>
              </a:solidFill>
            </a:endParaRPr>
          </a:p>
          <a:p>
            <a:pPr marL="0" indent="0" algn="just">
              <a:buNone/>
              <a:defRPr/>
            </a:pPr>
            <a:endParaRPr lang="cs-CZ" sz="2000" b="1" dirty="0"/>
          </a:p>
          <a:p>
            <a:pPr algn="just">
              <a:defRPr/>
            </a:pPr>
            <a:r>
              <a:rPr lang="cs-CZ" sz="2000" b="1" dirty="0"/>
              <a:t>dočasnost PS (§ 1244)</a:t>
            </a:r>
          </a:p>
          <a:p>
            <a:pPr lvl="1" algn="just">
              <a:defRPr/>
            </a:pPr>
            <a:r>
              <a:rPr lang="cs-CZ" sz="2000" dirty="0"/>
              <a:t>PS nesmí být zřízeno na více než 99 let (ale lze zřídit opakovaně); minimální délka není stanovena</a:t>
            </a:r>
          </a:p>
          <a:p>
            <a:pPr lvl="1" algn="just">
              <a:defRPr/>
            </a:pPr>
            <a:r>
              <a:rPr lang="cs-CZ" sz="2000" dirty="0"/>
              <a:t>poslední den doby, na kterou je PS zřízeno, </a:t>
            </a:r>
            <a:r>
              <a:rPr lang="cs-CZ" sz="2000" b="1" dirty="0"/>
              <a:t>musí být patrný z veřejného seznamu</a:t>
            </a:r>
          </a:p>
        </p:txBody>
      </p:sp>
    </p:spTree>
    <p:extLst>
      <p:ext uri="{BB962C8B-B14F-4D97-AF65-F5344CB8AC3E}">
        <p14:creationId xmlns:p14="http://schemas.microsoft.com/office/powerpoint/2010/main" val="3199493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Zástupný symbol pro obsah 2"/>
          <p:cNvSpPr>
            <a:spLocks noGrp="1"/>
          </p:cNvSpPr>
          <p:nvPr>
            <p:ph idx="1"/>
          </p:nvPr>
        </p:nvSpPr>
        <p:spPr>
          <a:xfrm>
            <a:off x="539628" y="1484784"/>
            <a:ext cx="7924700" cy="4824535"/>
          </a:xfrm>
        </p:spPr>
        <p:txBody>
          <a:bodyPr/>
          <a:lstStyle/>
          <a:p>
            <a:pPr lvl="1" algn="just"/>
            <a:r>
              <a:rPr lang="cs-CZ" sz="2000" dirty="0"/>
              <a:t>nabyl-li stavebník PS vydržením, nabývá je na dobu </a:t>
            </a:r>
            <a:r>
              <a:rPr lang="cs-CZ" sz="2000" b="1" dirty="0"/>
              <a:t>40 let </a:t>
            </a:r>
            <a:r>
              <a:rPr lang="cs-CZ" sz="2000" dirty="0"/>
              <a:t>(§ 1244)</a:t>
            </a:r>
          </a:p>
          <a:p>
            <a:pPr lvl="2" algn="just"/>
            <a:r>
              <a:rPr lang="cs-CZ" altLang="cs-CZ" sz="2000" dirty="0"/>
              <a:t>jsou-li pro to spravedlivé důvody, může soud dobu, na kterou je PS zřízeno, k návrhu dotčené strany zkrátit nebo prodloužit (§ 1244 odst. 2)</a:t>
            </a:r>
          </a:p>
          <a:p>
            <a:pPr lvl="3" algn="just"/>
            <a:r>
              <a:rPr lang="cs-CZ" altLang="cs-CZ" dirty="0"/>
              <a:t>na které případy aplikovatelnost pravidla?</a:t>
            </a:r>
          </a:p>
          <a:p>
            <a:pPr lvl="3" algn="just"/>
            <a:r>
              <a:rPr lang="cs-CZ" altLang="cs-CZ" dirty="0"/>
              <a:t>srov. § 984</a:t>
            </a:r>
          </a:p>
          <a:p>
            <a:pPr lvl="1" algn="just"/>
            <a:r>
              <a:rPr lang="cs-CZ" altLang="cs-CZ" sz="2000" dirty="0"/>
              <a:t>trvání PS lze </a:t>
            </a:r>
            <a:r>
              <a:rPr lang="cs-CZ" altLang="cs-CZ" sz="2000" b="1" dirty="0"/>
              <a:t>prodloužit</a:t>
            </a:r>
            <a:r>
              <a:rPr lang="cs-CZ" altLang="cs-CZ" sz="2000" dirty="0"/>
              <a:t> se souhlasem osob, pro které jsou na pozemku zapsána zatížení v pořadí za PS (§ 1245)</a:t>
            </a:r>
          </a:p>
          <a:p>
            <a:pPr lvl="1" algn="just"/>
            <a:r>
              <a:rPr lang="cs-CZ" altLang="cs-CZ" sz="2000" dirty="0"/>
              <a:t>PS </a:t>
            </a:r>
            <a:r>
              <a:rPr lang="cs-CZ" altLang="cs-CZ" sz="2000" b="1" dirty="0"/>
              <a:t>nelze omezit rozvazovací podmínkou</a:t>
            </a:r>
            <a:r>
              <a:rPr lang="cs-CZ" altLang="cs-CZ" sz="2000" dirty="0"/>
              <a:t>; byla-li rozvazovací podmínka ujednána, nepřihlíží se k ní (§ 1246)</a:t>
            </a:r>
          </a:p>
          <a:p>
            <a:pPr lvl="1" algn="just"/>
            <a:r>
              <a:rPr lang="cs-CZ" altLang="cs-CZ" sz="2000" dirty="0"/>
              <a:t>samotný </a:t>
            </a:r>
            <a:r>
              <a:rPr lang="cs-CZ" altLang="cs-CZ" sz="2000" b="1" dirty="0"/>
              <a:t>zánik stavby nemá vliv na trvání PS</a:t>
            </a:r>
            <a:r>
              <a:rPr lang="cs-CZ" altLang="cs-CZ" sz="2000" dirty="0"/>
              <a:t>! Proto i zaniklá stavba může být znovu postavena na základě téhož PS v původně dohodnuté době</a:t>
            </a:r>
          </a:p>
        </p:txBody>
      </p:sp>
    </p:spTree>
    <p:extLst>
      <p:ext uri="{BB962C8B-B14F-4D97-AF65-F5344CB8AC3E}">
        <p14:creationId xmlns:p14="http://schemas.microsoft.com/office/powerpoint/2010/main" val="2988477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defRPr/>
            </a:pPr>
            <a:r>
              <a:rPr lang="cs-CZ" altLang="cs-CZ" dirty="0"/>
              <a:t>ÚPLATNOST</a:t>
            </a:r>
          </a:p>
        </p:txBody>
      </p:sp>
      <p:sp>
        <p:nvSpPr>
          <p:cNvPr id="10243" name="Zástupný symbol pro obsah 2"/>
          <p:cNvSpPr>
            <a:spLocks noGrp="1"/>
          </p:cNvSpPr>
          <p:nvPr>
            <p:ph idx="1"/>
          </p:nvPr>
        </p:nvSpPr>
        <p:spPr/>
        <p:txBody>
          <a:bodyPr/>
          <a:lstStyle/>
          <a:p>
            <a:pPr algn="just"/>
            <a:r>
              <a:rPr lang="cs-CZ" altLang="cs-CZ" sz="2000" b="1" dirty="0"/>
              <a:t>úplatnost PS (§ 1247)</a:t>
            </a:r>
          </a:p>
          <a:p>
            <a:pPr lvl="1" algn="just"/>
            <a:r>
              <a:rPr lang="cs-CZ" altLang="cs-CZ" sz="2000" dirty="0"/>
              <a:t>PS může být zřízeno jako </a:t>
            </a:r>
            <a:r>
              <a:rPr lang="cs-CZ" altLang="cs-CZ" sz="2000" b="1" dirty="0"/>
              <a:t>úplatné či bezplatné</a:t>
            </a:r>
          </a:p>
          <a:p>
            <a:pPr lvl="1" algn="just"/>
            <a:r>
              <a:rPr lang="cs-CZ" altLang="cs-CZ" sz="2000" dirty="0"/>
              <a:t>úplata jako </a:t>
            </a:r>
            <a:r>
              <a:rPr lang="cs-CZ" altLang="cs-CZ" sz="2000" b="1" dirty="0"/>
              <a:t>jednorázové plnění </a:t>
            </a:r>
            <a:r>
              <a:rPr lang="cs-CZ" altLang="cs-CZ" sz="2000" dirty="0"/>
              <a:t>či </a:t>
            </a:r>
            <a:r>
              <a:rPr lang="cs-CZ" altLang="cs-CZ" sz="2000" b="1" dirty="0"/>
              <a:t>opětující se dávky</a:t>
            </a:r>
          </a:p>
          <a:p>
            <a:pPr lvl="1" algn="just"/>
            <a:r>
              <a:rPr lang="cs-CZ" altLang="cs-CZ" sz="2000" dirty="0"/>
              <a:t>bylo-li PS zřízeno za úplatu a ujednala-li se úplata v opětujících se dávkách jako </a:t>
            </a:r>
            <a:r>
              <a:rPr lang="cs-CZ" altLang="cs-CZ" sz="2000" b="1" dirty="0"/>
              <a:t>stavební plat </a:t>
            </a:r>
            <a:r>
              <a:rPr lang="cs-CZ" altLang="cs-CZ" sz="2000" dirty="0"/>
              <a:t>(dříve „stavební činže“ či „stavebné“), </a:t>
            </a:r>
            <a:r>
              <a:rPr lang="cs-CZ" altLang="cs-CZ" sz="2000" b="1" dirty="0"/>
              <a:t>zatěžuje PS </a:t>
            </a:r>
            <a:r>
              <a:rPr lang="cs-CZ" altLang="cs-CZ" sz="2000" b="1" i="1" dirty="0"/>
              <a:t>jako reálné břemeno</a:t>
            </a:r>
            <a:r>
              <a:rPr lang="cs-CZ" altLang="cs-CZ" sz="2000" b="1" dirty="0"/>
              <a:t> </a:t>
            </a:r>
            <a:r>
              <a:rPr lang="cs-CZ" altLang="cs-CZ" sz="2000" dirty="0"/>
              <a:t>(</a:t>
            </a:r>
            <a:r>
              <a:rPr lang="cs-CZ" altLang="cs-CZ" sz="2000" i="1" dirty="0"/>
              <a:t>ex lege</a:t>
            </a:r>
            <a:r>
              <a:rPr lang="cs-CZ" altLang="cs-CZ" sz="2000" dirty="0"/>
              <a:t>, nebo jen na základě smlouvy?)</a:t>
            </a:r>
          </a:p>
          <a:p>
            <a:pPr lvl="1" algn="just"/>
            <a:r>
              <a:rPr lang="cs-CZ" altLang="cs-CZ" sz="2000" b="1" dirty="0"/>
              <a:t>nepřihlíží se k ujednání, podle kterého změny výše stavebního platu závisí na nejisté budoucí události</a:t>
            </a:r>
            <a:r>
              <a:rPr lang="cs-CZ" altLang="cs-CZ" sz="2000" dirty="0"/>
              <a:t>; to neplatí, ujedná-li se závislost výše stavebního platu na míře zhodnocování a znehodnocování peněz</a:t>
            </a:r>
          </a:p>
        </p:txBody>
      </p:sp>
    </p:spTree>
    <p:extLst>
      <p:ext uri="{BB962C8B-B14F-4D97-AF65-F5344CB8AC3E}">
        <p14:creationId xmlns:p14="http://schemas.microsoft.com/office/powerpoint/2010/main" val="593332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defRPr/>
            </a:pPr>
            <a:r>
              <a:rPr lang="cs-CZ" altLang="cs-CZ" dirty="0"/>
              <a:t>PRÁVNÍ POMĚRY Z PS (§ 1250 </a:t>
            </a:r>
            <a:r>
              <a:rPr lang="cs-CZ" altLang="cs-CZ" dirty="0" err="1"/>
              <a:t>an</a:t>
            </a:r>
            <a:r>
              <a:rPr lang="cs-CZ" altLang="cs-CZ" dirty="0"/>
              <a:t>.)</a:t>
            </a:r>
          </a:p>
        </p:txBody>
      </p:sp>
      <p:sp>
        <p:nvSpPr>
          <p:cNvPr id="11267" name="Zástupný symbol pro obsah 2"/>
          <p:cNvSpPr>
            <a:spLocks noGrp="1"/>
          </p:cNvSpPr>
          <p:nvPr>
            <p:ph idx="1"/>
          </p:nvPr>
        </p:nvSpPr>
        <p:spPr>
          <a:xfrm>
            <a:off x="696295" y="2060848"/>
            <a:ext cx="7620121" cy="4176464"/>
          </a:xfrm>
        </p:spPr>
        <p:txBody>
          <a:bodyPr>
            <a:noAutofit/>
          </a:bodyPr>
          <a:lstStyle/>
          <a:p>
            <a:pPr algn="just"/>
            <a:r>
              <a:rPr lang="cs-CZ" altLang="cs-CZ" sz="2000" dirty="0"/>
              <a:t>Obsah absolutního práva: absolutní účinky X relativní obligace </a:t>
            </a:r>
          </a:p>
          <a:p>
            <a:pPr algn="just"/>
            <a:r>
              <a:rPr lang="cs-CZ" altLang="cs-CZ" sz="2000" dirty="0"/>
              <a:t>co do stavby vyhovující PS má stavebník </a:t>
            </a:r>
            <a:r>
              <a:rPr lang="cs-CZ" altLang="cs-CZ" sz="2000" b="1" dirty="0"/>
              <a:t>stejná práva jako vlastník</a:t>
            </a:r>
            <a:r>
              <a:rPr lang="cs-CZ" altLang="cs-CZ" sz="2000" dirty="0"/>
              <a:t>; pokud se jedná o jiné užívání pozemku zatíženého PS, má stejná práva jako poživatel (</a:t>
            </a:r>
            <a:r>
              <a:rPr lang="cs-CZ" altLang="cs-CZ" sz="2000" dirty="0" err="1"/>
              <a:t>disp</a:t>
            </a:r>
            <a:r>
              <a:rPr lang="cs-CZ" altLang="cs-CZ" sz="2000" dirty="0"/>
              <a:t>.); § 1250</a:t>
            </a:r>
          </a:p>
          <a:p>
            <a:pPr algn="just"/>
            <a:r>
              <a:rPr lang="cs-CZ" altLang="cs-CZ" sz="2000" dirty="0"/>
              <a:t>smlouva může stavebníku uložit, aby stavbu provedl do určité doby; § 1251 I</a:t>
            </a:r>
          </a:p>
          <a:p>
            <a:pPr algn="just"/>
            <a:r>
              <a:rPr lang="cs-CZ" altLang="cs-CZ" sz="2000" dirty="0"/>
              <a:t>není-li nic jiného ujednáno, má stavebník povinnost udržovat stavbu v dobrém stavu. Smlouva může stavebníku uložit povinnost stavbu pojistit; § 1251 II</a:t>
            </a:r>
          </a:p>
          <a:p>
            <a:pPr algn="just"/>
            <a:r>
              <a:rPr lang="cs-CZ" altLang="cs-CZ" sz="2000" dirty="0"/>
              <a:t>vlastníku pozemku může být vyhrazeno schválení určitého faktického nebo právního jednání stavebníka, avšak ani je-li to vlastníku pozemku vyhrazeno, nemůže odepřít souhlas k právnímu jednání, které není k jeho újmě; § 1251 III</a:t>
            </a:r>
          </a:p>
          <a:p>
            <a:pPr algn="just"/>
            <a:endParaRPr lang="cs-CZ" altLang="cs-CZ" sz="2000" dirty="0"/>
          </a:p>
        </p:txBody>
      </p:sp>
    </p:spTree>
    <p:extLst>
      <p:ext uri="{BB962C8B-B14F-4D97-AF65-F5344CB8AC3E}">
        <p14:creationId xmlns:p14="http://schemas.microsoft.com/office/powerpoint/2010/main" val="3709619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pPr>
              <a:defRPr/>
            </a:pPr>
            <a:endParaRPr lang="cs-CZ" altLang="cs-CZ" sz="3000" dirty="0">
              <a:latin typeface="+mn-lt"/>
            </a:endParaRPr>
          </a:p>
        </p:txBody>
      </p:sp>
      <p:sp>
        <p:nvSpPr>
          <p:cNvPr id="12291" name="Zástupný symbol pro obsah 2"/>
          <p:cNvSpPr>
            <a:spLocks noGrp="1"/>
          </p:cNvSpPr>
          <p:nvPr>
            <p:ph idx="1"/>
          </p:nvPr>
        </p:nvSpPr>
        <p:spPr/>
        <p:txBody>
          <a:bodyPr/>
          <a:lstStyle/>
          <a:p>
            <a:pPr algn="just"/>
            <a:r>
              <a:rPr lang="cs-CZ" altLang="cs-CZ" sz="2000" dirty="0"/>
              <a:t>vyhradí-li si vlastník pozemku souhlas k zatížení PS, zapíše se výhrada do veřejného seznamu. V takovém případě lze do veřejného seznamu zapsat zatížení PS jen se souhlasem vlastníka pozemku</a:t>
            </a:r>
          </a:p>
          <a:p>
            <a:pPr algn="just"/>
            <a:r>
              <a:rPr lang="cs-CZ" altLang="cs-CZ" sz="2000" dirty="0"/>
              <a:t>stavebník má předkupní právo k pozemku a vlastník pozemku má předkupní právo k PS. Ujednají-li si strany něco jiného, zapíše se to do veřejného seznamu (§ 1254)</a:t>
            </a:r>
          </a:p>
          <a:p>
            <a:pPr lvl="1" algn="just"/>
            <a:r>
              <a:rPr lang="cs-CZ" altLang="cs-CZ" sz="2000" dirty="0"/>
              <a:t>důležité! Využitím předkupního práva nedochází ke splynutí, tedy k zániku PS! Výjimka z pravidla </a:t>
            </a:r>
            <a:r>
              <a:rPr lang="cs-CZ" altLang="cs-CZ" sz="2000" i="1" dirty="0" err="1"/>
              <a:t>nemini</a:t>
            </a:r>
            <a:r>
              <a:rPr lang="cs-CZ" altLang="cs-CZ" sz="2000" i="1" dirty="0"/>
              <a:t> res sua </a:t>
            </a:r>
            <a:r>
              <a:rPr lang="cs-CZ" altLang="cs-CZ" sz="2000" i="1" dirty="0" err="1"/>
              <a:t>servit</a:t>
            </a:r>
            <a:r>
              <a:rPr lang="cs-CZ" altLang="cs-CZ" sz="2000" dirty="0"/>
              <a:t> (srov. i § 1248)</a:t>
            </a:r>
          </a:p>
        </p:txBody>
      </p:sp>
    </p:spTree>
    <p:extLst>
      <p:ext uri="{BB962C8B-B14F-4D97-AF65-F5344CB8AC3E}">
        <p14:creationId xmlns:p14="http://schemas.microsoft.com/office/powerpoint/2010/main" val="2394233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a:defRPr/>
            </a:pPr>
            <a:r>
              <a:rPr lang="cs-CZ" altLang="cs-CZ" dirty="0"/>
              <a:t>ZÁNIK PS</a:t>
            </a:r>
          </a:p>
        </p:txBody>
      </p:sp>
      <p:sp>
        <p:nvSpPr>
          <p:cNvPr id="13315" name="Zástupný symbol pro obsah 2"/>
          <p:cNvSpPr>
            <a:spLocks noGrp="1"/>
          </p:cNvSpPr>
          <p:nvPr>
            <p:ph idx="1"/>
          </p:nvPr>
        </p:nvSpPr>
        <p:spPr/>
        <p:txBody>
          <a:bodyPr/>
          <a:lstStyle/>
          <a:p>
            <a:pPr algn="just"/>
            <a:r>
              <a:rPr lang="cs-CZ" altLang="cs-CZ" sz="2000" b="1" dirty="0"/>
              <a:t>zánik PS</a:t>
            </a:r>
            <a:r>
              <a:rPr lang="cs-CZ" altLang="cs-CZ" sz="2000" dirty="0"/>
              <a:t> (§ 1255)</a:t>
            </a:r>
          </a:p>
          <a:p>
            <a:pPr lvl="1" algn="just"/>
            <a:r>
              <a:rPr lang="cs-CZ" altLang="cs-CZ" sz="2000" dirty="0"/>
              <a:t>vlastník stavebního pozemku dá stavebníkovi při zániku PS uplynutím doby, na kterou bylo zřízeno, za stavbu náhradu (</a:t>
            </a:r>
            <a:r>
              <a:rPr lang="cs-CZ" altLang="cs-CZ" sz="2000" dirty="0" err="1"/>
              <a:t>disp</a:t>
            </a:r>
            <a:r>
              <a:rPr lang="cs-CZ" altLang="cs-CZ" sz="2000" dirty="0"/>
              <a:t>.)</a:t>
            </a:r>
          </a:p>
          <a:p>
            <a:pPr lvl="1" algn="just"/>
            <a:r>
              <a:rPr lang="cs-CZ" altLang="cs-CZ" sz="2000" dirty="0"/>
              <a:t>náhrada činí </a:t>
            </a:r>
            <a:r>
              <a:rPr lang="cs-CZ" altLang="cs-CZ" sz="2000" b="1" dirty="0"/>
              <a:t>polovinu hodnoty stavby v době zániku PS</a:t>
            </a:r>
            <a:r>
              <a:rPr lang="cs-CZ" altLang="cs-CZ" sz="2000" dirty="0"/>
              <a:t> (</a:t>
            </a:r>
            <a:r>
              <a:rPr lang="cs-CZ" altLang="cs-CZ" sz="2000" dirty="0" err="1"/>
              <a:t>disp</a:t>
            </a:r>
            <a:r>
              <a:rPr lang="cs-CZ" altLang="cs-CZ" sz="2000" dirty="0"/>
              <a:t>.)</a:t>
            </a:r>
          </a:p>
          <a:p>
            <a:pPr lvl="1" algn="just"/>
            <a:r>
              <a:rPr lang="cs-CZ" altLang="cs-CZ" sz="2000" dirty="0"/>
              <a:t>zástavní a jiná práva váznoucí na PS </a:t>
            </a:r>
            <a:r>
              <a:rPr lang="cs-CZ" altLang="cs-CZ" sz="2000" b="1" dirty="0"/>
              <a:t>postihují náhradu</a:t>
            </a:r>
            <a:r>
              <a:rPr lang="cs-CZ" altLang="cs-CZ" sz="2000" dirty="0"/>
              <a:t> (tj. pohledávku stavebníka na náhradu hodnoty stavby)</a:t>
            </a:r>
          </a:p>
          <a:p>
            <a:pPr lvl="1" algn="just"/>
            <a:r>
              <a:rPr lang="cs-CZ" altLang="cs-CZ" sz="2000" dirty="0"/>
              <a:t>koncepce </a:t>
            </a:r>
            <a:r>
              <a:rPr lang="cs-CZ" altLang="cs-CZ" sz="2000" b="1" dirty="0"/>
              <a:t>zřeknutí se PS</a:t>
            </a:r>
            <a:r>
              <a:rPr lang="cs-CZ" altLang="cs-CZ" sz="2000" dirty="0"/>
              <a:t> dle § 1248?</a:t>
            </a:r>
          </a:p>
          <a:p>
            <a:pPr lvl="2" algn="just"/>
            <a:r>
              <a:rPr lang="cs-CZ" altLang="cs-CZ" sz="2000" dirty="0"/>
              <a:t>jednostranné právní jednání nebo smlouva?</a:t>
            </a:r>
          </a:p>
          <a:p>
            <a:pPr lvl="2" algn="just"/>
            <a:r>
              <a:rPr lang="cs-CZ" altLang="cs-CZ" sz="2000" dirty="0"/>
              <a:t>důsledek: </a:t>
            </a:r>
            <a:r>
              <a:rPr lang="cs-CZ" altLang="cs-CZ" sz="2000" b="1" dirty="0"/>
              <a:t>PS nezaniká</a:t>
            </a:r>
            <a:r>
              <a:rPr lang="cs-CZ" altLang="cs-CZ" sz="2000" dirty="0"/>
              <a:t> (nedochází ke splynutí)! Výjimka z pravidla </a:t>
            </a:r>
            <a:r>
              <a:rPr lang="cs-CZ" altLang="cs-CZ" sz="2000" i="1" dirty="0" err="1"/>
              <a:t>nemini</a:t>
            </a:r>
            <a:r>
              <a:rPr lang="cs-CZ" altLang="cs-CZ" sz="2000" i="1" dirty="0"/>
              <a:t> res sua </a:t>
            </a:r>
            <a:r>
              <a:rPr lang="cs-CZ" altLang="cs-CZ" sz="2000" i="1" dirty="0" err="1"/>
              <a:t>servit</a:t>
            </a:r>
            <a:endParaRPr lang="cs-CZ" altLang="cs-CZ" sz="2000" dirty="0"/>
          </a:p>
        </p:txBody>
      </p:sp>
    </p:spTree>
    <p:extLst>
      <p:ext uri="{BB962C8B-B14F-4D97-AF65-F5344CB8AC3E}">
        <p14:creationId xmlns:p14="http://schemas.microsoft.com/office/powerpoint/2010/main" val="1635381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endParaRPr lang="cs-CZ" altLang="cs-CZ"/>
          </a:p>
        </p:txBody>
      </p:sp>
      <p:sp>
        <p:nvSpPr>
          <p:cNvPr id="14339" name="Zástupný symbol pro obsah 2"/>
          <p:cNvSpPr>
            <a:spLocks noGrp="1"/>
          </p:cNvSpPr>
          <p:nvPr>
            <p:ph idx="1"/>
          </p:nvPr>
        </p:nvSpPr>
        <p:spPr/>
        <p:txBody>
          <a:bodyPr/>
          <a:lstStyle/>
          <a:p>
            <a:pPr algn="just"/>
            <a:r>
              <a:rPr lang="cs-CZ" altLang="cs-CZ" sz="2000" b="1" dirty="0"/>
              <a:t>zánik PS před uplynutím doby</a:t>
            </a:r>
          </a:p>
          <a:p>
            <a:pPr lvl="1" algn="just"/>
            <a:r>
              <a:rPr lang="cs-CZ" altLang="cs-CZ" sz="2000" dirty="0"/>
              <a:t>při zániku PS předtím, než uplyne jeho doba, nastanou právní následky výmazu PS vůči věcnému právu náležejícímu osobě, pro kterou bylo k PS do veřejného seznamu zapsáno věcné právo, až zánikem tohoto věcného práva. Jestliže však tato osoba k výmazu udělí souhlas, nastanou právní následky výmazu PS vůči jejímu věcnému právu již tímto výmazem </a:t>
            </a:r>
          </a:p>
          <a:p>
            <a:pPr lvl="1" algn="just"/>
            <a:r>
              <a:rPr lang="cs-CZ" altLang="cs-CZ" sz="2000" dirty="0"/>
              <a:t>nedostatečná (?) návaznost úpravy katastrálního práva na OZ (není možné zapsat podmíněný výmaz PS z katastru – ohrožení pro zástavní věřitele a jiné oprávněné, nabude-li někdo k pozemku věcné právo dle § 984)</a:t>
            </a:r>
          </a:p>
          <a:p>
            <a:pPr lvl="2" algn="just"/>
            <a:r>
              <a:rPr lang="cs-CZ" altLang="cs-CZ" sz="2000" dirty="0"/>
              <a:t>Dříve: důsledné provedení nauky o titulu a modu i na zánik knihovních práv </a:t>
            </a:r>
          </a:p>
        </p:txBody>
      </p:sp>
    </p:spTree>
    <p:extLst>
      <p:ext uri="{BB962C8B-B14F-4D97-AF65-F5344CB8AC3E}">
        <p14:creationId xmlns:p14="http://schemas.microsoft.com/office/powerpoint/2010/main" val="1916953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7BACB8-09EC-4EDE-8C4D-E16F8E838574}"/>
              </a:ext>
            </a:extLst>
          </p:cNvPr>
          <p:cNvSpPr>
            <a:spLocks noGrp="1"/>
          </p:cNvSpPr>
          <p:nvPr>
            <p:ph type="title"/>
          </p:nvPr>
        </p:nvSpPr>
        <p:spPr>
          <a:xfrm>
            <a:off x="528682" y="3105150"/>
            <a:ext cx="8086635" cy="647700"/>
          </a:xfrm>
        </p:spPr>
        <p:txBody>
          <a:bodyPr/>
          <a:lstStyle/>
          <a:p>
            <a:pPr algn="ctr"/>
            <a:r>
              <a:rPr lang="cs-CZ" dirty="0"/>
              <a:t>Věcná břemena</a:t>
            </a:r>
          </a:p>
        </p:txBody>
      </p:sp>
    </p:spTree>
    <p:extLst>
      <p:ext uri="{BB962C8B-B14F-4D97-AF65-F5344CB8AC3E}">
        <p14:creationId xmlns:p14="http://schemas.microsoft.com/office/powerpoint/2010/main" val="2753330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574562" y="1187765"/>
            <a:ext cx="7681354" cy="562525"/>
          </a:xfrm>
        </p:spPr>
        <p:txBody>
          <a:bodyPr/>
          <a:lstStyle/>
          <a:p>
            <a:pPr>
              <a:defRPr/>
            </a:pPr>
            <a:r>
              <a:rPr lang="cs-CZ" altLang="cs-CZ" dirty="0"/>
              <a:t>POJEM A VYMEZENÍ VB</a:t>
            </a:r>
          </a:p>
        </p:txBody>
      </p:sp>
      <p:sp>
        <p:nvSpPr>
          <p:cNvPr id="14339" name="Zástupný symbol pro obsah 2"/>
          <p:cNvSpPr>
            <a:spLocks noGrp="1"/>
          </p:cNvSpPr>
          <p:nvPr>
            <p:ph idx="1"/>
          </p:nvPr>
        </p:nvSpPr>
        <p:spPr>
          <a:xfrm>
            <a:off x="574562" y="1988840"/>
            <a:ext cx="7838349" cy="4248472"/>
          </a:xfrm>
        </p:spPr>
        <p:txBody>
          <a:bodyPr>
            <a:normAutofit/>
          </a:bodyPr>
          <a:lstStyle/>
          <a:p>
            <a:pPr algn="just">
              <a:defRPr/>
            </a:pPr>
            <a:r>
              <a:rPr lang="cs-CZ" sz="1800" b="1" dirty="0"/>
              <a:t>věcná břemena</a:t>
            </a:r>
          </a:p>
          <a:p>
            <a:pPr lvl="1" algn="just">
              <a:defRPr/>
            </a:pPr>
            <a:r>
              <a:rPr lang="cs-CZ" sz="1800" dirty="0"/>
              <a:t>služebnosti (§ 1257 </a:t>
            </a:r>
            <a:r>
              <a:rPr lang="cs-CZ" sz="1800" dirty="0" err="1"/>
              <a:t>an</a:t>
            </a:r>
            <a:r>
              <a:rPr lang="cs-CZ" sz="1800" dirty="0"/>
              <a:t>.)</a:t>
            </a:r>
          </a:p>
          <a:p>
            <a:pPr lvl="1" algn="just">
              <a:defRPr/>
            </a:pPr>
            <a:r>
              <a:rPr lang="cs-CZ" sz="1800" dirty="0"/>
              <a:t>reálná břemena (§ 1303 </a:t>
            </a:r>
            <a:r>
              <a:rPr lang="cs-CZ" sz="1800" dirty="0" err="1"/>
              <a:t>an</a:t>
            </a:r>
            <a:r>
              <a:rPr lang="cs-CZ" sz="1800" dirty="0"/>
              <a:t>.)</a:t>
            </a:r>
          </a:p>
          <a:p>
            <a:pPr marL="0" indent="0" algn="just">
              <a:buNone/>
              <a:defRPr/>
            </a:pPr>
            <a:endParaRPr lang="cs-CZ" sz="1800" b="1" dirty="0"/>
          </a:p>
          <a:p>
            <a:pPr algn="just">
              <a:defRPr/>
            </a:pPr>
            <a:r>
              <a:rPr lang="cs-CZ" sz="1800" b="1" dirty="0"/>
              <a:t>služebnosti </a:t>
            </a:r>
            <a:r>
              <a:rPr lang="cs-CZ" sz="1800" dirty="0"/>
              <a:t>(institut římského práva – </a:t>
            </a:r>
            <a:r>
              <a:rPr lang="cs-CZ" sz="1800" i="1" dirty="0" err="1"/>
              <a:t>servitutes</a:t>
            </a:r>
            <a:r>
              <a:rPr lang="cs-CZ" sz="1800" dirty="0"/>
              <a:t>)</a:t>
            </a:r>
          </a:p>
          <a:p>
            <a:pPr algn="just">
              <a:defRPr/>
            </a:pPr>
            <a:r>
              <a:rPr lang="cs-CZ" sz="1800" b="1" dirty="0"/>
              <a:t>reálná břemena</a:t>
            </a:r>
            <a:r>
              <a:rPr lang="cs-CZ" sz="1800" dirty="0"/>
              <a:t> (institut středověkého – zejm. německého – práva)</a:t>
            </a:r>
          </a:p>
          <a:p>
            <a:pPr marL="0" indent="0" algn="just">
              <a:buNone/>
              <a:defRPr/>
            </a:pPr>
            <a:endParaRPr lang="cs-CZ" sz="1800" dirty="0"/>
          </a:p>
          <a:p>
            <a:pPr algn="just">
              <a:defRPr/>
            </a:pPr>
            <a:r>
              <a:rPr lang="cs-CZ" sz="1800" dirty="0"/>
              <a:t>pojem </a:t>
            </a:r>
            <a:r>
              <a:rPr lang="cs-CZ" sz="1800" i="1" dirty="0"/>
              <a:t>věcná břemena</a:t>
            </a:r>
            <a:r>
              <a:rPr lang="cs-CZ" sz="1800" dirty="0"/>
              <a:t> zaveden do našeho práva až OZ 1950 (tento pojem nově sjednotil a nahradil dosavadní služebnosti i reálná břemena)</a:t>
            </a:r>
          </a:p>
          <a:p>
            <a:pPr algn="just">
              <a:defRPr/>
            </a:pPr>
            <a:endParaRPr lang="cs-CZ" sz="1800" dirty="0"/>
          </a:p>
          <a:p>
            <a:pPr algn="just">
              <a:defRPr/>
            </a:pPr>
            <a:r>
              <a:rPr lang="cs-CZ" sz="1800" dirty="0"/>
              <a:t>OZ: opětovný </a:t>
            </a:r>
            <a:r>
              <a:rPr lang="cs-CZ" sz="1800" b="1" dirty="0"/>
              <a:t>návrat k dělení na služebnosti a reálná břemena </a:t>
            </a:r>
            <a:r>
              <a:rPr lang="cs-CZ" sz="1800" dirty="0"/>
              <a:t>pod </a:t>
            </a:r>
            <a:r>
              <a:rPr lang="cs-CZ" sz="1800" b="1" dirty="0"/>
              <a:t>společným označením „věcná břemena“</a:t>
            </a:r>
            <a:endParaRPr lang="cs-CZ" sz="1800" b="1" dirty="0">
              <a:solidFill>
                <a:srgbClr val="FF0000"/>
              </a:solidFill>
            </a:endParaRPr>
          </a:p>
        </p:txBody>
      </p:sp>
    </p:spTree>
    <p:extLst>
      <p:ext uri="{BB962C8B-B14F-4D97-AF65-F5344CB8AC3E}">
        <p14:creationId xmlns:p14="http://schemas.microsoft.com/office/powerpoint/2010/main" val="3766789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78B634-8714-4207-A480-ED404914B071}"/>
              </a:ext>
            </a:extLst>
          </p:cNvPr>
          <p:cNvSpPr>
            <a:spLocks noGrp="1"/>
          </p:cNvSpPr>
          <p:nvPr>
            <p:ph type="title"/>
          </p:nvPr>
        </p:nvSpPr>
        <p:spPr/>
        <p:txBody>
          <a:bodyPr/>
          <a:lstStyle/>
          <a:p>
            <a:r>
              <a:rPr lang="cs-CZ" dirty="0"/>
              <a:t>Věcná práva k cizím věcem - obecně</a:t>
            </a:r>
          </a:p>
        </p:txBody>
      </p:sp>
      <p:sp>
        <p:nvSpPr>
          <p:cNvPr id="3" name="Zástupný obsah 2">
            <a:extLst>
              <a:ext uri="{FF2B5EF4-FFF2-40B4-BE49-F238E27FC236}">
                <a16:creationId xmlns:a16="http://schemas.microsoft.com/office/drawing/2014/main" id="{00536BF3-7075-4C74-A6EB-6A7C5E1FD05D}"/>
              </a:ext>
            </a:extLst>
          </p:cNvPr>
          <p:cNvSpPr>
            <a:spLocks noGrp="1"/>
          </p:cNvSpPr>
          <p:nvPr>
            <p:ph idx="1"/>
          </p:nvPr>
        </p:nvSpPr>
        <p:spPr/>
        <p:txBody>
          <a:bodyPr>
            <a:normAutofit fontScale="92500"/>
          </a:bodyPr>
          <a:lstStyle/>
          <a:p>
            <a:r>
              <a:rPr lang="cs-CZ" dirty="0"/>
              <a:t>Obecně používaná terminologie </a:t>
            </a:r>
          </a:p>
          <a:p>
            <a:pPr lvl="1"/>
            <a:r>
              <a:rPr lang="cs-CZ" dirty="0"/>
              <a:t>věcná práva k věci vlastní (vlastnické právo, spoluvlastnictví, SJM)</a:t>
            </a:r>
          </a:p>
          <a:p>
            <a:pPr lvl="1"/>
            <a:r>
              <a:rPr lang="cs-CZ" dirty="0"/>
              <a:t>věcná práva k věci cizí (</a:t>
            </a:r>
            <a:r>
              <a:rPr lang="cs-CZ" i="1" dirty="0"/>
              <a:t>iura in re alinea</a:t>
            </a:r>
            <a:r>
              <a:rPr lang="cs-CZ" dirty="0"/>
              <a:t>)</a:t>
            </a:r>
          </a:p>
          <a:p>
            <a:endParaRPr lang="cs-CZ" dirty="0"/>
          </a:p>
          <a:p>
            <a:r>
              <a:rPr lang="cs-CZ" dirty="0"/>
              <a:t>Přesnější terminologie</a:t>
            </a:r>
          </a:p>
          <a:p>
            <a:pPr lvl="1"/>
            <a:r>
              <a:rPr lang="cs-CZ" dirty="0"/>
              <a:t>vlastnické právo jako všeobecná právní panství nad věcí</a:t>
            </a:r>
          </a:p>
          <a:p>
            <a:pPr lvl="1"/>
            <a:r>
              <a:rPr lang="cs-CZ" dirty="0"/>
              <a:t>limitovaná (omezená) věcná práva </a:t>
            </a:r>
          </a:p>
          <a:p>
            <a:pPr lvl="2"/>
            <a:r>
              <a:rPr lang="cs-CZ" dirty="0"/>
              <a:t>- </a:t>
            </a:r>
            <a:r>
              <a:rPr lang="cs-CZ" i="1" dirty="0" err="1"/>
              <a:t>beschränkte</a:t>
            </a:r>
            <a:r>
              <a:rPr lang="cs-CZ" i="1" dirty="0"/>
              <a:t> </a:t>
            </a:r>
            <a:r>
              <a:rPr lang="cs-CZ" i="1" dirty="0" err="1"/>
              <a:t>Sachenrechte</a:t>
            </a:r>
            <a:endParaRPr lang="cs-CZ" i="1" dirty="0"/>
          </a:p>
          <a:p>
            <a:pPr lvl="2"/>
            <a:r>
              <a:rPr lang="cs-CZ" dirty="0"/>
              <a:t>- srov. např. vlastnickou služebnost </a:t>
            </a:r>
          </a:p>
        </p:txBody>
      </p:sp>
    </p:spTree>
    <p:extLst>
      <p:ext uri="{BB962C8B-B14F-4D97-AF65-F5344CB8AC3E}">
        <p14:creationId xmlns:p14="http://schemas.microsoft.com/office/powerpoint/2010/main" val="1512764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31558" y="1628800"/>
            <a:ext cx="7681354" cy="4392488"/>
          </a:xfrm>
        </p:spPr>
        <p:txBody>
          <a:bodyPr/>
          <a:lstStyle/>
          <a:p>
            <a:pPr algn="just">
              <a:defRPr/>
            </a:pPr>
            <a:r>
              <a:rPr lang="cs-CZ" sz="1800" dirty="0"/>
              <a:t>VB: věcné právo k věci cizí, které omezuje vlastníka věci ve prospěch </a:t>
            </a:r>
            <a:r>
              <a:rPr lang="cs-CZ" sz="1800" b="1" dirty="0"/>
              <a:t>někoho jiného</a:t>
            </a:r>
            <a:r>
              <a:rPr lang="cs-CZ" sz="1800" dirty="0"/>
              <a:t> tak, že je povinen</a:t>
            </a:r>
          </a:p>
          <a:p>
            <a:pPr lvl="1" algn="just">
              <a:defRPr/>
            </a:pPr>
            <a:r>
              <a:rPr lang="cs-CZ" sz="1800" dirty="0"/>
              <a:t>něco </a:t>
            </a:r>
            <a:r>
              <a:rPr lang="cs-CZ" sz="1800" b="1" dirty="0"/>
              <a:t>trpět</a:t>
            </a:r>
            <a:r>
              <a:rPr lang="cs-CZ" sz="1800" dirty="0"/>
              <a:t> či se něčeho </a:t>
            </a:r>
            <a:r>
              <a:rPr lang="cs-CZ" sz="1800" b="1" dirty="0"/>
              <a:t>zdržet </a:t>
            </a:r>
            <a:r>
              <a:rPr lang="cs-CZ" sz="1800" dirty="0"/>
              <a:t>(pasivní povinnost) – </a:t>
            </a:r>
            <a:r>
              <a:rPr lang="cs-CZ" sz="1800" b="1" i="1" dirty="0"/>
              <a:t>služebnosti</a:t>
            </a:r>
          </a:p>
          <a:p>
            <a:pPr lvl="1" algn="just">
              <a:defRPr/>
            </a:pPr>
            <a:r>
              <a:rPr lang="cs-CZ" sz="1800" dirty="0"/>
              <a:t>něco </a:t>
            </a:r>
            <a:r>
              <a:rPr lang="cs-CZ" sz="1800" b="1" dirty="0"/>
              <a:t>dát</a:t>
            </a:r>
            <a:r>
              <a:rPr lang="cs-CZ" sz="1800" dirty="0"/>
              <a:t> či něco </a:t>
            </a:r>
            <a:r>
              <a:rPr lang="cs-CZ" sz="1800" b="1" dirty="0"/>
              <a:t>konat </a:t>
            </a:r>
            <a:r>
              <a:rPr lang="cs-CZ" sz="1800" dirty="0"/>
              <a:t>(aktivní povinnost) – </a:t>
            </a:r>
            <a:r>
              <a:rPr lang="cs-CZ" sz="1800" b="1" i="1" dirty="0"/>
              <a:t>reálná břemena</a:t>
            </a:r>
            <a:endParaRPr lang="cs-CZ" sz="1800" i="1" dirty="0"/>
          </a:p>
          <a:p>
            <a:pPr marL="0" lvl="1" indent="0" algn="just">
              <a:buNone/>
              <a:defRPr/>
            </a:pPr>
            <a:endParaRPr lang="cs-CZ" sz="1800" dirty="0"/>
          </a:p>
          <a:p>
            <a:pPr marL="257216" lvl="1" indent="-257216" algn="just">
              <a:buFontTx/>
              <a:buChar char="•"/>
              <a:defRPr/>
            </a:pPr>
            <a:r>
              <a:rPr lang="cs-CZ" sz="1800" dirty="0"/>
              <a:t>právo, které na zatížené věci </a:t>
            </a:r>
            <a:r>
              <a:rPr lang="cs-CZ" sz="1800" b="1" dirty="0"/>
              <a:t>lpí bez ohledu na to, kdo je jejím vlastníkem </a:t>
            </a:r>
            <a:r>
              <a:rPr lang="cs-CZ" sz="1800" dirty="0"/>
              <a:t>(VB sleduje právní osud zatížené věci) – tím zaručuje oprávněnému subjektu silnější oprávnění k cizí věci než právo obligační (</a:t>
            </a:r>
            <a:r>
              <a:rPr lang="cs-CZ" sz="1800" i="1" dirty="0" err="1"/>
              <a:t>erga</a:t>
            </a:r>
            <a:r>
              <a:rPr lang="cs-CZ" sz="1800" i="1" dirty="0"/>
              <a:t> </a:t>
            </a:r>
            <a:r>
              <a:rPr lang="cs-CZ" sz="1800" i="1" dirty="0" err="1"/>
              <a:t>omnes</a:t>
            </a:r>
            <a:r>
              <a:rPr lang="cs-CZ" sz="1800" i="1" dirty="0"/>
              <a:t> </a:t>
            </a:r>
            <a:r>
              <a:rPr lang="cs-CZ" sz="1800" dirty="0"/>
              <a:t>účinky)</a:t>
            </a:r>
          </a:p>
          <a:p>
            <a:pPr marL="0" lvl="1" indent="0" algn="just">
              <a:buNone/>
              <a:defRPr/>
            </a:pPr>
            <a:endParaRPr lang="cs-CZ" altLang="cs-CZ" sz="1800" dirty="0"/>
          </a:p>
          <a:p>
            <a:pPr marL="257216" lvl="1" indent="-257216" algn="just">
              <a:buFontTx/>
              <a:buChar char="•"/>
              <a:defRPr/>
            </a:pPr>
            <a:r>
              <a:rPr lang="cs-CZ" altLang="cs-CZ" sz="1800" dirty="0"/>
              <a:t>institut zajišťující oprávněnému </a:t>
            </a:r>
            <a:r>
              <a:rPr lang="cs-CZ" altLang="cs-CZ" sz="1800" b="1" dirty="0"/>
              <a:t>hospodářské využití</a:t>
            </a:r>
            <a:r>
              <a:rPr lang="cs-CZ" altLang="cs-CZ" sz="1800" dirty="0"/>
              <a:t> cizí věci (užívací věcné právo), hospodářský význam však zásadně stejný jako u práv obligačních (např. úplatné věcné břemeno užívání bytu a nájem bytu)</a:t>
            </a:r>
          </a:p>
        </p:txBody>
      </p:sp>
    </p:spTree>
    <p:extLst>
      <p:ext uri="{BB962C8B-B14F-4D97-AF65-F5344CB8AC3E}">
        <p14:creationId xmlns:p14="http://schemas.microsoft.com/office/powerpoint/2010/main" val="2360269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a:xfrm>
            <a:off x="509589" y="908720"/>
            <a:ext cx="8086635" cy="647700"/>
          </a:xfrm>
        </p:spPr>
        <p:txBody>
          <a:bodyPr/>
          <a:lstStyle/>
          <a:p>
            <a:pPr>
              <a:defRPr/>
            </a:pPr>
            <a:r>
              <a:rPr lang="cs-CZ" altLang="cs-CZ" dirty="0"/>
              <a:t>SLUŽEBNOSTI</a:t>
            </a:r>
          </a:p>
        </p:txBody>
      </p:sp>
      <p:sp>
        <p:nvSpPr>
          <p:cNvPr id="3" name="Zástupný symbol pro obsah 2"/>
          <p:cNvSpPr>
            <a:spLocks noGrp="1"/>
          </p:cNvSpPr>
          <p:nvPr>
            <p:ph idx="1"/>
          </p:nvPr>
        </p:nvSpPr>
        <p:spPr>
          <a:xfrm>
            <a:off x="509589" y="1700808"/>
            <a:ext cx="8082321" cy="4431705"/>
          </a:xfrm>
        </p:spPr>
        <p:txBody>
          <a:bodyPr/>
          <a:lstStyle/>
          <a:p>
            <a:pPr marL="257216" lvl="2" indent="-257216" algn="just">
              <a:defRPr/>
            </a:pPr>
            <a:r>
              <a:rPr lang="cs-CZ" sz="2000" dirty="0"/>
              <a:t>věc může být zatížena služebností, která postihuje vlastníka věci jako věcné právo tak, že musí ve prospěch jiného něco trpět nebo něčeho se zdržet (negativní povinnost)</a:t>
            </a:r>
          </a:p>
          <a:p>
            <a:pPr lvl="1" algn="just">
              <a:defRPr/>
            </a:pPr>
            <a:r>
              <a:rPr lang="cs-CZ" sz="2000" b="1" dirty="0"/>
              <a:t>strpění</a:t>
            </a:r>
            <a:r>
              <a:rPr lang="cs-CZ" sz="2000" dirty="0"/>
              <a:t> (</a:t>
            </a:r>
            <a:r>
              <a:rPr lang="cs-CZ" sz="2000" i="1" dirty="0" err="1"/>
              <a:t>pati</a:t>
            </a:r>
            <a:r>
              <a:rPr lang="cs-CZ" sz="2000" dirty="0"/>
              <a:t>) – např. strpění přecházení přes pozemek vlastníka, strpění čerpání vody ze studny</a:t>
            </a:r>
          </a:p>
          <a:p>
            <a:pPr lvl="1" algn="just">
              <a:defRPr/>
            </a:pPr>
            <a:r>
              <a:rPr lang="cs-CZ" sz="2000" b="1" dirty="0"/>
              <a:t>zdržení se něčeho</a:t>
            </a:r>
            <a:r>
              <a:rPr lang="cs-CZ" sz="2000" dirty="0"/>
              <a:t> (</a:t>
            </a:r>
            <a:r>
              <a:rPr lang="cs-CZ" sz="2000" i="1" dirty="0" err="1"/>
              <a:t>omittere</a:t>
            </a:r>
            <a:r>
              <a:rPr lang="cs-CZ" sz="2000" dirty="0"/>
              <a:t>) – např. nezastavění vyhlídky</a:t>
            </a:r>
          </a:p>
          <a:p>
            <a:pPr marL="0" indent="0" algn="just">
              <a:buNone/>
              <a:defRPr/>
            </a:pPr>
            <a:endParaRPr lang="cs-CZ" sz="2000" dirty="0"/>
          </a:p>
          <a:p>
            <a:pPr algn="just">
              <a:defRPr/>
            </a:pPr>
            <a:r>
              <a:rPr lang="cs-CZ" sz="2000" dirty="0"/>
              <a:t>povinnost ze služebnosti je trvalá či opakovaná (není možný jednorázový výkon)</a:t>
            </a:r>
          </a:p>
          <a:p>
            <a:pPr lvl="1" algn="just">
              <a:defRPr/>
            </a:pPr>
            <a:r>
              <a:rPr lang="cs-CZ" sz="2000" b="1" dirty="0"/>
              <a:t>trvalá</a:t>
            </a:r>
            <a:r>
              <a:rPr lang="cs-CZ" sz="2000" dirty="0"/>
              <a:t> (není možný opakující se výkon) – opora sousední stavby, povinnost nezastavět vyhlídku (</a:t>
            </a:r>
            <a:r>
              <a:rPr lang="cs-CZ" sz="2000" i="1" dirty="0" err="1"/>
              <a:t>obligatio</a:t>
            </a:r>
            <a:r>
              <a:rPr lang="cs-CZ" sz="2000" i="1" dirty="0"/>
              <a:t> non </a:t>
            </a:r>
            <a:r>
              <a:rPr lang="cs-CZ" sz="2000" i="1" dirty="0" err="1"/>
              <a:t>altius</a:t>
            </a:r>
            <a:r>
              <a:rPr lang="cs-CZ" sz="2000" i="1" dirty="0"/>
              <a:t> </a:t>
            </a:r>
            <a:r>
              <a:rPr lang="cs-CZ" sz="2000" i="1" dirty="0" err="1"/>
              <a:t>tollendi</a:t>
            </a:r>
            <a:r>
              <a:rPr lang="cs-CZ" sz="2000" dirty="0"/>
              <a:t>)</a:t>
            </a:r>
          </a:p>
          <a:p>
            <a:pPr lvl="1" algn="just">
              <a:defRPr/>
            </a:pPr>
            <a:r>
              <a:rPr lang="cs-CZ" sz="2000" b="1" dirty="0"/>
              <a:t>opakovaná</a:t>
            </a:r>
            <a:r>
              <a:rPr lang="cs-CZ" sz="2000" dirty="0"/>
              <a:t> – právo čerpání vody ze sousedovy studny, právo jízdy přes cizí pozemek</a:t>
            </a:r>
          </a:p>
        </p:txBody>
      </p:sp>
    </p:spTree>
    <p:extLst>
      <p:ext uri="{BB962C8B-B14F-4D97-AF65-F5344CB8AC3E}">
        <p14:creationId xmlns:p14="http://schemas.microsoft.com/office/powerpoint/2010/main" val="740974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Zástupný symbol pro obsah 2"/>
          <p:cNvSpPr>
            <a:spLocks noGrp="1"/>
          </p:cNvSpPr>
          <p:nvPr>
            <p:ph idx="1"/>
          </p:nvPr>
        </p:nvSpPr>
        <p:spPr>
          <a:xfrm>
            <a:off x="731558" y="1484784"/>
            <a:ext cx="7681354" cy="4608512"/>
          </a:xfrm>
        </p:spPr>
        <p:txBody>
          <a:bodyPr/>
          <a:lstStyle/>
          <a:p>
            <a:pPr algn="just"/>
            <a:r>
              <a:rPr lang="cs-CZ" altLang="cs-CZ" sz="1800" b="1" dirty="0"/>
              <a:t>služebnost</a:t>
            </a:r>
          </a:p>
          <a:p>
            <a:pPr lvl="1" algn="just"/>
            <a:r>
              <a:rPr lang="cs-CZ" altLang="cs-CZ" sz="1800" b="1" i="1" dirty="0"/>
              <a:t>in </a:t>
            </a:r>
            <a:r>
              <a:rPr lang="cs-CZ" altLang="cs-CZ" sz="1800" b="1" i="1" dirty="0" err="1"/>
              <a:t>rem</a:t>
            </a:r>
            <a:r>
              <a:rPr lang="cs-CZ" altLang="cs-CZ" sz="1800" b="1" dirty="0"/>
              <a:t> (pozemková služebnost)</a:t>
            </a:r>
            <a:r>
              <a:rPr lang="cs-CZ" altLang="cs-CZ" sz="1800" dirty="0"/>
              <a:t> – spojena s vlastnictvím určité věci ze strany oprávněného – např. přecházení přes jeden pozemek (zatížený, povinný) za účelem dosažení pozemku jiného (panujícího) – oprávněným ze služebnosti je </a:t>
            </a:r>
            <a:r>
              <a:rPr lang="cs-CZ" altLang="cs-CZ" sz="1800" b="1" dirty="0"/>
              <a:t>každý vlastník panujícího pozemku</a:t>
            </a:r>
          </a:p>
          <a:p>
            <a:pPr lvl="2" algn="just"/>
            <a:r>
              <a:rPr lang="cs-CZ" altLang="cs-CZ" sz="1800" dirty="0"/>
              <a:t>smrtí nebo zánikem oprávněného služebnost nezaniká (dědí se spolu s panující věcí, částečně převoditelná)</a:t>
            </a:r>
            <a:endParaRPr lang="cs-CZ" altLang="cs-CZ" sz="1800" b="1" i="1" dirty="0"/>
          </a:p>
          <a:p>
            <a:pPr lvl="1" algn="just"/>
            <a:endParaRPr lang="cs-CZ" altLang="cs-CZ" sz="1800" b="1" i="1" dirty="0"/>
          </a:p>
          <a:p>
            <a:pPr lvl="1" algn="just"/>
            <a:r>
              <a:rPr lang="cs-CZ" altLang="cs-CZ" sz="1800" b="1" i="1" dirty="0"/>
              <a:t>in personam</a:t>
            </a:r>
            <a:r>
              <a:rPr lang="cs-CZ" altLang="cs-CZ" sz="1800" b="1" dirty="0"/>
              <a:t> (osobní služebnost)</a:t>
            </a:r>
            <a:r>
              <a:rPr lang="cs-CZ" altLang="cs-CZ" sz="1800" dirty="0"/>
              <a:t> – slouží výlučně určité osobě (</a:t>
            </a:r>
            <a:r>
              <a:rPr lang="cs-CZ" altLang="cs-CZ" sz="1800" dirty="0" err="1"/>
              <a:t>f.o</a:t>
            </a:r>
            <a:r>
              <a:rPr lang="cs-CZ" altLang="cs-CZ" sz="1800" dirty="0"/>
              <a:t>., </a:t>
            </a:r>
            <a:r>
              <a:rPr lang="cs-CZ" altLang="cs-CZ" sz="1800" dirty="0" err="1"/>
              <a:t>p.o</a:t>
            </a:r>
            <a:r>
              <a:rPr lang="cs-CZ" altLang="cs-CZ" sz="1800" dirty="0"/>
              <a:t>.) bez ohledu na případné vlastnictví jiné věci) – např. </a:t>
            </a:r>
            <a:r>
              <a:rPr lang="cs-CZ" altLang="cs-CZ" sz="1800" b="1" dirty="0"/>
              <a:t>užívání bytu určitou osobou</a:t>
            </a:r>
          </a:p>
          <a:p>
            <a:pPr lvl="2" algn="just"/>
            <a:r>
              <a:rPr lang="cs-CZ" altLang="cs-CZ" sz="1800" dirty="0"/>
              <a:t>smrtí nebo zánikem oprávněného služebnost zaniká (nedědí se, není převoditelná)</a:t>
            </a:r>
          </a:p>
        </p:txBody>
      </p:sp>
    </p:spTree>
    <p:extLst>
      <p:ext uri="{BB962C8B-B14F-4D97-AF65-F5344CB8AC3E}">
        <p14:creationId xmlns:p14="http://schemas.microsoft.com/office/powerpoint/2010/main" val="2390103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endParaRPr lang="cs-CZ" altLang="cs-CZ" sz="3000"/>
          </a:p>
        </p:txBody>
      </p:sp>
      <p:sp>
        <p:nvSpPr>
          <p:cNvPr id="17411" name="Zástupný symbol pro obsah 2"/>
          <p:cNvSpPr>
            <a:spLocks noGrp="1"/>
          </p:cNvSpPr>
          <p:nvPr>
            <p:ph idx="1"/>
          </p:nvPr>
        </p:nvSpPr>
        <p:spPr/>
        <p:txBody>
          <a:bodyPr/>
          <a:lstStyle/>
          <a:p>
            <a:pPr marL="0" indent="0" algn="just">
              <a:buNone/>
              <a:defRPr/>
            </a:pPr>
            <a:endParaRPr lang="cs-CZ" sz="2000" dirty="0"/>
          </a:p>
          <a:p>
            <a:pPr algn="just">
              <a:defRPr/>
            </a:pPr>
            <a:r>
              <a:rPr lang="cs-CZ" sz="2000" dirty="0"/>
              <a:t>zatížená věc: movitá či nemovitá, zapsaná či nezapsaná ve veřejném seznamu (dle OZ 1964 jen nemovitá věc), hmotná i nehmotná</a:t>
            </a:r>
          </a:p>
          <a:p>
            <a:pPr algn="just">
              <a:defRPr/>
            </a:pPr>
            <a:endParaRPr lang="cs-CZ" sz="2000" dirty="0"/>
          </a:p>
          <a:p>
            <a:pPr algn="just">
              <a:defRPr/>
            </a:pPr>
            <a:r>
              <a:rPr lang="cs-CZ" sz="2000" dirty="0"/>
              <a:t>ochrana služebností: § 1259 (obdobná aplikace ustanovení o ochraně vlastnického práva)</a:t>
            </a:r>
          </a:p>
        </p:txBody>
      </p:sp>
    </p:spTree>
    <p:extLst>
      <p:ext uri="{BB962C8B-B14F-4D97-AF65-F5344CB8AC3E}">
        <p14:creationId xmlns:p14="http://schemas.microsoft.com/office/powerpoint/2010/main" val="1131208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endParaRPr lang="cs-CZ" altLang="cs-CZ" sz="3000"/>
          </a:p>
        </p:txBody>
      </p:sp>
      <p:sp>
        <p:nvSpPr>
          <p:cNvPr id="18435" name="Zástupný symbol pro obsah 2"/>
          <p:cNvSpPr>
            <a:spLocks noGrp="1"/>
          </p:cNvSpPr>
          <p:nvPr>
            <p:ph idx="1"/>
          </p:nvPr>
        </p:nvSpPr>
        <p:spPr/>
        <p:txBody>
          <a:bodyPr/>
          <a:lstStyle/>
          <a:p>
            <a:pPr marL="0" indent="0" algn="just">
              <a:buNone/>
              <a:defRPr/>
            </a:pPr>
            <a:endParaRPr lang="cs-CZ" sz="2000" dirty="0">
              <a:latin typeface="+mj-lt"/>
            </a:endParaRPr>
          </a:p>
          <a:p>
            <a:pPr marL="257216" lvl="2" indent="-257216" algn="just">
              <a:defRPr/>
            </a:pPr>
            <a:r>
              <a:rPr lang="cs-CZ" sz="2000" dirty="0"/>
              <a:t>tradiční principy služebností</a:t>
            </a:r>
          </a:p>
          <a:p>
            <a:pPr marL="600171" lvl="3" indent="-257216" algn="just">
              <a:defRPr/>
            </a:pPr>
            <a:r>
              <a:rPr lang="cs-CZ" dirty="0" err="1"/>
              <a:t>nemini</a:t>
            </a:r>
            <a:r>
              <a:rPr lang="cs-CZ" dirty="0"/>
              <a:t> res sua </a:t>
            </a:r>
            <a:r>
              <a:rPr lang="cs-CZ" dirty="0" err="1"/>
              <a:t>servit</a:t>
            </a:r>
            <a:r>
              <a:rPr lang="cs-CZ" dirty="0"/>
              <a:t> (nikomu nemůže sloužit jeho vlastní věc) – nikdo nemůže mít služebnost ke své vlastní věci (výjimka např. § 1257 odst. 2 – tzv. vlastnická (vlastníkova) služebnost)</a:t>
            </a:r>
          </a:p>
          <a:p>
            <a:pPr marL="600171" lvl="3" indent="-257216" algn="just">
              <a:defRPr/>
            </a:pPr>
            <a:r>
              <a:rPr lang="cs-CZ" dirty="0" err="1"/>
              <a:t>servitus</a:t>
            </a:r>
            <a:r>
              <a:rPr lang="cs-CZ" dirty="0"/>
              <a:t> in </a:t>
            </a:r>
            <a:r>
              <a:rPr lang="cs-CZ" dirty="0" err="1"/>
              <a:t>faciendo</a:t>
            </a:r>
            <a:r>
              <a:rPr lang="cs-CZ" dirty="0"/>
              <a:t> </a:t>
            </a:r>
            <a:r>
              <a:rPr lang="cs-CZ" dirty="0" err="1"/>
              <a:t>consistere</a:t>
            </a:r>
            <a:r>
              <a:rPr lang="cs-CZ" dirty="0"/>
              <a:t> </a:t>
            </a:r>
            <a:r>
              <a:rPr lang="cs-CZ" dirty="0" err="1"/>
              <a:t>nequit</a:t>
            </a:r>
            <a:r>
              <a:rPr lang="cs-CZ" dirty="0"/>
              <a:t> (služebnost nemůže spočívat v konání)</a:t>
            </a:r>
          </a:p>
          <a:p>
            <a:pPr marL="600171" lvl="3" indent="-257216" algn="just">
              <a:defRPr/>
            </a:pPr>
            <a:r>
              <a:rPr lang="cs-CZ" dirty="0" err="1"/>
              <a:t>servitus</a:t>
            </a:r>
            <a:r>
              <a:rPr lang="cs-CZ" dirty="0"/>
              <a:t> </a:t>
            </a:r>
            <a:r>
              <a:rPr lang="cs-CZ" dirty="0" err="1"/>
              <a:t>servitutis</a:t>
            </a:r>
            <a:r>
              <a:rPr lang="cs-CZ" dirty="0"/>
              <a:t> </a:t>
            </a:r>
            <a:r>
              <a:rPr lang="cs-CZ" dirty="0" err="1"/>
              <a:t>esse</a:t>
            </a:r>
            <a:r>
              <a:rPr lang="cs-CZ" dirty="0"/>
              <a:t> non </a:t>
            </a:r>
            <a:r>
              <a:rPr lang="cs-CZ" dirty="0" err="1"/>
              <a:t>potest</a:t>
            </a:r>
            <a:r>
              <a:rPr lang="cs-CZ" dirty="0"/>
              <a:t> (ke služebnosti nelze zřídit služebnost)</a:t>
            </a:r>
          </a:p>
          <a:p>
            <a:pPr marL="0" indent="0" algn="just">
              <a:buNone/>
              <a:defRPr/>
            </a:pPr>
            <a:endParaRPr lang="cs-CZ" sz="2000" dirty="0"/>
          </a:p>
          <a:p>
            <a:pPr algn="just">
              <a:defRPr/>
            </a:pPr>
            <a:r>
              <a:rPr lang="cs-CZ" sz="2000" dirty="0"/>
              <a:t>služ. na dobu určitou či neurčitou, úplatná či bezúplatná apod.</a:t>
            </a:r>
          </a:p>
        </p:txBody>
      </p:sp>
    </p:spTree>
    <p:extLst>
      <p:ext uri="{BB962C8B-B14F-4D97-AF65-F5344CB8AC3E}">
        <p14:creationId xmlns:p14="http://schemas.microsoft.com/office/powerpoint/2010/main" val="2583941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a:defRPr/>
            </a:pPr>
            <a:r>
              <a:rPr lang="cs-CZ" altLang="cs-CZ" dirty="0"/>
              <a:t>ZŘÍZENÍ SLUŽEBNOSTI</a:t>
            </a:r>
          </a:p>
        </p:txBody>
      </p:sp>
      <p:sp>
        <p:nvSpPr>
          <p:cNvPr id="21507" name="Zástupný symbol pro obsah 2"/>
          <p:cNvSpPr>
            <a:spLocks noGrp="1"/>
          </p:cNvSpPr>
          <p:nvPr>
            <p:ph idx="1"/>
          </p:nvPr>
        </p:nvSpPr>
        <p:spPr/>
        <p:txBody>
          <a:bodyPr/>
          <a:lstStyle/>
          <a:p>
            <a:pPr algn="just">
              <a:defRPr/>
            </a:pPr>
            <a:r>
              <a:rPr lang="cs-CZ" sz="2000" b="1" dirty="0"/>
              <a:t>§ 1260</a:t>
            </a:r>
            <a:r>
              <a:rPr lang="cs-CZ" sz="2000" dirty="0"/>
              <a:t> (právní tituly)</a:t>
            </a:r>
          </a:p>
          <a:p>
            <a:pPr lvl="1" algn="just">
              <a:defRPr/>
            </a:pPr>
            <a:r>
              <a:rPr lang="cs-CZ" sz="2000" dirty="0"/>
              <a:t>smlouva</a:t>
            </a:r>
          </a:p>
          <a:p>
            <a:pPr lvl="1" algn="just">
              <a:defRPr/>
            </a:pPr>
            <a:r>
              <a:rPr lang="cs-CZ" sz="2000" dirty="0"/>
              <a:t>jednostranné prohlášení (§ 1257 odst. 2) – není výslovně uvedeno</a:t>
            </a:r>
          </a:p>
          <a:p>
            <a:pPr lvl="1" algn="just">
              <a:defRPr/>
            </a:pPr>
            <a:r>
              <a:rPr lang="cs-CZ" sz="2000" dirty="0"/>
              <a:t>pořízení pro případ smrti (zejm. závěť)</a:t>
            </a:r>
          </a:p>
          <a:p>
            <a:pPr lvl="1" algn="just">
              <a:defRPr/>
            </a:pPr>
            <a:r>
              <a:rPr lang="cs-CZ" sz="2000" dirty="0"/>
              <a:t>vydržení (na základě držby po dobu potřebnou k vydržení vlastnického práva k věci, která má být služebností </a:t>
            </a:r>
            <a:r>
              <a:rPr lang="pl-PL" sz="2000" dirty="0"/>
              <a:t>zatížena</a:t>
            </a:r>
          </a:p>
          <a:p>
            <a:pPr lvl="1" algn="just">
              <a:defRPr/>
            </a:pPr>
            <a:r>
              <a:rPr lang="pl-PL" sz="2000" dirty="0"/>
              <a:t>rozhodnutí </a:t>
            </a:r>
            <a:r>
              <a:rPr lang="cs-CZ" sz="2000" dirty="0"/>
              <a:t>orgánu veřejné moci</a:t>
            </a:r>
          </a:p>
          <a:p>
            <a:pPr lvl="1" algn="just">
              <a:defRPr/>
            </a:pPr>
            <a:r>
              <a:rPr lang="pl-PL" sz="2000" dirty="0"/>
              <a:t>zákon (</a:t>
            </a:r>
            <a:r>
              <a:rPr lang="pl-PL" sz="2000" i="1" dirty="0"/>
              <a:t>ex lege</a:t>
            </a:r>
            <a:r>
              <a:rPr lang="pl-PL" sz="2000" dirty="0"/>
              <a:t>)</a:t>
            </a:r>
          </a:p>
          <a:p>
            <a:pPr marL="0" indent="0" algn="just">
              <a:buNone/>
              <a:defRPr/>
            </a:pPr>
            <a:endParaRPr lang="cs-CZ" sz="2000" dirty="0"/>
          </a:p>
          <a:p>
            <a:pPr algn="just">
              <a:defRPr/>
            </a:pPr>
            <a:r>
              <a:rPr lang="cs-CZ" sz="2000" dirty="0"/>
              <a:t>omezení zřízení služebnosti: § 1261</a:t>
            </a:r>
          </a:p>
        </p:txBody>
      </p:sp>
    </p:spTree>
    <p:extLst>
      <p:ext uri="{BB962C8B-B14F-4D97-AF65-F5344CB8AC3E}">
        <p14:creationId xmlns:p14="http://schemas.microsoft.com/office/powerpoint/2010/main" val="2243371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Zástupný symbol pro obsah 2"/>
          <p:cNvSpPr>
            <a:spLocks noGrp="1"/>
          </p:cNvSpPr>
          <p:nvPr>
            <p:ph idx="1"/>
          </p:nvPr>
        </p:nvSpPr>
        <p:spPr>
          <a:xfrm>
            <a:off x="509589" y="1412776"/>
            <a:ext cx="8082321" cy="4719737"/>
          </a:xfrm>
        </p:spPr>
        <p:txBody>
          <a:bodyPr/>
          <a:lstStyle/>
          <a:p>
            <a:pPr algn="just"/>
            <a:r>
              <a:rPr lang="cs-CZ" altLang="cs-CZ" sz="2000" b="1" dirty="0"/>
              <a:t>smlouva</a:t>
            </a:r>
            <a:endParaRPr lang="cs-CZ" altLang="cs-CZ" sz="2000" dirty="0"/>
          </a:p>
          <a:p>
            <a:pPr lvl="1" algn="just"/>
            <a:r>
              <a:rPr lang="cs-CZ" altLang="cs-CZ" sz="2000" dirty="0"/>
              <a:t>pro formu smlouvy je důležitá povaha zatížené věci</a:t>
            </a:r>
          </a:p>
          <a:p>
            <a:pPr lvl="1" algn="just"/>
            <a:r>
              <a:rPr lang="cs-CZ" altLang="cs-CZ" sz="2000" dirty="0"/>
              <a:t>zřizuje-li se právním jednáním služebnost k věci zapsané ve veřejném seznamu, vzniká zápisem do takového seznamu (konstitutivní zápis)</a:t>
            </a:r>
          </a:p>
          <a:p>
            <a:pPr lvl="1" algn="just"/>
            <a:r>
              <a:rPr lang="cs-CZ" altLang="cs-CZ" sz="2000" dirty="0"/>
              <a:t>vzniká-li služebnost k věci zapsané do veřejného seznamu na základě jiné právní skutečnosti než smlouvy, zapíše se do veřejného seznamu i v takovém případě (deklaratorní zápis)</a:t>
            </a:r>
          </a:p>
          <a:p>
            <a:pPr lvl="1" algn="just"/>
            <a:r>
              <a:rPr lang="cs-CZ" altLang="cs-CZ" sz="2000" dirty="0"/>
              <a:t>zřizuje-li se služebnost k věci nezapsané ve veřejném seznamu, vzniká účinností smlouvy</a:t>
            </a:r>
          </a:p>
          <a:p>
            <a:pPr lvl="1" algn="just"/>
            <a:r>
              <a:rPr lang="cs-CZ" altLang="cs-CZ" sz="2000" dirty="0"/>
              <a:t>je-li služebností zatížena jen část nemovité věci (např. pozemku při zřízení cesty), je obligatorní přílohou smlouvy geometrický plán s vyznačením rozsahu zatížení nemovité věci (pro zápis do KN)</a:t>
            </a:r>
          </a:p>
        </p:txBody>
      </p:sp>
    </p:spTree>
    <p:extLst>
      <p:ext uri="{BB962C8B-B14F-4D97-AF65-F5344CB8AC3E}">
        <p14:creationId xmlns:p14="http://schemas.microsoft.com/office/powerpoint/2010/main" val="3517932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Zástupný symbol pro obsah 2"/>
          <p:cNvSpPr>
            <a:spLocks noGrp="1"/>
          </p:cNvSpPr>
          <p:nvPr>
            <p:ph idx="1"/>
          </p:nvPr>
        </p:nvSpPr>
        <p:spPr>
          <a:xfrm>
            <a:off x="509589" y="1124744"/>
            <a:ext cx="8082321" cy="5007769"/>
          </a:xfrm>
        </p:spPr>
        <p:txBody>
          <a:bodyPr/>
          <a:lstStyle/>
          <a:p>
            <a:pPr lvl="1" algn="just">
              <a:defRPr/>
            </a:pPr>
            <a:r>
              <a:rPr lang="cs-CZ" sz="2000" dirty="0"/>
              <a:t>oprávněný ze služebnosti musí být jasně specifikován (vlastnictvím jiné věci nebo osobně); nelze zřizovat služebnost pro neurčité osoby nebo neurčitý okruh osob (1. </a:t>
            </a:r>
            <a:r>
              <a:rPr lang="cs-CZ" sz="2000" dirty="0" err="1"/>
              <a:t>rep</a:t>
            </a:r>
            <a:r>
              <a:rPr lang="cs-CZ" sz="2000" dirty="0"/>
              <a:t>. – judikatura připouštěla zřizovat služebnost pro „místní chudé“)</a:t>
            </a:r>
            <a:endParaRPr lang="cs-CZ" sz="2000" b="1" dirty="0"/>
          </a:p>
          <a:p>
            <a:pPr marL="0" lvl="1" indent="0" algn="just">
              <a:buNone/>
              <a:defRPr/>
            </a:pPr>
            <a:endParaRPr lang="cs-CZ" sz="2000" b="1" dirty="0">
              <a:cs typeface="+mn-cs"/>
            </a:endParaRPr>
          </a:p>
          <a:p>
            <a:pPr marL="257216" lvl="1" indent="-257216" algn="just">
              <a:buFontTx/>
              <a:buChar char="•"/>
              <a:defRPr/>
            </a:pPr>
            <a:r>
              <a:rPr lang="cs-CZ" sz="2000" b="1" dirty="0">
                <a:cs typeface="+mn-cs"/>
              </a:rPr>
              <a:t>jednostranné prohlášení</a:t>
            </a:r>
          </a:p>
          <a:p>
            <a:pPr marL="0" lvl="1" indent="0" algn="just">
              <a:buNone/>
              <a:defRPr/>
            </a:pPr>
            <a:endParaRPr lang="cs-CZ" sz="2000" b="1" dirty="0">
              <a:cs typeface="+mn-cs"/>
            </a:endParaRPr>
          </a:p>
          <a:p>
            <a:pPr marL="257216" lvl="1" indent="-257216" algn="just">
              <a:buFontTx/>
              <a:buChar char="•"/>
              <a:defRPr/>
            </a:pPr>
            <a:r>
              <a:rPr lang="cs-CZ" sz="2000" b="1" dirty="0">
                <a:cs typeface="+mn-cs"/>
              </a:rPr>
              <a:t>vydržení</a:t>
            </a:r>
            <a:endParaRPr lang="cs-CZ" sz="2000" b="1" dirty="0"/>
          </a:p>
          <a:p>
            <a:pPr lvl="1" algn="just">
              <a:defRPr/>
            </a:pPr>
            <a:r>
              <a:rPr lang="cs-CZ" sz="2000" dirty="0"/>
              <a:t>za obdobných podmínek, za nichž dochází k vydržení vlastnického práva (§ 1089 </a:t>
            </a:r>
            <a:r>
              <a:rPr lang="cs-CZ" sz="2000" dirty="0" err="1"/>
              <a:t>an</a:t>
            </a:r>
            <a:r>
              <a:rPr lang="cs-CZ" sz="2000" dirty="0"/>
              <a:t>.)</a:t>
            </a:r>
          </a:p>
          <a:p>
            <a:pPr lvl="1" algn="just">
              <a:defRPr/>
            </a:pPr>
            <a:r>
              <a:rPr lang="cs-CZ" sz="2000" dirty="0"/>
              <a:t>došlo-li k vydržení služebnosti na věci evidované v KN, zapíše se po uplynutí vydržecí doby služebnost do KN (deklaratorní zápis práva, které vzniklo </a:t>
            </a:r>
            <a:r>
              <a:rPr lang="cs-CZ" sz="2000" dirty="0" err="1"/>
              <a:t>mimoknihovně</a:t>
            </a:r>
            <a:r>
              <a:rPr lang="cs-CZ" sz="2000" dirty="0"/>
              <a:t> – srov. § 985)</a:t>
            </a:r>
          </a:p>
        </p:txBody>
      </p:sp>
    </p:spTree>
    <p:extLst>
      <p:ext uri="{BB962C8B-B14F-4D97-AF65-F5344CB8AC3E}">
        <p14:creationId xmlns:p14="http://schemas.microsoft.com/office/powerpoint/2010/main" val="2216992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Zástupný symbol pro obsah 2"/>
          <p:cNvSpPr>
            <a:spLocks noGrp="1"/>
          </p:cNvSpPr>
          <p:nvPr>
            <p:ph idx="1"/>
          </p:nvPr>
        </p:nvSpPr>
        <p:spPr>
          <a:xfrm>
            <a:off x="509589" y="1412776"/>
            <a:ext cx="8082321" cy="4719737"/>
          </a:xfrm>
        </p:spPr>
        <p:txBody>
          <a:bodyPr/>
          <a:lstStyle/>
          <a:p>
            <a:pPr algn="just"/>
            <a:r>
              <a:rPr lang="cs-CZ" altLang="cs-CZ" sz="2000" b="1" dirty="0"/>
              <a:t>zákon (</a:t>
            </a:r>
            <a:r>
              <a:rPr lang="cs-CZ" altLang="cs-CZ" sz="2000" b="1" i="1" dirty="0"/>
              <a:t>ex lege</a:t>
            </a:r>
            <a:r>
              <a:rPr lang="cs-CZ" altLang="cs-CZ" sz="2000" b="1" dirty="0"/>
              <a:t>)</a:t>
            </a:r>
            <a:endParaRPr lang="cs-CZ" altLang="cs-CZ" sz="2000" dirty="0"/>
          </a:p>
          <a:p>
            <a:pPr lvl="1" algn="just"/>
            <a:r>
              <a:rPr lang="cs-CZ" altLang="cs-CZ" sz="2000" dirty="0"/>
              <a:t>služebnost vzniká nepodmíněně, již samotnou účinností právního předpisu (není třeba splnění jiné právní skutečnosti)</a:t>
            </a:r>
          </a:p>
          <a:p>
            <a:pPr lvl="1" algn="just"/>
            <a:r>
              <a:rPr lang="cs-CZ" altLang="cs-CZ" sz="2000" dirty="0"/>
              <a:t>nejasnost právní povahy tohoto druhu služebnosti</a:t>
            </a:r>
          </a:p>
          <a:p>
            <a:pPr lvl="1" algn="just"/>
            <a:r>
              <a:rPr lang="cs-CZ" altLang="cs-CZ" sz="2000" dirty="0"/>
              <a:t>nejednotná judikatura: srov. NS (C 1302 </a:t>
            </a:r>
            <a:r>
              <a:rPr lang="cs-CZ" altLang="cs-CZ" sz="2000" dirty="0" err="1"/>
              <a:t>Sou</a:t>
            </a:r>
            <a:r>
              <a:rPr lang="cs-CZ" altLang="cs-CZ" sz="2000" dirty="0"/>
              <a:t> R NS) a ÚS (</a:t>
            </a:r>
            <a:r>
              <a:rPr lang="cs-CZ" altLang="cs-CZ" sz="2000" dirty="0" err="1"/>
              <a:t>Pl</a:t>
            </a:r>
            <a:r>
              <a:rPr lang="cs-CZ" altLang="cs-CZ" sz="2000" dirty="0"/>
              <a:t>. ÚS 25/04)</a:t>
            </a:r>
          </a:p>
          <a:p>
            <a:pPr lvl="1" algn="just"/>
            <a:r>
              <a:rPr lang="cs-CZ" altLang="cs-CZ" sz="2000" dirty="0"/>
              <a:t>legální služebnosti nejsou soukromoprávním institutem, ale spíše druhem </a:t>
            </a:r>
            <a:r>
              <a:rPr lang="cs-CZ" altLang="cs-CZ" sz="2000" b="1" dirty="0"/>
              <a:t>veřejnoprávního omezení</a:t>
            </a:r>
            <a:r>
              <a:rPr lang="cs-CZ" altLang="cs-CZ" sz="2000" dirty="0"/>
              <a:t> vlastníka věci </a:t>
            </a:r>
            <a:r>
              <a:rPr lang="cs-CZ" altLang="cs-CZ" sz="2000" b="1" dirty="0"/>
              <a:t>ve veřejném zájmu</a:t>
            </a:r>
            <a:endParaRPr lang="cs-CZ" altLang="cs-CZ" sz="2000" dirty="0"/>
          </a:p>
          <a:p>
            <a:pPr lvl="1" algn="just"/>
            <a:r>
              <a:rPr lang="cs-CZ" altLang="cs-CZ" sz="2000" dirty="0"/>
              <a:t>legální služebnosti se zásadně nezapisují do katastru nemovitostí!</a:t>
            </a:r>
            <a:endParaRPr lang="cs-CZ" altLang="cs-CZ" sz="2000" b="1" dirty="0"/>
          </a:p>
        </p:txBody>
      </p:sp>
    </p:spTree>
    <p:extLst>
      <p:ext uri="{BB962C8B-B14F-4D97-AF65-F5344CB8AC3E}">
        <p14:creationId xmlns:p14="http://schemas.microsoft.com/office/powerpoint/2010/main" val="3866002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endParaRPr lang="cs-CZ" altLang="cs-CZ" sz="3000"/>
          </a:p>
        </p:txBody>
      </p:sp>
      <p:sp>
        <p:nvSpPr>
          <p:cNvPr id="13315" name="Zástupný symbol pro obsah 2"/>
          <p:cNvSpPr>
            <a:spLocks noGrp="1"/>
          </p:cNvSpPr>
          <p:nvPr>
            <p:ph idx="1"/>
          </p:nvPr>
        </p:nvSpPr>
        <p:spPr/>
        <p:txBody>
          <a:bodyPr/>
          <a:lstStyle/>
          <a:p>
            <a:pPr algn="just"/>
            <a:r>
              <a:rPr lang="cs-CZ" altLang="cs-CZ" sz="2000" b="1" dirty="0"/>
              <a:t>rozhodnutí orgánu veřejné moci</a:t>
            </a:r>
            <a:endParaRPr lang="cs-CZ" altLang="cs-CZ" sz="2000" dirty="0"/>
          </a:p>
          <a:p>
            <a:pPr lvl="1" algn="just"/>
            <a:r>
              <a:rPr lang="cs-CZ" altLang="cs-CZ" sz="2000" dirty="0"/>
              <a:t>jen tehdy, je-li k tomu orgán veř. moci výslovně zmocněn zákonem</a:t>
            </a:r>
            <a:endParaRPr lang="cs-CZ" altLang="cs-CZ" sz="2000" b="1" dirty="0"/>
          </a:p>
          <a:p>
            <a:pPr lvl="1" algn="just"/>
            <a:r>
              <a:rPr lang="cs-CZ" altLang="cs-CZ" sz="2000" b="1" dirty="0"/>
              <a:t>soud</a:t>
            </a:r>
            <a:r>
              <a:rPr lang="cs-CZ" altLang="cs-CZ" sz="2000" dirty="0"/>
              <a:t> – § 1029 odst. 2 (následuje deklaratorní zápis do veřejného seznamu) či § 1145</a:t>
            </a:r>
          </a:p>
          <a:p>
            <a:pPr lvl="1" algn="just"/>
            <a:r>
              <a:rPr lang="cs-CZ" altLang="cs-CZ" sz="2000" b="1" dirty="0"/>
              <a:t>správní orgán </a:t>
            </a:r>
            <a:r>
              <a:rPr lang="cs-CZ" altLang="cs-CZ" sz="2000" dirty="0"/>
              <a:t>(stavební úřad) – § 170 odst. 2 zák. č. 183/2006 Sb., stavební zákon</a:t>
            </a:r>
          </a:p>
        </p:txBody>
      </p:sp>
    </p:spTree>
    <p:extLst>
      <p:ext uri="{BB962C8B-B14F-4D97-AF65-F5344CB8AC3E}">
        <p14:creationId xmlns:p14="http://schemas.microsoft.com/office/powerpoint/2010/main" val="1385628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1FD417-5196-4533-A827-E42949E2CF27}"/>
              </a:ext>
            </a:extLst>
          </p:cNvPr>
          <p:cNvSpPr>
            <a:spLocks noGrp="1"/>
          </p:cNvSpPr>
          <p:nvPr>
            <p:ph type="title"/>
          </p:nvPr>
        </p:nvSpPr>
        <p:spPr/>
        <p:txBody>
          <a:bodyPr/>
          <a:lstStyle/>
          <a:p>
            <a:r>
              <a:rPr lang="cs-CZ" dirty="0"/>
              <a:t>Věcná práva jako práva absolutní</a:t>
            </a:r>
          </a:p>
        </p:txBody>
      </p:sp>
      <p:sp>
        <p:nvSpPr>
          <p:cNvPr id="3" name="Zástupný obsah 2">
            <a:extLst>
              <a:ext uri="{FF2B5EF4-FFF2-40B4-BE49-F238E27FC236}">
                <a16:creationId xmlns:a16="http://schemas.microsoft.com/office/drawing/2014/main" id="{BD3D10CD-BB96-4DC2-BCA1-D9D9DA0E60A1}"/>
              </a:ext>
            </a:extLst>
          </p:cNvPr>
          <p:cNvSpPr>
            <a:spLocks noGrp="1"/>
          </p:cNvSpPr>
          <p:nvPr>
            <p:ph idx="1"/>
          </p:nvPr>
        </p:nvSpPr>
        <p:spPr/>
        <p:txBody>
          <a:bodyPr>
            <a:normAutofit fontScale="92500"/>
          </a:bodyPr>
          <a:lstStyle/>
          <a:p>
            <a:pPr algn="just">
              <a:lnSpc>
                <a:spcPct val="90000"/>
              </a:lnSpc>
              <a:defRPr/>
            </a:pPr>
            <a:r>
              <a:rPr lang="cs-CZ" altLang="cs-CZ" dirty="0"/>
              <a:t>Věcná práva se většinou vymezují </a:t>
            </a:r>
            <a:r>
              <a:rPr lang="cs-CZ" altLang="cs-CZ" b="1" dirty="0"/>
              <a:t>proti právu obligačnímu</a:t>
            </a:r>
            <a:r>
              <a:rPr lang="cs-CZ" altLang="cs-CZ" dirty="0"/>
              <a:t> (srov. čtvrtá část OZ), tj. tvoří </a:t>
            </a:r>
            <a:r>
              <a:rPr lang="cs-CZ" altLang="cs-CZ" b="1" dirty="0"/>
              <a:t>párovou kategorii k ZP</a:t>
            </a:r>
            <a:r>
              <a:rPr lang="cs-CZ" altLang="cs-CZ" dirty="0"/>
              <a:t> (</a:t>
            </a:r>
            <a:r>
              <a:rPr lang="cs-CZ" altLang="cs-CZ" b="1" dirty="0"/>
              <a:t>pro VP platí odlišné principy než pro ZP</a:t>
            </a:r>
            <a:r>
              <a:rPr lang="cs-CZ" altLang="cs-CZ" dirty="0"/>
              <a:t>)</a:t>
            </a:r>
          </a:p>
          <a:p>
            <a:pPr algn="just">
              <a:lnSpc>
                <a:spcPct val="90000"/>
              </a:lnSpc>
              <a:defRPr/>
            </a:pPr>
            <a:r>
              <a:rPr lang="cs-CZ" altLang="cs-CZ" dirty="0"/>
              <a:t>Závazek jako </a:t>
            </a:r>
            <a:r>
              <a:rPr lang="cs-CZ" altLang="cs-CZ" b="1" dirty="0"/>
              <a:t>vztah dvou či více osob navzájem, </a:t>
            </a:r>
            <a:r>
              <a:rPr lang="cs-CZ" altLang="cs-CZ" dirty="0"/>
              <a:t>VP jako </a:t>
            </a:r>
            <a:r>
              <a:rPr lang="cs-CZ" altLang="cs-CZ" b="1" dirty="0"/>
              <a:t>vztah osoby k věci (</a:t>
            </a:r>
            <a:r>
              <a:rPr lang="cs-CZ" altLang="cs-CZ" dirty="0"/>
              <a:t>výstižné, byť nepřesné)</a:t>
            </a:r>
          </a:p>
          <a:p>
            <a:pPr lvl="1" algn="just">
              <a:lnSpc>
                <a:spcPct val="90000"/>
              </a:lnSpc>
              <a:defRPr/>
            </a:pPr>
            <a:r>
              <a:rPr lang="cs-CZ" altLang="cs-CZ" dirty="0"/>
              <a:t>Srov. terminologii</a:t>
            </a:r>
          </a:p>
          <a:p>
            <a:pPr lvl="2" algn="just">
              <a:lnSpc>
                <a:spcPct val="90000"/>
              </a:lnSpc>
              <a:defRPr/>
            </a:pPr>
            <a:r>
              <a:rPr lang="cs-CZ" altLang="cs-CZ" b="1" i="1" dirty="0"/>
              <a:t>Ius </a:t>
            </a:r>
            <a:r>
              <a:rPr lang="cs-CZ" altLang="cs-CZ" b="1" i="1" u="sng" dirty="0"/>
              <a:t>in</a:t>
            </a:r>
            <a:r>
              <a:rPr lang="cs-CZ" altLang="cs-CZ" b="1" i="1" dirty="0"/>
              <a:t> </a:t>
            </a:r>
            <a:r>
              <a:rPr lang="cs-CZ" altLang="cs-CZ" b="1" i="1" dirty="0" err="1"/>
              <a:t>rem</a:t>
            </a:r>
            <a:r>
              <a:rPr lang="cs-CZ" altLang="cs-CZ" dirty="0"/>
              <a:t> (právo </a:t>
            </a:r>
            <a:r>
              <a:rPr lang="cs-CZ" altLang="cs-CZ" b="1" u="sng" dirty="0"/>
              <a:t>NA</a:t>
            </a:r>
            <a:r>
              <a:rPr lang="cs-CZ" altLang="cs-CZ" dirty="0"/>
              <a:t> věci), tj. VP</a:t>
            </a:r>
          </a:p>
          <a:p>
            <a:pPr lvl="2" algn="just">
              <a:lnSpc>
                <a:spcPct val="90000"/>
              </a:lnSpc>
              <a:defRPr/>
            </a:pPr>
            <a:r>
              <a:rPr lang="cs-CZ" altLang="cs-CZ" b="1" i="1" dirty="0"/>
              <a:t>Ius </a:t>
            </a:r>
            <a:r>
              <a:rPr lang="cs-CZ" altLang="cs-CZ" b="1" i="1" u="sng" dirty="0"/>
              <a:t>ad</a:t>
            </a:r>
            <a:r>
              <a:rPr lang="cs-CZ" altLang="cs-CZ" b="1" i="1" dirty="0"/>
              <a:t> </a:t>
            </a:r>
            <a:r>
              <a:rPr lang="cs-CZ" altLang="cs-CZ" b="1" i="1" dirty="0" err="1"/>
              <a:t>rem</a:t>
            </a:r>
            <a:r>
              <a:rPr lang="cs-CZ" altLang="cs-CZ" dirty="0"/>
              <a:t> (právo </a:t>
            </a:r>
            <a:r>
              <a:rPr lang="cs-CZ" altLang="cs-CZ" b="1" u="sng" dirty="0"/>
              <a:t>K</a:t>
            </a:r>
            <a:r>
              <a:rPr lang="cs-CZ" altLang="cs-CZ" dirty="0"/>
              <a:t> věci), tj. ZP</a:t>
            </a:r>
          </a:p>
          <a:p>
            <a:pPr lvl="1" algn="just">
              <a:lnSpc>
                <a:spcPct val="90000"/>
              </a:lnSpc>
              <a:defRPr/>
            </a:pPr>
            <a:r>
              <a:rPr lang="cs-CZ" altLang="cs-CZ" sz="2670" dirty="0"/>
              <a:t>Jen ilustrativní vymezení (striktně vzato mohou být vztahy jen mezi osobami)</a:t>
            </a:r>
          </a:p>
          <a:p>
            <a:pPr algn="just">
              <a:lnSpc>
                <a:spcPct val="90000"/>
              </a:lnSpc>
              <a:defRPr/>
            </a:pPr>
            <a:r>
              <a:rPr lang="cs-CZ" altLang="cs-CZ" dirty="0"/>
              <a:t>ZP jako dynamické právo X VP jako statické (trvalé) právo (typický znak)</a:t>
            </a:r>
          </a:p>
          <a:p>
            <a:pPr algn="just">
              <a:lnSpc>
                <a:spcPct val="90000"/>
              </a:lnSpc>
              <a:defRPr/>
            </a:pPr>
            <a:endParaRPr lang="cs-CZ" altLang="cs-CZ" dirty="0"/>
          </a:p>
          <a:p>
            <a:pPr algn="just">
              <a:lnSpc>
                <a:spcPct val="90000"/>
              </a:lnSpc>
              <a:defRPr/>
            </a:pPr>
            <a:endParaRPr lang="cs-CZ" altLang="cs-CZ" dirty="0"/>
          </a:p>
        </p:txBody>
      </p:sp>
    </p:spTree>
    <p:extLst>
      <p:ext uri="{BB962C8B-B14F-4D97-AF65-F5344CB8AC3E}">
        <p14:creationId xmlns:p14="http://schemas.microsoft.com/office/powerpoint/2010/main" val="4063002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pPr>
              <a:defRPr/>
            </a:pPr>
            <a:r>
              <a:rPr lang="cs-CZ" altLang="cs-CZ" dirty="0"/>
              <a:t>PRÁVNÍ POMĚRY ZE SLUŽEBNOSTI</a:t>
            </a:r>
          </a:p>
        </p:txBody>
      </p:sp>
      <p:sp>
        <p:nvSpPr>
          <p:cNvPr id="14339" name="Zástupný symbol pro obsah 2"/>
          <p:cNvSpPr>
            <a:spLocks noGrp="1"/>
          </p:cNvSpPr>
          <p:nvPr>
            <p:ph idx="1"/>
          </p:nvPr>
        </p:nvSpPr>
        <p:spPr/>
        <p:txBody>
          <a:bodyPr/>
          <a:lstStyle/>
          <a:p>
            <a:pPr algn="just"/>
            <a:r>
              <a:rPr lang="cs-CZ" altLang="cs-CZ" sz="1800" dirty="0"/>
              <a:t>závisí na právním důvodu vzniku služebnosti (zejm. smlouva)</a:t>
            </a:r>
          </a:p>
          <a:p>
            <a:pPr algn="just"/>
            <a:r>
              <a:rPr lang="cs-CZ" altLang="cs-CZ" sz="1800" dirty="0"/>
              <a:t>služebnost zahrnuje vše, co je nutné k jejímu výkonu (má-li např. někdo právo na vodu na cizím pozemku, má k ní také přístup)</a:t>
            </a:r>
          </a:p>
          <a:p>
            <a:pPr algn="just"/>
            <a:r>
              <a:rPr lang="cs-CZ" altLang="cs-CZ" sz="1800" dirty="0"/>
              <a:t>§ 1258: není-li obsah nebo rozsah služebnosti určen, posoudí se podle místní zvyklosti; není-li ani ta, má se za to, že je rozsah nebo obsah spíše menší než větší</a:t>
            </a:r>
            <a:endParaRPr lang="cs-CZ" altLang="cs-CZ" sz="1800" b="1" dirty="0"/>
          </a:p>
          <a:p>
            <a:pPr algn="just"/>
            <a:r>
              <a:rPr lang="cs-CZ" altLang="cs-CZ" sz="1800" dirty="0"/>
              <a:t>§ 1263: o</a:t>
            </a:r>
            <a:r>
              <a:rPr lang="pl-PL" altLang="cs-CZ" sz="1800" dirty="0"/>
              <a:t>právněná osoba nese náklad na zachování </a:t>
            </a:r>
            <a:r>
              <a:rPr lang="cs-CZ" altLang="cs-CZ" sz="1800" dirty="0"/>
              <a:t>a opravy věci, která je pro služebnost určena. Užívá-li však věci i ten, kdo je služebností obtížen, je povinen na náklad poměrně přispívat, anebo se užívání zdržet</a:t>
            </a:r>
          </a:p>
          <a:p>
            <a:pPr algn="just"/>
            <a:r>
              <a:rPr lang="cs-CZ" altLang="cs-CZ" sz="1800" dirty="0"/>
              <a:t>§ 1264: není-li míra služebnosti určena, rozhoduje potřeba panujícího pozemku. Služebnost se nemění změnou v rozsahu služebné </a:t>
            </a:r>
            <a:r>
              <a:rPr lang="pl-PL" altLang="cs-CZ" sz="1800" dirty="0"/>
              <a:t>nebo panující věci, ani změnou hospodaření na </a:t>
            </a:r>
            <a:r>
              <a:rPr lang="cs-CZ" altLang="cs-CZ" sz="1800" dirty="0"/>
              <a:t>panujícím pozemku</a:t>
            </a:r>
          </a:p>
        </p:txBody>
      </p:sp>
    </p:spTree>
    <p:extLst>
      <p:ext uri="{BB962C8B-B14F-4D97-AF65-F5344CB8AC3E}">
        <p14:creationId xmlns:p14="http://schemas.microsoft.com/office/powerpoint/2010/main" val="835937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Zástupný symbol pro obsah 2"/>
          <p:cNvSpPr>
            <a:spLocks noGrp="1"/>
          </p:cNvSpPr>
          <p:nvPr>
            <p:ph idx="1"/>
          </p:nvPr>
        </p:nvSpPr>
        <p:spPr>
          <a:xfrm>
            <a:off x="731323" y="1052736"/>
            <a:ext cx="7681354" cy="5184576"/>
          </a:xfrm>
        </p:spPr>
        <p:txBody>
          <a:bodyPr>
            <a:noAutofit/>
          </a:bodyPr>
          <a:lstStyle/>
          <a:p>
            <a:pPr algn="just">
              <a:defRPr/>
            </a:pPr>
            <a:r>
              <a:rPr lang="cs-CZ" sz="2000" dirty="0"/>
              <a:t>§ 1265 (omezení zcizitelnosti služebností)</a:t>
            </a:r>
          </a:p>
          <a:p>
            <a:pPr lvl="1" algn="just">
              <a:defRPr/>
            </a:pPr>
            <a:r>
              <a:rPr lang="cs-CZ" sz="2000" dirty="0"/>
              <a:t>pozemkovou služebnost nelze spojit s jiným panujícím pozemkem</a:t>
            </a:r>
          </a:p>
          <a:p>
            <a:pPr lvl="1" algn="just">
              <a:defRPr/>
            </a:pPr>
            <a:r>
              <a:rPr lang="cs-CZ" sz="2000" dirty="0"/>
              <a:t>osobní služebnost nelze převést na jinou osobu</a:t>
            </a:r>
          </a:p>
          <a:p>
            <a:pPr lvl="1" algn="just">
              <a:defRPr/>
            </a:pPr>
            <a:r>
              <a:rPr lang="cs-CZ" sz="2000" dirty="0"/>
              <a:t>k prostoru pod povrchem lze zřídit užívací věcná práva jako zcizitelná a dědičná</a:t>
            </a:r>
          </a:p>
          <a:p>
            <a:pPr marL="0" indent="0" algn="just">
              <a:buNone/>
              <a:defRPr/>
            </a:pPr>
            <a:endParaRPr lang="cs-CZ" sz="2000" dirty="0"/>
          </a:p>
          <a:p>
            <a:pPr algn="just">
              <a:defRPr/>
            </a:pPr>
            <a:r>
              <a:rPr lang="cs-CZ" sz="2000" dirty="0"/>
              <a:t>§ 1266</a:t>
            </a:r>
          </a:p>
          <a:p>
            <a:pPr lvl="1" algn="just">
              <a:defRPr/>
            </a:pPr>
            <a:r>
              <a:rPr lang="cs-CZ" sz="2000" dirty="0"/>
              <a:t>k věci lze zřídit i několik služebností, pokud není novější právo na újmu právům starším (smysl pravidla!)</a:t>
            </a:r>
          </a:p>
          <a:p>
            <a:pPr marL="0" indent="0" algn="just">
              <a:buNone/>
              <a:defRPr/>
            </a:pPr>
            <a:endParaRPr lang="cs-CZ" sz="2000" dirty="0"/>
          </a:p>
          <a:p>
            <a:pPr algn="just">
              <a:defRPr/>
            </a:pPr>
            <a:r>
              <a:rPr lang="cs-CZ" sz="2000" dirty="0"/>
              <a:t>zákaz rozšiřování výkonu služebnosti: je-li právo chůze, nelze rozšiřovat na právo jízdy; je-li osobní služebnost zřízena pro jednu osobu, nelze rozšiřovat na další osoby – výjimky (např. manželé, děti)</a:t>
            </a:r>
          </a:p>
        </p:txBody>
      </p:sp>
    </p:spTree>
    <p:extLst>
      <p:ext uri="{BB962C8B-B14F-4D97-AF65-F5344CB8AC3E}">
        <p14:creationId xmlns:p14="http://schemas.microsoft.com/office/powerpoint/2010/main" val="1667265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731558" y="1062031"/>
            <a:ext cx="7681354" cy="562525"/>
          </a:xfrm>
        </p:spPr>
        <p:txBody>
          <a:bodyPr/>
          <a:lstStyle/>
          <a:p>
            <a:pPr>
              <a:defRPr/>
            </a:pPr>
            <a:r>
              <a:rPr lang="cs-CZ" altLang="cs-CZ" dirty="0"/>
              <a:t>NĚKTERÉ DRUHY SLUŽEBNOSTÍ</a:t>
            </a:r>
          </a:p>
        </p:txBody>
      </p:sp>
      <p:sp>
        <p:nvSpPr>
          <p:cNvPr id="16387" name="Zástupný symbol pro obsah 2"/>
          <p:cNvSpPr>
            <a:spLocks noGrp="1"/>
          </p:cNvSpPr>
          <p:nvPr>
            <p:ph idx="1"/>
          </p:nvPr>
        </p:nvSpPr>
        <p:spPr>
          <a:xfrm>
            <a:off x="731558" y="1916832"/>
            <a:ext cx="7387662" cy="3904107"/>
          </a:xfrm>
        </p:spPr>
        <p:txBody>
          <a:bodyPr>
            <a:noAutofit/>
          </a:bodyPr>
          <a:lstStyle/>
          <a:p>
            <a:pPr algn="just"/>
            <a:r>
              <a:rPr lang="cs-CZ" altLang="cs-CZ" sz="1800" b="1" dirty="0"/>
              <a:t>některé pozemkové služebnosti </a:t>
            </a:r>
            <a:r>
              <a:rPr lang="cs-CZ" altLang="cs-CZ" sz="1800" dirty="0"/>
              <a:t>(</a:t>
            </a:r>
            <a:r>
              <a:rPr lang="cs-CZ" altLang="cs-CZ" sz="1800" dirty="0" err="1"/>
              <a:t>demonstr</a:t>
            </a:r>
            <a:r>
              <a:rPr lang="cs-CZ" altLang="cs-CZ" sz="1800" dirty="0"/>
              <a:t>. výčet)</a:t>
            </a:r>
          </a:p>
          <a:p>
            <a:pPr lvl="1" algn="just"/>
            <a:r>
              <a:rPr lang="cs-CZ" altLang="cs-CZ" sz="1800" dirty="0"/>
              <a:t>s. inženýrské sítě</a:t>
            </a:r>
          </a:p>
          <a:p>
            <a:pPr lvl="1" algn="just"/>
            <a:r>
              <a:rPr lang="cs-CZ" altLang="cs-CZ" sz="1800" dirty="0"/>
              <a:t>opora cizí stavby</a:t>
            </a:r>
          </a:p>
          <a:p>
            <a:pPr lvl="1" algn="just"/>
            <a:r>
              <a:rPr lang="cs-CZ" altLang="cs-CZ" sz="1800" dirty="0"/>
              <a:t>s. okapu</a:t>
            </a:r>
          </a:p>
          <a:p>
            <a:pPr lvl="1" algn="just"/>
            <a:r>
              <a:rPr lang="cs-CZ" altLang="cs-CZ" sz="1800" dirty="0"/>
              <a:t>právo na svod dešťové vody</a:t>
            </a:r>
          </a:p>
          <a:p>
            <a:pPr lvl="1" algn="just"/>
            <a:r>
              <a:rPr lang="cs-CZ" altLang="cs-CZ" sz="1800" dirty="0"/>
              <a:t>právo na vodu</a:t>
            </a:r>
          </a:p>
          <a:p>
            <a:pPr lvl="1" algn="just"/>
            <a:r>
              <a:rPr lang="cs-CZ" altLang="cs-CZ" sz="1800" dirty="0"/>
              <a:t>s. rozlivu</a:t>
            </a:r>
          </a:p>
          <a:p>
            <a:pPr lvl="1" algn="just"/>
            <a:r>
              <a:rPr lang="cs-CZ" altLang="cs-CZ" sz="1800" dirty="0"/>
              <a:t>s. stezky, průhonu a cesty</a:t>
            </a:r>
          </a:p>
          <a:p>
            <a:pPr lvl="1" algn="just"/>
            <a:r>
              <a:rPr lang="cs-CZ" altLang="cs-CZ" sz="1800" dirty="0"/>
              <a:t>právo pastvy</a:t>
            </a:r>
          </a:p>
          <a:p>
            <a:pPr algn="just"/>
            <a:endParaRPr lang="cs-CZ" altLang="cs-CZ" sz="1800" dirty="0"/>
          </a:p>
          <a:p>
            <a:pPr algn="just"/>
            <a:r>
              <a:rPr lang="cs-CZ" altLang="cs-CZ" sz="1800" b="1" dirty="0"/>
              <a:t>některé osobní služebnosti (chybí nadpis!)</a:t>
            </a:r>
          </a:p>
          <a:p>
            <a:pPr lvl="1" algn="just"/>
            <a:r>
              <a:rPr lang="cs-CZ" altLang="cs-CZ" sz="1800" dirty="0"/>
              <a:t>užívací právo</a:t>
            </a:r>
          </a:p>
          <a:p>
            <a:pPr lvl="1" algn="just"/>
            <a:r>
              <a:rPr lang="cs-CZ" altLang="cs-CZ" sz="1800" dirty="0"/>
              <a:t>požívací právo</a:t>
            </a:r>
          </a:p>
        </p:txBody>
      </p:sp>
    </p:spTree>
    <p:extLst>
      <p:ext uri="{BB962C8B-B14F-4D97-AF65-F5344CB8AC3E}">
        <p14:creationId xmlns:p14="http://schemas.microsoft.com/office/powerpoint/2010/main" val="2180564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defRPr/>
            </a:pPr>
            <a:r>
              <a:rPr lang="cs-CZ" altLang="cs-CZ" dirty="0"/>
              <a:t>ZÁNIK SLUŽEBNOSTÍ</a:t>
            </a:r>
          </a:p>
        </p:txBody>
      </p:sp>
      <p:sp>
        <p:nvSpPr>
          <p:cNvPr id="17411" name="Zástupný symbol pro obsah 2"/>
          <p:cNvSpPr>
            <a:spLocks noGrp="1"/>
          </p:cNvSpPr>
          <p:nvPr>
            <p:ph idx="1"/>
          </p:nvPr>
        </p:nvSpPr>
        <p:spPr/>
        <p:txBody>
          <a:bodyPr/>
          <a:lstStyle/>
          <a:p>
            <a:pPr algn="just"/>
            <a:r>
              <a:rPr lang="cs-CZ" altLang="cs-CZ" sz="2000" dirty="0"/>
              <a:t>§ 1299</a:t>
            </a:r>
          </a:p>
          <a:p>
            <a:pPr lvl="1" algn="just"/>
            <a:r>
              <a:rPr lang="cs-CZ" altLang="cs-CZ" sz="2000" dirty="0"/>
              <a:t>služebnost zaniká </a:t>
            </a:r>
            <a:r>
              <a:rPr lang="cs-CZ" altLang="cs-CZ" sz="2000" b="1" dirty="0"/>
              <a:t>trvalou změnou</a:t>
            </a:r>
            <a:r>
              <a:rPr lang="cs-CZ" altLang="cs-CZ" sz="2000" dirty="0"/>
              <a:t>, pro kterou služebná věc </a:t>
            </a:r>
            <a:r>
              <a:rPr lang="cs-CZ" altLang="cs-CZ" sz="2000" b="1" dirty="0"/>
              <a:t>již nemůže sloužit</a:t>
            </a:r>
            <a:r>
              <a:rPr lang="cs-CZ" altLang="cs-CZ" sz="2000" dirty="0"/>
              <a:t> panujícímu pozemku nebo oprávněné osobě</a:t>
            </a:r>
          </a:p>
          <a:p>
            <a:pPr lvl="2" algn="just"/>
            <a:r>
              <a:rPr lang="cs-CZ" altLang="cs-CZ" sz="2000" dirty="0"/>
              <a:t>např. zánikem služebné věci (sporné příklady: např. zřícení budovy zatížené služebností), ale i zánikem užitné hodnoty věci (např. vyschnutí studny, zhoršení kvality pozemku, trvalé zatopení pozemku vodou)</a:t>
            </a:r>
          </a:p>
          <a:p>
            <a:pPr lvl="1" algn="just"/>
            <a:r>
              <a:rPr lang="cs-CZ" altLang="cs-CZ" sz="2000" dirty="0"/>
              <a:t>při </a:t>
            </a:r>
            <a:r>
              <a:rPr lang="cs-CZ" altLang="cs-CZ" sz="2000" b="1" dirty="0"/>
              <a:t>trvalé změně vyvolávající hrubý nepoměr </a:t>
            </a:r>
            <a:r>
              <a:rPr lang="cs-CZ" altLang="cs-CZ" sz="2000" dirty="0"/>
              <a:t>mezi zatížením služebné věci a výhodou panujícího pozemku nebo oprávněné osoby se vlastník služebné věci </a:t>
            </a:r>
            <a:r>
              <a:rPr lang="cs-CZ" altLang="cs-CZ" sz="2000" b="1" dirty="0"/>
              <a:t>může domáhat omezení nebo zrušení </a:t>
            </a:r>
            <a:r>
              <a:rPr lang="cs-CZ" altLang="cs-CZ" sz="2000" dirty="0"/>
              <a:t>služebnosti za přiměřenou náhradu (trvalé snížení vodní hladiny ve studni, když oprávněný ze služebnosti má jinou možnost přístupu k vodě – např. vlastní vodovod)</a:t>
            </a:r>
          </a:p>
        </p:txBody>
      </p:sp>
    </p:spTree>
    <p:extLst>
      <p:ext uri="{BB962C8B-B14F-4D97-AF65-F5344CB8AC3E}">
        <p14:creationId xmlns:p14="http://schemas.microsoft.com/office/powerpoint/2010/main" val="1725002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Zástupný symbol pro obsah 2"/>
          <p:cNvSpPr>
            <a:spLocks noGrp="1"/>
          </p:cNvSpPr>
          <p:nvPr>
            <p:ph idx="1"/>
          </p:nvPr>
        </p:nvSpPr>
        <p:spPr>
          <a:xfrm>
            <a:off x="509589" y="1340768"/>
            <a:ext cx="8082321" cy="4791745"/>
          </a:xfrm>
        </p:spPr>
        <p:txBody>
          <a:bodyPr/>
          <a:lstStyle/>
          <a:p>
            <a:pPr algn="just">
              <a:defRPr/>
            </a:pPr>
            <a:r>
              <a:rPr lang="cs-CZ" sz="2000" dirty="0"/>
              <a:t>§ 1300</a:t>
            </a:r>
          </a:p>
          <a:p>
            <a:pPr lvl="1" algn="just">
              <a:defRPr/>
            </a:pPr>
            <a:r>
              <a:rPr lang="cs-CZ" sz="2000" dirty="0"/>
              <a:t>dohodnou-li se strany o zrušení služebnosti zapsané ve veřejném seznamu, zanikne služebnost výmazem z veřejného seznamu (jinak služebnost zaniká již účinností smlouvy)</a:t>
            </a:r>
          </a:p>
          <a:p>
            <a:pPr lvl="1" algn="just">
              <a:defRPr/>
            </a:pPr>
            <a:r>
              <a:rPr lang="cs-CZ" sz="2000" dirty="0"/>
              <a:t>uplynutím doby (d</a:t>
            </a:r>
            <a:r>
              <a:rPr lang="pl-PL" sz="2000" dirty="0"/>
              <a:t>obu, na kterou byla někomu zřízena služebnost, lze ujednat i tak, že služebnost zanikne, dosáhne-l</a:t>
            </a:r>
            <a:r>
              <a:rPr lang="cs-CZ" sz="2000" dirty="0"/>
              <a:t>i nějaká jiná osoba určitého věku; v takovém případě se má za to, že dřívější smrt této osoby nemá na trvání služebnosti vliv)</a:t>
            </a:r>
          </a:p>
          <a:p>
            <a:pPr marL="0" indent="0" algn="just">
              <a:buNone/>
              <a:defRPr/>
            </a:pPr>
            <a:endParaRPr lang="cs-CZ" sz="2000" dirty="0"/>
          </a:p>
          <a:p>
            <a:pPr algn="just">
              <a:defRPr/>
            </a:pPr>
            <a:r>
              <a:rPr lang="cs-CZ" sz="2000" dirty="0"/>
              <a:t>§ 1301</a:t>
            </a:r>
          </a:p>
          <a:p>
            <a:pPr lvl="1" algn="just">
              <a:defRPr/>
            </a:pPr>
            <a:r>
              <a:rPr lang="cs-CZ" sz="2000" dirty="0"/>
              <a:t>spojením vlastnictví panující a služebné věci v jedné osobě služebnost nezaniká (u věcí evidovaných v KN zaniká až výmazem z KN)</a:t>
            </a:r>
          </a:p>
          <a:p>
            <a:pPr lvl="1" algn="just">
              <a:defRPr/>
            </a:pPr>
            <a:r>
              <a:rPr lang="cs-CZ" sz="2000" dirty="0"/>
              <a:t>nejasný dosah pravidla (jen u věcí evidovaných?)</a:t>
            </a:r>
          </a:p>
        </p:txBody>
      </p:sp>
    </p:spTree>
    <p:extLst>
      <p:ext uri="{BB962C8B-B14F-4D97-AF65-F5344CB8AC3E}">
        <p14:creationId xmlns:p14="http://schemas.microsoft.com/office/powerpoint/2010/main" val="2856857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Zástupný symbol pro obsah 2"/>
          <p:cNvSpPr>
            <a:spLocks noGrp="1"/>
          </p:cNvSpPr>
          <p:nvPr>
            <p:ph idx="1"/>
          </p:nvPr>
        </p:nvSpPr>
        <p:spPr>
          <a:xfrm>
            <a:off x="509589" y="1340768"/>
            <a:ext cx="8082321" cy="4791745"/>
          </a:xfrm>
        </p:spPr>
        <p:txBody>
          <a:bodyPr/>
          <a:lstStyle/>
          <a:p>
            <a:pPr algn="just"/>
            <a:r>
              <a:rPr lang="cs-CZ" altLang="cs-CZ" sz="2000" dirty="0"/>
              <a:t>§ 1302</a:t>
            </a:r>
          </a:p>
          <a:p>
            <a:pPr lvl="1" algn="just"/>
            <a:r>
              <a:rPr lang="cs-CZ" altLang="cs-CZ" sz="2000" dirty="0"/>
              <a:t>osobní služebnost zaniká smrtí oprávněné osoby; při rozšíření služebnosti i na dědice se má za to, že jimi jsou zákonní dědicové první třídy. Nabyla-li osobní služebnost právnická osoba, trvá služebnost potud, pokud trvá tato osoba</a:t>
            </a:r>
          </a:p>
          <a:p>
            <a:pPr lvl="1" algn="just"/>
            <a:r>
              <a:rPr lang="cs-CZ" altLang="cs-CZ" sz="2000" dirty="0"/>
              <a:t>slouží-li služebnost provozu závodu, nezaniká převodem nebo přechodem závodu nebo takové jeho části, která bude provozována jako samostatný závod</a:t>
            </a:r>
          </a:p>
          <a:p>
            <a:pPr algn="just"/>
            <a:endParaRPr lang="cs-CZ" altLang="cs-CZ" sz="2000" dirty="0"/>
          </a:p>
          <a:p>
            <a:pPr algn="just"/>
            <a:r>
              <a:rPr lang="cs-CZ" altLang="cs-CZ" sz="2000" dirty="0"/>
              <a:t>promlčení služebnosti</a:t>
            </a:r>
          </a:p>
          <a:p>
            <a:pPr lvl="1" algn="just"/>
            <a:r>
              <a:rPr lang="cs-CZ" altLang="cs-CZ" sz="2000" dirty="0"/>
              <a:t>§ 632 a 633</a:t>
            </a:r>
          </a:p>
          <a:p>
            <a:pPr lvl="1" algn="just"/>
            <a:r>
              <a:rPr lang="cs-CZ" altLang="cs-CZ" sz="2000" dirty="0"/>
              <a:t>§ 618 (výmaz promlčené služebnosti z KN, byla-li zřízena na věci evidované)</a:t>
            </a:r>
          </a:p>
        </p:txBody>
      </p:sp>
    </p:spTree>
    <p:extLst>
      <p:ext uri="{BB962C8B-B14F-4D97-AF65-F5344CB8AC3E}">
        <p14:creationId xmlns:p14="http://schemas.microsoft.com/office/powerpoint/2010/main" val="2471062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731323" y="1213118"/>
            <a:ext cx="7681354" cy="562525"/>
          </a:xfrm>
        </p:spPr>
        <p:txBody>
          <a:bodyPr/>
          <a:lstStyle/>
          <a:p>
            <a:pPr>
              <a:defRPr/>
            </a:pPr>
            <a:r>
              <a:rPr lang="cs-CZ" altLang="cs-CZ" dirty="0"/>
              <a:t>REÁLNÁ BŘEMENA</a:t>
            </a:r>
          </a:p>
        </p:txBody>
      </p:sp>
      <p:sp>
        <p:nvSpPr>
          <p:cNvPr id="20483" name="Zástupný symbol pro obsah 2"/>
          <p:cNvSpPr>
            <a:spLocks noGrp="1"/>
          </p:cNvSpPr>
          <p:nvPr>
            <p:ph idx="1"/>
          </p:nvPr>
        </p:nvSpPr>
        <p:spPr>
          <a:xfrm>
            <a:off x="731558" y="1988841"/>
            <a:ext cx="6754071" cy="3656042"/>
          </a:xfrm>
        </p:spPr>
        <p:txBody>
          <a:bodyPr>
            <a:noAutofit/>
          </a:bodyPr>
          <a:lstStyle/>
          <a:p>
            <a:pPr marL="257216" lvl="2" indent="-257216" algn="just"/>
            <a:r>
              <a:rPr lang="cs-CZ" altLang="cs-CZ" sz="2000" dirty="0"/>
              <a:t>reálné břemeno (§ 1303): je-li věc zapsána do veřejného seznamu (zejm. nemovitá), může být zatížena reálným břemenem tak, že dočasný vlastník věci je jako dlužník zavázán vůči oprávněné osobě něco jí dávat nebo něco konat (pozitivní povinnost)</a:t>
            </a:r>
          </a:p>
          <a:p>
            <a:pPr algn="just"/>
            <a:r>
              <a:rPr lang="cs-CZ" altLang="cs-CZ" sz="2000" b="1" dirty="0"/>
              <a:t>příklady RB</a:t>
            </a:r>
            <a:r>
              <a:rPr lang="cs-CZ" altLang="cs-CZ" sz="2000" dirty="0"/>
              <a:t>: povinnost vlastníka pozemku chovat obecního býka, povinnost udržovat v řádném stavu kostel, povinnost poskytovat oprávněnému peníze či jiné plnění (potraviny, otop) – tzv. výměnek</a:t>
            </a:r>
          </a:p>
          <a:p>
            <a:pPr algn="just"/>
            <a:r>
              <a:rPr lang="cs-CZ" altLang="cs-CZ" sz="2000" dirty="0"/>
              <a:t>Subjekty: </a:t>
            </a:r>
          </a:p>
          <a:p>
            <a:pPr lvl="1" algn="just"/>
            <a:r>
              <a:rPr lang="cs-CZ" altLang="cs-CZ" sz="2000" dirty="0"/>
              <a:t>Dočasný vlastník: osoba, která byla vlastníkem v rozhodném okamžiku (toho času)</a:t>
            </a:r>
          </a:p>
          <a:p>
            <a:pPr lvl="1" algn="just"/>
            <a:r>
              <a:rPr lang="cs-CZ" altLang="cs-CZ" sz="2000" dirty="0"/>
              <a:t>Přítomný vlastník: aktuální vlastník</a:t>
            </a:r>
          </a:p>
        </p:txBody>
      </p:sp>
    </p:spTree>
    <p:extLst>
      <p:ext uri="{BB962C8B-B14F-4D97-AF65-F5344CB8AC3E}">
        <p14:creationId xmlns:p14="http://schemas.microsoft.com/office/powerpoint/2010/main" val="1836995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268760"/>
            <a:ext cx="8082321" cy="4863753"/>
          </a:xfrm>
        </p:spPr>
        <p:txBody>
          <a:bodyPr>
            <a:normAutofit/>
          </a:bodyPr>
          <a:lstStyle/>
          <a:p>
            <a:pPr algn="just"/>
            <a:r>
              <a:rPr lang="cs-CZ" altLang="cs-CZ" sz="2000" dirty="0"/>
              <a:t>pro RB je typická jejich </a:t>
            </a:r>
            <a:r>
              <a:rPr lang="cs-CZ" altLang="cs-CZ" sz="2000" b="1" dirty="0"/>
              <a:t>dočasnost</a:t>
            </a:r>
            <a:r>
              <a:rPr lang="cs-CZ" altLang="cs-CZ" sz="2000" dirty="0"/>
              <a:t>, </a:t>
            </a:r>
            <a:r>
              <a:rPr lang="cs-CZ" altLang="cs-CZ" sz="2000" b="1" dirty="0" err="1"/>
              <a:t>vykupitelnost</a:t>
            </a:r>
            <a:r>
              <a:rPr lang="cs-CZ" altLang="cs-CZ" sz="2000" dirty="0"/>
              <a:t> a </a:t>
            </a:r>
            <a:r>
              <a:rPr lang="cs-CZ" altLang="cs-CZ" sz="2000" b="1" dirty="0"/>
              <a:t>povinnost k pozitivnímu jednání </a:t>
            </a:r>
            <a:r>
              <a:rPr lang="cs-CZ" altLang="cs-CZ" sz="2000" dirty="0"/>
              <a:t>(něco dát – dare, něco konat – </a:t>
            </a:r>
            <a:r>
              <a:rPr lang="cs-CZ" altLang="cs-CZ" sz="2000" dirty="0" err="1"/>
              <a:t>facere</a:t>
            </a:r>
            <a:r>
              <a:rPr lang="cs-CZ" altLang="cs-CZ" sz="2000" dirty="0"/>
              <a:t>)</a:t>
            </a:r>
          </a:p>
          <a:p>
            <a:pPr algn="just"/>
            <a:r>
              <a:rPr lang="cs-CZ" altLang="cs-CZ" sz="2000" dirty="0"/>
              <a:t>může být zřízeno jako jednorázové či jako opakované (§ 1247)</a:t>
            </a:r>
          </a:p>
          <a:p>
            <a:pPr algn="just"/>
            <a:r>
              <a:rPr lang="cs-CZ" sz="2000" dirty="0"/>
              <a:t>záleží-li RB v opakovaném plnění, může být zadržená dávka nebo její náhrada požadována jak po osobě, za jejíhož vlastnického práva dávka dospěla, tak od přítomného vlastníka, avšak jen z věci RB zatížené</a:t>
            </a:r>
          </a:p>
          <a:p>
            <a:pPr lvl="1" algn="just"/>
            <a:r>
              <a:rPr lang="cs-CZ" altLang="cs-CZ" sz="2000" dirty="0"/>
              <a:t>Povinnost dočasného vlastníka: je dlužník (odpovídá celým svým majetkem)</a:t>
            </a:r>
          </a:p>
          <a:p>
            <a:pPr lvl="1" algn="just"/>
            <a:r>
              <a:rPr lang="cs-CZ" altLang="cs-CZ" sz="2000" dirty="0"/>
              <a:t>Povinnost přítomného vlastníka: nemá vlastní povinnost, ale odpovídá (ručí, </a:t>
            </a:r>
            <a:r>
              <a:rPr lang="cs-CZ" altLang="cs-CZ" sz="2000" i="1" dirty="0" err="1"/>
              <a:t>haftet</a:t>
            </a:r>
            <a:r>
              <a:rPr lang="cs-CZ" altLang="cs-CZ" sz="2000" dirty="0"/>
              <a:t>) za dluh dočasného vlastníka: je možné vést výkon rozhodnutí nebo exekuci na zatíženou věc obdobně jako při zástavním právu (hodnota věci tak zajišťuje plnění z RB)</a:t>
            </a:r>
          </a:p>
          <a:p>
            <a:endParaRPr lang="cs-CZ" sz="2000" dirty="0"/>
          </a:p>
        </p:txBody>
      </p:sp>
    </p:spTree>
    <p:extLst>
      <p:ext uri="{BB962C8B-B14F-4D97-AF65-F5344CB8AC3E}">
        <p14:creationId xmlns:p14="http://schemas.microsoft.com/office/powerpoint/2010/main" val="14527417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Zástupný symbol pro obsah 2"/>
          <p:cNvSpPr>
            <a:spLocks noGrp="1"/>
          </p:cNvSpPr>
          <p:nvPr>
            <p:ph idx="1"/>
          </p:nvPr>
        </p:nvSpPr>
        <p:spPr>
          <a:xfrm>
            <a:off x="509589" y="1628800"/>
            <a:ext cx="8082321" cy="4503713"/>
          </a:xfrm>
        </p:spPr>
        <p:txBody>
          <a:bodyPr>
            <a:normAutofit/>
          </a:bodyPr>
          <a:lstStyle/>
          <a:p>
            <a:pPr algn="just" eaLnBrk="1" hangingPunct="1"/>
            <a:r>
              <a:rPr lang="cs-CZ" altLang="cs-CZ" sz="2000" dirty="0"/>
              <a:t>časově neomezené RB může být zřízeno </a:t>
            </a:r>
            <a:r>
              <a:rPr lang="cs-CZ" altLang="cs-CZ" sz="2000" b="1" dirty="0"/>
              <a:t>jen jako vykupitelné </a:t>
            </a:r>
            <a:r>
              <a:rPr lang="cs-CZ" altLang="cs-CZ" sz="2000" dirty="0"/>
              <a:t>a podmínky výkupu musí být předem určeny </a:t>
            </a:r>
            <a:r>
              <a:rPr lang="cs-CZ" altLang="cs-CZ" sz="2000" b="1" dirty="0"/>
              <a:t>již při zřízení</a:t>
            </a:r>
            <a:r>
              <a:rPr lang="cs-CZ" altLang="cs-CZ" sz="2000" dirty="0"/>
              <a:t> RB</a:t>
            </a:r>
            <a:endParaRPr lang="cs-CZ" altLang="cs-CZ" sz="2000" b="1" dirty="0"/>
          </a:p>
          <a:p>
            <a:pPr algn="just" eaLnBrk="1" hangingPunct="1"/>
            <a:r>
              <a:rPr lang="cs-CZ" altLang="cs-CZ" sz="2000" b="1" dirty="0"/>
              <a:t>vznik</a:t>
            </a:r>
          </a:p>
          <a:p>
            <a:pPr lvl="1" algn="just" eaLnBrk="1" hangingPunct="1"/>
            <a:r>
              <a:rPr lang="cs-CZ" altLang="cs-CZ" sz="2000" dirty="0"/>
              <a:t>smlouva (nutný zápis do veřejného seznamu)</a:t>
            </a:r>
          </a:p>
          <a:p>
            <a:pPr lvl="1" algn="just" eaLnBrk="1" hangingPunct="1"/>
            <a:r>
              <a:rPr lang="cs-CZ" altLang="cs-CZ" sz="2000" dirty="0"/>
              <a:t>vydržení?</a:t>
            </a:r>
          </a:p>
          <a:p>
            <a:pPr algn="just"/>
            <a:endParaRPr lang="cs-CZ" altLang="cs-CZ" sz="2000" b="1" dirty="0"/>
          </a:p>
          <a:p>
            <a:pPr algn="just"/>
            <a:r>
              <a:rPr lang="cs-CZ" altLang="cs-CZ" sz="2000" dirty="0"/>
              <a:t>pro totéž RB lze zatížit i několik věcí (tzv. vespolné RB)</a:t>
            </a:r>
          </a:p>
          <a:p>
            <a:pPr algn="just"/>
            <a:endParaRPr lang="cs-CZ" altLang="cs-CZ" sz="2000" b="1" dirty="0"/>
          </a:p>
        </p:txBody>
      </p:sp>
    </p:spTree>
    <p:extLst>
      <p:ext uri="{BB962C8B-B14F-4D97-AF65-F5344CB8AC3E}">
        <p14:creationId xmlns:p14="http://schemas.microsoft.com/office/powerpoint/2010/main" val="25466972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endParaRPr lang="cs-CZ" altLang="cs-CZ"/>
          </a:p>
        </p:txBody>
      </p:sp>
      <p:sp>
        <p:nvSpPr>
          <p:cNvPr id="3" name="Zástupný symbol pro obsah 2"/>
          <p:cNvSpPr>
            <a:spLocks noGrp="1"/>
          </p:cNvSpPr>
          <p:nvPr>
            <p:ph idx="1"/>
          </p:nvPr>
        </p:nvSpPr>
        <p:spPr/>
        <p:txBody>
          <a:bodyPr>
            <a:normAutofit/>
          </a:bodyPr>
          <a:lstStyle/>
          <a:p>
            <a:pPr algn="just">
              <a:defRPr/>
            </a:pPr>
            <a:r>
              <a:rPr lang="cs-CZ" altLang="cs-CZ" sz="2000" dirty="0"/>
              <a:t>vlastník zatížené věci se zdrží všeho, čím by se věc zhoršila k újmě osoby oprávněné z RB</a:t>
            </a:r>
          </a:p>
          <a:p>
            <a:pPr algn="just">
              <a:defRPr/>
            </a:pPr>
            <a:r>
              <a:rPr lang="cs-CZ" sz="2000" dirty="0"/>
              <a:t>nedostačuje-li věc RB z viny jejího vlastníka nebo pro nedostatek, který vyjde najevo teprve později, tou měrou, jak se mělo při jeho zřízení za to, napraví vlastník tento stav složením jistoty nebo jinak, aby osoba oprávněná z RB neutrpěla újmu </a:t>
            </a:r>
            <a:endParaRPr lang="cs-CZ" altLang="cs-CZ" sz="2000" b="1" dirty="0"/>
          </a:p>
          <a:p>
            <a:pPr algn="just" eaLnBrk="1" hangingPunct="1">
              <a:defRPr/>
            </a:pPr>
            <a:endParaRPr lang="cs-CZ" altLang="cs-CZ" sz="2000" b="1" dirty="0"/>
          </a:p>
          <a:p>
            <a:pPr algn="just" eaLnBrk="1" hangingPunct="1">
              <a:defRPr/>
            </a:pPr>
            <a:r>
              <a:rPr lang="cs-CZ" altLang="cs-CZ" sz="2000" b="1" dirty="0"/>
              <a:t>zánik RB</a:t>
            </a:r>
          </a:p>
          <a:p>
            <a:pPr lvl="1" algn="just" eaLnBrk="1" hangingPunct="1">
              <a:defRPr/>
            </a:pPr>
            <a:r>
              <a:rPr lang="cs-CZ" altLang="cs-CZ" sz="2000" dirty="0"/>
              <a:t>platí obdobně ustanovení o zániku služebnosti</a:t>
            </a:r>
          </a:p>
        </p:txBody>
      </p:sp>
    </p:spTree>
    <p:extLst>
      <p:ext uri="{BB962C8B-B14F-4D97-AF65-F5344CB8AC3E}">
        <p14:creationId xmlns:p14="http://schemas.microsoft.com/office/powerpoint/2010/main" val="335644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5275" y="908720"/>
            <a:ext cx="8086635" cy="647700"/>
          </a:xfrm>
        </p:spPr>
        <p:txBody>
          <a:bodyPr>
            <a:normAutofit/>
          </a:bodyPr>
          <a:lstStyle/>
          <a:p>
            <a:r>
              <a:rPr lang="cs-CZ" altLang="cs-CZ" dirty="0"/>
              <a:t>Relativní a absolutní účinky</a:t>
            </a:r>
          </a:p>
        </p:txBody>
      </p:sp>
      <p:sp>
        <p:nvSpPr>
          <p:cNvPr id="8195" name="Rectangle 3"/>
          <p:cNvSpPr>
            <a:spLocks noGrp="1" noChangeArrowheads="1"/>
          </p:cNvSpPr>
          <p:nvPr>
            <p:ph type="body" idx="1"/>
          </p:nvPr>
        </p:nvSpPr>
        <p:spPr>
          <a:xfrm>
            <a:off x="509589" y="1628800"/>
            <a:ext cx="8082321" cy="4896544"/>
          </a:xfrm>
        </p:spPr>
        <p:txBody>
          <a:bodyPr>
            <a:normAutofit fontScale="92500" lnSpcReduction="20000"/>
          </a:bodyPr>
          <a:lstStyle/>
          <a:p>
            <a:pPr marL="270994" lvl="1" indent="-270994" algn="just">
              <a:spcBef>
                <a:spcPts val="1000"/>
              </a:spcBef>
            </a:pPr>
            <a:r>
              <a:rPr lang="cs-CZ" altLang="cs-CZ" sz="2000" dirty="0"/>
              <a:t>Srov. § 976: Absolutní majetková práva působí </a:t>
            </a:r>
            <a:r>
              <a:rPr lang="cs-CZ" altLang="cs-CZ" sz="2000" b="1" u="sng" dirty="0"/>
              <a:t>vůči každému</a:t>
            </a:r>
            <a:r>
              <a:rPr lang="cs-CZ" altLang="cs-CZ" sz="2000" dirty="0"/>
              <a:t>, nestanoví-li něco jiného zákon.</a:t>
            </a:r>
          </a:p>
          <a:p>
            <a:pPr marL="270994" lvl="1" indent="-270994" algn="just">
              <a:spcBef>
                <a:spcPts val="1000"/>
              </a:spcBef>
            </a:pPr>
            <a:r>
              <a:rPr lang="cs-CZ" altLang="cs-CZ" sz="2000" dirty="0"/>
              <a:t>§ 1721: „</a:t>
            </a:r>
            <a:r>
              <a:rPr lang="cs-CZ" sz="2000" i="1" dirty="0"/>
              <a:t>Ze závazku má </a:t>
            </a:r>
            <a:r>
              <a:rPr lang="cs-CZ" sz="2000" b="1" i="1" u="sng" dirty="0"/>
              <a:t>věřitel vůči dlužníku právo</a:t>
            </a:r>
            <a:r>
              <a:rPr lang="cs-CZ" sz="2000" i="1" dirty="0"/>
              <a:t> na určité plnění jako na pohledávku a </a:t>
            </a:r>
            <a:r>
              <a:rPr lang="cs-CZ" sz="2000" b="1" i="1" u="sng" dirty="0"/>
              <a:t>dlužník má povinnost toto právo</a:t>
            </a:r>
            <a:r>
              <a:rPr lang="cs-CZ" sz="2000" i="1" dirty="0"/>
              <a:t> splněním dluhu </a:t>
            </a:r>
            <a:r>
              <a:rPr lang="cs-CZ" sz="2000" b="1" i="1" u="sng" dirty="0"/>
              <a:t>uspokojit</a:t>
            </a:r>
            <a:r>
              <a:rPr lang="cs-CZ" sz="2000" i="1" dirty="0"/>
              <a:t>.</a:t>
            </a:r>
            <a:r>
              <a:rPr lang="cs-CZ" sz="2000" dirty="0"/>
              <a:t>“</a:t>
            </a:r>
            <a:endParaRPr lang="cs-CZ" altLang="cs-CZ" sz="2000" dirty="0"/>
          </a:p>
          <a:p>
            <a:pPr algn="just"/>
            <a:r>
              <a:rPr lang="cs-CZ" altLang="cs-CZ" sz="2000" dirty="0"/>
              <a:t>U VP </a:t>
            </a:r>
            <a:r>
              <a:rPr lang="cs-CZ" altLang="cs-CZ" sz="2000" b="1" dirty="0"/>
              <a:t>princip absolutních účinků</a:t>
            </a:r>
          </a:p>
          <a:p>
            <a:pPr marL="270994" lvl="1" indent="-270994" algn="just">
              <a:spcBef>
                <a:spcPts val="1000"/>
              </a:spcBef>
            </a:pPr>
            <a:r>
              <a:rPr lang="cs-CZ" altLang="cs-CZ" sz="2000" dirty="0"/>
              <a:t>ZP působí zásadně </a:t>
            </a:r>
            <a:r>
              <a:rPr lang="cs-CZ" altLang="cs-CZ" sz="2000" b="1" dirty="0"/>
              <a:t>jen mezi stranami závazku</a:t>
            </a:r>
            <a:r>
              <a:rPr lang="cs-CZ" altLang="cs-CZ" sz="2000" dirty="0"/>
              <a:t> (</a:t>
            </a:r>
            <a:r>
              <a:rPr lang="cs-CZ" altLang="cs-CZ" sz="2000" i="1" dirty="0"/>
              <a:t>inter partes</a:t>
            </a:r>
            <a:r>
              <a:rPr lang="cs-CZ" altLang="cs-CZ" sz="2000" dirty="0"/>
              <a:t>)</a:t>
            </a:r>
          </a:p>
          <a:p>
            <a:pPr lvl="1" algn="just">
              <a:lnSpc>
                <a:spcPct val="110000"/>
              </a:lnSpc>
            </a:pPr>
            <a:r>
              <a:rPr lang="cs-CZ" altLang="cs-CZ" sz="2000" dirty="0"/>
              <a:t>Práva a povinnosti vznikají </a:t>
            </a:r>
            <a:r>
              <a:rPr lang="cs-CZ" altLang="cs-CZ" sz="2000" b="1" dirty="0"/>
              <a:t>pouze stranám závazku (věřiteli a dlužníkovi)</a:t>
            </a:r>
            <a:endParaRPr lang="cs-CZ" altLang="cs-CZ" sz="2000" dirty="0"/>
          </a:p>
          <a:p>
            <a:pPr lvl="1" algn="just">
              <a:lnSpc>
                <a:spcPct val="110000"/>
              </a:lnSpc>
            </a:pPr>
            <a:r>
              <a:rPr lang="cs-CZ" altLang="cs-CZ" sz="2000" dirty="0"/>
              <a:t>Sporná je však povinnost ostatních nezasahovat do relativních práv třetích osob</a:t>
            </a:r>
          </a:p>
          <a:p>
            <a:pPr lvl="3" algn="just">
              <a:lnSpc>
                <a:spcPct val="110000"/>
              </a:lnSpc>
            </a:pPr>
            <a:r>
              <a:rPr lang="cs-CZ" altLang="cs-CZ" sz="1600" dirty="0"/>
              <a:t>Melzer, F., Tégl, P. Absolutní ochrana relativních práv? K výkladu § 1044 </a:t>
            </a:r>
            <a:r>
              <a:rPr lang="cs-CZ" altLang="cs-CZ" sz="1600" dirty="0" err="1"/>
              <a:t>ObčZ</a:t>
            </a:r>
            <a:r>
              <a:rPr lang="cs-CZ" altLang="cs-CZ" sz="1600" dirty="0"/>
              <a:t> aneb po 90 letech opět na začátku – 1. část. Právní rozhledy č. 10/2020, s. 351 </a:t>
            </a:r>
            <a:r>
              <a:rPr lang="cs-CZ" altLang="cs-CZ" sz="1600" dirty="0" err="1"/>
              <a:t>an</a:t>
            </a:r>
            <a:r>
              <a:rPr lang="cs-CZ" altLang="cs-CZ" sz="1600" dirty="0"/>
              <a:t>. </a:t>
            </a:r>
          </a:p>
          <a:p>
            <a:pPr lvl="3" algn="just">
              <a:lnSpc>
                <a:spcPct val="110000"/>
              </a:lnSpc>
            </a:pPr>
            <a:r>
              <a:rPr lang="cs-CZ" altLang="cs-CZ" sz="1600" dirty="0"/>
              <a:t>Melzer, F., Tégl, P. Absolutní ochrana relativních práv? K výkladu § 1044 </a:t>
            </a:r>
            <a:r>
              <a:rPr lang="cs-CZ" altLang="cs-CZ" sz="1600" dirty="0" err="1"/>
              <a:t>ObčZ</a:t>
            </a:r>
            <a:r>
              <a:rPr lang="cs-CZ" altLang="cs-CZ" sz="1600" dirty="0"/>
              <a:t> aneb po 90 letech opět na začátku – 2. část. Právní rozhledy č. 11/2020, s. 381 </a:t>
            </a:r>
            <a:r>
              <a:rPr lang="cs-CZ" altLang="cs-CZ" sz="1600" dirty="0" err="1"/>
              <a:t>an</a:t>
            </a:r>
            <a:r>
              <a:rPr lang="cs-CZ" altLang="cs-CZ" sz="1600" dirty="0"/>
              <a:t>.</a:t>
            </a:r>
          </a:p>
          <a:p>
            <a:pPr algn="just">
              <a:lnSpc>
                <a:spcPct val="110000"/>
              </a:lnSpc>
            </a:pPr>
            <a:r>
              <a:rPr lang="cs-CZ" altLang="cs-CZ" sz="2000" dirty="0"/>
              <a:t>Příklad: stavebník u práva stavby převezme povinnost stavbu pojistit</a:t>
            </a:r>
          </a:p>
          <a:p>
            <a:pPr lvl="1" algn="just">
              <a:lnSpc>
                <a:spcPct val="110000"/>
              </a:lnSpc>
            </a:pPr>
            <a:endParaRPr lang="cs-CZ" altLang="cs-CZ" sz="2000" dirty="0"/>
          </a:p>
        </p:txBody>
      </p:sp>
    </p:spTree>
    <p:extLst>
      <p:ext uri="{BB962C8B-B14F-4D97-AF65-F5344CB8AC3E}">
        <p14:creationId xmlns:p14="http://schemas.microsoft.com/office/powerpoint/2010/main" val="2391758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buNone/>
            </a:pPr>
            <a:r>
              <a:rPr lang="cs-CZ" dirty="0"/>
              <a:t>		</a:t>
            </a:r>
          </a:p>
          <a:p>
            <a:pPr>
              <a:buNone/>
            </a:pPr>
            <a:endParaRPr lang="cs-CZ" dirty="0"/>
          </a:p>
          <a:p>
            <a:pPr>
              <a:buNone/>
            </a:pPr>
            <a:endParaRPr lang="cs-CZ" dirty="0"/>
          </a:p>
          <a:p>
            <a:pPr algn="ctr">
              <a:buNone/>
            </a:pPr>
            <a:r>
              <a:rPr lang="cs-CZ" dirty="0"/>
              <a:t>Děkuji za pozornost</a:t>
            </a:r>
            <a:endParaRPr lang="cs-CZ" dirty="0">
              <a:sym typeface="Wingdings" pitchFamily="2" charset="2"/>
            </a:endParaRPr>
          </a:p>
          <a:p>
            <a:endParaRPr lang="cs-CZ" dirty="0"/>
          </a:p>
        </p:txBody>
      </p:sp>
    </p:spTree>
    <p:extLst>
      <p:ext uri="{BB962C8B-B14F-4D97-AF65-F5344CB8AC3E}">
        <p14:creationId xmlns:p14="http://schemas.microsoft.com/office/powerpoint/2010/main" val="1043784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814245-F446-49F1-A56A-F96ABA16B7DA}"/>
              </a:ext>
            </a:extLst>
          </p:cNvPr>
          <p:cNvSpPr>
            <a:spLocks noGrp="1"/>
          </p:cNvSpPr>
          <p:nvPr>
            <p:ph type="title"/>
          </p:nvPr>
        </p:nvSpPr>
        <p:spPr>
          <a:xfrm>
            <a:off x="528682" y="3105150"/>
            <a:ext cx="8086635" cy="647700"/>
          </a:xfrm>
        </p:spPr>
        <p:txBody>
          <a:bodyPr/>
          <a:lstStyle/>
          <a:p>
            <a:pPr algn="ctr"/>
            <a:r>
              <a:rPr lang="cs-CZ" dirty="0"/>
              <a:t>Právo stavby </a:t>
            </a:r>
          </a:p>
        </p:txBody>
      </p:sp>
    </p:spTree>
    <p:extLst>
      <p:ext uri="{BB962C8B-B14F-4D97-AF65-F5344CB8AC3E}">
        <p14:creationId xmlns:p14="http://schemas.microsoft.com/office/powerpoint/2010/main" val="2646868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7962" y="1052736"/>
            <a:ext cx="5829638" cy="530514"/>
          </a:xfrm>
        </p:spPr>
        <p:txBody>
          <a:bodyPr/>
          <a:lstStyle/>
          <a:p>
            <a:pPr>
              <a:defRPr/>
            </a:pPr>
            <a:r>
              <a:rPr lang="cs-CZ" altLang="cs-CZ" dirty="0"/>
              <a:t>POJEM</a:t>
            </a:r>
          </a:p>
        </p:txBody>
      </p:sp>
      <p:sp>
        <p:nvSpPr>
          <p:cNvPr id="4099" name="Rectangle 3"/>
          <p:cNvSpPr>
            <a:spLocks noGrp="1" noChangeArrowheads="1"/>
          </p:cNvSpPr>
          <p:nvPr>
            <p:ph type="body" idx="1"/>
          </p:nvPr>
        </p:nvSpPr>
        <p:spPr>
          <a:xfrm>
            <a:off x="617962" y="1772816"/>
            <a:ext cx="7770462" cy="4608512"/>
          </a:xfrm>
        </p:spPr>
        <p:txBody>
          <a:bodyPr>
            <a:noAutofit/>
          </a:bodyPr>
          <a:lstStyle/>
          <a:p>
            <a:pPr algn="just">
              <a:defRPr/>
            </a:pPr>
            <a:r>
              <a:rPr lang="cs-CZ" sz="1800" b="1" dirty="0"/>
              <a:t>užívací věcné právo k věci cizí (§ 1240 </a:t>
            </a:r>
            <a:r>
              <a:rPr lang="cs-CZ" sz="1800" b="1" dirty="0" err="1"/>
              <a:t>an</a:t>
            </a:r>
            <a:r>
              <a:rPr lang="cs-CZ" sz="1800" b="1" dirty="0"/>
              <a:t>.)</a:t>
            </a:r>
          </a:p>
          <a:p>
            <a:pPr lvl="1" algn="just">
              <a:defRPr/>
            </a:pPr>
            <a:r>
              <a:rPr lang="cs-CZ" sz="1800" dirty="0"/>
              <a:t>doplnění principu </a:t>
            </a:r>
            <a:r>
              <a:rPr lang="cs-CZ" sz="1800" i="1" dirty="0" err="1"/>
              <a:t>superficies</a:t>
            </a:r>
            <a:r>
              <a:rPr lang="cs-CZ" sz="1800" i="1" dirty="0"/>
              <a:t> </a:t>
            </a:r>
            <a:r>
              <a:rPr lang="cs-CZ" sz="1800" i="1" dirty="0" err="1"/>
              <a:t>solo</a:t>
            </a:r>
            <a:r>
              <a:rPr lang="cs-CZ" sz="1800" i="1" dirty="0"/>
              <a:t> cedit</a:t>
            </a:r>
            <a:r>
              <a:rPr lang="cs-CZ" sz="1800" dirty="0"/>
              <a:t> (výjimka z principu </a:t>
            </a:r>
            <a:r>
              <a:rPr lang="cs-CZ" sz="1800" i="1" dirty="0"/>
              <a:t>s. s. c.</a:t>
            </a:r>
            <a:r>
              <a:rPr lang="cs-CZ" sz="1800" dirty="0"/>
              <a:t>)</a:t>
            </a:r>
          </a:p>
          <a:p>
            <a:pPr lvl="1" algn="just">
              <a:defRPr/>
            </a:pPr>
            <a:r>
              <a:rPr lang="cs-CZ" sz="1800" dirty="0"/>
              <a:t>institut na pomezí vlastnického práva a věcného práva k věci cizí</a:t>
            </a:r>
          </a:p>
          <a:p>
            <a:pPr lvl="1" algn="just">
              <a:defRPr/>
            </a:pPr>
            <a:r>
              <a:rPr lang="cs-CZ" sz="1800" dirty="0"/>
              <a:t>původně sociální důvody pro vytvoření práva stavby (dnes již ne)</a:t>
            </a:r>
          </a:p>
          <a:p>
            <a:pPr marL="0" indent="0" algn="just">
              <a:buNone/>
              <a:defRPr/>
            </a:pPr>
            <a:endParaRPr lang="cs-CZ" sz="1800" dirty="0">
              <a:solidFill>
                <a:srgbClr val="FF0000"/>
              </a:solidFill>
            </a:endParaRPr>
          </a:p>
          <a:p>
            <a:pPr algn="just">
              <a:defRPr/>
            </a:pPr>
            <a:r>
              <a:rPr lang="cs-CZ" sz="1800" b="1" dirty="0"/>
              <a:t>dřívější úpravy</a:t>
            </a:r>
          </a:p>
          <a:p>
            <a:pPr lvl="1" algn="just">
              <a:defRPr/>
            </a:pPr>
            <a:r>
              <a:rPr lang="cs-CZ" sz="1800" dirty="0"/>
              <a:t>zákon č. 86/1912 ř. z., o stavebním právu</a:t>
            </a:r>
          </a:p>
          <a:p>
            <a:pPr lvl="1" algn="just">
              <a:defRPr/>
            </a:pPr>
            <a:r>
              <a:rPr lang="cs-CZ" sz="1800" dirty="0"/>
              <a:t>§ 241-259 vládního návrhu OZ 1937</a:t>
            </a:r>
          </a:p>
          <a:p>
            <a:pPr lvl="1" algn="just">
              <a:defRPr/>
            </a:pPr>
            <a:r>
              <a:rPr lang="cs-CZ" sz="1800" dirty="0"/>
              <a:t>zákon č. 88/1947 Sb., o právu stavby</a:t>
            </a:r>
          </a:p>
          <a:p>
            <a:pPr lvl="1" algn="just">
              <a:defRPr/>
            </a:pPr>
            <a:r>
              <a:rPr lang="cs-CZ" sz="1800" dirty="0"/>
              <a:t>§ 160-165 OZ 1950</a:t>
            </a:r>
          </a:p>
          <a:p>
            <a:pPr algn="just">
              <a:defRPr/>
            </a:pPr>
            <a:endParaRPr lang="cs-CZ" sz="1800" b="1" dirty="0"/>
          </a:p>
          <a:p>
            <a:pPr algn="just">
              <a:defRPr/>
            </a:pPr>
            <a:r>
              <a:rPr lang="cs-CZ" sz="1800" b="1" dirty="0"/>
              <a:t>zahraničí</a:t>
            </a:r>
          </a:p>
          <a:p>
            <a:pPr lvl="1" algn="just">
              <a:defRPr/>
            </a:pPr>
            <a:r>
              <a:rPr lang="cs-CZ" sz="1800" dirty="0"/>
              <a:t>Německo (</a:t>
            </a:r>
            <a:r>
              <a:rPr lang="cs-CZ" sz="1800" i="1" dirty="0" err="1"/>
              <a:t>Erbbaurecht</a:t>
            </a:r>
            <a:r>
              <a:rPr lang="cs-CZ" sz="1800" dirty="0"/>
              <a:t>), Rakousko (</a:t>
            </a:r>
            <a:r>
              <a:rPr lang="cs-CZ" sz="1800" i="1" dirty="0" err="1"/>
              <a:t>Baurecht</a:t>
            </a:r>
            <a:r>
              <a:rPr lang="cs-CZ" sz="1800" dirty="0"/>
              <a:t>), Polsko (</a:t>
            </a:r>
            <a:r>
              <a:rPr lang="cs-CZ" sz="1800" i="1" dirty="0" err="1"/>
              <a:t>użytkowanie</a:t>
            </a:r>
            <a:r>
              <a:rPr lang="cs-CZ" sz="1800" i="1" dirty="0"/>
              <a:t> </a:t>
            </a:r>
            <a:r>
              <a:rPr lang="cs-CZ" sz="1800" i="1" dirty="0" err="1"/>
              <a:t>wieczyste</a:t>
            </a:r>
            <a:r>
              <a:rPr lang="cs-CZ" sz="1800" dirty="0"/>
              <a:t>)</a:t>
            </a:r>
          </a:p>
        </p:txBody>
      </p:sp>
    </p:spTree>
    <p:extLst>
      <p:ext uri="{BB962C8B-B14F-4D97-AF65-F5344CB8AC3E}">
        <p14:creationId xmlns:p14="http://schemas.microsoft.com/office/powerpoint/2010/main" val="2288678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491758" y="980728"/>
            <a:ext cx="8086635" cy="647700"/>
          </a:xfrm>
        </p:spPr>
        <p:txBody>
          <a:bodyPr/>
          <a:lstStyle/>
          <a:p>
            <a:pPr>
              <a:defRPr/>
            </a:pPr>
            <a:r>
              <a:rPr lang="cs-CZ" altLang="cs-CZ" dirty="0"/>
              <a:t>VYMEZENÍ</a:t>
            </a:r>
          </a:p>
        </p:txBody>
      </p:sp>
      <p:sp>
        <p:nvSpPr>
          <p:cNvPr id="5123" name="Zástupný symbol pro obsah 2"/>
          <p:cNvSpPr>
            <a:spLocks noGrp="1"/>
          </p:cNvSpPr>
          <p:nvPr>
            <p:ph idx="1"/>
          </p:nvPr>
        </p:nvSpPr>
        <p:spPr>
          <a:xfrm>
            <a:off x="491758" y="1844824"/>
            <a:ext cx="7921154" cy="4464496"/>
          </a:xfrm>
        </p:spPr>
        <p:txBody>
          <a:bodyPr>
            <a:noAutofit/>
          </a:bodyPr>
          <a:lstStyle/>
          <a:p>
            <a:pPr algn="just">
              <a:defRPr/>
            </a:pPr>
            <a:r>
              <a:rPr lang="cs-CZ" altLang="cs-CZ" sz="2000" b="1" dirty="0"/>
              <a:t>vymezení PS (§ 1240)</a:t>
            </a:r>
          </a:p>
          <a:p>
            <a:pPr lvl="1" algn="just">
              <a:defRPr/>
            </a:pPr>
            <a:r>
              <a:rPr lang="cs-CZ" altLang="cs-CZ" sz="2000" dirty="0"/>
              <a:t>pozemek může být zatížen věcným právem jiné osoby (stavebníka) mít </a:t>
            </a:r>
            <a:r>
              <a:rPr lang="cs-CZ" altLang="cs-CZ" sz="2000" b="1" dirty="0"/>
              <a:t>na povrchu nebo pod povrchem </a:t>
            </a:r>
            <a:r>
              <a:rPr lang="cs-CZ" altLang="cs-CZ" sz="2000" dirty="0"/>
              <a:t>pozemku stavbu</a:t>
            </a:r>
          </a:p>
          <a:p>
            <a:pPr lvl="2" algn="just">
              <a:defRPr/>
            </a:pPr>
            <a:r>
              <a:rPr lang="cs-CZ" altLang="cs-CZ" sz="2000" dirty="0"/>
              <a:t>ve stavbě zřízené na základě PS mohou být vymezeny jednotky dle § 1159 (vznik bytového spoluvlastnictví)!</a:t>
            </a:r>
          </a:p>
          <a:p>
            <a:pPr lvl="1" algn="just">
              <a:defRPr/>
            </a:pPr>
            <a:r>
              <a:rPr lang="cs-CZ" altLang="cs-CZ" sz="2000" dirty="0" err="1"/>
              <a:t>věcněprávní</a:t>
            </a:r>
            <a:r>
              <a:rPr lang="cs-CZ" altLang="cs-CZ" sz="2000" dirty="0"/>
              <a:t> zatížení pozemku zapsané ve veřejném seznamu (katastr nemovitostí), avšak zároveň věc nemovitá (viz dále)</a:t>
            </a:r>
          </a:p>
          <a:p>
            <a:pPr lvl="1" algn="just">
              <a:defRPr/>
            </a:pPr>
            <a:r>
              <a:rPr lang="cs-CZ" altLang="cs-CZ" sz="2000" dirty="0"/>
              <a:t>ke stavbě </a:t>
            </a:r>
            <a:r>
              <a:rPr lang="cs-CZ" altLang="cs-CZ" sz="2000" b="1" dirty="0"/>
              <a:t>již zřízené </a:t>
            </a:r>
            <a:r>
              <a:rPr lang="cs-CZ" altLang="cs-CZ" sz="2000" dirty="0"/>
              <a:t>či </a:t>
            </a:r>
            <a:r>
              <a:rPr lang="cs-CZ" altLang="cs-CZ" sz="2000" b="1" dirty="0"/>
              <a:t>dosud nezřízené</a:t>
            </a:r>
            <a:r>
              <a:rPr lang="cs-CZ" altLang="cs-CZ" sz="2000" dirty="0"/>
              <a:t> (např. z důvodů rekonstrukce)</a:t>
            </a:r>
          </a:p>
          <a:p>
            <a:pPr lvl="1" algn="just">
              <a:defRPr/>
            </a:pPr>
            <a:r>
              <a:rPr lang="cs-CZ" altLang="cs-CZ" sz="2000" dirty="0"/>
              <a:t>může být zřízeno tak, že se vztahuje </a:t>
            </a:r>
            <a:r>
              <a:rPr lang="cs-CZ" altLang="cs-CZ" sz="2000" b="1" dirty="0"/>
              <a:t>i na pozemek, kterého sice není pro stavbu zapotřebí, ale slouží k jejímu lepšímu užívání </a:t>
            </a:r>
            <a:r>
              <a:rPr lang="cs-CZ" altLang="cs-CZ" sz="2000" dirty="0"/>
              <a:t>(např. příjezdová cesta, manipulační plocha na sousedním pozemku atd.)</a:t>
            </a:r>
            <a:endParaRPr lang="cs-CZ" altLang="cs-CZ" sz="2000" dirty="0">
              <a:solidFill>
                <a:srgbClr val="FF0000"/>
              </a:solidFill>
            </a:endParaRPr>
          </a:p>
        </p:txBody>
      </p:sp>
    </p:spTree>
    <p:extLst>
      <p:ext uri="{BB962C8B-B14F-4D97-AF65-F5344CB8AC3E}">
        <p14:creationId xmlns:p14="http://schemas.microsoft.com/office/powerpoint/2010/main" val="2631261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730133" y="1412776"/>
            <a:ext cx="7681353" cy="4824536"/>
          </a:xfrm>
        </p:spPr>
        <p:txBody>
          <a:bodyPr>
            <a:noAutofit/>
          </a:bodyPr>
          <a:lstStyle/>
          <a:p>
            <a:pPr lvl="1" algn="just"/>
            <a:r>
              <a:rPr lang="cs-CZ" altLang="cs-CZ" sz="1800" dirty="0"/>
              <a:t>nelze zřídit k pozemku, na kterém vázne právo příčící se účelu stavby (např. věcné břemeno); § 1240</a:t>
            </a:r>
          </a:p>
          <a:p>
            <a:pPr lvl="1" algn="just"/>
            <a:r>
              <a:rPr lang="cs-CZ" altLang="cs-CZ" sz="1800" dirty="0"/>
              <a:t>je-li pozemek zatížen zástavním právem, lze jej zatížit PS jen se souhlasem zástavního věřitele (zřízením PS dochází k právnímu znehodnocení pozemku, tudíž k dotčení věřitele); §1241</a:t>
            </a:r>
          </a:p>
          <a:p>
            <a:pPr lvl="1" algn="just"/>
            <a:r>
              <a:rPr lang="cs-CZ" altLang="cs-CZ" sz="1800" dirty="0"/>
              <a:t>PS je </a:t>
            </a:r>
            <a:r>
              <a:rPr lang="cs-CZ" altLang="cs-CZ" sz="1800" b="1" dirty="0"/>
              <a:t>věc nemovitá (nehmotná)</a:t>
            </a:r>
            <a:r>
              <a:rPr lang="cs-CZ" altLang="cs-CZ" sz="1800" dirty="0"/>
              <a:t>. Stavba vyhovující PS je </a:t>
            </a:r>
            <a:r>
              <a:rPr lang="cs-CZ" altLang="cs-CZ" sz="1800" b="1" dirty="0"/>
              <a:t>jeho součástí</a:t>
            </a:r>
            <a:r>
              <a:rPr lang="cs-CZ" altLang="cs-CZ" sz="1800" dirty="0"/>
              <a:t>, ale </a:t>
            </a:r>
            <a:r>
              <a:rPr lang="cs-CZ" altLang="cs-CZ" sz="1800" b="1" dirty="0"/>
              <a:t>také podléhá ustanovením o nemovitých věcech </a:t>
            </a:r>
            <a:r>
              <a:rPr lang="cs-CZ" altLang="cs-CZ" sz="1800" dirty="0"/>
              <a:t>(např. </a:t>
            </a:r>
            <a:r>
              <a:rPr lang="cs-CZ" altLang="cs-CZ" sz="1800" dirty="0" err="1"/>
              <a:t>vindikační</a:t>
            </a:r>
            <a:r>
              <a:rPr lang="cs-CZ" altLang="cs-CZ" sz="1800" dirty="0"/>
              <a:t> žaloba)</a:t>
            </a:r>
          </a:p>
          <a:p>
            <a:pPr lvl="2" algn="just"/>
            <a:r>
              <a:rPr lang="cs-CZ" altLang="cs-CZ" sz="1800" dirty="0"/>
              <a:t>§ 1242, § 498</a:t>
            </a:r>
          </a:p>
          <a:p>
            <a:pPr lvl="1" algn="just"/>
            <a:r>
              <a:rPr lang="cs-CZ" altLang="cs-CZ" sz="1800" dirty="0"/>
              <a:t>zcizitelné, děditelné, zatížitelné právo (§ 1252 odst. 1, § 1253)</a:t>
            </a:r>
          </a:p>
          <a:p>
            <a:pPr algn="just"/>
            <a:endParaRPr lang="cs-CZ" altLang="cs-CZ" sz="1800" b="1" dirty="0"/>
          </a:p>
          <a:p>
            <a:pPr algn="just"/>
            <a:r>
              <a:rPr lang="cs-CZ" altLang="cs-CZ" sz="1800" b="1" dirty="0"/>
              <a:t>vztah PS k jiným výjimkám z principu </a:t>
            </a:r>
            <a:r>
              <a:rPr lang="cs-CZ" altLang="cs-CZ" sz="1800" b="1" i="1" dirty="0" err="1"/>
              <a:t>superficies</a:t>
            </a:r>
            <a:r>
              <a:rPr lang="cs-CZ" altLang="cs-CZ" sz="1800" b="1" i="1" dirty="0"/>
              <a:t> </a:t>
            </a:r>
            <a:r>
              <a:rPr lang="cs-CZ" altLang="cs-CZ" sz="1800" b="1" i="1" dirty="0" err="1"/>
              <a:t>solo</a:t>
            </a:r>
            <a:r>
              <a:rPr lang="cs-CZ" altLang="cs-CZ" sz="1800" b="1" i="1" dirty="0"/>
              <a:t> cedit</a:t>
            </a:r>
          </a:p>
          <a:p>
            <a:pPr lvl="1" algn="just"/>
            <a:r>
              <a:rPr lang="cs-CZ" altLang="cs-CZ" sz="1800" dirty="0"/>
              <a:t>problematické je zejména pojetí tzv. </a:t>
            </a:r>
            <a:r>
              <a:rPr lang="cs-CZ" altLang="cs-CZ" sz="1800" dirty="0" err="1"/>
              <a:t>superedifikátů</a:t>
            </a:r>
            <a:r>
              <a:rPr lang="cs-CZ" altLang="cs-CZ" sz="1800" dirty="0"/>
              <a:t> (dočasných staveb) dle § 506 odst. 1</a:t>
            </a:r>
          </a:p>
        </p:txBody>
      </p:sp>
    </p:spTree>
    <p:extLst>
      <p:ext uri="{BB962C8B-B14F-4D97-AF65-F5344CB8AC3E}">
        <p14:creationId xmlns:p14="http://schemas.microsoft.com/office/powerpoint/2010/main" val="2585041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9847" y="2731633"/>
            <a:ext cx="1756274" cy="1756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lipsa 15"/>
          <p:cNvSpPr/>
          <p:nvPr/>
        </p:nvSpPr>
        <p:spPr>
          <a:xfrm>
            <a:off x="3088425" y="2613103"/>
            <a:ext cx="3401812" cy="2321854"/>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sz="1337"/>
          </a:p>
        </p:txBody>
      </p:sp>
      <p:sp>
        <p:nvSpPr>
          <p:cNvPr id="6" name="Šipka doprava 5"/>
          <p:cNvSpPr/>
          <p:nvPr/>
        </p:nvSpPr>
        <p:spPr>
          <a:xfrm>
            <a:off x="2494441" y="3557852"/>
            <a:ext cx="580699" cy="363161"/>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sz="1337"/>
          </a:p>
        </p:txBody>
      </p:sp>
      <p:sp>
        <p:nvSpPr>
          <p:cNvPr id="7" name="Šipka doleva 6"/>
          <p:cNvSpPr/>
          <p:nvPr/>
        </p:nvSpPr>
        <p:spPr>
          <a:xfrm>
            <a:off x="5643560" y="3414857"/>
            <a:ext cx="1296665" cy="364352"/>
          </a:xfrm>
          <a:prstGeom prst="lef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sz="1337"/>
          </a:p>
        </p:txBody>
      </p:sp>
      <p:sp>
        <p:nvSpPr>
          <p:cNvPr id="8" name="Šipka nahoru 7"/>
          <p:cNvSpPr/>
          <p:nvPr/>
        </p:nvSpPr>
        <p:spPr>
          <a:xfrm>
            <a:off x="4777984" y="4544849"/>
            <a:ext cx="363161" cy="734658"/>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sz="1337"/>
          </a:p>
        </p:txBody>
      </p:sp>
      <p:sp>
        <p:nvSpPr>
          <p:cNvPr id="9" name="Obdélník 8"/>
          <p:cNvSpPr/>
          <p:nvPr/>
        </p:nvSpPr>
        <p:spPr>
          <a:xfrm>
            <a:off x="1138055" y="2641466"/>
            <a:ext cx="1339650" cy="34543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337" b="1" dirty="0">
                <a:solidFill>
                  <a:schemeClr val="tx1"/>
                </a:solidFill>
              </a:rPr>
              <a:t>PRÁVO STAVBY</a:t>
            </a:r>
          </a:p>
          <a:p>
            <a:pPr>
              <a:defRPr/>
            </a:pPr>
            <a:r>
              <a:rPr lang="cs-CZ" sz="1337" dirty="0">
                <a:solidFill>
                  <a:schemeClr val="tx1"/>
                </a:solidFill>
              </a:rPr>
              <a:t>= samostatná </a:t>
            </a:r>
            <a:r>
              <a:rPr lang="cs-CZ" sz="1337" b="1" dirty="0">
                <a:solidFill>
                  <a:schemeClr val="tx1"/>
                </a:solidFill>
              </a:rPr>
              <a:t>nehmotná věc nemovitá</a:t>
            </a:r>
            <a:r>
              <a:rPr lang="cs-CZ" sz="1337" dirty="0">
                <a:solidFill>
                  <a:schemeClr val="tx1"/>
                </a:solidFill>
              </a:rPr>
              <a:t>, zároveň </a:t>
            </a:r>
            <a:r>
              <a:rPr lang="cs-CZ" sz="1337" dirty="0" err="1">
                <a:solidFill>
                  <a:schemeClr val="tx1"/>
                </a:solidFill>
              </a:rPr>
              <a:t>věcněprávní</a:t>
            </a:r>
            <a:r>
              <a:rPr lang="cs-CZ" sz="1337" dirty="0">
                <a:solidFill>
                  <a:schemeClr val="tx1"/>
                </a:solidFill>
              </a:rPr>
              <a:t> zatížení pozemku</a:t>
            </a:r>
          </a:p>
          <a:p>
            <a:pPr>
              <a:defRPr/>
            </a:pPr>
            <a:endParaRPr lang="cs-CZ" sz="1337" b="1" dirty="0">
              <a:solidFill>
                <a:schemeClr val="tx1"/>
              </a:solidFill>
            </a:endParaRPr>
          </a:p>
          <a:p>
            <a:pPr>
              <a:defRPr/>
            </a:pPr>
            <a:r>
              <a:rPr lang="cs-CZ" sz="1337" b="1" dirty="0">
                <a:solidFill>
                  <a:schemeClr val="tx1"/>
                </a:solidFill>
              </a:rPr>
              <a:t>VLASTNÍKEM </a:t>
            </a:r>
            <a:r>
              <a:rPr lang="cs-CZ" sz="1337" dirty="0">
                <a:solidFill>
                  <a:schemeClr val="tx1"/>
                </a:solidFill>
              </a:rPr>
              <a:t>práva stavby je</a:t>
            </a:r>
            <a:r>
              <a:rPr lang="cs-CZ" sz="1337" b="1" dirty="0">
                <a:solidFill>
                  <a:schemeClr val="tx1"/>
                </a:solidFill>
              </a:rPr>
              <a:t> STAVEBNÍK </a:t>
            </a:r>
            <a:r>
              <a:rPr lang="cs-CZ" sz="1337" dirty="0">
                <a:solidFill>
                  <a:schemeClr val="tx1"/>
                </a:solidFill>
              </a:rPr>
              <a:t>(např. developer)</a:t>
            </a:r>
          </a:p>
        </p:txBody>
      </p:sp>
      <p:sp>
        <p:nvSpPr>
          <p:cNvPr id="10" name="Obdélník 9"/>
          <p:cNvSpPr/>
          <p:nvPr/>
        </p:nvSpPr>
        <p:spPr>
          <a:xfrm>
            <a:off x="6953510" y="2109461"/>
            <a:ext cx="1650720" cy="20784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337" dirty="0">
                <a:solidFill>
                  <a:schemeClr val="tx1"/>
                </a:solidFill>
              </a:rPr>
              <a:t>Stavba </a:t>
            </a:r>
            <a:r>
              <a:rPr lang="cs-CZ" sz="1337" b="1" dirty="0">
                <a:solidFill>
                  <a:schemeClr val="tx1"/>
                </a:solidFill>
              </a:rPr>
              <a:t>NENÍ součástí pozemku ani samostatnou věcí.</a:t>
            </a:r>
          </a:p>
          <a:p>
            <a:pPr>
              <a:defRPr/>
            </a:pPr>
            <a:r>
              <a:rPr lang="cs-CZ" sz="1337" dirty="0">
                <a:solidFill>
                  <a:schemeClr val="tx1"/>
                </a:solidFill>
              </a:rPr>
              <a:t>Je </a:t>
            </a:r>
            <a:r>
              <a:rPr lang="cs-CZ" sz="1337" b="1" dirty="0">
                <a:solidFill>
                  <a:schemeClr val="tx1"/>
                </a:solidFill>
              </a:rPr>
              <a:t>SOUČÁSTÍ práva stavby. </a:t>
            </a:r>
            <a:r>
              <a:rPr lang="cs-CZ" sz="1337" dirty="0">
                <a:solidFill>
                  <a:schemeClr val="tx1"/>
                </a:solidFill>
              </a:rPr>
              <a:t>Právo stavby v tomto ohledu tvoří</a:t>
            </a:r>
            <a:r>
              <a:rPr lang="cs-CZ" sz="1337" b="1" dirty="0">
                <a:solidFill>
                  <a:schemeClr val="tx1"/>
                </a:solidFill>
              </a:rPr>
              <a:t> „náhradní pozemek“</a:t>
            </a:r>
            <a:endParaRPr lang="cs-CZ" sz="1337" b="1" dirty="0"/>
          </a:p>
        </p:txBody>
      </p:sp>
      <p:cxnSp>
        <p:nvCxnSpPr>
          <p:cNvPr id="12" name="Přímá spojnice 11"/>
          <p:cNvCxnSpPr/>
          <p:nvPr/>
        </p:nvCxnSpPr>
        <p:spPr>
          <a:xfrm>
            <a:off x="2752247" y="4460521"/>
            <a:ext cx="4536544" cy="54772"/>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3" name="Obdélník 12"/>
          <p:cNvSpPr/>
          <p:nvPr/>
        </p:nvSpPr>
        <p:spPr>
          <a:xfrm>
            <a:off x="6159423" y="4757233"/>
            <a:ext cx="2003438" cy="1082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337" dirty="0">
                <a:solidFill>
                  <a:schemeClr val="tx1"/>
                </a:solidFill>
              </a:rPr>
              <a:t>Pozemek jako</a:t>
            </a:r>
            <a:r>
              <a:rPr lang="cs-CZ" sz="1337" b="1" dirty="0">
                <a:solidFill>
                  <a:schemeClr val="tx1"/>
                </a:solidFill>
              </a:rPr>
              <a:t> samostatná nemovitá věc</a:t>
            </a:r>
            <a:r>
              <a:rPr lang="cs-CZ" sz="1337" dirty="0">
                <a:solidFill>
                  <a:schemeClr val="tx1"/>
                </a:solidFill>
              </a:rPr>
              <a:t> ve vlastnictví (např. obce), zatížená právem stavby</a:t>
            </a:r>
            <a:endParaRPr lang="cs-CZ" sz="1337" dirty="0"/>
          </a:p>
        </p:txBody>
      </p:sp>
      <p:sp>
        <p:nvSpPr>
          <p:cNvPr id="16" name="Slunce 15"/>
          <p:cNvSpPr/>
          <p:nvPr/>
        </p:nvSpPr>
        <p:spPr>
          <a:xfrm>
            <a:off x="2765532" y="1544792"/>
            <a:ext cx="685840" cy="685840"/>
          </a:xfrm>
          <a:prstGeom prst="sun">
            <a:avLst/>
          </a:prstGeom>
          <a:solidFill>
            <a:srgbClr val="FFFF00"/>
          </a:solidFill>
          <a:ln>
            <a:solidFill>
              <a:srgbClr val="FFFF00"/>
            </a:solidFill>
          </a:ln>
          <a:effectLst>
            <a:glow rad="228600">
              <a:schemeClr val="accent2">
                <a:satMod val="175000"/>
                <a:alpha val="40000"/>
              </a:schemeClr>
            </a:glow>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sz="1337"/>
          </a:p>
        </p:txBody>
      </p:sp>
      <p:sp>
        <p:nvSpPr>
          <p:cNvPr id="17" name="Mrak 16"/>
          <p:cNvSpPr/>
          <p:nvPr/>
        </p:nvSpPr>
        <p:spPr>
          <a:xfrm>
            <a:off x="2112362" y="1416118"/>
            <a:ext cx="685840" cy="685840"/>
          </a:xfrm>
          <a:prstGeom prst="cloud">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sz="1337"/>
          </a:p>
        </p:txBody>
      </p:sp>
      <p:sp>
        <p:nvSpPr>
          <p:cNvPr id="18" name="Mrak 17"/>
          <p:cNvSpPr/>
          <p:nvPr/>
        </p:nvSpPr>
        <p:spPr>
          <a:xfrm>
            <a:off x="2965053" y="2054559"/>
            <a:ext cx="685840" cy="685840"/>
          </a:xfrm>
          <a:prstGeom prst="cloud">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sz="1337"/>
          </a:p>
        </p:txBody>
      </p:sp>
      <p:sp>
        <p:nvSpPr>
          <p:cNvPr id="19" name="Šipka dolů 18"/>
          <p:cNvSpPr/>
          <p:nvPr/>
        </p:nvSpPr>
        <p:spPr>
          <a:xfrm>
            <a:off x="4656437" y="2169508"/>
            <a:ext cx="363162" cy="4429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sz="1337"/>
          </a:p>
        </p:txBody>
      </p:sp>
      <p:sp>
        <p:nvSpPr>
          <p:cNvPr id="20" name="Obdélník 19"/>
          <p:cNvSpPr/>
          <p:nvPr/>
        </p:nvSpPr>
        <p:spPr>
          <a:xfrm>
            <a:off x="3949280" y="860885"/>
            <a:ext cx="2383729" cy="1279067"/>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337" dirty="0">
                <a:solidFill>
                  <a:schemeClr val="tx1"/>
                </a:solidFill>
              </a:rPr>
              <a:t>Na právu stavby mohou být jako na věci nemovité zřizována </a:t>
            </a:r>
            <a:r>
              <a:rPr lang="cs-CZ" sz="1337" b="1" dirty="0">
                <a:solidFill>
                  <a:schemeClr val="tx1"/>
                </a:solidFill>
              </a:rPr>
              <a:t>věcná práva třetích osob </a:t>
            </a:r>
            <a:r>
              <a:rPr lang="cs-CZ" sz="1337" dirty="0">
                <a:solidFill>
                  <a:schemeClr val="tx1"/>
                </a:solidFill>
              </a:rPr>
              <a:t>(např. zástavní právo, předkupní právo apod.)</a:t>
            </a:r>
            <a:endParaRPr lang="cs-CZ" sz="1337" dirty="0"/>
          </a:p>
        </p:txBody>
      </p:sp>
      <p:sp>
        <p:nvSpPr>
          <p:cNvPr id="21" name="Mrak 20"/>
          <p:cNvSpPr/>
          <p:nvPr/>
        </p:nvSpPr>
        <p:spPr>
          <a:xfrm>
            <a:off x="2400104" y="1955626"/>
            <a:ext cx="685840" cy="685840"/>
          </a:xfrm>
          <a:prstGeom prst="cloud">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sz="1337"/>
          </a:p>
        </p:txBody>
      </p:sp>
    </p:spTree>
    <p:extLst>
      <p:ext uri="{BB962C8B-B14F-4D97-AF65-F5344CB8AC3E}">
        <p14:creationId xmlns:p14="http://schemas.microsoft.com/office/powerpoint/2010/main" val="2883008429"/>
      </p:ext>
    </p:extLst>
  </p:cSld>
  <p:clrMapOvr>
    <a:masterClrMapping/>
  </p:clrMapOvr>
</p:sld>
</file>

<file path=ppt/theme/theme1.xml><?xml version="1.0" encoding="utf-8"?>
<a:theme xmlns:a="http://schemas.openxmlformats.org/drawingml/2006/main" name="Motiv1">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1" id="{8E6FA38F-6E88-4DDE-965F-430618BD2187}" vid="{AD423196-F181-447E-9CA5-C0E30AFF1E6D}"/>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9458</TotalTime>
  <Words>3441</Words>
  <Application>Microsoft Office PowerPoint</Application>
  <PresentationFormat>Předvádění na obrazovce (4:3)</PresentationFormat>
  <Paragraphs>272</Paragraphs>
  <Slides>40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Tahoma</vt:lpstr>
      <vt:lpstr>Wingdings</vt:lpstr>
      <vt:lpstr>Motiv1</vt:lpstr>
      <vt:lpstr> </vt:lpstr>
      <vt:lpstr>Věcná práva k cizím věcem - obecně</vt:lpstr>
      <vt:lpstr>Věcná práva jako práva absolutní</vt:lpstr>
      <vt:lpstr>Relativní a absolutní účinky</vt:lpstr>
      <vt:lpstr>Právo stavby </vt:lpstr>
      <vt:lpstr>POJEM</vt:lpstr>
      <vt:lpstr>VYMEZENÍ</vt:lpstr>
      <vt:lpstr>Prezentace aplikace PowerPoint</vt:lpstr>
      <vt:lpstr>Prezentace aplikace PowerPoint</vt:lpstr>
      <vt:lpstr>SUBJEKTY</vt:lpstr>
      <vt:lpstr>VZNIK, DOČASNOST</vt:lpstr>
      <vt:lpstr>Prezentace aplikace PowerPoint</vt:lpstr>
      <vt:lpstr>ÚPLATNOST</vt:lpstr>
      <vt:lpstr>PRÁVNÍ POMĚRY Z PS (§ 1250 an.)</vt:lpstr>
      <vt:lpstr>Prezentace aplikace PowerPoint</vt:lpstr>
      <vt:lpstr>ZÁNIK PS</vt:lpstr>
      <vt:lpstr>Prezentace aplikace PowerPoint</vt:lpstr>
      <vt:lpstr>Věcná břemena</vt:lpstr>
      <vt:lpstr>POJEM A VYMEZENÍ VB</vt:lpstr>
      <vt:lpstr>Prezentace aplikace PowerPoint</vt:lpstr>
      <vt:lpstr>SLUŽEBNOSTI</vt:lpstr>
      <vt:lpstr>Prezentace aplikace PowerPoint</vt:lpstr>
      <vt:lpstr>Prezentace aplikace PowerPoint</vt:lpstr>
      <vt:lpstr>Prezentace aplikace PowerPoint</vt:lpstr>
      <vt:lpstr>ZŘÍZENÍ SLUŽEBNOSTI</vt:lpstr>
      <vt:lpstr>Prezentace aplikace PowerPoint</vt:lpstr>
      <vt:lpstr>Prezentace aplikace PowerPoint</vt:lpstr>
      <vt:lpstr>Prezentace aplikace PowerPoint</vt:lpstr>
      <vt:lpstr>Prezentace aplikace PowerPoint</vt:lpstr>
      <vt:lpstr>PRÁVNÍ POMĚRY ZE SLUŽEBNOSTI</vt:lpstr>
      <vt:lpstr>Prezentace aplikace PowerPoint</vt:lpstr>
      <vt:lpstr>NĚKTERÉ DRUHY SLUŽEBNOSTÍ</vt:lpstr>
      <vt:lpstr>ZÁNIK SLUŽEBNOSTÍ</vt:lpstr>
      <vt:lpstr>Prezentace aplikace PowerPoint</vt:lpstr>
      <vt:lpstr>Prezentace aplikace PowerPoint</vt:lpstr>
      <vt:lpstr>REÁLNÁ BŘEMENA</vt:lpstr>
      <vt:lpstr>Prezentace aplikace PowerPoint</vt:lpstr>
      <vt:lpstr>Prezentace aplikace PowerPoint</vt:lpstr>
      <vt:lpstr>Prezentace aplikace PowerPoint</vt:lpstr>
      <vt:lpstr>Prezentace aplikace PowerPoint</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Správa cizího majetku a svěřenský fond v širších souvislostech</dc:title>
  <dc:creator>Lenovo User</dc:creator>
  <cp:lastModifiedBy>Melzer Filip</cp:lastModifiedBy>
  <cp:revision>156</cp:revision>
  <cp:lastPrinted>2020-10-28T20:29:53Z</cp:lastPrinted>
  <dcterms:created xsi:type="dcterms:W3CDTF">2013-11-19T21:26:25Z</dcterms:created>
  <dcterms:modified xsi:type="dcterms:W3CDTF">2020-11-17T22:04:46Z</dcterms:modified>
</cp:coreProperties>
</file>