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326" r:id="rId3"/>
    <p:sldId id="327" r:id="rId4"/>
    <p:sldId id="257" r:id="rId5"/>
    <p:sldId id="309" r:id="rId6"/>
    <p:sldId id="328" r:id="rId7"/>
    <p:sldId id="329" r:id="rId8"/>
    <p:sldId id="311" r:id="rId9"/>
    <p:sldId id="314" r:id="rId10"/>
    <p:sldId id="333" r:id="rId11"/>
    <p:sldId id="334" r:id="rId12"/>
    <p:sldId id="313" r:id="rId13"/>
    <p:sldId id="331" r:id="rId14"/>
    <p:sldId id="288" r:id="rId15"/>
    <p:sldId id="335" r:id="rId16"/>
    <p:sldId id="332" r:id="rId17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67801" autoAdjust="0"/>
  </p:normalViewPr>
  <p:slideViewPr>
    <p:cSldViewPr snapToGrid="0">
      <p:cViewPr varScale="1">
        <p:scale>
          <a:sx n="45" d="100"/>
          <a:sy n="45" d="100"/>
        </p:scale>
        <p:origin x="196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5046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005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82851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9017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2466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74886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51494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825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596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116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0341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6664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6106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244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7137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61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700000"/>
            <a:ext cx="8522680" cy="1171580"/>
          </a:xfrm>
        </p:spPr>
        <p:txBody>
          <a:bodyPr/>
          <a:lstStyle/>
          <a:p>
            <a:r>
              <a:rPr lang="cs-CZ" dirty="0"/>
              <a:t>Vlastnické právo</a:t>
            </a:r>
            <a:br>
              <a:rPr lang="cs-CZ" dirty="0"/>
            </a:br>
            <a:r>
              <a:rPr lang="cs-CZ" dirty="0"/>
              <a:t>	</a:t>
            </a:r>
            <a:r>
              <a:rPr lang="cs-CZ" sz="4000" i="1" dirty="0"/>
              <a:t>principy, předmět, obsah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4351292"/>
            <a:ext cx="8522680" cy="698497"/>
          </a:xfrm>
        </p:spPr>
        <p:txBody>
          <a:bodyPr/>
          <a:lstStyle/>
          <a:p>
            <a:r>
              <a:rPr lang="cs-CZ" dirty="0"/>
              <a:t>doc. JUDr. Pavel Koukal, Ph.D.</a:t>
            </a:r>
          </a:p>
          <a:p>
            <a:r>
              <a:rPr lang="cs-CZ" dirty="0"/>
              <a:t>Právnická fakulta Masarykovy univerzity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60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0554" y="707886"/>
            <a:ext cx="8066301" cy="3023192"/>
          </a:xfrm>
        </p:spPr>
        <p:txBody>
          <a:bodyPr/>
          <a:lstStyle/>
          <a:p>
            <a:r>
              <a:rPr lang="cs-CZ" sz="2000" b="1" dirty="0"/>
              <a:t>Čl. 1 Dodatkového protokolu k Evropské úmluvě o ochraně lidských práv a základních svobod</a:t>
            </a:r>
          </a:p>
          <a:p>
            <a:r>
              <a:rPr lang="cs-CZ" sz="2000" b="1" i="1" dirty="0"/>
              <a:t>Ochrana vlastnictví</a:t>
            </a:r>
          </a:p>
          <a:p>
            <a:r>
              <a:rPr lang="cs-CZ" sz="2000" i="1" dirty="0"/>
              <a:t>Každá fyzická nebo právnická osoba má </a:t>
            </a:r>
            <a:r>
              <a:rPr lang="cs-CZ" sz="2000" b="1" i="1" dirty="0"/>
              <a:t>právo pokojně užívat svůj majetek</a:t>
            </a:r>
            <a:r>
              <a:rPr lang="cs-CZ" sz="2000" i="1" dirty="0"/>
              <a:t>.</a:t>
            </a:r>
          </a:p>
          <a:p>
            <a:r>
              <a:rPr lang="cs-CZ" sz="2000" i="1" dirty="0"/>
              <a:t>Nikdo nemůže být </a:t>
            </a:r>
            <a:r>
              <a:rPr lang="cs-CZ" sz="2000" b="1" i="1" dirty="0"/>
              <a:t>zbaven svého majetku </a:t>
            </a:r>
            <a:r>
              <a:rPr lang="cs-CZ" sz="2000" i="1" dirty="0"/>
              <a:t>s výjimkou </a:t>
            </a:r>
            <a:r>
              <a:rPr lang="cs-CZ" sz="2000" b="1" i="1" dirty="0"/>
              <a:t>veřejného zájmu </a:t>
            </a:r>
            <a:r>
              <a:rPr lang="cs-CZ" sz="2000" i="1" dirty="0"/>
              <a:t>a za podmínek, které stanoví zákon a obecné zásady mezinárodního práva.</a:t>
            </a:r>
          </a:p>
          <a:p>
            <a:r>
              <a:rPr lang="cs-CZ" sz="2000" i="1" dirty="0"/>
              <a:t>Předchozí ustanovení nebrání právu států přijímat zákony, které považují za nezbytné, aby upravily </a:t>
            </a:r>
            <a:r>
              <a:rPr lang="cs-CZ" sz="2000" b="1" i="1" dirty="0"/>
              <a:t>užívání majetku v souladu s obecným zájmem </a:t>
            </a:r>
            <a:r>
              <a:rPr lang="cs-CZ" sz="2000" i="1" dirty="0"/>
              <a:t>a zajistily </a:t>
            </a:r>
            <a:r>
              <a:rPr lang="cs-CZ" sz="2000" b="1" i="1" dirty="0"/>
              <a:t>placení daní </a:t>
            </a:r>
            <a:r>
              <a:rPr lang="cs-CZ" sz="2000" i="1" dirty="0"/>
              <a:t>a jiných poplatků nebo pokut.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1D9F673-97F0-48B7-B006-1795BC744050}"/>
              </a:ext>
            </a:extLst>
          </p:cNvPr>
          <p:cNvSpPr txBox="1"/>
          <p:nvPr/>
        </p:nvSpPr>
        <p:spPr>
          <a:xfrm>
            <a:off x="405070" y="0"/>
            <a:ext cx="82004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sz="4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Evropská úmluva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154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0554" y="707886"/>
            <a:ext cx="8066301" cy="3023192"/>
          </a:xfrm>
        </p:spPr>
        <p:txBody>
          <a:bodyPr/>
          <a:lstStyle/>
          <a:p>
            <a:r>
              <a:rPr lang="cs-CZ" sz="1800" b="1" dirty="0"/>
              <a:t>Čl. 11: </a:t>
            </a:r>
            <a:r>
              <a:rPr lang="cs-CZ" sz="1800" i="1" dirty="0"/>
              <a:t>(1) Každý má právo </a:t>
            </a:r>
            <a:r>
              <a:rPr lang="cs-CZ" sz="1800" b="1" i="1" dirty="0"/>
              <a:t>vlastnit majetek</a:t>
            </a:r>
            <a:r>
              <a:rPr lang="cs-CZ" sz="1800" i="1" dirty="0"/>
              <a:t>. Vlastnické právo všech vlastníků má stejný zákonný obsah a ochranu. Dědění se zaručuje.</a:t>
            </a:r>
          </a:p>
          <a:p>
            <a:r>
              <a:rPr lang="cs-CZ" sz="1800" i="1" dirty="0"/>
              <a:t>(2) Zákon stanoví, který majetek nezbytný k zabezpečování potřeb celé společnosti, rozvoje národního hospodářství a veřejného zájmu smí být jen ve vlastnictví státu, obce nebo určených právnických osob; zákon může také stanovit, že určité věci mohou být pouze ve vlastnictví občanů nebo právnických osob se sídlem v České a Slovenské Federativní Republice.</a:t>
            </a:r>
          </a:p>
          <a:p>
            <a:r>
              <a:rPr lang="cs-CZ" sz="1800" i="1" dirty="0"/>
              <a:t>(3) </a:t>
            </a:r>
            <a:r>
              <a:rPr lang="cs-CZ" sz="1800" b="1" i="1" dirty="0"/>
              <a:t>Vlastnictví zavazuje</a:t>
            </a:r>
            <a:r>
              <a:rPr lang="cs-CZ" sz="1800" i="1" dirty="0"/>
              <a:t>. Nesmí být zneužito na újmu práv druhých anebo v rozporu se zákonem chráněnými obecnými zájmy. Jeho výkon nesmí poškozovat lidské zdraví, přírodu a životní prostředí nad míru stanovenou zákonem.</a:t>
            </a:r>
          </a:p>
          <a:p>
            <a:r>
              <a:rPr lang="cs-CZ" sz="1800" i="1" dirty="0"/>
              <a:t>(4) </a:t>
            </a:r>
            <a:r>
              <a:rPr lang="cs-CZ" sz="1800" b="1" i="1" dirty="0"/>
              <a:t>Vyvlastnění </a:t>
            </a:r>
            <a:r>
              <a:rPr lang="cs-CZ" sz="1800" i="1" dirty="0"/>
              <a:t>nebo </a:t>
            </a:r>
            <a:r>
              <a:rPr lang="cs-CZ" sz="1800" b="1" i="1" dirty="0"/>
              <a:t>nucené omezení vlastnického práva </a:t>
            </a:r>
            <a:r>
              <a:rPr lang="cs-CZ" sz="1800" i="1" dirty="0"/>
              <a:t>je možné ve veřejném zájmu, a to na základě zákona a za náhradu.</a:t>
            </a:r>
          </a:p>
          <a:p>
            <a:r>
              <a:rPr lang="cs-CZ" sz="1800" i="1" dirty="0"/>
              <a:t>(5) </a:t>
            </a:r>
            <a:r>
              <a:rPr lang="cs-CZ" sz="1800" b="1" i="1" dirty="0"/>
              <a:t>Daně </a:t>
            </a:r>
            <a:r>
              <a:rPr lang="cs-CZ" sz="1800" i="1" dirty="0"/>
              <a:t>a </a:t>
            </a:r>
            <a:r>
              <a:rPr lang="cs-CZ" sz="1800" b="1" i="1" dirty="0"/>
              <a:t>poplatky </a:t>
            </a:r>
            <a:r>
              <a:rPr lang="cs-CZ" sz="1800" i="1" dirty="0"/>
              <a:t>lze ukládat jen na základě zákona.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1D9F673-97F0-48B7-B006-1795BC744050}"/>
              </a:ext>
            </a:extLst>
          </p:cNvPr>
          <p:cNvSpPr txBox="1"/>
          <p:nvPr/>
        </p:nvSpPr>
        <p:spPr>
          <a:xfrm>
            <a:off x="405070" y="0"/>
            <a:ext cx="82004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sz="4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Listina základních práv a svobod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154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Předmět vlastnického práva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A207A2B2-BEC1-425A-A8B6-2C12B1DE4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654438"/>
              </p:ext>
            </p:extLst>
          </p:nvPr>
        </p:nvGraphicFramePr>
        <p:xfrm>
          <a:off x="540094" y="1134460"/>
          <a:ext cx="8239289" cy="5219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8799">
                  <a:extLst>
                    <a:ext uri="{9D8B030D-6E8A-4147-A177-3AD203B41FA5}">
                      <a16:colId xmlns:a16="http://schemas.microsoft.com/office/drawing/2014/main" val="2341316765"/>
                    </a:ext>
                  </a:extLst>
                </a:gridCol>
                <a:gridCol w="3170816">
                  <a:extLst>
                    <a:ext uri="{9D8B030D-6E8A-4147-A177-3AD203B41FA5}">
                      <a16:colId xmlns:a16="http://schemas.microsoft.com/office/drawing/2014/main" val="3323113890"/>
                    </a:ext>
                  </a:extLst>
                </a:gridCol>
                <a:gridCol w="2789674">
                  <a:extLst>
                    <a:ext uri="{9D8B030D-6E8A-4147-A177-3AD203B41FA5}">
                      <a16:colId xmlns:a16="http://schemas.microsoft.com/office/drawing/2014/main" val="2086337934"/>
                    </a:ext>
                  </a:extLst>
                </a:gridCol>
              </a:tblGrid>
              <a:tr h="9540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Statky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vyloučitelné</a:t>
                      </a:r>
                      <a:r>
                        <a:rPr lang="cs-CZ" sz="2400" dirty="0">
                          <a:effectLst/>
                        </a:rPr>
                        <a:t> (</a:t>
                      </a:r>
                      <a:r>
                        <a:rPr lang="cs-CZ" sz="2400" dirty="0" err="1">
                          <a:effectLst/>
                        </a:rPr>
                        <a:t>excludable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nevyloučitelné</a:t>
                      </a:r>
                      <a:r>
                        <a:rPr lang="cs-CZ" sz="2400" dirty="0">
                          <a:effectLst/>
                        </a:rPr>
                        <a:t> (non-</a:t>
                      </a:r>
                      <a:r>
                        <a:rPr lang="cs-CZ" sz="2400" dirty="0" err="1">
                          <a:effectLst/>
                        </a:rPr>
                        <a:t>excludable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2465235"/>
                  </a:ext>
                </a:extLst>
              </a:tr>
              <a:tr h="15375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rivalitní (</a:t>
                      </a:r>
                      <a:r>
                        <a:rPr lang="cs-CZ" sz="2400" dirty="0" err="1">
                          <a:effectLst/>
                        </a:rPr>
                        <a:t>rivalrous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[soukromé statky]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krajíc chleba, auto</a:t>
                      </a:r>
                      <a:r>
                        <a:rPr lang="cs-CZ" sz="2400">
                          <a:effectLst/>
                        </a:rPr>
                        <a:t>, notebook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[veřejné statky smíšené]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zdroje surovin – zásoby ryb, uhlí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1134278"/>
                  </a:ext>
                </a:extLst>
              </a:tr>
              <a:tr h="27053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nerivalitní (non-</a:t>
                      </a:r>
                      <a:r>
                        <a:rPr lang="cs-CZ" sz="2400" dirty="0" err="1">
                          <a:effectLst/>
                        </a:rPr>
                        <a:t>rivalrous</a:t>
                      </a:r>
                      <a:r>
                        <a:rPr lang="cs-CZ" sz="2400" dirty="0">
                          <a:effectLst/>
                        </a:rPr>
                        <a:t>)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[klubové statky/přirozené monopoly]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kabelové a satelitní vysílání, kino, soukromé </a:t>
                      </a:r>
                      <a:r>
                        <a:rPr lang="cs-CZ" sz="2400" dirty="0" err="1">
                          <a:effectLst/>
                        </a:rPr>
                        <a:t>párty</a:t>
                      </a:r>
                      <a:endParaRPr lang="cs-CZ" sz="2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[veřejné statky]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Terestriální vysílání, veřejné osvětlení, vzduch, ohňostroj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7588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692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Předmět vlastnického práva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F6C7F95A-E51D-4AE8-9BA2-C103E6083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203414"/>
            <a:ext cx="8066301" cy="5024585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Vlastnické právo </a:t>
            </a:r>
            <a:r>
              <a:rPr lang="cs-CZ" sz="2800" b="1" i="1" dirty="0"/>
              <a:t>largo </a:t>
            </a:r>
            <a:r>
              <a:rPr lang="cs-CZ" sz="2800" b="1" i="1" dirty="0" err="1"/>
              <a:t>sensu</a:t>
            </a:r>
            <a:r>
              <a:rPr lang="cs-CZ" sz="2800" b="1" i="1" dirty="0"/>
              <a:t> </a:t>
            </a:r>
            <a:r>
              <a:rPr lang="cs-CZ" sz="2800" dirty="0"/>
              <a:t>(§ 1011, § 495 </a:t>
            </a:r>
            <a:r>
              <a:rPr lang="cs-CZ" sz="2800" dirty="0" err="1"/>
              <a:t>o.z</a:t>
            </a:r>
            <a:r>
              <a:rPr lang="cs-CZ" sz="2800" dirty="0"/>
              <a:t>.) – subjektové hledisko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300" dirty="0"/>
              <a:t>F. </a:t>
            </a:r>
            <a:r>
              <a:rPr lang="cs-CZ" sz="2300" dirty="0" err="1"/>
              <a:t>Zeiller</a:t>
            </a:r>
            <a:r>
              <a:rPr lang="cs-CZ" sz="2300" dirty="0"/>
              <a:t>, § 353 ABGB, původní znění § 74 WGGB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Vlastnické právo </a:t>
            </a:r>
            <a:r>
              <a:rPr lang="cs-CZ" sz="2800" b="1" i="1" dirty="0" err="1"/>
              <a:t>stricto</a:t>
            </a:r>
            <a:r>
              <a:rPr lang="cs-CZ" sz="2800" b="1" i="1" dirty="0"/>
              <a:t> </a:t>
            </a:r>
            <a:r>
              <a:rPr lang="cs-CZ" sz="2800" b="1" i="1" dirty="0" err="1"/>
              <a:t>sensu</a:t>
            </a:r>
            <a:r>
              <a:rPr lang="cs-CZ" sz="2800" b="1" i="1" dirty="0"/>
              <a:t> </a:t>
            </a:r>
            <a:r>
              <a:rPr lang="cs-CZ" sz="2800" dirty="0"/>
              <a:t>(§ 1012 </a:t>
            </a:r>
            <a:r>
              <a:rPr lang="cs-CZ" sz="2800" dirty="0" err="1"/>
              <a:t>o.z</a:t>
            </a:r>
            <a:r>
              <a:rPr lang="cs-CZ" sz="2800" dirty="0"/>
              <a:t>.) – objektové hledisko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300" dirty="0"/>
              <a:t>A. Randa, finální znění § 74 WGGB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„</a:t>
            </a:r>
            <a:r>
              <a:rPr lang="cs-CZ" sz="2800" i="1" dirty="0"/>
              <a:t>V nejužším smyslu je vlastnictví právem volně nakládat s podstatou a užitím </a:t>
            </a:r>
            <a:r>
              <a:rPr lang="cs-CZ" sz="2800" b="1" i="1" dirty="0"/>
              <a:t>hmotné věci</a:t>
            </a:r>
            <a:r>
              <a:rPr lang="cs-CZ" sz="2800" i="1" dirty="0"/>
              <a:t>, a tedy vyloučit z ní kohokoli jiného, pokud tím nejsou porušeny zákony nebo práva třetí osoby“</a:t>
            </a:r>
            <a:r>
              <a:rPr lang="cs-CZ" sz="2800" dirty="0"/>
              <a:t>.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/>
              <a:t>Informační statky </a:t>
            </a:r>
            <a:r>
              <a:rPr lang="cs-CZ" sz="2800" dirty="0"/>
              <a:t>nemohou mít stejný režim jako hmotné statky (předměty)</a:t>
            </a:r>
          </a:p>
        </p:txBody>
      </p:sp>
    </p:spTree>
    <p:extLst>
      <p:ext uri="{BB962C8B-B14F-4D97-AF65-F5344CB8AC3E}">
        <p14:creationId xmlns:p14="http://schemas.microsoft.com/office/powerpoint/2010/main" val="2350933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/>
              <a:t>Základní charakteristika vlastnického práva </a:t>
            </a:r>
            <a:r>
              <a:rPr lang="cs-CZ" i="1" dirty="0" err="1"/>
              <a:t>stricto</a:t>
            </a:r>
            <a:r>
              <a:rPr lang="cs-CZ" i="1" dirty="0"/>
              <a:t> </a:t>
            </a:r>
            <a:r>
              <a:rPr lang="cs-CZ" i="1" dirty="0" err="1"/>
              <a:t>sensu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7" y="1433773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Absolutní právo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Děditelné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Zcizitelné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Časově neomezené, nepromlčitelné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Přímé právní panství nad věcí hmotnou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Elastické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Rovné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Sebeomezující (zavazující)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36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8CD6683C-0AAB-45E6-9FAA-F3D49DDA4D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1697732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/>
              <a:t>Obsah vlastnického práva </a:t>
            </a:r>
            <a:r>
              <a:rPr lang="cs-CZ" i="1" dirty="0" err="1"/>
              <a:t>stricto</a:t>
            </a:r>
            <a:r>
              <a:rPr lang="cs-CZ" i="1" dirty="0"/>
              <a:t> </a:t>
            </a:r>
            <a:r>
              <a:rPr lang="cs-CZ" i="1" dirty="0" err="1"/>
              <a:t>sensu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7" y="1433773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i="1" dirty="0"/>
              <a:t>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3100" i="1" dirty="0"/>
              <a:t>Ius </a:t>
            </a:r>
            <a:r>
              <a:rPr lang="cs-CZ" sz="3100" i="1" dirty="0" err="1"/>
              <a:t>excludendi</a:t>
            </a:r>
            <a:endParaRPr lang="cs-CZ" sz="3100" i="1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3100" i="1" dirty="0"/>
              <a:t>Ius </a:t>
            </a:r>
            <a:r>
              <a:rPr lang="cs-CZ" sz="3100" i="1" dirty="0" err="1"/>
              <a:t>fruendi</a:t>
            </a:r>
            <a:endParaRPr lang="cs-CZ" sz="3100" i="1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3100" i="1" dirty="0"/>
              <a:t>Ius utendi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3100" i="1" dirty="0"/>
              <a:t>Ius </a:t>
            </a:r>
            <a:r>
              <a:rPr lang="cs-CZ" sz="3100" i="1" dirty="0" err="1"/>
              <a:t>abutendi</a:t>
            </a:r>
            <a:endParaRPr lang="cs-CZ" sz="3100" i="1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3100" i="1" dirty="0"/>
              <a:t>Ius </a:t>
            </a:r>
            <a:r>
              <a:rPr lang="cs-CZ" sz="3100" i="1" dirty="0" err="1"/>
              <a:t>dereliquendi</a:t>
            </a:r>
            <a:endParaRPr lang="cs-CZ" sz="3100" i="1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3100" i="1" dirty="0"/>
              <a:t>Ius </a:t>
            </a:r>
            <a:r>
              <a:rPr lang="cs-CZ" sz="3100" i="1" dirty="0" err="1"/>
              <a:t>disponendi</a:t>
            </a:r>
            <a:endParaRPr lang="cs-CZ" sz="3100" i="1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i="1" dirty="0"/>
              <a:t>Povinnosti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3100" i="1" dirty="0"/>
              <a:t>Non </a:t>
            </a:r>
            <a:r>
              <a:rPr lang="cs-CZ" sz="3100" i="1" dirty="0" err="1"/>
              <a:t>impedit</a:t>
            </a:r>
            <a:endParaRPr lang="cs-CZ" sz="3100" i="1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3100" i="1" dirty="0"/>
              <a:t>Non </a:t>
            </a:r>
            <a:r>
              <a:rPr lang="cs-CZ" sz="3100" i="1" dirty="0" err="1"/>
              <a:t>nocebit</a:t>
            </a:r>
            <a:endParaRPr lang="cs-CZ" sz="3100" i="1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8CD6683C-0AAB-45E6-9FAA-F3D49DDA4D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862587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71236" y="3203212"/>
            <a:ext cx="8066301" cy="451576"/>
          </a:xfrm>
        </p:spPr>
        <p:txBody>
          <a:bodyPr/>
          <a:lstStyle/>
          <a:p>
            <a:r>
              <a:rPr lang="cs-CZ" dirty="0"/>
              <a:t>Děkuji za pozornost</a:t>
            </a:r>
            <a:endParaRPr lang="cs-CZ" i="1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725D18-07BD-4A1D-A4B2-E5BE33518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1891360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5" y="152212"/>
            <a:ext cx="8066301" cy="451576"/>
          </a:xfrm>
        </p:spPr>
        <p:txBody>
          <a:bodyPr/>
          <a:lstStyle/>
          <a:p>
            <a:r>
              <a:rPr lang="cs-CZ" dirty="0"/>
              <a:t>Vlastnické právo a obecná svoboda jednání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99586" y="1002378"/>
            <a:ext cx="8066301" cy="4139998"/>
          </a:xfrm>
        </p:spPr>
        <p:txBody>
          <a:bodyPr/>
          <a:lstStyle/>
          <a:p>
            <a:r>
              <a:rPr lang="cs-CZ" dirty="0"/>
              <a:t>Čl. 2 odst. 3 LZPS</a:t>
            </a:r>
          </a:p>
          <a:p>
            <a:r>
              <a:rPr lang="cs-CZ" dirty="0"/>
              <a:t>§ 3 odst. 1 </a:t>
            </a:r>
            <a:r>
              <a:rPr lang="cs-CZ" dirty="0" err="1"/>
              <a:t>o.z</a:t>
            </a:r>
            <a:r>
              <a:rPr lang="cs-CZ" dirty="0"/>
              <a:t>.</a:t>
            </a:r>
          </a:p>
          <a:p>
            <a:r>
              <a:rPr lang="cs-CZ" dirty="0" err="1"/>
              <a:t>Isaiah</a:t>
            </a:r>
            <a:r>
              <a:rPr lang="cs-CZ" dirty="0"/>
              <a:t> </a:t>
            </a:r>
            <a:r>
              <a:rPr lang="cs-CZ" dirty="0" err="1"/>
              <a:t>Berlin</a:t>
            </a:r>
            <a:r>
              <a:rPr lang="cs-CZ" dirty="0"/>
              <a:t>, Immanuel Kant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espektování autonomní sféry jednotlivce, která také požívá ochrany ze strany státu tak, že na jedné straně </a:t>
            </a:r>
            <a:r>
              <a:rPr lang="cs-CZ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stát zajišťuje ochranu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proti zásahům ze strany třetích subjektů a na straně druhé sám vyvíjí pouze takovou aktivitu, kterou do této sféry </a:t>
            </a:r>
            <a:r>
              <a:rPr lang="cs-CZ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nezasahuje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resp. zasahuje pouze v případech, které jsou odůvodněny určitým veřejným zájmem, a kdy je takový zásah proporcionální s ohledem na cíle, jichž má být dosaženo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(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nález I. ÚS 546/03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23041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308184"/>
            <a:ext cx="8066301" cy="451576"/>
          </a:xfrm>
        </p:spPr>
        <p:txBody>
          <a:bodyPr/>
          <a:lstStyle/>
          <a:p>
            <a:r>
              <a:rPr lang="cs-CZ" dirty="0"/>
              <a:t>Vlastnické právo a autonomie jednotlivce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0554" y="1196401"/>
            <a:ext cx="8066301" cy="4139998"/>
          </a:xfrm>
        </p:spPr>
        <p:txBody>
          <a:bodyPr/>
          <a:lstStyle/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„Vlastnické právo náleží svou povahou do kategorie "základních" práv a svobod jednotlivce ("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core-rights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"), a tvoří tedy jádro personální autonomie jednotlivce ve vztahu k veřejné moci. Podle liberální tradice, která stála u zrodu ideologie základních práv a svobod, je vlastnické právo 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všezahrnující kategorií autonomního postavení jednotlivce vůči veřejné moci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Nicméně tak jako jiná základní práva je rovněž vlastnické právo omezitelné, a to v případě kolize s jiným základním právem nebo v případě nezbytného prosazení ústavně aprobovaného veřejného zájmu. Vzhledem k tomu, že vlastnické právo má - na rozdíl od jiných základních práv - poměrně jasně vyjádřitelnou materiální (hmotnou) ekonomickou hodnotu a jeho realizace stojí v základu společenských tržních transakcí, vyžaduje jeho případné omezení poskytnutí kompenzace (náhrady)“.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(nález II.ÚS 268/06)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412925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14678"/>
            <a:ext cx="8066301" cy="451576"/>
          </a:xfrm>
        </p:spPr>
        <p:txBody>
          <a:bodyPr/>
          <a:lstStyle/>
          <a:p>
            <a:r>
              <a:rPr lang="cs-CZ" dirty="0"/>
              <a:t>Vlastnické právo jako věčný problém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0554" y="1359001"/>
            <a:ext cx="8066301" cy="4139998"/>
          </a:xfrm>
        </p:spPr>
        <p:txBody>
          <a:bodyPr/>
          <a:lstStyle/>
          <a:p>
            <a:r>
              <a:rPr lang="cs-CZ" dirty="0"/>
              <a:t>„</a:t>
            </a:r>
            <a:r>
              <a:rPr lang="cs-CZ" i="1" dirty="0"/>
              <a:t>Nic nepůsobí na lidskou představivost a </a:t>
            </a:r>
            <a:r>
              <a:rPr lang="cs-CZ" b="1" i="1" dirty="0"/>
              <a:t>nepudí vášně lidí </a:t>
            </a:r>
            <a:r>
              <a:rPr lang="cs-CZ" i="1" dirty="0"/>
              <a:t>tak silně jako vlastnické právo jakožto jediné a despotické panství, které si jeden člověk nárokuje a vykonává nad jsoucny tohoto světa s naprostým vyloučením práva jakéhokoli jiného jedince ve vesmíru</a:t>
            </a:r>
            <a:r>
              <a:rPr lang="cs-CZ" dirty="0"/>
              <a:t>“.</a:t>
            </a:r>
          </a:p>
          <a:p>
            <a:r>
              <a:rPr lang="cs-CZ" b="1" dirty="0"/>
              <a:t>William </a:t>
            </a:r>
            <a:r>
              <a:rPr lang="cs-CZ" b="1" dirty="0" err="1"/>
              <a:t>Blackstone</a:t>
            </a:r>
            <a:r>
              <a:rPr lang="cs-CZ" dirty="0"/>
              <a:t>, </a:t>
            </a:r>
            <a:r>
              <a:rPr lang="en-US" i="1" dirty="0"/>
              <a:t>Commentaries on the Laws of England in Four Books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968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Deklarace práv člověka a občana ze dne 26. 8. 1789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25806" y="1692002"/>
            <a:ext cx="8066301" cy="4139998"/>
          </a:xfrm>
        </p:spPr>
        <p:txBody>
          <a:bodyPr/>
          <a:lstStyle/>
          <a:p>
            <a:r>
              <a:rPr lang="cs-CZ" b="0" i="0" dirty="0">
                <a:solidFill>
                  <a:srgbClr val="1F3343"/>
                </a:solidFill>
                <a:effectLst/>
              </a:rPr>
              <a:t>Čl. XVII: „</a:t>
            </a:r>
            <a:r>
              <a:rPr lang="cs-CZ" b="0" i="1" dirty="0">
                <a:solidFill>
                  <a:srgbClr val="1F3343"/>
                </a:solidFill>
                <a:effectLst/>
              </a:rPr>
              <a:t>Protože vlastnictví je </a:t>
            </a:r>
            <a:r>
              <a:rPr lang="cs-CZ" b="1" i="1" dirty="0">
                <a:solidFill>
                  <a:srgbClr val="1F3343"/>
                </a:solidFill>
                <a:effectLst/>
              </a:rPr>
              <a:t>nedotknutelným </a:t>
            </a:r>
            <a:r>
              <a:rPr lang="cs-CZ" b="0" i="1" dirty="0">
                <a:solidFill>
                  <a:srgbClr val="1F3343"/>
                </a:solidFill>
                <a:effectLst/>
              </a:rPr>
              <a:t>a </a:t>
            </a:r>
            <a:r>
              <a:rPr lang="cs-CZ" b="1" i="1" dirty="0">
                <a:solidFill>
                  <a:srgbClr val="1F3343"/>
                </a:solidFill>
                <a:effectLst/>
              </a:rPr>
              <a:t>posvátným </a:t>
            </a:r>
            <a:r>
              <a:rPr lang="cs-CZ" b="0" i="1" dirty="0">
                <a:solidFill>
                  <a:srgbClr val="1F3343"/>
                </a:solidFill>
                <a:effectLst/>
              </a:rPr>
              <a:t>právem, nikdo ho nemůže být zbaven kromě případu, kdy by to vyžadovala zákonně zajištěná veřejná nezbytnost. A pod podmínkou spravedlivého a předchozího odškodnění</a:t>
            </a:r>
            <a:r>
              <a:rPr lang="cs-CZ" b="0" i="0" dirty="0">
                <a:solidFill>
                  <a:srgbClr val="1F3343"/>
                </a:solidFill>
                <a:effectLst/>
              </a:rPr>
              <a:t>“.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752710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Všeobecná deklarace lidských práv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488153"/>
            <a:ext cx="8066301" cy="2255172"/>
          </a:xfrm>
        </p:spPr>
        <p:txBody>
          <a:bodyPr/>
          <a:lstStyle/>
          <a:p>
            <a:r>
              <a:rPr lang="cs-CZ" sz="2400" b="0" i="0" dirty="0">
                <a:solidFill>
                  <a:srgbClr val="1F3343"/>
                </a:solidFill>
                <a:effectLst/>
              </a:rPr>
              <a:t>Čl. 17</a:t>
            </a:r>
          </a:p>
          <a:p>
            <a:r>
              <a:rPr lang="cs-CZ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Každý má právo vlastnit majetek jak sám, tak spolu s jinými.</a:t>
            </a:r>
          </a:p>
          <a:p>
            <a:r>
              <a:rPr lang="cs-CZ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Nikdo nesmí být svévolně zbaven svého majetku</a:t>
            </a:r>
            <a:endParaRPr lang="cs-CZ" sz="3600" i="1" dirty="0"/>
          </a:p>
        </p:txBody>
      </p:sp>
    </p:spTree>
    <p:extLst>
      <p:ext uri="{BB962C8B-B14F-4D97-AF65-F5344CB8AC3E}">
        <p14:creationId xmlns:p14="http://schemas.microsoft.com/office/powerpoint/2010/main" val="838462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Charta základních práv a svobod EU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99587" y="1488153"/>
            <a:ext cx="8066301" cy="4139998"/>
          </a:xfrm>
        </p:spPr>
        <p:txBody>
          <a:bodyPr/>
          <a:lstStyle/>
          <a:p>
            <a:r>
              <a:rPr lang="cs-CZ" sz="2400" b="0" i="0" dirty="0">
                <a:solidFill>
                  <a:srgbClr val="1F3343"/>
                </a:solidFill>
                <a:effectLst/>
              </a:rPr>
              <a:t>Čl. 17 Právo na vlastnictví</a:t>
            </a:r>
          </a:p>
          <a:p>
            <a:r>
              <a:rPr lang="cs-CZ" sz="2400" b="0" i="1" dirty="0">
                <a:solidFill>
                  <a:srgbClr val="1F3343"/>
                </a:solidFill>
                <a:effectLst/>
              </a:rPr>
              <a:t>1.   Každý má právo vlastnit zákonně nabytý majetek, užívat jej, nakládat s ním a odkazovat jej. Nikdo nesmí být zbaven svého majetku s výjimkou veřejného zájmu, v případech a za podmínek, které stanoví zákon, a při poskytnutí spravedlivé náhrady v přiměřené lhůtě. Užívání majetku může rovněž být upraveno zákonem v míře nezbytné z hlediska obecného zájmu.</a:t>
            </a:r>
          </a:p>
          <a:p>
            <a:r>
              <a:rPr lang="cs-CZ" sz="2400" b="0" i="1" dirty="0">
                <a:solidFill>
                  <a:srgbClr val="1F3343"/>
                </a:solidFill>
                <a:effectLst/>
              </a:rPr>
              <a:t>2. Duševní vlastnictví je chráněno.</a:t>
            </a:r>
            <a:endParaRPr lang="cs-CZ" b="0" i="1" dirty="0">
              <a:solidFill>
                <a:srgbClr val="1F334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91195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0554" y="716854"/>
            <a:ext cx="8066301" cy="4139998"/>
          </a:xfrm>
        </p:spPr>
        <p:txBody>
          <a:bodyPr/>
          <a:lstStyle/>
          <a:p>
            <a:r>
              <a:rPr lang="cs-CZ" sz="2400" i="1" dirty="0"/>
              <a:t>„</a:t>
            </a:r>
            <a:r>
              <a:rPr lang="cs-CZ" sz="2400" b="1" i="1" dirty="0"/>
              <a:t>Vlastnictví je krádež! Na počátku každého velkého majetku je krádež</a:t>
            </a:r>
            <a:r>
              <a:rPr lang="cs-CZ" sz="2400" i="1" dirty="0"/>
              <a:t>“ (Joseph </a:t>
            </a:r>
            <a:r>
              <a:rPr lang="cs-CZ" sz="2400" i="1" dirty="0" err="1"/>
              <a:t>Proudhon</a:t>
            </a:r>
            <a:r>
              <a:rPr lang="cs-CZ" sz="2400" i="1" dirty="0"/>
              <a:t>)</a:t>
            </a:r>
          </a:p>
          <a:p>
            <a:r>
              <a:rPr lang="cs-CZ" sz="2400" i="1" dirty="0"/>
              <a:t>„„</a:t>
            </a:r>
            <a:r>
              <a:rPr lang="cs-CZ" sz="2400" b="1" i="1" dirty="0"/>
              <a:t>Soukromé vlastnictví bylo a je i dnes příčinou nekonečného počtu zločinů a neštěstí člověka… V rozumné společnosti nebude existovat soukromé vlastnictví</a:t>
            </a:r>
            <a:r>
              <a:rPr lang="cs-CZ" sz="2400" i="1" dirty="0"/>
              <a:t>.“ (Robert Owen)</a:t>
            </a:r>
          </a:p>
          <a:p>
            <a:r>
              <a:rPr lang="cs-CZ" sz="2400" dirty="0"/>
              <a:t>„</a:t>
            </a:r>
            <a:r>
              <a:rPr lang="cs-CZ" sz="2400" b="1" i="1" dirty="0"/>
              <a:t>V tomto smyslu mohou komunisté shrnout svou teorii v jedinou větu: zrušení soukromého vlastnictví</a:t>
            </a:r>
            <a:r>
              <a:rPr lang="cs-CZ" sz="2400" dirty="0"/>
              <a:t>“ </a:t>
            </a:r>
            <a:r>
              <a:rPr lang="cs-CZ" sz="2400" i="1" dirty="0"/>
              <a:t>(Karel Marx a Bedřich Engels)</a:t>
            </a:r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6DA1C606-B1E7-4DD8-86B5-A6721FA7A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554" y="265278"/>
            <a:ext cx="8066301" cy="451576"/>
          </a:xfrm>
        </p:spPr>
        <p:txBody>
          <a:bodyPr/>
          <a:lstStyle/>
          <a:p>
            <a:r>
              <a:rPr lang="cs-CZ" dirty="0"/>
              <a:t>Vlastnické právo irituje</a:t>
            </a:r>
          </a:p>
        </p:txBody>
      </p:sp>
    </p:spTree>
    <p:extLst>
      <p:ext uri="{BB962C8B-B14F-4D97-AF65-F5344CB8AC3E}">
        <p14:creationId xmlns:p14="http://schemas.microsoft.com/office/powerpoint/2010/main" val="24814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72131" y="1323439"/>
            <a:ext cx="8066301" cy="3023192"/>
          </a:xfrm>
        </p:spPr>
        <p:txBody>
          <a:bodyPr/>
          <a:lstStyle/>
          <a:p>
            <a:r>
              <a:rPr lang="cs-CZ" sz="2000" b="1" i="1" dirty="0"/>
              <a:t>„Nedá se také slovy vyjádřiti skutečnost, jaké uspokojení člověku působí, může-li něco nazývati svým“ (Aristoteles, </a:t>
            </a:r>
            <a:r>
              <a:rPr lang="cs-CZ" sz="2000" i="1" dirty="0"/>
              <a:t>Politika</a:t>
            </a:r>
            <a:r>
              <a:rPr lang="cs-CZ" sz="2000" dirty="0"/>
              <a:t>)</a:t>
            </a:r>
          </a:p>
          <a:p>
            <a:r>
              <a:rPr lang="cs-CZ" sz="2000" b="1" i="1" dirty="0"/>
              <a:t>„Osoby, které mají něco společného a společně toho užívají, mnohem spíše se znesváří než majitelé soukromého jmění“ </a:t>
            </a:r>
            <a:r>
              <a:rPr lang="cs-CZ" sz="2000" dirty="0"/>
              <a:t>(</a:t>
            </a:r>
            <a:r>
              <a:rPr lang="cs-CZ" sz="2000" b="1" i="1" dirty="0"/>
              <a:t>Aristoteles</a:t>
            </a:r>
            <a:r>
              <a:rPr lang="cs-CZ" sz="2000" dirty="0"/>
              <a:t>, </a:t>
            </a:r>
            <a:r>
              <a:rPr lang="cs-CZ" sz="2000" i="1" dirty="0"/>
              <a:t>Politika)</a:t>
            </a:r>
          </a:p>
          <a:p>
            <a:r>
              <a:rPr lang="cs-CZ" sz="2000" b="1" i="1" dirty="0"/>
              <a:t>„Předpokladem obchodování je, že jakékoliv zboží musí mít konkrétního vlastníka. Obchody založené na dodání zboží a zaplacení tvoří ústřední bod smluv, a proto jsou vlastnictví a smlouvy pro středověký městský život stejně nezbytné jako pro kapitalistické instituce“ </a:t>
            </a:r>
            <a:r>
              <a:rPr lang="cs-CZ" sz="2000" i="1" dirty="0"/>
              <a:t>(N. Rosenberg, </a:t>
            </a:r>
            <a:r>
              <a:rPr lang="cs-CZ" sz="2000" i="1" dirty="0" err="1"/>
              <a:t>L.E.Birdzell</a:t>
            </a:r>
            <a:r>
              <a:rPr lang="cs-CZ" sz="2000" i="1" dirty="0"/>
              <a:t>, </a:t>
            </a:r>
            <a:r>
              <a:rPr lang="cs-CZ" sz="2000" i="1" dirty="0" err="1"/>
              <a:t>How</a:t>
            </a:r>
            <a:r>
              <a:rPr lang="cs-CZ" sz="2000" i="1" dirty="0"/>
              <a:t> </a:t>
            </a:r>
            <a:r>
              <a:rPr lang="cs-CZ" sz="2000" i="1" dirty="0" err="1"/>
              <a:t>the</a:t>
            </a:r>
            <a:r>
              <a:rPr lang="cs-CZ" sz="2000" i="1" dirty="0"/>
              <a:t> </a:t>
            </a:r>
            <a:r>
              <a:rPr lang="cs-CZ" sz="2000" i="1" dirty="0" err="1"/>
              <a:t>West</a:t>
            </a:r>
            <a:r>
              <a:rPr lang="cs-CZ" sz="2000" i="1" dirty="0"/>
              <a:t> </a:t>
            </a:r>
            <a:r>
              <a:rPr lang="cs-CZ" sz="2000" i="1" dirty="0" err="1"/>
              <a:t>Grew</a:t>
            </a:r>
            <a:r>
              <a:rPr lang="cs-CZ" sz="2000" i="1" dirty="0"/>
              <a:t> </a:t>
            </a:r>
            <a:r>
              <a:rPr lang="cs-CZ" sz="2000" i="1" dirty="0" err="1"/>
              <a:t>Rich</a:t>
            </a:r>
            <a:r>
              <a:rPr lang="cs-CZ" sz="2000" i="1" dirty="0"/>
              <a:t>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1D9F673-97F0-48B7-B006-1795BC744050}"/>
              </a:ext>
            </a:extLst>
          </p:cNvPr>
          <p:cNvSpPr txBox="1"/>
          <p:nvPr/>
        </p:nvSpPr>
        <p:spPr>
          <a:xfrm>
            <a:off x="405070" y="0"/>
            <a:ext cx="820042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sz="4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Vlastnické právo vytváří řád a je nástrojem motivujícím je směně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9261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36430</TotalTime>
  <Words>1231</Words>
  <Application>Microsoft Office PowerPoint</Application>
  <PresentationFormat>Vlastní</PresentationFormat>
  <Paragraphs>135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Tahoma</vt:lpstr>
      <vt:lpstr>Wingdings</vt:lpstr>
      <vt:lpstr>Prezentace_MU_CZ</vt:lpstr>
      <vt:lpstr>Vlastnické právo  principy, předmět, obsah</vt:lpstr>
      <vt:lpstr>Vlastnické právo a obecná svoboda jednání</vt:lpstr>
      <vt:lpstr>Vlastnické právo a autonomie jednotlivce</vt:lpstr>
      <vt:lpstr>Vlastnické právo jako věčný problém</vt:lpstr>
      <vt:lpstr>Deklarace práv člověka a občana ze dne 26. 8. 1789</vt:lpstr>
      <vt:lpstr>Všeobecná deklarace lidských práv</vt:lpstr>
      <vt:lpstr>Charta základních práv a svobod EU</vt:lpstr>
      <vt:lpstr>Vlastnické právo irituje</vt:lpstr>
      <vt:lpstr>Prezentace aplikace PowerPoint</vt:lpstr>
      <vt:lpstr>Prezentace aplikace PowerPoint</vt:lpstr>
      <vt:lpstr>Prezentace aplikace PowerPoint</vt:lpstr>
      <vt:lpstr>Předmět vlastnického práva</vt:lpstr>
      <vt:lpstr>Předmět vlastnického práva</vt:lpstr>
      <vt:lpstr>Základní charakteristika vlastnického práva stricto sensu</vt:lpstr>
      <vt:lpstr>Obsah vlastnického práva stricto sensu</vt:lpstr>
      <vt:lpstr>Děkuji za pozornost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Autorskoprávní public domain  a společné statky (commons)</dc:title>
  <dc:creator>Martin Grepl</dc:creator>
  <cp:lastModifiedBy>Pavel Koukal</cp:lastModifiedBy>
  <cp:revision>243</cp:revision>
  <cp:lastPrinted>1601-01-01T00:00:00Z</cp:lastPrinted>
  <dcterms:created xsi:type="dcterms:W3CDTF">2019-10-01T06:59:56Z</dcterms:created>
  <dcterms:modified xsi:type="dcterms:W3CDTF">2023-10-11T10:26:58Z</dcterms:modified>
</cp:coreProperties>
</file>