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2266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3193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0688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2846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6211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9281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924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15877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51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077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133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687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37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ctr">
              <a:spcBef>
                <a:spcPts val="1000"/>
              </a:spcBef>
              <a:spcAft>
                <a:spcPts val="500"/>
              </a:spcAft>
            </a:pPr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4569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254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25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94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/>
              <a:t>Vlastnické </a:t>
            </a:r>
            <a:r>
              <a:rPr lang="cs-CZ" dirty="0"/>
              <a:t>právo</a:t>
            </a:r>
            <a:br>
              <a:rPr lang="cs-CZ" dirty="0"/>
            </a:br>
            <a:r>
              <a:rPr lang="cs-CZ" dirty="0"/>
              <a:t>	</a:t>
            </a:r>
            <a:r>
              <a:rPr lang="cs-CZ" sz="4000" i="1" dirty="0"/>
              <a:t>ochrana, originární nabývání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Přivlastnění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1051 - § 1065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věc, která nikomu nepatří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derelikce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„nebrání-li tomu zákon nebo právo jiného“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Domněnky v § 1050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278332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Přírůstek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1066 - § 1089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Přirozený </a:t>
            </a:r>
            <a:r>
              <a:rPr lang="cs-CZ" sz="2400" dirty="0"/>
              <a:t>(plody, naplavenina, strž)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Umělý </a:t>
            </a:r>
            <a:r>
              <a:rPr lang="cs-CZ" sz="2400" dirty="0"/>
              <a:t>(zpracování, smísení, stavba, přestavek)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Smíšený </a:t>
            </a:r>
            <a:r>
              <a:rPr lang="cs-CZ" sz="2400" dirty="0"/>
              <a:t>(osetí cizím semenem, osázení cizími rostlinami)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Věci movité, věci nemovité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Separace, percepce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Plody oddělené, neoddělené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72040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Zpracování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1074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 1077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Zpracování je tzv. </a:t>
            </a:r>
            <a:r>
              <a:rPr lang="cs-CZ" sz="2400" b="1" dirty="0"/>
              <a:t>reálný akt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upřednostňuje se dohoda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vznik jiné věci s vyšší hodnotou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Zpracovatel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/>
              <a:t>byl v dobré víře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600" dirty="0"/>
              <a:t>nebyl v dobré víře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22434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Smísení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1078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– 1081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Reálný akt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Chybí zde pracovní výkon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Smísení pšenice, smísení betonu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Nároky: požadovat rozdělení, náhrada, spoluvlastnictví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Dobrá/zlá víra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Retenční (zadržovací) právo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417346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Stavba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1083 – 1087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i="1" dirty="0" err="1"/>
              <a:t>superficies</a:t>
            </a:r>
            <a:r>
              <a:rPr lang="cs-CZ" sz="2400" i="1" dirty="0"/>
              <a:t> </a:t>
            </a:r>
            <a:r>
              <a:rPr lang="cs-CZ" sz="2400" i="1" dirty="0" err="1"/>
              <a:t>solo</a:t>
            </a:r>
            <a:r>
              <a:rPr lang="cs-CZ" sz="2400" i="1" dirty="0"/>
              <a:t> cedit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dobrá/zlá víra stavebníka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nepoctivý stavebník </a:t>
            </a:r>
            <a:r>
              <a:rPr lang="cs-CZ" sz="2400" dirty="0"/>
              <a:t>má práva jako nepřikázaný jednatel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po nepoctivém stavebníkovi může vlastník pozemku požadovat odstranění stavby (in </a:t>
            </a:r>
            <a:r>
              <a:rPr lang="cs-CZ" sz="2400" dirty="0" err="1"/>
              <a:t>integrum</a:t>
            </a:r>
            <a:r>
              <a:rPr lang="cs-CZ" sz="2400" dirty="0"/>
              <a:t> </a:t>
            </a:r>
            <a:r>
              <a:rPr lang="cs-CZ" sz="2400" dirty="0" err="1"/>
              <a:t>restitutio</a:t>
            </a:r>
            <a:r>
              <a:rPr lang="cs-CZ" sz="2400" dirty="0"/>
              <a:t>) nebo náhradu škody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stavebník v dobré víře </a:t>
            </a:r>
            <a:r>
              <a:rPr lang="cs-CZ" sz="2400" dirty="0"/>
              <a:t>má právo na převod pozemku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přestavek (§ 087)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199075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Vydržení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1089 – 1098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Řádné vydržení </a:t>
            </a:r>
            <a:r>
              <a:rPr lang="cs-CZ" sz="2400" dirty="0"/>
              <a:t>(§ 1089 až 1094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i="1" dirty="0"/>
              <a:t>Res </a:t>
            </a:r>
            <a:r>
              <a:rPr lang="cs-CZ" sz="2400" i="1" dirty="0" err="1"/>
              <a:t>habilis</a:t>
            </a:r>
            <a:r>
              <a:rPr lang="cs-CZ" sz="2400" i="1" dirty="0"/>
              <a:t>, </a:t>
            </a:r>
            <a:r>
              <a:rPr lang="cs-CZ" sz="2400" i="1" dirty="0" err="1"/>
              <a:t>possessio</a:t>
            </a:r>
            <a:r>
              <a:rPr lang="cs-CZ" sz="2400" i="1" dirty="0"/>
              <a:t>, </a:t>
            </a:r>
            <a:r>
              <a:rPr lang="cs-CZ" sz="2400" i="1" dirty="0" err="1"/>
              <a:t>titulus</a:t>
            </a:r>
            <a:r>
              <a:rPr lang="cs-CZ" sz="2400" i="1" dirty="0"/>
              <a:t> </a:t>
            </a:r>
            <a:r>
              <a:rPr lang="cs-CZ" sz="2400" i="1" dirty="0" err="1"/>
              <a:t>iustus</a:t>
            </a:r>
            <a:r>
              <a:rPr lang="cs-CZ" sz="2400" i="1" dirty="0"/>
              <a:t>, </a:t>
            </a:r>
            <a:r>
              <a:rPr lang="cs-CZ" sz="2400" i="1" dirty="0" err="1"/>
              <a:t>fides</a:t>
            </a:r>
            <a:r>
              <a:rPr lang="cs-CZ" sz="2400" i="1" dirty="0"/>
              <a:t>, tempus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Mimořádné vydržení </a:t>
            </a:r>
            <a:r>
              <a:rPr lang="cs-CZ" sz="2400" dirty="0"/>
              <a:t>(§ 1095)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i="1" dirty="0"/>
              <a:t>Res </a:t>
            </a:r>
            <a:r>
              <a:rPr lang="cs-CZ" sz="2400" i="1" dirty="0" err="1"/>
              <a:t>habilis</a:t>
            </a:r>
            <a:r>
              <a:rPr lang="cs-CZ" sz="2400" i="1" dirty="0"/>
              <a:t>, </a:t>
            </a:r>
            <a:r>
              <a:rPr lang="cs-CZ" sz="2400" i="1" dirty="0" err="1"/>
              <a:t>possessio</a:t>
            </a:r>
            <a:r>
              <a:rPr lang="cs-CZ" sz="2400" i="1" dirty="0"/>
              <a:t>, tempus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Rozsudek NS 22 </a:t>
            </a:r>
            <a:r>
              <a:rPr lang="cs-CZ" sz="2400" dirty="0" err="1"/>
              <a:t>Cdo</a:t>
            </a:r>
            <a:r>
              <a:rPr lang="cs-CZ" sz="2400" dirty="0"/>
              <a:t> 3387/2021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3245890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Nabytí vlastnického práva od neoprávněného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1109 –1113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5" y="1721926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Originární nabytí v souvislosti se smluvním „převodem“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Obecné </a:t>
            </a:r>
            <a:r>
              <a:rPr lang="cs-CZ" sz="2400" dirty="0"/>
              <a:t>(§ 1111) a </a:t>
            </a:r>
            <a:r>
              <a:rPr lang="cs-CZ" sz="2400" b="1" dirty="0"/>
              <a:t>privilegované </a:t>
            </a:r>
            <a:r>
              <a:rPr lang="cs-CZ" sz="2400" dirty="0"/>
              <a:t>(§1109) skutkové podstaty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Nabytí od neoprávněného u věci evidované ve veřejném seznamu je upraveno v § 984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/>
              <a:t>Výluky ze skutkových podstat </a:t>
            </a:r>
            <a:r>
              <a:rPr lang="pl-PL" sz="2400" dirty="0"/>
              <a:t>(§ 1110, 1112 a 1113)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Hmotné věci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Obecně úplatná nabytí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Řádná (platná) smlouva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Nevyžaduje se předání věci 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2113781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Nabytí vlastnického práva od neoprávněného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984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5" y="1307589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věci evidované ve veřejném seznamu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stav zapsaný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vs. stav skutečný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věcné právo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za úplatu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od zapsaného nositele práv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dobrá víra v oprávnění převést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/>
              <a:t>výjimky</a:t>
            </a:r>
            <a:r>
              <a:rPr lang="cs-CZ" sz="2400" dirty="0"/>
              <a:t>: nezbytná cesta, výměnek, věcná práva ex lege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352909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309749"/>
            <a:ext cx="8066301" cy="451576"/>
          </a:xfrm>
        </p:spPr>
        <p:txBody>
          <a:bodyPr/>
          <a:lstStyle/>
          <a:p>
            <a:pPr algn="ctr"/>
            <a:r>
              <a:rPr lang="cs-CZ" i="1" dirty="0"/>
              <a:t>Děkuji za pozornost.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54813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Ochrana vlastnického práva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 algn="l"/>
            <a:r>
              <a:rPr lang="cs-CZ" dirty="0"/>
              <a:t>Petitorní ochrana</a:t>
            </a:r>
          </a:p>
          <a:p>
            <a:pPr lvl="1"/>
            <a:r>
              <a:rPr lang="cs-CZ" dirty="0"/>
              <a:t>Žaloba na vydání věci (§ 1040, 1041)</a:t>
            </a:r>
          </a:p>
          <a:p>
            <a:pPr lvl="1"/>
            <a:r>
              <a:rPr lang="cs-CZ" dirty="0"/>
              <a:t>Žaloba </a:t>
            </a:r>
            <a:r>
              <a:rPr lang="cs-CZ" dirty="0" err="1"/>
              <a:t>zápůrčí</a:t>
            </a:r>
            <a:r>
              <a:rPr lang="cs-CZ" dirty="0"/>
              <a:t> (§ 1042)</a:t>
            </a:r>
          </a:p>
          <a:p>
            <a:pPr algn="l"/>
            <a:r>
              <a:rPr lang="cs-CZ" dirty="0"/>
              <a:t>Určovací žaloba</a:t>
            </a:r>
          </a:p>
          <a:p>
            <a:pPr algn="l"/>
            <a:endParaRPr lang="cs-CZ" dirty="0"/>
          </a:p>
          <a:p>
            <a:pPr algn="l"/>
            <a:r>
              <a:rPr lang="cs-CZ" dirty="0" err="1"/>
              <a:t>Publiciánská</a:t>
            </a:r>
            <a:r>
              <a:rPr lang="cs-CZ" dirty="0"/>
              <a:t> žaloba na ochranu domnělého vlastnického práva (§1043)</a:t>
            </a:r>
          </a:p>
          <a:p>
            <a:pPr algn="l"/>
            <a:endParaRPr lang="cs-CZ" dirty="0"/>
          </a:p>
          <a:p>
            <a:pPr algn="l"/>
            <a:r>
              <a:rPr lang="cs-CZ" sz="2600" dirty="0"/>
              <a:t>Petitorní ochrana (obligačně) oprávněných (§ 1044)</a:t>
            </a:r>
          </a:p>
          <a:p>
            <a:pPr algn="l"/>
            <a:endParaRPr lang="cs-CZ" sz="2600" dirty="0"/>
          </a:p>
          <a:p>
            <a:pPr algn="l"/>
            <a:endParaRPr lang="cs-CZ" sz="2600" dirty="0"/>
          </a:p>
          <a:p>
            <a:pPr algn="l"/>
            <a:endParaRPr lang="cs-CZ" sz="2600" dirty="0"/>
          </a:p>
          <a:p>
            <a:pPr algn="l"/>
            <a:endParaRPr lang="cs-CZ" sz="2400" i="1" dirty="0"/>
          </a:p>
          <a:p>
            <a:pPr marL="72000" indent="0" algn="l">
              <a:buNone/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21669295-1C3B-443F-9159-9A369BF9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315468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475770" cy="515588"/>
          </a:xfrm>
        </p:spPr>
        <p:txBody>
          <a:bodyPr/>
          <a:lstStyle/>
          <a:p>
            <a:r>
              <a:rPr lang="cs-CZ" dirty="0" err="1"/>
              <a:t>Reivindikační</a:t>
            </a:r>
            <a:r>
              <a:rPr lang="cs-CZ" dirty="0"/>
              <a:t> žaloba (§ 1040, 1041)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 algn="l"/>
            <a:r>
              <a:rPr lang="cs-CZ" sz="2600" dirty="0"/>
              <a:t>Žaloba na vydání</a:t>
            </a:r>
          </a:p>
          <a:p>
            <a:pPr algn="l"/>
            <a:r>
              <a:rPr lang="cs-CZ" sz="2600" dirty="0"/>
              <a:t>Žaloba na vyklizení</a:t>
            </a:r>
          </a:p>
          <a:p>
            <a:pPr algn="l"/>
            <a:r>
              <a:rPr lang="cs-CZ" sz="2400" i="1" dirty="0"/>
              <a:t>Petit žaloby: žalovaný je povinen vydat žalobci automobil zn. XY, výrobní č. YZ, do 3 dnů od právní moci rozsudku (resp. vyklidit pozemek </a:t>
            </a:r>
            <a:r>
              <a:rPr lang="cs-CZ" sz="2400" i="1" dirty="0" err="1"/>
              <a:t>p.č</a:t>
            </a:r>
            <a:r>
              <a:rPr lang="cs-CZ" sz="2400" i="1" dirty="0"/>
              <a:t>. 1, </a:t>
            </a:r>
            <a:r>
              <a:rPr lang="cs-CZ" sz="2400" i="1" dirty="0" err="1"/>
              <a:t>k.ú</a:t>
            </a:r>
            <a:r>
              <a:rPr lang="cs-CZ" sz="2400" i="1" dirty="0"/>
              <a:t>. XY)</a:t>
            </a:r>
          </a:p>
          <a:p>
            <a:pPr algn="l"/>
            <a:r>
              <a:rPr lang="cs-CZ" sz="2400" dirty="0"/>
              <a:t>Námitky proti </a:t>
            </a:r>
            <a:r>
              <a:rPr lang="cs-CZ" sz="2400" dirty="0" err="1"/>
              <a:t>reivindikační</a:t>
            </a:r>
            <a:r>
              <a:rPr lang="cs-CZ" sz="2400" dirty="0"/>
              <a:t> žalobě</a:t>
            </a:r>
          </a:p>
          <a:p>
            <a:pPr algn="l"/>
            <a:r>
              <a:rPr lang="cs-CZ" sz="2400" dirty="0"/>
              <a:t>Individualizace a specialita</a:t>
            </a:r>
          </a:p>
          <a:p>
            <a:pPr algn="l"/>
            <a:r>
              <a:rPr lang="cs-CZ" sz="2400" dirty="0"/>
              <a:t>Neomezená doba pro podání žaloby (vlastnické právo se nepromlčuje), ale možnost vydržení (§1089 a násl. OZ)</a:t>
            </a:r>
          </a:p>
          <a:p>
            <a:pPr algn="l"/>
            <a:endParaRPr lang="cs-CZ" sz="2400" i="1" dirty="0"/>
          </a:p>
          <a:p>
            <a:pPr marL="72000" indent="0" algn="l">
              <a:buNone/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76C3E8C-98BF-40DA-9DFD-389A81BA1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77807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Žaloba </a:t>
            </a:r>
            <a:r>
              <a:rPr lang="cs-CZ" dirty="0" err="1"/>
              <a:t>zápůrčí</a:t>
            </a:r>
            <a:r>
              <a:rPr lang="cs-CZ" dirty="0"/>
              <a:t> (§ 1042)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 algn="l"/>
            <a:r>
              <a:rPr lang="cs-CZ" sz="2300" i="1" dirty="0"/>
              <a:t>Actio </a:t>
            </a:r>
            <a:r>
              <a:rPr lang="cs-CZ" sz="2300" i="1" dirty="0" err="1"/>
              <a:t>negatoria</a:t>
            </a:r>
            <a:endParaRPr lang="cs-CZ" sz="2300" i="1" dirty="0"/>
          </a:p>
          <a:p>
            <a:pPr algn="l"/>
            <a:r>
              <a:rPr lang="cs-CZ" sz="2300" dirty="0"/>
              <a:t>Žaloba na </a:t>
            </a:r>
            <a:r>
              <a:rPr lang="cs-CZ" sz="2300" b="1" dirty="0"/>
              <a:t>zdržení se jiných zásahů </a:t>
            </a:r>
            <a:r>
              <a:rPr lang="cs-CZ" sz="2300" dirty="0"/>
              <a:t>do vlastnického práva než je neoprávněné zadržování věci (typicky neoprávněné přecházení přes cizí pozemek)</a:t>
            </a:r>
          </a:p>
          <a:p>
            <a:pPr algn="l"/>
            <a:r>
              <a:rPr lang="cs-CZ" sz="2300" dirty="0"/>
              <a:t>nastaly protiprávní následky</a:t>
            </a:r>
          </a:p>
          <a:p>
            <a:pPr algn="l"/>
            <a:r>
              <a:rPr lang="cs-CZ" sz="2300" dirty="0"/>
              <a:t>nebo </a:t>
            </a:r>
          </a:p>
          <a:p>
            <a:pPr algn="l"/>
            <a:r>
              <a:rPr lang="cs-CZ" sz="2300" dirty="0"/>
              <a:t>existuje nebezpečí jejich opakování</a:t>
            </a:r>
          </a:p>
          <a:p>
            <a:pPr algn="l"/>
            <a:endParaRPr lang="cs-CZ" sz="2300" dirty="0"/>
          </a:p>
          <a:p>
            <a:pPr algn="l"/>
            <a:r>
              <a:rPr lang="cs-CZ" sz="2300" dirty="0"/>
              <a:t>v</a:t>
            </a:r>
            <a:r>
              <a:rPr lang="cs-CZ" sz="2300"/>
              <a:t>ztah </a:t>
            </a:r>
            <a:r>
              <a:rPr lang="cs-CZ" sz="2300" dirty="0"/>
              <a:t>náhrady škody a </a:t>
            </a:r>
            <a:r>
              <a:rPr lang="cs-CZ" sz="2300" dirty="0" err="1"/>
              <a:t>zápůrčí</a:t>
            </a:r>
            <a:r>
              <a:rPr lang="cs-CZ" sz="2300" dirty="0"/>
              <a:t> žaloby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2A2F987B-8A10-4CF4-8A9F-8090971E53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265723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Žaloba určovací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r>
              <a:rPr lang="cs-CZ" sz="2400" dirty="0"/>
              <a:t>Nejde o specifickou vlastnickou žalobou</a:t>
            </a:r>
          </a:p>
          <a:p>
            <a:r>
              <a:rPr lang="cs-CZ" sz="2400" dirty="0"/>
              <a:t>Žaloba v </a:t>
            </a:r>
            <a:r>
              <a:rPr lang="cs-CZ" sz="2400" b="1" dirty="0"/>
              <a:t>procesním smyslu (§ 80 o.s.ř.)</a:t>
            </a:r>
          </a:p>
          <a:p>
            <a:r>
              <a:rPr lang="cs-CZ" sz="2400" dirty="0"/>
              <a:t>Obecná žaloba využitelná i pro jiné případy (určení toho, že zde právo či právní vztah je či není)</a:t>
            </a:r>
          </a:p>
          <a:p>
            <a:endParaRPr lang="cs-CZ" sz="2400" dirty="0"/>
          </a:p>
          <a:p>
            <a:r>
              <a:rPr lang="cs-CZ" sz="2400" dirty="0"/>
              <a:t>Není žalobou na plnění</a:t>
            </a:r>
          </a:p>
          <a:p>
            <a:r>
              <a:rPr lang="cs-CZ" sz="2400" dirty="0"/>
              <a:t>Podmínkou přípustnosti žaloby je </a:t>
            </a:r>
            <a:r>
              <a:rPr lang="cs-CZ" sz="2400" b="1" dirty="0"/>
              <a:t>naléhavý právní zájem </a:t>
            </a:r>
            <a:r>
              <a:rPr lang="cs-CZ" sz="2400" dirty="0"/>
              <a:t>žalobce na určení (např. vlastnického práva)</a:t>
            </a:r>
          </a:p>
          <a:p>
            <a:r>
              <a:rPr lang="cs-CZ" sz="2400" dirty="0"/>
              <a:t>Neomezená lhůta pro podání žaloby</a:t>
            </a: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D8A3504F-BC3D-42D7-A137-B6C68EB9F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323491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 err="1"/>
              <a:t>Publiciánská</a:t>
            </a:r>
            <a:r>
              <a:rPr lang="cs-CZ" dirty="0"/>
              <a:t> žaloba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105041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Žaloba z lepšího práva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§1043 o. z.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Actio </a:t>
            </a:r>
            <a:r>
              <a:rPr lang="cs-CZ" sz="32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Publiciana</a:t>
            </a:r>
            <a:r>
              <a:rPr lang="cs-CZ" sz="3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32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</a:t>
            </a:r>
            <a:endParaRPr lang="cs-CZ" sz="3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Zvláštní ochrana toho, kdo 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není vlastník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ale má k věci 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domnělé vlastnické právo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případně je vlastníkem, ale své 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vlastnické právo nemůže prokázat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etitorní žaloba</a:t>
            </a:r>
            <a:endParaRPr lang="cs-CZ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labší titul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431724E-C64F-4818-A57F-62C594B7F8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41180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Petitorní ochrana obligačně oprávněných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04594" y="143377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§ 1044 </a:t>
            </a:r>
            <a:r>
              <a:rPr lang="cs-CZ" sz="3600" dirty="0" err="1"/>
              <a:t>o.z</a:t>
            </a:r>
            <a:r>
              <a:rPr lang="cs-CZ" sz="3600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negatorní i </a:t>
            </a:r>
            <a:r>
              <a:rPr lang="cs-CZ" sz="3600" dirty="0" err="1"/>
              <a:t>reivindikační</a:t>
            </a:r>
            <a:r>
              <a:rPr lang="cs-CZ" sz="3600" dirty="0"/>
              <a:t> petit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obecná ochrana detence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lze použít i na ochranu tzv. virtuálního vlastnictví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/>
              <a:t>Analogie v § 2 odst. 2 zák. č. 221/2006 Sb., § 41 zák. č. 121/2000 Sb.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92936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Nabývání vlastnického práva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Originární způsoby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Přivlastnění (§ 1045 - § 1050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Nález (10.)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Přírůstek (§ 1066 - § 1088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Vydržení (§ 1089 - § 1098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/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Nabytí vlastnického práva od neoprávněného (§ 1109 a násl.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sz="3200" b="1" dirty="0"/>
              <a:t>Derivativní způsoby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Převod (§ 1099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Přechod (děděním) (§ 1475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1"/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základě rozhodnutí orgánu veřejné moci (§ 1114 </a:t>
            </a:r>
            <a:r>
              <a:rPr lang="cs-CZ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cs-CZ" sz="2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89136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6" y="152212"/>
            <a:ext cx="8066301" cy="451576"/>
          </a:xfrm>
        </p:spPr>
        <p:txBody>
          <a:bodyPr/>
          <a:lstStyle/>
          <a:p>
            <a:r>
              <a:rPr lang="cs-CZ" dirty="0"/>
              <a:t>Nález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(§ 1051 - § 1065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o.z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b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764663"/>
            <a:ext cx="8066301" cy="399045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„</a:t>
            </a:r>
            <a:r>
              <a:rPr lang="cs-CZ" sz="2400" i="1" dirty="0"/>
              <a:t>má se za to, že si každý chce podržet své vlastnictví a že </a:t>
            </a:r>
            <a:r>
              <a:rPr lang="cs-CZ" sz="2400" b="1" i="1" dirty="0"/>
              <a:t>nalezená věc není opuštěná</a:t>
            </a:r>
            <a:r>
              <a:rPr lang="cs-CZ" sz="2400" dirty="0"/>
              <a:t>“ (§ 1051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nárok na vrácení věci má osoba, která věc ztratila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nálezce má právo na nálezné (10% ceny věci)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nalezená věc se odevzdá tomu, kdo věc ztratil, vlastníkovi, obci, případně provozovateli veřejné budovy nebo dopravního prostředku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pokud uplynou tři roky od vyhlášení nálezu, nabude nálezce, obec nebo jiná osoba, které byla věc svěřena, vlastnické právo k věci nebo k výtěžku za ni strženému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/>
              <a:t>nález pokladu (nález skryté věci; § 1063, 1064)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7753533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41137</TotalTime>
  <Words>1003</Words>
  <Application>Microsoft Office PowerPoint</Application>
  <PresentationFormat>Vlastní</PresentationFormat>
  <Paragraphs>201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Vlastnické právo  ochrana, originární nabývání </vt:lpstr>
      <vt:lpstr>Ochrana vlastnického práva</vt:lpstr>
      <vt:lpstr>Reivindikační žaloba (§ 1040, 1041)</vt:lpstr>
      <vt:lpstr>Žaloba zápůrčí (§ 1042)</vt:lpstr>
      <vt:lpstr>Žaloba určovací</vt:lpstr>
      <vt:lpstr>Publiciánská žaloba</vt:lpstr>
      <vt:lpstr>Petitorní ochrana obligačně oprávněných</vt:lpstr>
      <vt:lpstr>Nabývání vlastnického práva</vt:lpstr>
      <vt:lpstr>Nález (§ 1051 - § 1065 o.z.) </vt:lpstr>
      <vt:lpstr>Přivlastnění (§ 1051 - § 1065 o.z.) </vt:lpstr>
      <vt:lpstr>Přírůstek (§ 1066 - § 1089 o.z.) </vt:lpstr>
      <vt:lpstr>Zpracování (§ 1074 – 1077 o.z.) </vt:lpstr>
      <vt:lpstr>Smísení (§ 1078 – 1081 o.z.) </vt:lpstr>
      <vt:lpstr>Stavba (§ 1083 – 1087 o.z.) </vt:lpstr>
      <vt:lpstr>Vydržení (§ 1089 – 1098 o.z.) </vt:lpstr>
      <vt:lpstr>Nabytí vlastnického práva od neoprávněného (§ 1109 –1113 o.z.) </vt:lpstr>
      <vt:lpstr>Nabytí vlastnického práva od neoprávněného (§ 984 o.z.)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281</cp:revision>
  <cp:lastPrinted>1601-01-01T00:00:00Z</cp:lastPrinted>
  <dcterms:created xsi:type="dcterms:W3CDTF">2019-10-01T06:59:56Z</dcterms:created>
  <dcterms:modified xsi:type="dcterms:W3CDTF">2023-10-26T07:49:08Z</dcterms:modified>
</cp:coreProperties>
</file>