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256" r:id="rId2"/>
    <p:sldId id="319" r:id="rId3"/>
    <p:sldId id="320" r:id="rId4"/>
    <p:sldId id="321" r:id="rId5"/>
    <p:sldId id="322" r:id="rId6"/>
    <p:sldId id="323" r:id="rId7"/>
    <p:sldId id="324" r:id="rId8"/>
    <p:sldId id="332" r:id="rId9"/>
    <p:sldId id="333" r:id="rId10"/>
    <p:sldId id="334" r:id="rId11"/>
    <p:sldId id="335" r:id="rId12"/>
    <p:sldId id="336" r:id="rId13"/>
    <p:sldId id="337" r:id="rId14"/>
    <p:sldId id="338" r:id="rId15"/>
    <p:sldId id="339" r:id="rId16"/>
    <p:sldId id="340" r:id="rId17"/>
    <p:sldId id="341" r:id="rId18"/>
    <p:sldId id="342" r:id="rId19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67801" autoAdjust="0"/>
  </p:normalViewPr>
  <p:slideViewPr>
    <p:cSldViewPr snapToGrid="0">
      <p:cViewPr varScale="1">
        <p:scale>
          <a:sx n="45" d="100"/>
          <a:sy n="45" d="100"/>
        </p:scale>
        <p:origin x="1968" y="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50462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fontAlgn="ctr"/>
            <a:endParaRPr lang="cs-CZ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722669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fontAlgn="ctr"/>
            <a:endParaRPr lang="cs-CZ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731934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fontAlgn="ctr"/>
            <a:endParaRPr lang="cs-CZ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706884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fontAlgn="ctr"/>
            <a:endParaRPr lang="cs-CZ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428468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fontAlgn="ctr"/>
            <a:endParaRPr lang="cs-CZ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662116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fontAlgn="ctr"/>
            <a:endParaRPr lang="cs-CZ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992816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fontAlgn="ctr"/>
            <a:endParaRPr lang="cs-CZ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409245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fontAlgn="ctr"/>
            <a:endParaRPr lang="cs-CZ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415877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fontAlgn="ctr"/>
            <a:endParaRPr lang="cs-CZ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01513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807773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fontAlgn="ctr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11332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fontAlgn="ctr"/>
            <a:endParaRPr lang="cs-CZ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836870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61374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fontAlgn="ctr">
              <a:spcBef>
                <a:spcPts val="1000"/>
              </a:spcBef>
              <a:spcAft>
                <a:spcPts val="500"/>
              </a:spcAft>
            </a:pPr>
            <a:endParaRPr lang="cs-CZ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645691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fontAlgn="ctr"/>
            <a:endParaRPr lang="cs-CZ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892547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fontAlgn="ctr"/>
            <a:endParaRPr lang="cs-CZ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68256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fontAlgn="ctr"/>
            <a:endParaRPr lang="cs-CZ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76947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8928" y="2700000"/>
            <a:ext cx="8522680" cy="1171580"/>
          </a:xfrm>
        </p:spPr>
        <p:txBody>
          <a:bodyPr/>
          <a:lstStyle/>
          <a:p>
            <a:r>
              <a:rPr lang="cs-CZ"/>
              <a:t>Vlastnické </a:t>
            </a:r>
            <a:r>
              <a:rPr lang="cs-CZ" dirty="0"/>
              <a:t>právo</a:t>
            </a:r>
            <a:br>
              <a:rPr lang="cs-CZ" dirty="0"/>
            </a:br>
            <a:r>
              <a:rPr lang="cs-CZ" dirty="0"/>
              <a:t>	</a:t>
            </a:r>
            <a:r>
              <a:rPr lang="cs-CZ" sz="4000" i="1" dirty="0"/>
              <a:t>ochrana, originární nabývání</a:t>
            </a:r>
            <a:br>
              <a:rPr lang="cs-CZ" dirty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doc. JUDr. Pavel Koukal, Ph.D.</a:t>
            </a:r>
          </a:p>
          <a:p>
            <a:r>
              <a:rPr lang="cs-CZ" dirty="0"/>
              <a:t>Právnická fakulta Masarykovy univerzity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9360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6" y="152212"/>
            <a:ext cx="8066301" cy="451576"/>
          </a:xfrm>
        </p:spPr>
        <p:txBody>
          <a:bodyPr/>
          <a:lstStyle/>
          <a:p>
            <a:r>
              <a:rPr lang="cs-CZ" dirty="0"/>
              <a:t>Přivlastnění </a:t>
            </a:r>
            <a:r>
              <a:rPr lang="cs-CZ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(§ 1051 - § 1065 </a:t>
            </a:r>
            <a:r>
              <a:rPr lang="cs-CZ" sz="4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o.z</a:t>
            </a:r>
            <a:r>
              <a:rPr lang="cs-CZ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br>
              <a:rPr lang="cs-CZ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i="1" dirty="0"/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499587" y="764663"/>
            <a:ext cx="8066301" cy="3990454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b="1" dirty="0"/>
              <a:t>věc, která nikomu nepatří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4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/>
              <a:t>derelikce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4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/>
              <a:t>„nebrání-li tomu zákon nebo právo jiného“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4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/>
              <a:t>Domněnky v § 1050</a:t>
            </a:r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F6725D18-07BD-4A1D-A4B2-E5BE33518B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/>
          <a:p>
            <a:r>
              <a:rPr lang="cs-CZ" dirty="0"/>
              <a:t>Vlastnické právo</a:t>
            </a:r>
          </a:p>
        </p:txBody>
      </p:sp>
    </p:spTree>
    <p:extLst>
      <p:ext uri="{BB962C8B-B14F-4D97-AF65-F5344CB8AC3E}">
        <p14:creationId xmlns:p14="http://schemas.microsoft.com/office/powerpoint/2010/main" val="2783329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6" y="152212"/>
            <a:ext cx="8066301" cy="451576"/>
          </a:xfrm>
        </p:spPr>
        <p:txBody>
          <a:bodyPr/>
          <a:lstStyle/>
          <a:p>
            <a:r>
              <a:rPr lang="cs-CZ" dirty="0"/>
              <a:t>Přírůstek </a:t>
            </a:r>
            <a:r>
              <a:rPr lang="cs-CZ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(§ 1066 - § 1089 </a:t>
            </a:r>
            <a:r>
              <a:rPr lang="cs-CZ" sz="4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o.z</a:t>
            </a:r>
            <a:r>
              <a:rPr lang="cs-CZ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br>
              <a:rPr lang="cs-CZ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i="1" dirty="0"/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499587" y="764663"/>
            <a:ext cx="8066301" cy="3990454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b="1" dirty="0"/>
              <a:t>Přirozený </a:t>
            </a:r>
            <a:r>
              <a:rPr lang="cs-CZ" sz="2400" dirty="0"/>
              <a:t>(plody, naplavenina, strž)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b="1" dirty="0"/>
              <a:t>Umělý </a:t>
            </a:r>
            <a:r>
              <a:rPr lang="cs-CZ" sz="2400" dirty="0"/>
              <a:t>(zpracování, smísení, stavba, přestavek)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b="1" dirty="0"/>
              <a:t>Smíšený </a:t>
            </a:r>
            <a:r>
              <a:rPr lang="cs-CZ" sz="2400" dirty="0"/>
              <a:t>(osetí cizím semenem, osázení cizími rostlinami)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4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/>
              <a:t>Věci movité, věci nemovité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4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/>
              <a:t>Separace, percepce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4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/>
              <a:t>Plody oddělené, neoddělené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400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F6725D18-07BD-4A1D-A4B2-E5BE33518B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/>
          <a:p>
            <a:r>
              <a:rPr lang="cs-CZ" dirty="0"/>
              <a:t>Vlastnické právo</a:t>
            </a:r>
          </a:p>
        </p:txBody>
      </p:sp>
    </p:spTree>
    <p:extLst>
      <p:ext uri="{BB962C8B-B14F-4D97-AF65-F5344CB8AC3E}">
        <p14:creationId xmlns:p14="http://schemas.microsoft.com/office/powerpoint/2010/main" val="7204065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6" y="152212"/>
            <a:ext cx="8066301" cy="451576"/>
          </a:xfrm>
        </p:spPr>
        <p:txBody>
          <a:bodyPr/>
          <a:lstStyle/>
          <a:p>
            <a:r>
              <a:rPr lang="cs-CZ" dirty="0"/>
              <a:t>Zpracování </a:t>
            </a:r>
            <a:r>
              <a:rPr lang="cs-CZ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(§ 1074 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– 1077 </a:t>
            </a:r>
            <a:r>
              <a:rPr lang="cs-CZ" sz="4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o.z</a:t>
            </a:r>
            <a:r>
              <a:rPr lang="cs-CZ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br>
              <a:rPr lang="cs-CZ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i="1" dirty="0"/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499587" y="764663"/>
            <a:ext cx="8066301" cy="3990454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/>
              <a:t>Zpracování je tzv. </a:t>
            </a:r>
            <a:r>
              <a:rPr lang="cs-CZ" sz="2400" b="1" dirty="0"/>
              <a:t>reálný akt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b="1" dirty="0"/>
              <a:t>upřednostňuje se dohoda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4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4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/>
              <a:t>vznik jiné věci s vyšší hodnotou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4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4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/>
              <a:t>Zpracovatel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1600" dirty="0"/>
              <a:t>byl v dobré víře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1600" dirty="0"/>
              <a:t>nebyl v dobré víře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4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400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F6725D18-07BD-4A1D-A4B2-E5BE33518B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/>
          <a:p>
            <a:r>
              <a:rPr lang="cs-CZ" dirty="0"/>
              <a:t>Vlastnické právo</a:t>
            </a:r>
          </a:p>
        </p:txBody>
      </p:sp>
    </p:spTree>
    <p:extLst>
      <p:ext uri="{BB962C8B-B14F-4D97-AF65-F5344CB8AC3E}">
        <p14:creationId xmlns:p14="http://schemas.microsoft.com/office/powerpoint/2010/main" val="2243455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6" y="152212"/>
            <a:ext cx="8066301" cy="451576"/>
          </a:xfrm>
        </p:spPr>
        <p:txBody>
          <a:bodyPr/>
          <a:lstStyle/>
          <a:p>
            <a:r>
              <a:rPr lang="cs-CZ" dirty="0"/>
              <a:t>Smísení </a:t>
            </a:r>
            <a:r>
              <a:rPr lang="cs-CZ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(§ 1078 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– 1081 </a:t>
            </a:r>
            <a:r>
              <a:rPr lang="cs-CZ" sz="4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o.z</a:t>
            </a:r>
            <a:r>
              <a:rPr lang="cs-CZ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br>
              <a:rPr lang="cs-CZ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i="1" dirty="0"/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499587" y="764663"/>
            <a:ext cx="8066301" cy="3990454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/>
              <a:t>Reálný akt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b="1" dirty="0"/>
              <a:t>Chybí zde pracovní výkon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4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/>
              <a:t>Smísení pšenice, smísení betonu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4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/>
              <a:t>Nároky: požadovat rozdělení, náhrada, spoluvlastnictví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4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/>
              <a:t>Dobrá/zlá víra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4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/>
              <a:t>Retenční (zadržovací) právo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400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F6725D18-07BD-4A1D-A4B2-E5BE33518B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/>
          <a:p>
            <a:r>
              <a:rPr lang="cs-CZ" dirty="0"/>
              <a:t>Vlastnické právo</a:t>
            </a:r>
          </a:p>
        </p:txBody>
      </p:sp>
    </p:spTree>
    <p:extLst>
      <p:ext uri="{BB962C8B-B14F-4D97-AF65-F5344CB8AC3E}">
        <p14:creationId xmlns:p14="http://schemas.microsoft.com/office/powerpoint/2010/main" val="4173460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6" y="152212"/>
            <a:ext cx="8066301" cy="451576"/>
          </a:xfrm>
        </p:spPr>
        <p:txBody>
          <a:bodyPr/>
          <a:lstStyle/>
          <a:p>
            <a:r>
              <a:rPr lang="cs-CZ" dirty="0"/>
              <a:t>Stavba </a:t>
            </a:r>
            <a:r>
              <a:rPr lang="cs-CZ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(§ 1083 – 1087 </a:t>
            </a:r>
            <a:r>
              <a:rPr lang="cs-CZ" sz="4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o.z</a:t>
            </a:r>
            <a:r>
              <a:rPr lang="cs-CZ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br>
              <a:rPr lang="cs-CZ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i="1" dirty="0"/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499587" y="764663"/>
            <a:ext cx="8066301" cy="3990454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i="1" dirty="0" err="1"/>
              <a:t>superficies</a:t>
            </a:r>
            <a:r>
              <a:rPr lang="cs-CZ" sz="2400" i="1" dirty="0"/>
              <a:t> </a:t>
            </a:r>
            <a:r>
              <a:rPr lang="cs-CZ" sz="2400" i="1" dirty="0" err="1"/>
              <a:t>solo</a:t>
            </a:r>
            <a:r>
              <a:rPr lang="cs-CZ" sz="2400" i="1" dirty="0"/>
              <a:t> cedit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/>
              <a:t>dobrá/zlá víra stavebníka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b="1" dirty="0"/>
              <a:t>nepoctivý stavebník </a:t>
            </a:r>
            <a:r>
              <a:rPr lang="cs-CZ" sz="2400" dirty="0"/>
              <a:t>má práva jako nepřikázaný jednatel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/>
              <a:t>po nepoctivém stavebníkovi může vlastník pozemku požadovat odstranění stavby (in </a:t>
            </a:r>
            <a:r>
              <a:rPr lang="cs-CZ" sz="2400" dirty="0" err="1"/>
              <a:t>integrum</a:t>
            </a:r>
            <a:r>
              <a:rPr lang="cs-CZ" sz="2400" dirty="0"/>
              <a:t> </a:t>
            </a:r>
            <a:r>
              <a:rPr lang="cs-CZ" sz="2400" dirty="0" err="1"/>
              <a:t>restitutio</a:t>
            </a:r>
            <a:r>
              <a:rPr lang="cs-CZ" sz="2400" dirty="0"/>
              <a:t>) nebo náhradu škody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4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b="1" dirty="0"/>
              <a:t>stavebník v dobré víře </a:t>
            </a:r>
            <a:r>
              <a:rPr lang="cs-CZ" sz="2400" dirty="0"/>
              <a:t>má právo na převod pozemku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4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/>
              <a:t>přestavek (§ 087)</a:t>
            </a:r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F6725D18-07BD-4A1D-A4B2-E5BE33518B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/>
          <a:p>
            <a:r>
              <a:rPr lang="cs-CZ" dirty="0"/>
              <a:t>Vlastnické právo</a:t>
            </a:r>
          </a:p>
        </p:txBody>
      </p:sp>
    </p:spTree>
    <p:extLst>
      <p:ext uri="{BB962C8B-B14F-4D97-AF65-F5344CB8AC3E}">
        <p14:creationId xmlns:p14="http://schemas.microsoft.com/office/powerpoint/2010/main" val="11990752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6" y="152212"/>
            <a:ext cx="8066301" cy="451576"/>
          </a:xfrm>
        </p:spPr>
        <p:txBody>
          <a:bodyPr/>
          <a:lstStyle/>
          <a:p>
            <a:r>
              <a:rPr lang="cs-CZ" dirty="0"/>
              <a:t>Vydržení </a:t>
            </a:r>
            <a:r>
              <a:rPr lang="cs-CZ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(§ 1089 – 1098 </a:t>
            </a:r>
            <a:r>
              <a:rPr lang="cs-CZ" sz="4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o.z</a:t>
            </a:r>
            <a:r>
              <a:rPr lang="cs-CZ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br>
              <a:rPr lang="cs-CZ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i="1" dirty="0"/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499587" y="764663"/>
            <a:ext cx="8066301" cy="3990454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b="1" dirty="0"/>
              <a:t>Řádné vydržení </a:t>
            </a:r>
            <a:r>
              <a:rPr lang="cs-CZ" sz="2400" dirty="0"/>
              <a:t>(§ 1089 až 1094 </a:t>
            </a:r>
            <a:r>
              <a:rPr lang="cs-CZ" sz="2400" dirty="0" err="1"/>
              <a:t>o.z</a:t>
            </a:r>
            <a:r>
              <a:rPr lang="cs-CZ" sz="2400" dirty="0"/>
              <a:t>.)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i="1" dirty="0"/>
              <a:t>Res </a:t>
            </a:r>
            <a:r>
              <a:rPr lang="cs-CZ" sz="2400" i="1" dirty="0" err="1"/>
              <a:t>habilis</a:t>
            </a:r>
            <a:r>
              <a:rPr lang="cs-CZ" sz="2400" i="1" dirty="0"/>
              <a:t>, </a:t>
            </a:r>
            <a:r>
              <a:rPr lang="cs-CZ" sz="2400" i="1" dirty="0" err="1"/>
              <a:t>possessio</a:t>
            </a:r>
            <a:r>
              <a:rPr lang="cs-CZ" sz="2400" i="1" dirty="0"/>
              <a:t>, </a:t>
            </a:r>
            <a:r>
              <a:rPr lang="cs-CZ" sz="2400" i="1" dirty="0" err="1"/>
              <a:t>titulus</a:t>
            </a:r>
            <a:r>
              <a:rPr lang="cs-CZ" sz="2400" i="1" dirty="0"/>
              <a:t> </a:t>
            </a:r>
            <a:r>
              <a:rPr lang="cs-CZ" sz="2400" i="1" dirty="0" err="1"/>
              <a:t>iustus</a:t>
            </a:r>
            <a:r>
              <a:rPr lang="cs-CZ" sz="2400" i="1" dirty="0"/>
              <a:t>, </a:t>
            </a:r>
            <a:r>
              <a:rPr lang="cs-CZ" sz="2400" i="1" dirty="0" err="1"/>
              <a:t>fides</a:t>
            </a:r>
            <a:r>
              <a:rPr lang="cs-CZ" sz="2400" i="1" dirty="0"/>
              <a:t>, tempus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4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4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b="1" dirty="0"/>
              <a:t>Mimořádné vydržení </a:t>
            </a:r>
            <a:r>
              <a:rPr lang="cs-CZ" sz="2400" dirty="0"/>
              <a:t>(§ 1095)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i="1" dirty="0"/>
              <a:t>Res </a:t>
            </a:r>
            <a:r>
              <a:rPr lang="cs-CZ" sz="2400" i="1" dirty="0" err="1"/>
              <a:t>habilis</a:t>
            </a:r>
            <a:r>
              <a:rPr lang="cs-CZ" sz="2400" i="1" dirty="0"/>
              <a:t>, </a:t>
            </a:r>
            <a:r>
              <a:rPr lang="cs-CZ" sz="2400" i="1" dirty="0" err="1"/>
              <a:t>possessio</a:t>
            </a:r>
            <a:r>
              <a:rPr lang="cs-CZ" sz="2400" i="1" dirty="0"/>
              <a:t>, tempus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4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4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/>
              <a:t>Rozsudek NS 22 </a:t>
            </a:r>
            <a:r>
              <a:rPr lang="cs-CZ" sz="2400" dirty="0" err="1"/>
              <a:t>Cdo</a:t>
            </a:r>
            <a:r>
              <a:rPr lang="cs-CZ" sz="2400" dirty="0"/>
              <a:t> 3387/2021</a:t>
            </a:r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F6725D18-07BD-4A1D-A4B2-E5BE33518B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/>
          <a:p>
            <a:r>
              <a:rPr lang="cs-CZ" dirty="0"/>
              <a:t>Vlastnické právo</a:t>
            </a:r>
          </a:p>
        </p:txBody>
      </p:sp>
    </p:spTree>
    <p:extLst>
      <p:ext uri="{BB962C8B-B14F-4D97-AF65-F5344CB8AC3E}">
        <p14:creationId xmlns:p14="http://schemas.microsoft.com/office/powerpoint/2010/main" val="32458908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6" y="152212"/>
            <a:ext cx="8066301" cy="451576"/>
          </a:xfrm>
        </p:spPr>
        <p:txBody>
          <a:bodyPr/>
          <a:lstStyle/>
          <a:p>
            <a:r>
              <a:rPr lang="cs-CZ" dirty="0"/>
              <a:t>Nabytí vlastnického práva od neoprávněného </a:t>
            </a:r>
            <a:r>
              <a:rPr lang="cs-CZ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(§ 1109 –1113 </a:t>
            </a:r>
            <a:r>
              <a:rPr lang="cs-CZ" sz="4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o.z</a:t>
            </a:r>
            <a:r>
              <a:rPr lang="cs-CZ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br>
              <a:rPr lang="cs-CZ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i="1" dirty="0"/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499585" y="1721926"/>
            <a:ext cx="8066301" cy="3990454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/>
              <a:t>Originární nabytí v souvislosti se smluvním „převodem“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b="1" dirty="0"/>
              <a:t>Obecné </a:t>
            </a:r>
            <a:r>
              <a:rPr lang="cs-CZ" sz="2400" dirty="0"/>
              <a:t>(§ 1111) a </a:t>
            </a:r>
            <a:r>
              <a:rPr lang="cs-CZ" sz="2400" b="1" dirty="0"/>
              <a:t>privilegované </a:t>
            </a:r>
            <a:r>
              <a:rPr lang="cs-CZ" sz="2400" dirty="0"/>
              <a:t>(§1109) skutkové podstaty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/>
              <a:t>Nabytí od neoprávněného u věci evidované ve veřejném seznamu je upraveno v § 984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400" b="1" dirty="0"/>
              <a:t>Výluky ze skutkových podstat </a:t>
            </a:r>
            <a:r>
              <a:rPr lang="pl-PL" sz="2400" dirty="0"/>
              <a:t>(§ 1110, 1112 a 1113)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/>
              <a:t>Hmotné věci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/>
              <a:t>Obecně úplatná nabytí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/>
              <a:t>Řádná (platná) smlouva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/>
              <a:t>Nevyžaduje se předání věci </a:t>
            </a:r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F6725D18-07BD-4A1D-A4B2-E5BE33518B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/>
          <a:p>
            <a:r>
              <a:rPr lang="cs-CZ" dirty="0"/>
              <a:t>Vlastnické právo</a:t>
            </a:r>
          </a:p>
        </p:txBody>
      </p:sp>
    </p:spTree>
    <p:extLst>
      <p:ext uri="{BB962C8B-B14F-4D97-AF65-F5344CB8AC3E}">
        <p14:creationId xmlns:p14="http://schemas.microsoft.com/office/powerpoint/2010/main" val="21137814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6" y="152212"/>
            <a:ext cx="8066301" cy="451576"/>
          </a:xfrm>
        </p:spPr>
        <p:txBody>
          <a:bodyPr/>
          <a:lstStyle/>
          <a:p>
            <a:r>
              <a:rPr lang="cs-CZ" dirty="0"/>
              <a:t>Nabytí vlastnického práva od neoprávněného </a:t>
            </a:r>
            <a:r>
              <a:rPr lang="cs-CZ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(§ 984 </a:t>
            </a:r>
            <a:r>
              <a:rPr lang="cs-CZ" sz="4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o.z</a:t>
            </a:r>
            <a:r>
              <a:rPr lang="cs-CZ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endParaRPr lang="cs-CZ" i="1" dirty="0"/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499585" y="1307589"/>
            <a:ext cx="8066301" cy="3990454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b="1" dirty="0"/>
              <a:t>věci evidované ve veřejném seznamu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/>
              <a:t>stav zapsaný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/>
              <a:t>vs. stav skutečný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/>
              <a:t>věcné právo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/>
              <a:t>za úplatu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/>
              <a:t>od zapsaného nositele práv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/>
              <a:t>dobrá víra v oprávnění převést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4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b="1" dirty="0"/>
              <a:t>výjimky</a:t>
            </a:r>
            <a:r>
              <a:rPr lang="cs-CZ" sz="2400" dirty="0"/>
              <a:t>: nezbytná cesta, výměnek, věcná práva ex lege</a:t>
            </a:r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F6725D18-07BD-4A1D-A4B2-E5BE33518B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/>
          <a:p>
            <a:r>
              <a:rPr lang="cs-CZ" dirty="0"/>
              <a:t>Vlastnické právo</a:t>
            </a:r>
          </a:p>
        </p:txBody>
      </p:sp>
    </p:spTree>
    <p:extLst>
      <p:ext uri="{BB962C8B-B14F-4D97-AF65-F5344CB8AC3E}">
        <p14:creationId xmlns:p14="http://schemas.microsoft.com/office/powerpoint/2010/main" val="13529091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3309749"/>
            <a:ext cx="8066301" cy="451576"/>
          </a:xfrm>
        </p:spPr>
        <p:txBody>
          <a:bodyPr/>
          <a:lstStyle/>
          <a:p>
            <a:pPr algn="ctr"/>
            <a:r>
              <a:rPr lang="cs-CZ" i="1" dirty="0"/>
              <a:t>Děkuji za pozornost.</a:t>
            </a:r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F6725D18-07BD-4A1D-A4B2-E5BE33518B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/>
          <a:p>
            <a:r>
              <a:rPr lang="cs-CZ" dirty="0"/>
              <a:t>Vlastnické právo</a:t>
            </a:r>
          </a:p>
        </p:txBody>
      </p:sp>
    </p:spTree>
    <p:extLst>
      <p:ext uri="{BB962C8B-B14F-4D97-AF65-F5344CB8AC3E}">
        <p14:creationId xmlns:p14="http://schemas.microsoft.com/office/powerpoint/2010/main" val="1548135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643" y="313087"/>
            <a:ext cx="8066301" cy="451576"/>
          </a:xfrm>
        </p:spPr>
        <p:txBody>
          <a:bodyPr/>
          <a:lstStyle/>
          <a:p>
            <a:r>
              <a:rPr lang="cs-CZ" dirty="0"/>
              <a:t>Ochrana vlastnického práva</a:t>
            </a:r>
            <a:endParaRPr lang="cs-CZ" i="1" dirty="0"/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310554" y="1050413"/>
            <a:ext cx="8066301" cy="3990454"/>
          </a:xfrm>
        </p:spPr>
        <p:txBody>
          <a:bodyPr/>
          <a:lstStyle/>
          <a:p>
            <a:pPr algn="l"/>
            <a:r>
              <a:rPr lang="cs-CZ" dirty="0"/>
              <a:t>Petitorní ochrana</a:t>
            </a:r>
          </a:p>
          <a:p>
            <a:pPr lvl="1"/>
            <a:r>
              <a:rPr lang="cs-CZ" dirty="0"/>
              <a:t>Žaloba na vydání věci (§ 1040, 1041)</a:t>
            </a:r>
          </a:p>
          <a:p>
            <a:pPr lvl="1"/>
            <a:r>
              <a:rPr lang="cs-CZ" dirty="0"/>
              <a:t>Žaloba </a:t>
            </a:r>
            <a:r>
              <a:rPr lang="cs-CZ" dirty="0" err="1"/>
              <a:t>zápůrčí</a:t>
            </a:r>
            <a:r>
              <a:rPr lang="cs-CZ" dirty="0"/>
              <a:t> (§ 1042)</a:t>
            </a:r>
          </a:p>
          <a:p>
            <a:pPr algn="l"/>
            <a:r>
              <a:rPr lang="cs-CZ" dirty="0"/>
              <a:t>Určovací žaloba</a:t>
            </a:r>
          </a:p>
          <a:p>
            <a:pPr algn="l"/>
            <a:endParaRPr lang="cs-CZ" dirty="0"/>
          </a:p>
          <a:p>
            <a:pPr algn="l"/>
            <a:r>
              <a:rPr lang="cs-CZ" dirty="0" err="1"/>
              <a:t>Publiciánská</a:t>
            </a:r>
            <a:r>
              <a:rPr lang="cs-CZ" dirty="0"/>
              <a:t> žaloba na ochranu domnělého vlastnického práva (§1043)</a:t>
            </a:r>
          </a:p>
          <a:p>
            <a:pPr algn="l"/>
            <a:endParaRPr lang="cs-CZ" dirty="0"/>
          </a:p>
          <a:p>
            <a:pPr algn="l"/>
            <a:r>
              <a:rPr lang="cs-CZ" sz="2600" dirty="0"/>
              <a:t>Petitorní ochrana (obligačně) oprávněných (§ 1044)</a:t>
            </a:r>
          </a:p>
          <a:p>
            <a:pPr algn="l"/>
            <a:endParaRPr lang="cs-CZ" sz="2600" dirty="0"/>
          </a:p>
          <a:p>
            <a:pPr algn="l"/>
            <a:endParaRPr lang="cs-CZ" sz="2600" dirty="0"/>
          </a:p>
          <a:p>
            <a:pPr algn="l"/>
            <a:endParaRPr lang="cs-CZ" sz="2600" dirty="0"/>
          </a:p>
          <a:p>
            <a:pPr algn="l"/>
            <a:endParaRPr lang="cs-CZ" sz="2400" i="1" dirty="0"/>
          </a:p>
          <a:p>
            <a:pPr marL="72000" indent="0" algn="l">
              <a:buNone/>
            </a:pPr>
            <a:endParaRPr lang="cs-CZ" sz="3600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21669295-1C3B-443F-9159-9A369BF9777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/>
          <a:p>
            <a:r>
              <a:rPr lang="cs-CZ" dirty="0"/>
              <a:t>Vlastnické právo</a:t>
            </a:r>
          </a:p>
        </p:txBody>
      </p:sp>
    </p:spTree>
    <p:extLst>
      <p:ext uri="{BB962C8B-B14F-4D97-AF65-F5344CB8AC3E}">
        <p14:creationId xmlns:p14="http://schemas.microsoft.com/office/powerpoint/2010/main" val="3154688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643" y="313087"/>
            <a:ext cx="8475770" cy="515588"/>
          </a:xfrm>
        </p:spPr>
        <p:txBody>
          <a:bodyPr/>
          <a:lstStyle/>
          <a:p>
            <a:r>
              <a:rPr lang="cs-CZ" dirty="0" err="1"/>
              <a:t>Reivindikační</a:t>
            </a:r>
            <a:r>
              <a:rPr lang="cs-CZ" dirty="0"/>
              <a:t> žaloba (§ 1040, 1041)</a:t>
            </a:r>
            <a:endParaRPr lang="cs-CZ" i="1" dirty="0"/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310554" y="1050413"/>
            <a:ext cx="8066301" cy="3990454"/>
          </a:xfrm>
        </p:spPr>
        <p:txBody>
          <a:bodyPr/>
          <a:lstStyle/>
          <a:p>
            <a:pPr algn="l"/>
            <a:r>
              <a:rPr lang="cs-CZ" sz="2600" dirty="0"/>
              <a:t>Žaloba na vydání</a:t>
            </a:r>
          </a:p>
          <a:p>
            <a:pPr algn="l"/>
            <a:r>
              <a:rPr lang="cs-CZ" sz="2600" dirty="0"/>
              <a:t>Žaloba na vyklizení</a:t>
            </a:r>
          </a:p>
          <a:p>
            <a:pPr algn="l"/>
            <a:r>
              <a:rPr lang="cs-CZ" sz="2400" i="1" dirty="0"/>
              <a:t>Petit žaloby: žalovaný je povinen vydat žalobci automobil zn. XY, výrobní č. YZ, do 3 dnů od právní moci rozsudku (resp. vyklidit pozemek </a:t>
            </a:r>
            <a:r>
              <a:rPr lang="cs-CZ" sz="2400" i="1" dirty="0" err="1"/>
              <a:t>p.č</a:t>
            </a:r>
            <a:r>
              <a:rPr lang="cs-CZ" sz="2400" i="1" dirty="0"/>
              <a:t>. 1, </a:t>
            </a:r>
            <a:r>
              <a:rPr lang="cs-CZ" sz="2400" i="1" dirty="0" err="1"/>
              <a:t>k.ú</a:t>
            </a:r>
            <a:r>
              <a:rPr lang="cs-CZ" sz="2400" i="1" dirty="0"/>
              <a:t>. XY)</a:t>
            </a:r>
          </a:p>
          <a:p>
            <a:pPr algn="l"/>
            <a:r>
              <a:rPr lang="cs-CZ" sz="2400" dirty="0"/>
              <a:t>Námitky proti </a:t>
            </a:r>
            <a:r>
              <a:rPr lang="cs-CZ" sz="2400" dirty="0" err="1"/>
              <a:t>reivindikační</a:t>
            </a:r>
            <a:r>
              <a:rPr lang="cs-CZ" sz="2400" dirty="0"/>
              <a:t> žalobě</a:t>
            </a:r>
          </a:p>
          <a:p>
            <a:pPr algn="l"/>
            <a:r>
              <a:rPr lang="cs-CZ" sz="2400" dirty="0"/>
              <a:t>Individualizace a specialita</a:t>
            </a:r>
          </a:p>
          <a:p>
            <a:pPr algn="l"/>
            <a:r>
              <a:rPr lang="cs-CZ" sz="2400" dirty="0"/>
              <a:t>Neomezená doba pro podání žaloby (vlastnické právo se nepromlčuje), ale možnost vydržení (§1089 a násl. OZ)</a:t>
            </a:r>
          </a:p>
          <a:p>
            <a:pPr algn="l"/>
            <a:endParaRPr lang="cs-CZ" sz="2400" i="1" dirty="0"/>
          </a:p>
          <a:p>
            <a:pPr marL="72000" indent="0" algn="l">
              <a:buNone/>
            </a:pPr>
            <a:endParaRPr lang="cs-CZ" sz="3600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876C3E8C-98BF-40DA-9DFD-389A81BA1B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/>
          <a:p>
            <a:r>
              <a:rPr lang="cs-CZ" dirty="0"/>
              <a:t>Vlastnické právo</a:t>
            </a:r>
          </a:p>
        </p:txBody>
      </p:sp>
    </p:spTree>
    <p:extLst>
      <p:ext uri="{BB962C8B-B14F-4D97-AF65-F5344CB8AC3E}">
        <p14:creationId xmlns:p14="http://schemas.microsoft.com/office/powerpoint/2010/main" val="778072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643" y="313087"/>
            <a:ext cx="8066301" cy="451576"/>
          </a:xfrm>
        </p:spPr>
        <p:txBody>
          <a:bodyPr/>
          <a:lstStyle/>
          <a:p>
            <a:r>
              <a:rPr lang="cs-CZ" dirty="0"/>
              <a:t>Žaloba </a:t>
            </a:r>
            <a:r>
              <a:rPr lang="cs-CZ" dirty="0" err="1"/>
              <a:t>zápůrčí</a:t>
            </a:r>
            <a:r>
              <a:rPr lang="cs-CZ" dirty="0"/>
              <a:t> (§ 1042)</a:t>
            </a:r>
            <a:endParaRPr lang="cs-CZ" i="1" dirty="0"/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310554" y="1050413"/>
            <a:ext cx="8066301" cy="3990454"/>
          </a:xfrm>
        </p:spPr>
        <p:txBody>
          <a:bodyPr/>
          <a:lstStyle/>
          <a:p>
            <a:pPr algn="l"/>
            <a:r>
              <a:rPr lang="cs-CZ" sz="2300" i="1" dirty="0"/>
              <a:t>Actio </a:t>
            </a:r>
            <a:r>
              <a:rPr lang="cs-CZ" sz="2300" i="1" dirty="0" err="1"/>
              <a:t>negatoria</a:t>
            </a:r>
            <a:endParaRPr lang="cs-CZ" sz="2300" i="1" dirty="0"/>
          </a:p>
          <a:p>
            <a:pPr algn="l"/>
            <a:r>
              <a:rPr lang="cs-CZ" sz="2300" dirty="0"/>
              <a:t>Žaloba na </a:t>
            </a:r>
            <a:r>
              <a:rPr lang="cs-CZ" sz="2300" b="1" dirty="0"/>
              <a:t>zdržení se jiných zásahů </a:t>
            </a:r>
            <a:r>
              <a:rPr lang="cs-CZ" sz="2300" dirty="0"/>
              <a:t>do vlastnického práva než je neoprávněné zadržování věci (typicky neoprávněné přecházení přes cizí pozemek)</a:t>
            </a:r>
          </a:p>
          <a:p>
            <a:pPr algn="l"/>
            <a:r>
              <a:rPr lang="cs-CZ" sz="2300" dirty="0"/>
              <a:t>nastaly protiprávní následky</a:t>
            </a:r>
          </a:p>
          <a:p>
            <a:pPr algn="l"/>
            <a:r>
              <a:rPr lang="cs-CZ" sz="2300" dirty="0"/>
              <a:t>nebo </a:t>
            </a:r>
          </a:p>
          <a:p>
            <a:pPr algn="l"/>
            <a:r>
              <a:rPr lang="cs-CZ" sz="2300" dirty="0"/>
              <a:t>existuje nebezpečí jejich opakování</a:t>
            </a:r>
          </a:p>
          <a:p>
            <a:pPr algn="l"/>
            <a:endParaRPr lang="cs-CZ" sz="2300" dirty="0"/>
          </a:p>
          <a:p>
            <a:pPr algn="l"/>
            <a:r>
              <a:rPr lang="cs-CZ" sz="2300" dirty="0"/>
              <a:t>v</a:t>
            </a:r>
            <a:r>
              <a:rPr lang="cs-CZ" sz="2300"/>
              <a:t>ztah </a:t>
            </a:r>
            <a:r>
              <a:rPr lang="cs-CZ" sz="2300" dirty="0"/>
              <a:t>náhrady škody a </a:t>
            </a:r>
            <a:r>
              <a:rPr lang="cs-CZ" sz="2300" dirty="0" err="1"/>
              <a:t>zápůrčí</a:t>
            </a:r>
            <a:r>
              <a:rPr lang="cs-CZ" sz="2300" dirty="0"/>
              <a:t> žaloby</a:t>
            </a:r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2A2F987B-8A10-4CF4-8A9F-8090971E53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/>
          <a:p>
            <a:r>
              <a:rPr lang="cs-CZ" dirty="0"/>
              <a:t>Vlastnické právo</a:t>
            </a:r>
          </a:p>
        </p:txBody>
      </p:sp>
    </p:spTree>
    <p:extLst>
      <p:ext uri="{BB962C8B-B14F-4D97-AF65-F5344CB8AC3E}">
        <p14:creationId xmlns:p14="http://schemas.microsoft.com/office/powerpoint/2010/main" val="2657234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643" y="313087"/>
            <a:ext cx="8066301" cy="451576"/>
          </a:xfrm>
        </p:spPr>
        <p:txBody>
          <a:bodyPr/>
          <a:lstStyle/>
          <a:p>
            <a:r>
              <a:rPr lang="cs-CZ" dirty="0"/>
              <a:t>Žaloba určovací</a:t>
            </a:r>
            <a:endParaRPr lang="cs-CZ" i="1" dirty="0"/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310554" y="1050413"/>
            <a:ext cx="8066301" cy="3990454"/>
          </a:xfrm>
        </p:spPr>
        <p:txBody>
          <a:bodyPr/>
          <a:lstStyle/>
          <a:p>
            <a:r>
              <a:rPr lang="cs-CZ" sz="2400" dirty="0"/>
              <a:t>Nejde o specifickou vlastnickou žalobou</a:t>
            </a:r>
          </a:p>
          <a:p>
            <a:r>
              <a:rPr lang="cs-CZ" sz="2400" dirty="0"/>
              <a:t>Žaloba v </a:t>
            </a:r>
            <a:r>
              <a:rPr lang="cs-CZ" sz="2400" b="1" dirty="0"/>
              <a:t>procesním smyslu (§ 80 o.s.ř.)</a:t>
            </a:r>
          </a:p>
          <a:p>
            <a:r>
              <a:rPr lang="cs-CZ" sz="2400" dirty="0"/>
              <a:t>Obecná žaloba využitelná i pro jiné případy (určení toho, že zde právo či právní vztah je či není)</a:t>
            </a:r>
          </a:p>
          <a:p>
            <a:endParaRPr lang="cs-CZ" sz="2400" dirty="0"/>
          </a:p>
          <a:p>
            <a:r>
              <a:rPr lang="cs-CZ" sz="2400" dirty="0"/>
              <a:t>Není žalobou na plnění</a:t>
            </a:r>
          </a:p>
          <a:p>
            <a:r>
              <a:rPr lang="cs-CZ" sz="2400" dirty="0"/>
              <a:t>Podmínkou přípustnosti žaloby je </a:t>
            </a:r>
            <a:r>
              <a:rPr lang="cs-CZ" sz="2400" b="1" dirty="0"/>
              <a:t>naléhavý právní zájem </a:t>
            </a:r>
            <a:r>
              <a:rPr lang="cs-CZ" sz="2400" dirty="0"/>
              <a:t>žalobce na určení (např. vlastnického práva)</a:t>
            </a:r>
          </a:p>
          <a:p>
            <a:r>
              <a:rPr lang="cs-CZ" sz="2400" dirty="0"/>
              <a:t>Neomezená lhůta pro podání žaloby</a:t>
            </a:r>
            <a:endParaRPr lang="cs-CZ" sz="3600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D8A3504F-BC3D-42D7-A137-B6C68EB9F7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/>
          <a:p>
            <a:r>
              <a:rPr lang="cs-CZ" dirty="0"/>
              <a:t>Vlastnické právo</a:t>
            </a:r>
          </a:p>
        </p:txBody>
      </p:sp>
    </p:spTree>
    <p:extLst>
      <p:ext uri="{BB962C8B-B14F-4D97-AF65-F5344CB8AC3E}">
        <p14:creationId xmlns:p14="http://schemas.microsoft.com/office/powerpoint/2010/main" val="3234913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643" y="313087"/>
            <a:ext cx="8066301" cy="451576"/>
          </a:xfrm>
        </p:spPr>
        <p:txBody>
          <a:bodyPr/>
          <a:lstStyle/>
          <a:p>
            <a:r>
              <a:rPr lang="cs-CZ" dirty="0" err="1"/>
              <a:t>Publiciánská</a:t>
            </a:r>
            <a:r>
              <a:rPr lang="cs-CZ" dirty="0"/>
              <a:t> žaloba</a:t>
            </a:r>
            <a:endParaRPr lang="cs-CZ" i="1" dirty="0"/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310554" y="1050413"/>
            <a:ext cx="8066301" cy="3990454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Žaloba z lepšího práva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§1043 o. z.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2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Actio </a:t>
            </a:r>
            <a:r>
              <a:rPr lang="cs-CZ" sz="32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Publiciana</a:t>
            </a:r>
            <a:r>
              <a:rPr lang="cs-CZ" sz="32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sz="32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rem</a:t>
            </a:r>
            <a:endParaRPr lang="cs-CZ" sz="320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Zvláštní ochrana toho, kdo </a:t>
            </a:r>
            <a:r>
              <a:rPr lang="cs-CZ" sz="3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není vlastník</a:t>
            </a:r>
            <a:r>
              <a:rPr lang="cs-CZ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ale má k věci </a:t>
            </a:r>
            <a:r>
              <a:rPr lang="cs-CZ" sz="3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domnělé vlastnické právo</a:t>
            </a:r>
            <a:r>
              <a:rPr lang="cs-CZ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případně je vlastníkem, ale své </a:t>
            </a:r>
            <a:r>
              <a:rPr lang="cs-CZ" sz="3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vlastnické právo nemůže prokázat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200" dirty="0"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etitorní žaloba</a:t>
            </a:r>
            <a:endParaRPr lang="cs-CZ" sz="32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200" dirty="0"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labší titul</a:t>
            </a:r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A431724E-C64F-4818-A57F-62C594B7F8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/>
          <a:p>
            <a:r>
              <a:rPr lang="cs-CZ" dirty="0"/>
              <a:t>Vlastnické právo</a:t>
            </a:r>
          </a:p>
        </p:txBody>
      </p:sp>
    </p:spTree>
    <p:extLst>
      <p:ext uri="{BB962C8B-B14F-4D97-AF65-F5344CB8AC3E}">
        <p14:creationId xmlns:p14="http://schemas.microsoft.com/office/powerpoint/2010/main" val="1411800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643" y="313087"/>
            <a:ext cx="8066301" cy="451576"/>
          </a:xfrm>
        </p:spPr>
        <p:txBody>
          <a:bodyPr/>
          <a:lstStyle/>
          <a:p>
            <a:r>
              <a:rPr lang="cs-CZ" dirty="0"/>
              <a:t>Petitorní ochrana obligačně oprávněných</a:t>
            </a:r>
            <a:endParaRPr lang="cs-CZ" i="1" dirty="0"/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404594" y="1433773"/>
            <a:ext cx="8066301" cy="3990454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600" dirty="0"/>
              <a:t>§ 1044 </a:t>
            </a:r>
            <a:r>
              <a:rPr lang="cs-CZ" sz="3600" dirty="0" err="1"/>
              <a:t>o.z</a:t>
            </a:r>
            <a:r>
              <a:rPr lang="cs-CZ" sz="3600" dirty="0"/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600" dirty="0"/>
              <a:t>negatorní i </a:t>
            </a:r>
            <a:r>
              <a:rPr lang="cs-CZ" sz="3600" dirty="0" err="1"/>
              <a:t>reivindikační</a:t>
            </a:r>
            <a:r>
              <a:rPr lang="cs-CZ" sz="3600" dirty="0"/>
              <a:t> petit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600" dirty="0"/>
              <a:t>obecná ochrana detence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600" dirty="0"/>
              <a:t>lze použít i na ochranu tzv. virtuálního vlastnictví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600" dirty="0"/>
              <a:t>Analogie v § 2 odst. 2 zák. č. 221/2006 Sb., § 41 zák. č. 121/2000 Sb.</a:t>
            </a:r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F6725D18-07BD-4A1D-A4B2-E5BE33518B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/>
          <a:p>
            <a:r>
              <a:rPr lang="cs-CZ" dirty="0"/>
              <a:t>Vlastnické právo</a:t>
            </a:r>
          </a:p>
        </p:txBody>
      </p:sp>
    </p:spTree>
    <p:extLst>
      <p:ext uri="{BB962C8B-B14F-4D97-AF65-F5344CB8AC3E}">
        <p14:creationId xmlns:p14="http://schemas.microsoft.com/office/powerpoint/2010/main" val="929362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6" y="152212"/>
            <a:ext cx="8066301" cy="451576"/>
          </a:xfrm>
        </p:spPr>
        <p:txBody>
          <a:bodyPr/>
          <a:lstStyle/>
          <a:p>
            <a:r>
              <a:rPr lang="cs-CZ" dirty="0"/>
              <a:t>Nabývání vlastnického práva</a:t>
            </a:r>
            <a:endParaRPr lang="cs-CZ" i="1" dirty="0"/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499587" y="764663"/>
            <a:ext cx="8066301" cy="3990454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Originární způsoby 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Přivlastnění (§ 1045 - § 1050 </a:t>
            </a:r>
            <a:r>
              <a:rPr lang="cs-CZ" sz="2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o.z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Nález (10.)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Přírůstek (§ 1066 - § 1088 </a:t>
            </a:r>
            <a:r>
              <a:rPr lang="cs-CZ" sz="2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o.z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Vydržení (§ 1089 - § 1098 </a:t>
            </a:r>
            <a:r>
              <a:rPr lang="cs-CZ" sz="2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o.z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</a:p>
          <a:p>
            <a:pPr lvl="1"/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Nabytí vlastnického práva od neoprávněného (§ 1109 a násl. </a:t>
            </a:r>
            <a:r>
              <a:rPr lang="cs-CZ" sz="2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o.z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</a:p>
          <a:p>
            <a:r>
              <a:rPr lang="cs-CZ" sz="3200" b="1" dirty="0"/>
              <a:t>Derivativní způsoby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Převod (§ 1099 </a:t>
            </a:r>
            <a:r>
              <a:rPr lang="cs-CZ" sz="2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o.z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Přechod (děděním) (§ 1475 </a:t>
            </a:r>
            <a:r>
              <a:rPr lang="cs-CZ" sz="2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o.z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</a:p>
          <a:p>
            <a:pPr lvl="1"/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 základě rozhodnutí orgánu veřejné moci (§ 1114 </a:t>
            </a:r>
            <a:r>
              <a:rPr lang="cs-CZ" sz="2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o.z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endParaRPr lang="cs-CZ" sz="2400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F6725D18-07BD-4A1D-A4B2-E5BE33518B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/>
          <a:p>
            <a:r>
              <a:rPr lang="cs-CZ" dirty="0"/>
              <a:t>Vlastnické právo</a:t>
            </a:r>
          </a:p>
        </p:txBody>
      </p:sp>
    </p:spTree>
    <p:extLst>
      <p:ext uri="{BB962C8B-B14F-4D97-AF65-F5344CB8AC3E}">
        <p14:creationId xmlns:p14="http://schemas.microsoft.com/office/powerpoint/2010/main" val="1891360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6" y="152212"/>
            <a:ext cx="8066301" cy="451576"/>
          </a:xfrm>
        </p:spPr>
        <p:txBody>
          <a:bodyPr/>
          <a:lstStyle/>
          <a:p>
            <a:r>
              <a:rPr lang="cs-CZ" dirty="0"/>
              <a:t>Nález </a:t>
            </a:r>
            <a:r>
              <a:rPr lang="cs-CZ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(§ 1051 - § 1065 </a:t>
            </a:r>
            <a:r>
              <a:rPr lang="cs-CZ" sz="4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o.z</a:t>
            </a:r>
            <a:r>
              <a:rPr lang="cs-CZ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br>
              <a:rPr lang="cs-CZ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i="1" dirty="0"/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499587" y="764663"/>
            <a:ext cx="8066301" cy="3990454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/>
              <a:t>„</a:t>
            </a:r>
            <a:r>
              <a:rPr lang="cs-CZ" sz="2400" i="1" dirty="0"/>
              <a:t>má se za to, že si každý chce podržet své vlastnictví a že </a:t>
            </a:r>
            <a:r>
              <a:rPr lang="cs-CZ" sz="2400" b="1" i="1" dirty="0"/>
              <a:t>nalezená věc není opuštěná</a:t>
            </a:r>
            <a:r>
              <a:rPr lang="cs-CZ" sz="2400" dirty="0"/>
              <a:t>“ (§ 1051 </a:t>
            </a:r>
            <a:r>
              <a:rPr lang="cs-CZ" sz="2400" dirty="0" err="1"/>
              <a:t>o.z</a:t>
            </a:r>
            <a:r>
              <a:rPr lang="cs-CZ" sz="2400" dirty="0"/>
              <a:t>.)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/>
              <a:t>nárok na vrácení věci má osoba, která věc ztratila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/>
              <a:t>nálezce má právo na nálezné (10% ceny věci)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/>
              <a:t>nalezená věc se odevzdá tomu, kdo věc ztratil, vlastníkovi, obci, případně provozovateli veřejné budovy nebo dopravního prostředku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/>
              <a:t>pokud uplynou tři roky od vyhlášení nálezu, nabude nálezce, obec nebo jiná osoba, které byla věc svěřena, vlastnické právo k věci nebo k výtěžku za ni strženému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/>
              <a:t>nález pokladu (nález skryté věci; § 1063, 1064)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400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F6725D18-07BD-4A1D-A4B2-E5BE33518B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/>
          <a:p>
            <a:r>
              <a:rPr lang="cs-CZ" dirty="0"/>
              <a:t>Vlastnické právo</a:t>
            </a:r>
          </a:p>
        </p:txBody>
      </p:sp>
    </p:spTree>
    <p:extLst>
      <p:ext uri="{BB962C8B-B14F-4D97-AF65-F5344CB8AC3E}">
        <p14:creationId xmlns:p14="http://schemas.microsoft.com/office/powerpoint/2010/main" val="77535337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41137</TotalTime>
  <Words>1003</Words>
  <Application>Microsoft Office PowerPoint</Application>
  <PresentationFormat>Vlastní</PresentationFormat>
  <Paragraphs>201</Paragraphs>
  <Slides>18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Tahoma</vt:lpstr>
      <vt:lpstr>Wingdings</vt:lpstr>
      <vt:lpstr>Prezentace_MU_CZ</vt:lpstr>
      <vt:lpstr>Vlastnické právo  ochrana, originární nabývání </vt:lpstr>
      <vt:lpstr>Ochrana vlastnického práva</vt:lpstr>
      <vt:lpstr>Reivindikační žaloba (§ 1040, 1041)</vt:lpstr>
      <vt:lpstr>Žaloba zápůrčí (§ 1042)</vt:lpstr>
      <vt:lpstr>Žaloba určovací</vt:lpstr>
      <vt:lpstr>Publiciánská žaloba</vt:lpstr>
      <vt:lpstr>Petitorní ochrana obligačně oprávněných</vt:lpstr>
      <vt:lpstr>Nabývání vlastnického práva</vt:lpstr>
      <vt:lpstr>Nález (§ 1051 - § 1065 o.z.) </vt:lpstr>
      <vt:lpstr>Přivlastnění (§ 1051 - § 1065 o.z.) </vt:lpstr>
      <vt:lpstr>Přírůstek (§ 1066 - § 1089 o.z.) </vt:lpstr>
      <vt:lpstr>Zpracování (§ 1074 – 1077 o.z.) </vt:lpstr>
      <vt:lpstr>Smísení (§ 1078 – 1081 o.z.) </vt:lpstr>
      <vt:lpstr>Stavba (§ 1083 – 1087 o.z.) </vt:lpstr>
      <vt:lpstr>Vydržení (§ 1089 – 1098 o.z.) </vt:lpstr>
      <vt:lpstr>Nabytí vlastnického práva od neoprávněného (§ 1109 –1113 o.z.) </vt:lpstr>
      <vt:lpstr>Nabytí vlastnického práva od neoprávněného (§ 984 o.z.)</vt:lpstr>
      <vt:lpstr>Děkuji za pozornost.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Autorskoprávní public domain  a společné statky (commons)</dc:title>
  <dc:creator>Martin Grepl</dc:creator>
  <cp:lastModifiedBy>Pavel Koukal</cp:lastModifiedBy>
  <cp:revision>281</cp:revision>
  <cp:lastPrinted>1601-01-01T00:00:00Z</cp:lastPrinted>
  <dcterms:created xsi:type="dcterms:W3CDTF">2019-10-01T06:59:56Z</dcterms:created>
  <dcterms:modified xsi:type="dcterms:W3CDTF">2023-10-26T07:49:08Z</dcterms:modified>
</cp:coreProperties>
</file>