
<file path=[Content_Types].xml><?xml version="1.0" encoding="utf-8"?>
<Types xmlns="http://schemas.openxmlformats.org/package/2006/content-types">
  <Default Extension="png" ContentType="image/png"/>
  <Default Extension="emf" ContentType="image/x-emf"/>
  <Default Extension="m4a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4">
  <p:sldMasterIdLst>
    <p:sldMasterId id="2147483657" r:id="rId1"/>
  </p:sldMasterIdLst>
  <p:notesMasterIdLst>
    <p:notesMasterId r:id="rId47"/>
  </p:notesMasterIdLst>
  <p:handoutMasterIdLst>
    <p:handoutMasterId r:id="rId48"/>
  </p:handoutMasterIdLst>
  <p:sldIdLst>
    <p:sldId id="256" r:id="rId2"/>
    <p:sldId id="286" r:id="rId3"/>
    <p:sldId id="257" r:id="rId4"/>
    <p:sldId id="258" r:id="rId5"/>
    <p:sldId id="280" r:id="rId6"/>
    <p:sldId id="279" r:id="rId7"/>
    <p:sldId id="278" r:id="rId8"/>
    <p:sldId id="287" r:id="rId9"/>
    <p:sldId id="326" r:id="rId10"/>
    <p:sldId id="318" r:id="rId11"/>
    <p:sldId id="275" r:id="rId12"/>
    <p:sldId id="288" r:id="rId13"/>
    <p:sldId id="322" r:id="rId14"/>
    <p:sldId id="324" r:id="rId15"/>
    <p:sldId id="321" r:id="rId16"/>
    <p:sldId id="320" r:id="rId17"/>
    <p:sldId id="289" r:id="rId18"/>
    <p:sldId id="290" r:id="rId19"/>
    <p:sldId id="291" r:id="rId20"/>
    <p:sldId id="292" r:id="rId21"/>
    <p:sldId id="295" r:id="rId22"/>
    <p:sldId id="293" r:id="rId23"/>
    <p:sldId id="294" r:id="rId24"/>
    <p:sldId id="296" r:id="rId25"/>
    <p:sldId id="297" r:id="rId26"/>
    <p:sldId id="317" r:id="rId27"/>
    <p:sldId id="298" r:id="rId28"/>
    <p:sldId id="299" r:id="rId29"/>
    <p:sldId id="300" r:id="rId30"/>
    <p:sldId id="316" r:id="rId31"/>
    <p:sldId id="301" r:id="rId32"/>
    <p:sldId id="302" r:id="rId33"/>
    <p:sldId id="303" r:id="rId34"/>
    <p:sldId id="304" r:id="rId35"/>
    <p:sldId id="305" r:id="rId36"/>
    <p:sldId id="306" r:id="rId37"/>
    <p:sldId id="307" r:id="rId38"/>
    <p:sldId id="308" r:id="rId39"/>
    <p:sldId id="309" r:id="rId40"/>
    <p:sldId id="310" r:id="rId41"/>
    <p:sldId id="311" r:id="rId42"/>
    <p:sldId id="312" r:id="rId43"/>
    <p:sldId id="313" r:id="rId44"/>
    <p:sldId id="325" r:id="rId45"/>
    <p:sldId id="323" r:id="rId46"/>
  </p:sldIdLst>
  <p:sldSz cx="9145588" cy="6858000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  <p15:guide id="11" pos="321">
          <p15:clr>
            <a:srgbClr val="A4A3A4"/>
          </p15:clr>
        </p15:guide>
        <p15:guide id="12" pos="5419">
          <p15:clr>
            <a:srgbClr val="A4A3A4"/>
          </p15:clr>
        </p15:guide>
        <p15:guide id="13" pos="682">
          <p15:clr>
            <a:srgbClr val="A4A3A4"/>
          </p15:clr>
        </p15:guide>
        <p15:guide id="14" pos="2766">
          <p15:clr>
            <a:srgbClr val="A4A3A4"/>
          </p15:clr>
        </p15:guide>
        <p15:guide id="15" pos="29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85298" autoAdjust="0"/>
  </p:normalViewPr>
  <p:slideViewPr>
    <p:cSldViewPr snapToGrid="0">
      <p:cViewPr>
        <p:scale>
          <a:sx n="84" d="100"/>
          <a:sy n="84" d="100"/>
        </p:scale>
        <p:origin x="-1050" y="16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  <p:guide pos="321"/>
        <p:guide pos="5419"/>
        <p:guide pos="682"/>
        <p:guide pos="2766"/>
        <p:guide pos="297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49189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27202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9945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59858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44528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78978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77184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B229B6B9-1460-4014-8B8A-5645913D2C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54" y="414000"/>
            <a:ext cx="1546943" cy="106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 xmlns="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xmlns="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40092" y="718713"/>
            <a:ext cx="391568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xmlns="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9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xmlns="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xmlns="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8927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xmlns="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8981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xmlns="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689273" y="718713"/>
            <a:ext cx="391568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xmlns="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9145588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4C251B53-6C8B-4F0B-8824-504A47FFDC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133" y="6048047"/>
            <a:ext cx="865419" cy="59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LAW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F8393F8C-A31C-4CAB-9887-50F0DCCDFB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877" y="2019299"/>
            <a:ext cx="4106255" cy="283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xmlns="" id="{AA728D69-F43C-45BB-A655-A4B6ABA23B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xmlns="" id="{B1B107C1-A64C-4C75-A4EF-124CAB9AEE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94" y="2434289"/>
            <a:ext cx="7187994" cy="186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 xmlns="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0048F454-420A-4E72-98B5-76C7E9DB3E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01" y="414000"/>
            <a:ext cx="1535992" cy="105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 xmlns="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0638" y="1296001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89273" y="1290515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9027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 xmlns="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xmlns="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7" y="1695075"/>
            <a:ext cx="3914489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xmlns="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xmlns="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67024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 xmlns="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xmlns="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30579" y="1692003"/>
            <a:ext cx="248407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xmlns="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93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xmlns="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30579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xmlns="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21963" y="4414270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xmlns="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8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xmlns="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30935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xmlns="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22140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xmlns="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0093" y="1692003"/>
            <a:ext cx="248407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xmlns="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121064" y="1692003"/>
            <a:ext cx="248407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xmlns="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 xmlns="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4704976" y="692150"/>
            <a:ext cx="3901418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xmlns="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7" y="692151"/>
            <a:ext cx="3914489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xmlns="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 xmlns="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540094" y="692150"/>
            <a:ext cx="8066301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 xmlns="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94" y="6228000"/>
            <a:ext cx="5941032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54" y="6228000"/>
            <a:ext cx="189033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xmlns="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93" y="1872000"/>
            <a:ext cx="8066301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6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4a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justice.cz/web/msp/statisticke-udaje-z-oblasti-justic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science.law.muni.cz/knihy/monografie/svoboda-zalobni-typy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10554" y="1590674"/>
            <a:ext cx="8522680" cy="3076575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cs-CZ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600" dirty="0"/>
              <a:t>Ochrana subjektivních práv poskytovaná správním soudnictvím. Žaloba proti rozhodnutí správního orgánu. 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241778" y="4816070"/>
            <a:ext cx="8522680" cy="1208506"/>
          </a:xfrm>
        </p:spPr>
        <p:txBody>
          <a:bodyPr/>
          <a:lstStyle/>
          <a:p>
            <a:pPr algn="ctr"/>
            <a:r>
              <a:rPr lang="cs-CZ" altLang="cs-CZ" dirty="0">
                <a:solidFill>
                  <a:schemeClr val="tx2"/>
                </a:solidFill>
              </a:rPr>
              <a:t>MP701Zk Správní právo procesní </a:t>
            </a:r>
            <a:br>
              <a:rPr lang="cs-CZ" altLang="cs-CZ" dirty="0">
                <a:solidFill>
                  <a:schemeClr val="tx2"/>
                </a:solidFill>
              </a:rPr>
            </a:br>
            <a:r>
              <a:rPr lang="cs-CZ" altLang="cs-CZ" dirty="0">
                <a:solidFill>
                  <a:schemeClr val="tx2"/>
                </a:solidFill>
              </a:rPr>
              <a:t>10. přednáška 27. 11. 2023</a:t>
            </a:r>
            <a:br>
              <a:rPr lang="cs-CZ" altLang="cs-CZ" dirty="0">
                <a:solidFill>
                  <a:schemeClr val="tx2"/>
                </a:solidFill>
              </a:rPr>
            </a:br>
            <a:r>
              <a:rPr lang="cs-CZ" altLang="cs-CZ" dirty="0">
                <a:solidFill>
                  <a:schemeClr val="tx2"/>
                </a:solidFill>
              </a:rPr>
              <a:t>JUDr. Lukáš Potěšil, Ph.D.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533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931"/>
    </mc:Choice>
    <mc:Fallback xmlns="">
      <p:transition spd="slow" advTm="5693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05070" y="291905"/>
            <a:ext cx="8066301" cy="451576"/>
          </a:xfrm>
        </p:spPr>
        <p:txBody>
          <a:bodyPr/>
          <a:lstStyle/>
          <a:p>
            <a:r>
              <a:rPr lang="cs-CZ" dirty="0"/>
              <a:t>Správní soudnictví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513016" y="7109921"/>
            <a:ext cx="3445483" cy="1127868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983441" y="743481"/>
            <a:ext cx="620751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0" u="none" strike="noStrike" cap="none" normalizeH="0" baseline="0" dirty="0" bmk="_Toc13837563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Graf 73: KS – vývoj počtu příchozích věcí dle agend správního soudnictví</a:t>
            </a:r>
            <a:endParaRPr kumimoji="0" lang="cs-CZ" altLang="cs-CZ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xmlns="" id="{B58D71B0-C159-495B-9E2C-1499738BA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03700"/>
            <a:ext cx="9145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xmlns="" id="{EAAFB2E6-DF90-4134-953A-A40A4BC8680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194" y="1600200"/>
            <a:ext cx="5029200" cy="3657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7850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Organizace správního soudnictví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cs-CZ" dirty="0"/>
              <a:t>§ 7 odst. 1 – </a:t>
            </a:r>
            <a:r>
              <a:rPr lang="cs-CZ" b="1" dirty="0"/>
              <a:t>věcná příslušnost: </a:t>
            </a:r>
            <a:r>
              <a:rPr lang="cs-CZ" dirty="0"/>
              <a:t>v prvním stupni KS (x výjimky), </a:t>
            </a:r>
            <a:r>
              <a:rPr lang="cs-CZ" b="1" dirty="0"/>
              <a:t>místní příslušnost:</a:t>
            </a:r>
            <a:r>
              <a:rPr lang="cs-CZ" dirty="0"/>
              <a:t> podle sídla správního orgánu prvního stupně </a:t>
            </a:r>
          </a:p>
          <a:p>
            <a:pPr algn="just">
              <a:lnSpc>
                <a:spcPct val="90000"/>
              </a:lnSpc>
            </a:pPr>
            <a:r>
              <a:rPr lang="cs-CZ" b="1" dirty="0"/>
              <a:t>NSS </a:t>
            </a:r>
            <a:r>
              <a:rPr lang="cs-CZ" dirty="0"/>
              <a:t>– vrcholný soudní orgán, sjednocuje rozhodování, Sb. NSS</a:t>
            </a:r>
          </a:p>
          <a:p>
            <a:pPr algn="just">
              <a:lnSpc>
                <a:spcPct val="90000"/>
              </a:lnSpc>
            </a:pPr>
            <a:r>
              <a:rPr lang="cs-CZ" dirty="0"/>
              <a:t>NSS – předseda a místopředseda (10 let), </a:t>
            </a:r>
          </a:p>
          <a:p>
            <a:endParaRPr lang="cs-CZ" dirty="0"/>
          </a:p>
        </p:txBody>
      </p:sp>
      <p:pic>
        <p:nvPicPr>
          <p:cNvPr id="6" name="Nahraný zvuk">
            <a:hlinkClick r:id="" action="ppaction://media"/>
            <a:extLst>
              <a:ext uri="{FF2B5EF4-FFF2-40B4-BE49-F238E27FC236}">
                <a16:creationId xmlns:a16="http://schemas.microsoft.com/office/drawing/2014/main" xmlns="" id="{D7D3A8EC-1AED-46DF-80C3-3D6ED71F5B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69594" y="4738388"/>
            <a:ext cx="406400" cy="406400"/>
          </a:xfrm>
          <a:prstGeom prst="rect">
            <a:avLst/>
          </a:prstGeom>
        </p:spPr>
      </p:pic>
      <p:pic>
        <p:nvPicPr>
          <p:cNvPr id="7" name="Nahraný zvuk">
            <a:hlinkClick r:id="" action="ppaction://media"/>
            <a:extLst>
              <a:ext uri="{FF2B5EF4-FFF2-40B4-BE49-F238E27FC236}">
                <a16:creationId xmlns:a16="http://schemas.microsoft.com/office/drawing/2014/main" xmlns="" id="{67EF3391-551F-44FB-8685-0B5D8776B52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612380" y="249050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74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4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61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Správní soudnictví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426464"/>
            <a:ext cx="8066301" cy="4405536"/>
          </a:xfrm>
        </p:spPr>
        <p:txBody>
          <a:bodyPr/>
          <a:lstStyle/>
          <a:p>
            <a:pPr marL="0" indent="0" algn="just">
              <a:buNone/>
            </a:pPr>
            <a:r>
              <a:rPr lang="cs-CZ" sz="2200" b="1" dirty="0"/>
              <a:t>§ 7 odst. 1 příslušnost věcná:</a:t>
            </a:r>
          </a:p>
          <a:p>
            <a:pPr lvl="1" algn="just"/>
            <a:r>
              <a:rPr lang="cs-CZ" sz="2200" dirty="0"/>
              <a:t>Krajský soud (pravidlo)</a:t>
            </a:r>
          </a:p>
          <a:p>
            <a:pPr lvl="1" algn="just"/>
            <a:r>
              <a:rPr lang="cs-CZ" sz="2200" dirty="0"/>
              <a:t>Nejvyšší správní soud (výjimka, byť plně pro kasační stížnosti, …)</a:t>
            </a:r>
          </a:p>
          <a:p>
            <a:pPr marL="0" indent="0" algn="just">
              <a:buNone/>
            </a:pPr>
            <a:r>
              <a:rPr lang="cs-CZ" sz="2200" b="1" dirty="0"/>
              <a:t>§ 7 odst. 2  a 3 příslušnost místní:</a:t>
            </a:r>
          </a:p>
          <a:p>
            <a:pPr lvl="1" algn="just"/>
            <a:r>
              <a:rPr lang="cs-CZ" sz="2200" dirty="0"/>
              <a:t>místo sídla prvostupňového správního orgánu</a:t>
            </a:r>
          </a:p>
          <a:p>
            <a:pPr lvl="1" algn="just"/>
            <a:r>
              <a:rPr lang="cs-CZ" sz="2200" dirty="0"/>
              <a:t>bydliště žalobce (sociální věci)</a:t>
            </a:r>
          </a:p>
          <a:p>
            <a:pPr marL="324000" lvl="1" indent="0" algn="just">
              <a:buNone/>
            </a:pPr>
            <a:r>
              <a:rPr lang="cs-CZ" sz="2200" b="1" dirty="0"/>
              <a:t>§ 7 odst. 4 a výlučná místní příslušnost</a:t>
            </a:r>
          </a:p>
          <a:p>
            <a:pPr marL="0" indent="0" algn="just">
              <a:buNone/>
            </a:pPr>
            <a:r>
              <a:rPr lang="cs-CZ" sz="2200" b="1" dirty="0"/>
              <a:t>postoupení</a:t>
            </a:r>
            <a:r>
              <a:rPr lang="cs-CZ" sz="2200" dirty="0"/>
              <a:t> § 7 odst. 5 a 6, </a:t>
            </a:r>
            <a:r>
              <a:rPr lang="cs-CZ" sz="2200" b="1" dirty="0"/>
              <a:t>vyloučení</a:t>
            </a:r>
            <a:r>
              <a:rPr lang="cs-CZ" sz="2200" dirty="0"/>
              <a:t> (podjatost) § 8, </a:t>
            </a:r>
            <a:r>
              <a:rPr lang="cs-CZ" sz="2200" b="1" dirty="0"/>
              <a:t>přikázání</a:t>
            </a:r>
            <a:r>
              <a:rPr lang="cs-CZ" sz="2200" dirty="0"/>
              <a:t> § 9, </a:t>
            </a:r>
            <a:r>
              <a:rPr lang="cs-CZ" sz="2200" b="1" dirty="0"/>
              <a:t>dožádání </a:t>
            </a:r>
            <a:r>
              <a:rPr lang="cs-CZ" sz="2200" dirty="0"/>
              <a:t>§ 10</a:t>
            </a:r>
          </a:p>
          <a:p>
            <a:pPr algn="just">
              <a:lnSpc>
                <a:spcPct val="100000"/>
              </a:lnSpc>
            </a:pPr>
            <a:endParaRPr lang="cs-CZ" sz="2400" dirty="0"/>
          </a:p>
          <a:p>
            <a:pPr>
              <a:lnSpc>
                <a:spcPct val="10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362692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xmlns="" id="{2D9E0162-DE89-4AE3-AD0A-48200DA450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xmlns="" id="{B06B3CF4-A649-4714-BCF3-71E5A984E6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xmlns="" id="{A8E8F118-938B-417C-9031-08C20D836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Správní soudnictví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xmlns="" id="{5B0A0680-720F-4AC0-B4A7-7917E01A76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070" y="1247388"/>
            <a:ext cx="345049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0" u="none" strike="noStrike" cap="none" normalizeH="0" baseline="0" dirty="0" bmk="_Toc43931236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Graf 70: KS – délka řízení u KS v letech 2008–2022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A8E880EB-F7B6-4D75-9E7C-B193423AB3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/>
              <a:t> 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FAB21372-D5EA-4A2D-8AC1-55962020F58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194" y="1600200"/>
            <a:ext cx="5029200" cy="3657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6400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xmlns="" id="{2D9E0162-DE89-4AE3-AD0A-48200DA450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xmlns="" id="{B06B3CF4-A649-4714-BCF3-71E5A984E6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xmlns="" id="{A8E8F118-938B-417C-9031-08C20D836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Správní soudnictví</a:t>
            </a: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xmlns="" id="{0A33BC0B-BD53-4367-A6BF-C3AD55189AA8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540094" y="1867141"/>
            <a:ext cx="315885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0" u="none" strike="noStrike" cap="none" normalizeH="0" baseline="0" dirty="0" bmk="_Toc51587149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Tabulka 67: KS – délky řízení dle soudů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xmlns="" id="{195AC637-BFC5-4472-A801-201AE3D05F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4874510"/>
              </p:ext>
            </p:extLst>
          </p:nvPr>
        </p:nvGraphicFramePr>
        <p:xfrm>
          <a:off x="879894" y="2398143"/>
          <a:ext cx="7023758" cy="30621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17061">
                  <a:extLst>
                    <a:ext uri="{9D8B030D-6E8A-4147-A177-3AD203B41FA5}">
                      <a16:colId xmlns:a16="http://schemas.microsoft.com/office/drawing/2014/main" xmlns="" val="15192808"/>
                    </a:ext>
                  </a:extLst>
                </a:gridCol>
                <a:gridCol w="1079902">
                  <a:extLst>
                    <a:ext uri="{9D8B030D-6E8A-4147-A177-3AD203B41FA5}">
                      <a16:colId xmlns:a16="http://schemas.microsoft.com/office/drawing/2014/main" xmlns="" val="295220503"/>
                    </a:ext>
                  </a:extLst>
                </a:gridCol>
                <a:gridCol w="1017988">
                  <a:extLst>
                    <a:ext uri="{9D8B030D-6E8A-4147-A177-3AD203B41FA5}">
                      <a16:colId xmlns:a16="http://schemas.microsoft.com/office/drawing/2014/main" xmlns="" val="1330721004"/>
                    </a:ext>
                  </a:extLst>
                </a:gridCol>
                <a:gridCol w="111645">
                  <a:extLst>
                    <a:ext uri="{9D8B030D-6E8A-4147-A177-3AD203B41FA5}">
                      <a16:colId xmlns:a16="http://schemas.microsoft.com/office/drawing/2014/main" xmlns="" val="3688150426"/>
                    </a:ext>
                  </a:extLst>
                </a:gridCol>
                <a:gridCol w="111645">
                  <a:extLst>
                    <a:ext uri="{9D8B030D-6E8A-4147-A177-3AD203B41FA5}">
                      <a16:colId xmlns:a16="http://schemas.microsoft.com/office/drawing/2014/main" xmlns="" val="612173748"/>
                    </a:ext>
                  </a:extLst>
                </a:gridCol>
                <a:gridCol w="891122">
                  <a:extLst>
                    <a:ext uri="{9D8B030D-6E8A-4147-A177-3AD203B41FA5}">
                      <a16:colId xmlns:a16="http://schemas.microsoft.com/office/drawing/2014/main" xmlns="" val="3010842564"/>
                    </a:ext>
                  </a:extLst>
                </a:gridCol>
                <a:gridCol w="111645">
                  <a:extLst>
                    <a:ext uri="{9D8B030D-6E8A-4147-A177-3AD203B41FA5}">
                      <a16:colId xmlns:a16="http://schemas.microsoft.com/office/drawing/2014/main" xmlns="" val="1222177439"/>
                    </a:ext>
                  </a:extLst>
                </a:gridCol>
                <a:gridCol w="111645">
                  <a:extLst>
                    <a:ext uri="{9D8B030D-6E8A-4147-A177-3AD203B41FA5}">
                      <a16:colId xmlns:a16="http://schemas.microsoft.com/office/drawing/2014/main" xmlns="" val="3521702879"/>
                    </a:ext>
                  </a:extLst>
                </a:gridCol>
                <a:gridCol w="1017988">
                  <a:extLst>
                    <a:ext uri="{9D8B030D-6E8A-4147-A177-3AD203B41FA5}">
                      <a16:colId xmlns:a16="http://schemas.microsoft.com/office/drawing/2014/main" xmlns="" val="2520685754"/>
                    </a:ext>
                  </a:extLst>
                </a:gridCol>
                <a:gridCol w="53117">
                  <a:extLst>
                    <a:ext uri="{9D8B030D-6E8A-4147-A177-3AD203B41FA5}">
                      <a16:colId xmlns:a16="http://schemas.microsoft.com/office/drawing/2014/main" xmlns="" val="4285329411"/>
                    </a:ext>
                  </a:extLst>
                </a:gridCol>
              </a:tblGrid>
              <a:tr h="10195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700">
                          <a:effectLst/>
                        </a:rPr>
                        <a:t>Soud</a:t>
                      </a:r>
                      <a:endParaRPr lang="cs-CZ" sz="7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7" marR="27717" marT="0" marB="0" anchor="ctr"/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700">
                          <a:effectLst/>
                        </a:rPr>
                        <a:t>Délka řízení</a:t>
                      </a:r>
                      <a:endParaRPr lang="cs-CZ" sz="7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7" marR="27717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60252693"/>
                  </a:ext>
                </a:extLst>
              </a:tr>
              <a:tr h="10195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700">
                          <a:effectLst/>
                        </a:rPr>
                        <a:t>Průměr</a:t>
                      </a:r>
                      <a:endParaRPr lang="cs-CZ" sz="7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7" marR="27717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700">
                          <a:effectLst/>
                        </a:rPr>
                        <a:t>Medián</a:t>
                      </a:r>
                      <a:endParaRPr lang="cs-CZ" sz="7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7" marR="27717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700">
                          <a:effectLst/>
                        </a:rPr>
                        <a:t>Percentil 90</a:t>
                      </a:r>
                      <a:endParaRPr lang="cs-CZ" sz="7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7" marR="27717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35341543"/>
                  </a:ext>
                </a:extLst>
              </a:tr>
              <a:tr h="3726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700">
                          <a:effectLst/>
                        </a:rPr>
                        <a:t>MS Praha</a:t>
                      </a:r>
                      <a:endParaRPr lang="cs-CZ" sz="7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7" marR="277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700" dirty="0">
                          <a:effectLst/>
                        </a:rPr>
                        <a:t>532</a:t>
                      </a:r>
                      <a:endParaRPr lang="cs-CZ" sz="7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7" marR="277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600">
                          <a:effectLst/>
                        </a:rPr>
                        <a:t>-17 %</a:t>
                      </a:r>
                      <a:endParaRPr lang="cs-CZ" sz="7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7" marR="27717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700">
                          <a:effectLst/>
                        </a:rPr>
                        <a:t>463</a:t>
                      </a:r>
                      <a:endParaRPr lang="cs-CZ" sz="7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7" marR="27717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600">
                          <a:effectLst/>
                        </a:rPr>
                        <a:t>-18 %</a:t>
                      </a:r>
                      <a:endParaRPr lang="cs-CZ" sz="7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7" marR="27717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700">
                          <a:effectLst/>
                        </a:rPr>
                        <a:t>1 046</a:t>
                      </a:r>
                      <a:endParaRPr lang="cs-CZ" sz="7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7" marR="27717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600">
                          <a:effectLst/>
                        </a:rPr>
                        <a:t>-18 %</a:t>
                      </a:r>
                      <a:endParaRPr lang="cs-CZ" sz="7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7" marR="2771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cs-CZ" sz="700">
                          <a:effectLst/>
                        </a:rPr>
                        <a:t> </a:t>
                      </a:r>
                      <a:endParaRPr lang="cs-CZ" sz="7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901207517"/>
                  </a:ext>
                </a:extLst>
              </a:tr>
              <a:tr h="2784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700">
                          <a:effectLst/>
                        </a:rPr>
                        <a:t>KS Praha</a:t>
                      </a:r>
                      <a:endParaRPr lang="cs-CZ" sz="7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7" marR="277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700">
                          <a:effectLst/>
                        </a:rPr>
                        <a:t>345</a:t>
                      </a:r>
                      <a:endParaRPr lang="cs-CZ" sz="7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7" marR="277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600">
                          <a:effectLst/>
                        </a:rPr>
                        <a:t>-29 %</a:t>
                      </a:r>
                      <a:endParaRPr lang="cs-CZ" sz="7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7" marR="27717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700">
                          <a:effectLst/>
                        </a:rPr>
                        <a:t>299</a:t>
                      </a:r>
                      <a:endParaRPr lang="cs-CZ" sz="7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7" marR="27717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600">
                          <a:effectLst/>
                        </a:rPr>
                        <a:t>-35 %</a:t>
                      </a:r>
                      <a:endParaRPr lang="cs-CZ" sz="7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7" marR="27717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700">
                          <a:effectLst/>
                        </a:rPr>
                        <a:t>785</a:t>
                      </a:r>
                      <a:endParaRPr lang="cs-CZ" sz="7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7" marR="27717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600">
                          <a:effectLst/>
                        </a:rPr>
                        <a:t>-16 %</a:t>
                      </a:r>
                      <a:endParaRPr lang="cs-CZ" sz="7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7" marR="2771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cs-CZ" sz="700">
                          <a:effectLst/>
                        </a:rPr>
                        <a:t> </a:t>
                      </a:r>
                      <a:endParaRPr lang="cs-CZ" sz="7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820589596"/>
                  </a:ext>
                </a:extLst>
              </a:tr>
              <a:tr h="2784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700">
                          <a:effectLst/>
                        </a:rPr>
                        <a:t>KS Č. Budějovice</a:t>
                      </a:r>
                      <a:endParaRPr lang="cs-CZ" sz="7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7" marR="277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700">
                          <a:effectLst/>
                        </a:rPr>
                        <a:t>285</a:t>
                      </a:r>
                      <a:endParaRPr lang="cs-CZ" sz="7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7" marR="277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600">
                          <a:effectLst/>
                        </a:rPr>
                        <a:t>+40 %</a:t>
                      </a:r>
                      <a:endParaRPr lang="cs-CZ" sz="7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7" marR="27717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700">
                          <a:effectLst/>
                        </a:rPr>
                        <a:t>163</a:t>
                      </a:r>
                      <a:endParaRPr lang="cs-CZ" sz="7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7" marR="27717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600">
                          <a:effectLst/>
                        </a:rPr>
                        <a:t>+6 %</a:t>
                      </a:r>
                      <a:endParaRPr lang="cs-CZ" sz="7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7" marR="27717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700">
                          <a:effectLst/>
                        </a:rPr>
                        <a:t>703</a:t>
                      </a:r>
                      <a:endParaRPr lang="cs-CZ" sz="7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7" marR="27717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600">
                          <a:effectLst/>
                        </a:rPr>
                        <a:t>+96 %</a:t>
                      </a:r>
                      <a:endParaRPr lang="cs-CZ" sz="7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7" marR="2771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cs-CZ" sz="700">
                          <a:effectLst/>
                        </a:rPr>
                        <a:t> </a:t>
                      </a:r>
                      <a:endParaRPr lang="cs-CZ" sz="7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90823942"/>
                  </a:ext>
                </a:extLst>
              </a:tr>
              <a:tr h="2784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700">
                          <a:effectLst/>
                        </a:rPr>
                        <a:t>KS Plzeň</a:t>
                      </a:r>
                      <a:endParaRPr lang="cs-CZ" sz="7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7" marR="277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700">
                          <a:effectLst/>
                        </a:rPr>
                        <a:t>302</a:t>
                      </a:r>
                      <a:endParaRPr lang="cs-CZ" sz="7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7" marR="277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600">
                          <a:effectLst/>
                        </a:rPr>
                        <a:t>-1 %</a:t>
                      </a:r>
                      <a:endParaRPr lang="cs-CZ" sz="7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7" marR="27717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700">
                          <a:effectLst/>
                        </a:rPr>
                        <a:t>211</a:t>
                      </a:r>
                      <a:endParaRPr lang="cs-CZ" sz="7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7" marR="27717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600">
                          <a:effectLst/>
                        </a:rPr>
                        <a:t>+6 %</a:t>
                      </a:r>
                      <a:endParaRPr lang="cs-CZ" sz="7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7" marR="27717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700">
                          <a:effectLst/>
                        </a:rPr>
                        <a:t>766</a:t>
                      </a:r>
                      <a:endParaRPr lang="cs-CZ" sz="7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7" marR="27717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600">
                          <a:effectLst/>
                        </a:rPr>
                        <a:t>+3 %</a:t>
                      </a:r>
                      <a:endParaRPr lang="cs-CZ" sz="7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7" marR="2771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cs-CZ" sz="700">
                          <a:effectLst/>
                        </a:rPr>
                        <a:t> </a:t>
                      </a:r>
                      <a:endParaRPr lang="cs-CZ" sz="7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714607577"/>
                  </a:ext>
                </a:extLst>
              </a:tr>
              <a:tr h="3726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700">
                          <a:effectLst/>
                        </a:rPr>
                        <a:t>KS Ústí n. Labem</a:t>
                      </a:r>
                      <a:endParaRPr lang="cs-CZ" sz="7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7" marR="277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700">
                          <a:effectLst/>
                        </a:rPr>
                        <a:t>519</a:t>
                      </a:r>
                      <a:endParaRPr lang="cs-CZ" sz="7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7" marR="277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600">
                          <a:effectLst/>
                        </a:rPr>
                        <a:t>-18 %</a:t>
                      </a:r>
                      <a:endParaRPr lang="cs-CZ" sz="7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7" marR="27717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700">
                          <a:effectLst/>
                        </a:rPr>
                        <a:t>458</a:t>
                      </a:r>
                      <a:endParaRPr lang="cs-CZ" sz="7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7" marR="27717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600">
                          <a:effectLst/>
                        </a:rPr>
                        <a:t>-25 %</a:t>
                      </a:r>
                      <a:endParaRPr lang="cs-CZ" sz="7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7" marR="27717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700">
                          <a:effectLst/>
                        </a:rPr>
                        <a:t>1 017</a:t>
                      </a:r>
                      <a:endParaRPr lang="cs-CZ" sz="7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7" marR="27717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600">
                          <a:effectLst/>
                        </a:rPr>
                        <a:t>-18 %</a:t>
                      </a:r>
                      <a:endParaRPr lang="cs-CZ" sz="7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7" marR="2771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cs-CZ" sz="700">
                          <a:effectLst/>
                        </a:rPr>
                        <a:t> </a:t>
                      </a:r>
                      <a:endParaRPr lang="cs-CZ" sz="7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947992404"/>
                  </a:ext>
                </a:extLst>
              </a:tr>
              <a:tr h="2784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700">
                          <a:effectLst/>
                        </a:rPr>
                        <a:t>KS Hr. Králové</a:t>
                      </a:r>
                      <a:endParaRPr lang="cs-CZ" sz="7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7" marR="277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700">
                          <a:effectLst/>
                        </a:rPr>
                        <a:t>297</a:t>
                      </a:r>
                      <a:endParaRPr lang="cs-CZ" sz="7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7" marR="277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600">
                          <a:effectLst/>
                        </a:rPr>
                        <a:t>-19 %</a:t>
                      </a:r>
                      <a:endParaRPr lang="cs-CZ" sz="7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7" marR="27717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700">
                          <a:effectLst/>
                        </a:rPr>
                        <a:t>220</a:t>
                      </a:r>
                      <a:endParaRPr lang="cs-CZ" sz="7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7" marR="27717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600">
                          <a:effectLst/>
                        </a:rPr>
                        <a:t>-30 %</a:t>
                      </a:r>
                      <a:endParaRPr lang="cs-CZ" sz="7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7" marR="27717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700">
                          <a:effectLst/>
                        </a:rPr>
                        <a:t>585</a:t>
                      </a:r>
                      <a:endParaRPr lang="cs-CZ" sz="7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7" marR="27717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600">
                          <a:effectLst/>
                        </a:rPr>
                        <a:t>-17 %</a:t>
                      </a:r>
                      <a:endParaRPr lang="cs-CZ" sz="7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7" marR="2771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cs-CZ" sz="700">
                          <a:effectLst/>
                        </a:rPr>
                        <a:t> </a:t>
                      </a:r>
                      <a:endParaRPr lang="cs-CZ" sz="7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38469405"/>
                  </a:ext>
                </a:extLst>
              </a:tr>
              <a:tr h="2784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700">
                          <a:effectLst/>
                        </a:rPr>
                        <a:t>KS Brno</a:t>
                      </a:r>
                      <a:endParaRPr lang="cs-CZ" sz="7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7" marR="277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700">
                          <a:effectLst/>
                        </a:rPr>
                        <a:t>509</a:t>
                      </a:r>
                      <a:endParaRPr lang="cs-CZ" sz="7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7" marR="277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600">
                          <a:effectLst/>
                        </a:rPr>
                        <a:t>-9 %</a:t>
                      </a:r>
                      <a:endParaRPr lang="cs-CZ" sz="7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7" marR="27717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700">
                          <a:effectLst/>
                        </a:rPr>
                        <a:t>492</a:t>
                      </a:r>
                      <a:endParaRPr lang="cs-CZ" sz="7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7" marR="27717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600">
                          <a:effectLst/>
                        </a:rPr>
                        <a:t>-18 %</a:t>
                      </a:r>
                      <a:endParaRPr lang="cs-CZ" sz="7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7" marR="27717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700">
                          <a:effectLst/>
                        </a:rPr>
                        <a:t>888</a:t>
                      </a:r>
                      <a:endParaRPr lang="cs-CZ" sz="7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7" marR="27717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600">
                          <a:effectLst/>
                        </a:rPr>
                        <a:t>+2 %</a:t>
                      </a:r>
                      <a:endParaRPr lang="cs-CZ" sz="7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7" marR="2771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cs-CZ" sz="700">
                          <a:effectLst/>
                        </a:rPr>
                        <a:t> </a:t>
                      </a:r>
                      <a:endParaRPr lang="cs-CZ" sz="7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4611298"/>
                  </a:ext>
                </a:extLst>
              </a:tr>
              <a:tr h="2784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700">
                          <a:effectLst/>
                        </a:rPr>
                        <a:t>KS Ostrava</a:t>
                      </a:r>
                      <a:endParaRPr lang="cs-CZ" sz="7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7" marR="277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700">
                          <a:effectLst/>
                        </a:rPr>
                        <a:t>290</a:t>
                      </a:r>
                      <a:endParaRPr lang="cs-CZ" sz="7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7" marR="277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600">
                          <a:effectLst/>
                        </a:rPr>
                        <a:t>+3 %</a:t>
                      </a:r>
                      <a:endParaRPr lang="cs-CZ" sz="7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7" marR="27717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700">
                          <a:effectLst/>
                        </a:rPr>
                        <a:t>213</a:t>
                      </a:r>
                      <a:endParaRPr lang="cs-CZ" sz="7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7" marR="27717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600">
                          <a:effectLst/>
                        </a:rPr>
                        <a:t>-3 %</a:t>
                      </a:r>
                      <a:endParaRPr lang="cs-CZ" sz="7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7" marR="27717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700">
                          <a:effectLst/>
                        </a:rPr>
                        <a:t>586</a:t>
                      </a:r>
                      <a:endParaRPr lang="cs-CZ" sz="7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7" marR="27717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600">
                          <a:effectLst/>
                        </a:rPr>
                        <a:t>+9 %</a:t>
                      </a:r>
                      <a:endParaRPr lang="cs-CZ" sz="7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7" marR="2771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cs-CZ" sz="700">
                          <a:effectLst/>
                        </a:rPr>
                        <a:t> </a:t>
                      </a:r>
                      <a:endParaRPr lang="cs-CZ" sz="7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114414763"/>
                  </a:ext>
                </a:extLst>
              </a:tr>
              <a:tr h="2784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700">
                          <a:effectLst/>
                        </a:rPr>
                        <a:t>Celkem ČR</a:t>
                      </a:r>
                      <a:endParaRPr lang="cs-CZ" sz="7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7" marR="277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700">
                          <a:effectLst/>
                        </a:rPr>
                        <a:t>439</a:t>
                      </a:r>
                      <a:endParaRPr lang="cs-CZ" sz="7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7" marR="277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600">
                          <a:effectLst/>
                        </a:rPr>
                        <a:t>-14 %</a:t>
                      </a:r>
                      <a:endParaRPr lang="cs-CZ" sz="7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7" marR="27717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700">
                          <a:effectLst/>
                        </a:rPr>
                        <a:t>353</a:t>
                      </a:r>
                      <a:endParaRPr lang="cs-CZ" sz="7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7" marR="27717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600">
                          <a:effectLst/>
                        </a:rPr>
                        <a:t>-15 %</a:t>
                      </a:r>
                      <a:endParaRPr lang="cs-CZ" sz="7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7" marR="27717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700">
                          <a:effectLst/>
                        </a:rPr>
                        <a:t>915</a:t>
                      </a:r>
                      <a:endParaRPr lang="cs-CZ" sz="7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7" marR="27717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600">
                          <a:effectLst/>
                        </a:rPr>
                        <a:t>-17 %</a:t>
                      </a:r>
                      <a:endParaRPr lang="cs-CZ" sz="7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7" marR="2771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cs-CZ" sz="700">
                          <a:effectLst/>
                        </a:rPr>
                        <a:t> </a:t>
                      </a:r>
                      <a:endParaRPr lang="cs-CZ" sz="7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898945887"/>
                  </a:ext>
                </a:extLst>
              </a:tr>
              <a:tr h="1019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7" marR="2771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7" marR="2771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7" marR="27717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7" marR="27717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7" marR="27717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7" marR="27717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7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717" marR="2771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cs-CZ" sz="700" dirty="0">
                          <a:effectLst/>
                        </a:rPr>
                        <a:t> </a:t>
                      </a:r>
                      <a:endParaRPr lang="cs-CZ" sz="7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5829045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2205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xmlns="" id="{CAC26EBF-85D7-4181-81FA-5AEAA77B3A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xmlns="" id="{938EBF55-631C-4AEF-A031-E2E80AE62A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xmlns="" id="{63984B04-B167-4DFA-9BD2-09EC80C48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Správní soudnictví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xmlns="" id="{6E69E986-ED09-4BDF-BDC8-8D702CBA7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546" y="2052316"/>
            <a:ext cx="36101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0" u="none" strike="noStrike" cap="none" normalizeH="0" baseline="0" dirty="0" bmk="_Toc43931237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Tabulka 68: KS – vyřizování správních věcí dle soudů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9" name="Zástupný obsah 8">
            <a:extLst>
              <a:ext uri="{FF2B5EF4-FFF2-40B4-BE49-F238E27FC236}">
                <a16:creationId xmlns:a16="http://schemas.microsoft.com/office/drawing/2014/main" xmlns="" id="{EE2EEC19-54B2-4089-AAA8-05A0B623FF2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47349" y="2522601"/>
          <a:ext cx="5850890" cy="29618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2700">
                  <a:extLst>
                    <a:ext uri="{9D8B030D-6E8A-4147-A177-3AD203B41FA5}">
                      <a16:colId xmlns:a16="http://schemas.microsoft.com/office/drawing/2014/main" xmlns="" val="2938758816"/>
                    </a:ext>
                  </a:extLst>
                </a:gridCol>
                <a:gridCol w="614680">
                  <a:extLst>
                    <a:ext uri="{9D8B030D-6E8A-4147-A177-3AD203B41FA5}">
                      <a16:colId xmlns:a16="http://schemas.microsoft.com/office/drawing/2014/main" xmlns="" val="2597829320"/>
                    </a:ext>
                  </a:extLst>
                </a:gridCol>
                <a:gridCol w="563245">
                  <a:extLst>
                    <a:ext uri="{9D8B030D-6E8A-4147-A177-3AD203B41FA5}">
                      <a16:colId xmlns:a16="http://schemas.microsoft.com/office/drawing/2014/main" xmlns="" val="2485650071"/>
                    </a:ext>
                  </a:extLst>
                </a:gridCol>
                <a:gridCol w="614045">
                  <a:extLst>
                    <a:ext uri="{9D8B030D-6E8A-4147-A177-3AD203B41FA5}">
                      <a16:colId xmlns:a16="http://schemas.microsoft.com/office/drawing/2014/main" xmlns="" val="2533135658"/>
                    </a:ext>
                  </a:extLst>
                </a:gridCol>
                <a:gridCol w="643890">
                  <a:extLst>
                    <a:ext uri="{9D8B030D-6E8A-4147-A177-3AD203B41FA5}">
                      <a16:colId xmlns:a16="http://schemas.microsoft.com/office/drawing/2014/main" xmlns="" val="926893488"/>
                    </a:ext>
                  </a:extLst>
                </a:gridCol>
                <a:gridCol w="614045">
                  <a:extLst>
                    <a:ext uri="{9D8B030D-6E8A-4147-A177-3AD203B41FA5}">
                      <a16:colId xmlns:a16="http://schemas.microsoft.com/office/drawing/2014/main" xmlns="" val="1905677120"/>
                    </a:ext>
                  </a:extLst>
                </a:gridCol>
                <a:gridCol w="569595">
                  <a:extLst>
                    <a:ext uri="{9D8B030D-6E8A-4147-A177-3AD203B41FA5}">
                      <a16:colId xmlns:a16="http://schemas.microsoft.com/office/drawing/2014/main" xmlns="" val="3867740164"/>
                    </a:ext>
                  </a:extLst>
                </a:gridCol>
                <a:gridCol w="948690">
                  <a:extLst>
                    <a:ext uri="{9D8B030D-6E8A-4147-A177-3AD203B41FA5}">
                      <a16:colId xmlns:a16="http://schemas.microsoft.com/office/drawing/2014/main" xmlns="" val="1236459647"/>
                    </a:ext>
                  </a:extLst>
                </a:gridCol>
              </a:tblGrid>
              <a:tr h="20955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200">
                          <a:effectLst/>
                        </a:rPr>
                        <a:t>Soud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200">
                          <a:effectLst/>
                        </a:rPr>
                        <a:t>Počet věcí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200">
                          <a:effectLst/>
                        </a:rPr>
                        <a:t>Míra vyřizování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4196949128"/>
                  </a:ext>
                </a:extLst>
              </a:tr>
              <a:tr h="20955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200">
                          <a:effectLst/>
                        </a:rPr>
                        <a:t>Nápad + obživa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200">
                          <a:effectLst/>
                        </a:rPr>
                        <a:t>Vyřízeno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200">
                          <a:effectLst/>
                        </a:rPr>
                        <a:t>Nevyřízeno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32612569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200">
                          <a:effectLst/>
                        </a:rPr>
                        <a:t>MS Praha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200">
                          <a:effectLst/>
                        </a:rPr>
                        <a:t>2 383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000">
                          <a:effectLst/>
                        </a:rPr>
                        <a:t>-27 %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200">
                          <a:effectLst/>
                        </a:rPr>
                        <a:t>3 248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000">
                          <a:effectLst/>
                        </a:rPr>
                        <a:t>-16 %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200">
                          <a:effectLst/>
                        </a:rPr>
                        <a:t>2 341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000">
                          <a:effectLst/>
                        </a:rPr>
                        <a:t>-27 %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200">
                          <a:effectLst/>
                        </a:rPr>
                        <a:t>136,3 %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33280637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200">
                          <a:effectLst/>
                        </a:rPr>
                        <a:t>KS Praha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200">
                          <a:effectLst/>
                        </a:rPr>
                        <a:t>825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000">
                          <a:effectLst/>
                        </a:rPr>
                        <a:t>-8 %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200">
                          <a:effectLst/>
                        </a:rPr>
                        <a:t>991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000">
                          <a:effectLst/>
                        </a:rPr>
                        <a:t>-15 %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200">
                          <a:effectLst/>
                        </a:rPr>
                        <a:t>568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000">
                          <a:effectLst/>
                        </a:rPr>
                        <a:t>-23 %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200">
                          <a:effectLst/>
                        </a:rPr>
                        <a:t>120,1 %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46080717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200">
                          <a:effectLst/>
                        </a:rPr>
                        <a:t>KS Č. Budějovice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200">
                          <a:effectLst/>
                        </a:rPr>
                        <a:t>323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000">
                          <a:effectLst/>
                        </a:rPr>
                        <a:t>-14 %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200">
                          <a:effectLst/>
                        </a:rPr>
                        <a:t>378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000">
                          <a:effectLst/>
                        </a:rPr>
                        <a:t>+10 %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200">
                          <a:effectLst/>
                        </a:rPr>
                        <a:t>133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000">
                          <a:effectLst/>
                        </a:rPr>
                        <a:t>-30 %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200">
                          <a:effectLst/>
                        </a:rPr>
                        <a:t>117,0 %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38633995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200">
                          <a:effectLst/>
                        </a:rPr>
                        <a:t>KS Plzeň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200">
                          <a:effectLst/>
                        </a:rPr>
                        <a:t>627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000">
                          <a:effectLst/>
                        </a:rPr>
                        <a:t>-6 %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200">
                          <a:effectLst/>
                        </a:rPr>
                        <a:t>710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000">
                          <a:effectLst/>
                        </a:rPr>
                        <a:t>-1 %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200">
                          <a:effectLst/>
                        </a:rPr>
                        <a:t>301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000">
                          <a:effectLst/>
                        </a:rPr>
                        <a:t>-22 %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200">
                          <a:effectLst/>
                        </a:rPr>
                        <a:t>113,2 %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60629673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200">
                          <a:effectLst/>
                        </a:rPr>
                        <a:t>KS Ústí n. Labem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200">
                          <a:effectLst/>
                        </a:rPr>
                        <a:t>605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000">
                          <a:effectLst/>
                        </a:rPr>
                        <a:t>-4 %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200">
                          <a:effectLst/>
                        </a:rPr>
                        <a:t>888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000">
                          <a:effectLst/>
                        </a:rPr>
                        <a:t>+7 %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200">
                          <a:effectLst/>
                        </a:rPr>
                        <a:t>407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000">
                          <a:effectLst/>
                        </a:rPr>
                        <a:t>-41 %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200">
                          <a:effectLst/>
                        </a:rPr>
                        <a:t>146,8 %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368951137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200">
                          <a:effectLst/>
                        </a:rPr>
                        <a:t>KS Hr. Králové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200">
                          <a:effectLst/>
                        </a:rPr>
                        <a:t>523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000">
                          <a:effectLst/>
                        </a:rPr>
                        <a:t>-19 %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200">
                          <a:effectLst/>
                        </a:rPr>
                        <a:t>696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000">
                          <a:effectLst/>
                        </a:rPr>
                        <a:t>-12 %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200">
                          <a:effectLst/>
                        </a:rPr>
                        <a:t>252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000">
                          <a:effectLst/>
                        </a:rPr>
                        <a:t>-41 %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200">
                          <a:effectLst/>
                        </a:rPr>
                        <a:t>133,1 %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5468055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200">
                          <a:effectLst/>
                        </a:rPr>
                        <a:t>KS Brno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200">
                          <a:effectLst/>
                        </a:rPr>
                        <a:t>1 380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000">
                          <a:effectLst/>
                        </a:rPr>
                        <a:t>-14 %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200">
                          <a:effectLst/>
                        </a:rPr>
                        <a:t>1 767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000">
                          <a:effectLst/>
                        </a:rPr>
                        <a:t>-12 %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200">
                          <a:effectLst/>
                        </a:rPr>
                        <a:t>1 317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000">
                          <a:effectLst/>
                        </a:rPr>
                        <a:t>-23 %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200">
                          <a:effectLst/>
                        </a:rPr>
                        <a:t>128,0 %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371799278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200">
                          <a:effectLst/>
                        </a:rPr>
                        <a:t>KS Ostrava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200">
                          <a:effectLst/>
                        </a:rPr>
                        <a:t>1 038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000">
                          <a:effectLst/>
                        </a:rPr>
                        <a:t>-15 %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200">
                          <a:effectLst/>
                        </a:rPr>
                        <a:t>1 051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000">
                          <a:effectLst/>
                        </a:rPr>
                        <a:t>-22 %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200">
                          <a:effectLst/>
                        </a:rPr>
                        <a:t>679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000">
                          <a:effectLst/>
                        </a:rPr>
                        <a:t>-2 %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200">
                          <a:effectLst/>
                        </a:rPr>
                        <a:t>101,3 %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68063235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200">
                          <a:effectLst/>
                        </a:rPr>
                        <a:t>Celkem ČR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200">
                          <a:effectLst/>
                        </a:rPr>
                        <a:t>7 704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000">
                          <a:effectLst/>
                        </a:rPr>
                        <a:t>-17 %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200">
                          <a:effectLst/>
                        </a:rPr>
                        <a:t>9 729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000">
                          <a:effectLst/>
                        </a:rPr>
                        <a:t>-12 %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200">
                          <a:effectLst/>
                        </a:rPr>
                        <a:t>5 998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000">
                          <a:effectLst/>
                        </a:rPr>
                        <a:t>-25 %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200">
                          <a:effectLst/>
                        </a:rPr>
                        <a:t>126,3 %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640708547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0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548526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2990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xmlns="" id="{1F97828C-3440-4305-BECA-049F734433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xmlns="" id="{6206CAEB-74C2-473B-96A4-ACA885700A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xmlns="" id="{C27BE605-6DD6-4245-80BC-633A92EFD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Správní soudnictví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xmlns="" id="{E1F9BBBC-AC8C-48DB-83C3-ECE50451E9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0070" y="2106134"/>
            <a:ext cx="43042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cs-CZ" altLang="cs-CZ" sz="1200" b="1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abulka 70</a:t>
            </a:r>
            <a:r>
              <a:rPr kumimoji="0" lang="cs-CZ" altLang="cs-CZ" sz="1200" b="1" i="0" u="none" strike="noStrike" cap="none" normalizeH="0" baseline="0" dirty="0" bmk="_Toc43931239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KS – vyřizování správních věcí na soudce dle soudů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9" name="Zástupný obsah 8">
            <a:extLst>
              <a:ext uri="{FF2B5EF4-FFF2-40B4-BE49-F238E27FC236}">
                <a16:creationId xmlns:a16="http://schemas.microsoft.com/office/drawing/2014/main" xmlns="" id="{B265FCCC-3195-4C15-A5C0-D3632618803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60366" y="2527363"/>
          <a:ext cx="5824855" cy="29523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8528">
                  <a:extLst>
                    <a:ext uri="{9D8B030D-6E8A-4147-A177-3AD203B41FA5}">
                      <a16:colId xmlns:a16="http://schemas.microsoft.com/office/drawing/2014/main" xmlns="" val="450494659"/>
                    </a:ext>
                  </a:extLst>
                </a:gridCol>
                <a:gridCol w="673320">
                  <a:extLst>
                    <a:ext uri="{9D8B030D-6E8A-4147-A177-3AD203B41FA5}">
                      <a16:colId xmlns:a16="http://schemas.microsoft.com/office/drawing/2014/main" xmlns="" val="3547945235"/>
                    </a:ext>
                  </a:extLst>
                </a:gridCol>
                <a:gridCol w="640925">
                  <a:extLst>
                    <a:ext uri="{9D8B030D-6E8A-4147-A177-3AD203B41FA5}">
                      <a16:colId xmlns:a16="http://schemas.microsoft.com/office/drawing/2014/main" xmlns="" val="2214941312"/>
                    </a:ext>
                  </a:extLst>
                </a:gridCol>
                <a:gridCol w="584391">
                  <a:extLst>
                    <a:ext uri="{9D8B030D-6E8A-4147-A177-3AD203B41FA5}">
                      <a16:colId xmlns:a16="http://schemas.microsoft.com/office/drawing/2014/main" xmlns="" val="1514573188"/>
                    </a:ext>
                  </a:extLst>
                </a:gridCol>
                <a:gridCol w="761614">
                  <a:extLst>
                    <a:ext uri="{9D8B030D-6E8A-4147-A177-3AD203B41FA5}">
                      <a16:colId xmlns:a16="http://schemas.microsoft.com/office/drawing/2014/main" xmlns="" val="3743332987"/>
                    </a:ext>
                  </a:extLst>
                </a:gridCol>
                <a:gridCol w="623774">
                  <a:extLst>
                    <a:ext uri="{9D8B030D-6E8A-4147-A177-3AD203B41FA5}">
                      <a16:colId xmlns:a16="http://schemas.microsoft.com/office/drawing/2014/main" xmlns="" val="1916632795"/>
                    </a:ext>
                  </a:extLst>
                </a:gridCol>
                <a:gridCol w="640925">
                  <a:extLst>
                    <a:ext uri="{9D8B030D-6E8A-4147-A177-3AD203B41FA5}">
                      <a16:colId xmlns:a16="http://schemas.microsoft.com/office/drawing/2014/main" xmlns="" val="3323708847"/>
                    </a:ext>
                  </a:extLst>
                </a:gridCol>
                <a:gridCol w="591378">
                  <a:extLst>
                    <a:ext uri="{9D8B030D-6E8A-4147-A177-3AD203B41FA5}">
                      <a16:colId xmlns:a16="http://schemas.microsoft.com/office/drawing/2014/main" xmlns="" val="27931538"/>
                    </a:ext>
                  </a:extLst>
                </a:gridCol>
              </a:tblGrid>
              <a:tr h="20955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200">
                          <a:effectLst/>
                        </a:rPr>
                        <a:t>Soud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200">
                          <a:effectLst/>
                        </a:rPr>
                        <a:t>Počet úvazků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87777625"/>
                  </a:ext>
                </a:extLst>
              </a:tr>
              <a:tr h="20955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200">
                          <a:effectLst/>
                        </a:rPr>
                        <a:t>Nápad + obživa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200">
                          <a:effectLst/>
                        </a:rPr>
                        <a:t>Vyřízeno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200">
                          <a:effectLst/>
                        </a:rPr>
                        <a:t>Nevyřízeno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232971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200">
                          <a:effectLst/>
                        </a:rPr>
                        <a:t>MS Praha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200">
                          <a:effectLst/>
                        </a:rPr>
                        <a:t>39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200">
                          <a:effectLst/>
                        </a:rPr>
                        <a:t>61,10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000">
                          <a:effectLst/>
                        </a:rPr>
                        <a:t>-27 %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200">
                          <a:effectLst/>
                        </a:rPr>
                        <a:t>83,28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000">
                          <a:effectLst/>
                        </a:rPr>
                        <a:t>-16 %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200">
                          <a:effectLst/>
                        </a:rPr>
                        <a:t>60,03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000">
                          <a:effectLst/>
                        </a:rPr>
                        <a:t>-27 %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93299564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200">
                          <a:effectLst/>
                        </a:rPr>
                        <a:t>KS Praha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200">
                          <a:effectLst/>
                        </a:rPr>
                        <a:t>13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200">
                          <a:effectLst/>
                        </a:rPr>
                        <a:t>63,46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000">
                          <a:effectLst/>
                        </a:rPr>
                        <a:t>-8 %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200">
                          <a:effectLst/>
                        </a:rPr>
                        <a:t>76,23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000">
                          <a:effectLst/>
                        </a:rPr>
                        <a:t>-16 %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200">
                          <a:effectLst/>
                        </a:rPr>
                        <a:t>43,69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000">
                          <a:effectLst/>
                        </a:rPr>
                        <a:t>-23 %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47970567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200">
                          <a:effectLst/>
                        </a:rPr>
                        <a:t>KS Č, Budějovice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200">
                          <a:effectLst/>
                        </a:rPr>
                        <a:t>4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200">
                          <a:effectLst/>
                        </a:rPr>
                        <a:t>80,75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000">
                          <a:effectLst/>
                        </a:rPr>
                        <a:t>+7 %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200">
                          <a:effectLst/>
                        </a:rPr>
                        <a:t>94,50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000">
                          <a:effectLst/>
                        </a:rPr>
                        <a:t>+37 %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200">
                          <a:effectLst/>
                        </a:rPr>
                        <a:t>33,25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000">
                          <a:effectLst/>
                        </a:rPr>
                        <a:t>-12 %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79701531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200">
                          <a:effectLst/>
                        </a:rPr>
                        <a:t>KS Plzeň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200">
                          <a:effectLst/>
                        </a:rPr>
                        <a:t>9,5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200">
                          <a:effectLst/>
                        </a:rPr>
                        <a:t>66,00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000">
                          <a:effectLst/>
                        </a:rPr>
                        <a:t>-18 %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200">
                          <a:effectLst/>
                        </a:rPr>
                        <a:t>74,74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000">
                          <a:effectLst/>
                        </a:rPr>
                        <a:t>-14 %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200">
                          <a:effectLst/>
                        </a:rPr>
                        <a:t>31,68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000">
                          <a:effectLst/>
                        </a:rPr>
                        <a:t>-32 %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5312821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200">
                          <a:effectLst/>
                        </a:rPr>
                        <a:t>KS Ústí n, Labem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200">
                          <a:effectLst/>
                        </a:rPr>
                        <a:t>11,5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200">
                          <a:effectLst/>
                        </a:rPr>
                        <a:t>52,61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000">
                          <a:effectLst/>
                        </a:rPr>
                        <a:t>-1 %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200">
                          <a:effectLst/>
                        </a:rPr>
                        <a:t>77,22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000">
                          <a:effectLst/>
                        </a:rPr>
                        <a:t>+11 %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200">
                          <a:effectLst/>
                        </a:rPr>
                        <a:t>35,39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000">
                          <a:effectLst/>
                        </a:rPr>
                        <a:t>-39 %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82511554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200">
                          <a:effectLst/>
                        </a:rPr>
                        <a:t>KS Hr, Králové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200">
                          <a:effectLst/>
                        </a:rPr>
                        <a:t>11,7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200">
                          <a:effectLst/>
                        </a:rPr>
                        <a:t>44,70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000">
                          <a:effectLst/>
                        </a:rPr>
                        <a:t>-19 %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200">
                          <a:effectLst/>
                        </a:rPr>
                        <a:t>59,49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000">
                          <a:effectLst/>
                        </a:rPr>
                        <a:t>-12 %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200">
                          <a:effectLst/>
                        </a:rPr>
                        <a:t>21,54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000">
                          <a:effectLst/>
                        </a:rPr>
                        <a:t>-41 %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50564994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200">
                          <a:effectLst/>
                        </a:rPr>
                        <a:t>KS Brno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200">
                          <a:effectLst/>
                        </a:rPr>
                        <a:t>17,5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200">
                          <a:effectLst/>
                        </a:rPr>
                        <a:t>78,86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000">
                          <a:effectLst/>
                        </a:rPr>
                        <a:t>-14 %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200">
                          <a:effectLst/>
                        </a:rPr>
                        <a:t>100,97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000">
                          <a:effectLst/>
                        </a:rPr>
                        <a:t>-12 %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200">
                          <a:effectLst/>
                        </a:rPr>
                        <a:t>75,26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000">
                          <a:effectLst/>
                        </a:rPr>
                        <a:t>-23 %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00645687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200">
                          <a:effectLst/>
                        </a:rPr>
                        <a:t>KS Ostrava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200">
                          <a:effectLst/>
                        </a:rPr>
                        <a:t>11,72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200">
                          <a:effectLst/>
                        </a:rPr>
                        <a:t>88,57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000">
                          <a:effectLst/>
                        </a:rPr>
                        <a:t>-10 %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200">
                          <a:effectLst/>
                        </a:rPr>
                        <a:t>89,68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000">
                          <a:effectLst/>
                        </a:rPr>
                        <a:t>-17 %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200">
                          <a:effectLst/>
                        </a:rPr>
                        <a:t>57,94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000">
                          <a:effectLst/>
                        </a:rPr>
                        <a:t>+5 %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3879328856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cs-CZ" sz="1200">
                          <a:effectLst/>
                        </a:rPr>
                        <a:t>Celkem ČR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200">
                          <a:effectLst/>
                        </a:rPr>
                        <a:t>117,92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200">
                          <a:effectLst/>
                        </a:rPr>
                        <a:t>65,33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000">
                          <a:effectLst/>
                        </a:rPr>
                        <a:t>-17 %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200">
                          <a:effectLst/>
                        </a:rPr>
                        <a:t>82,51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000">
                          <a:effectLst/>
                        </a:rPr>
                        <a:t>-11 %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200">
                          <a:effectLst/>
                        </a:rPr>
                        <a:t>50,86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cs-CZ" sz="1000">
                          <a:effectLst/>
                        </a:rPr>
                        <a:t>-25 %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4232413748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cs-CZ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715111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6536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Správní soudnictví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426464"/>
            <a:ext cx="8066301" cy="4405536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cs-CZ" sz="2400" b="1" dirty="0"/>
              <a:t>§ 31 </a:t>
            </a:r>
            <a:r>
              <a:rPr lang="cs-CZ" sz="2400" dirty="0">
                <a:solidFill>
                  <a:srgbClr val="FF0000"/>
                </a:solidFill>
              </a:rPr>
              <a:t>krajské soudy</a:t>
            </a:r>
            <a:r>
              <a:rPr lang="cs-CZ" sz="2400" dirty="0"/>
              <a:t>: věcně a místně příslušné, </a:t>
            </a:r>
            <a:r>
              <a:rPr lang="cs-CZ" sz="2400" b="1" dirty="0"/>
              <a:t>rozhoduje senát</a:t>
            </a:r>
            <a:r>
              <a:rPr lang="cs-CZ" sz="2400" dirty="0"/>
              <a:t> (odstavec 1, nejde-li o výjimku – odstavec 2, kdy </a:t>
            </a:r>
            <a:r>
              <a:rPr lang="cs-CZ" sz="2400" b="1" dirty="0"/>
              <a:t>rozhoduje samosoudce: </a:t>
            </a:r>
            <a:r>
              <a:rPr lang="cs-CZ" sz="2400" dirty="0"/>
              <a:t>kupř. přestupky, ale určující je horní hranice sazby – do 100.000 Kč) – vliv na tzv. nepřijatelnost kasační stížnosti</a:t>
            </a:r>
          </a:p>
          <a:p>
            <a:pPr algn="just">
              <a:lnSpc>
                <a:spcPct val="90000"/>
              </a:lnSpc>
            </a:pPr>
            <a:r>
              <a:rPr lang="cs-CZ" sz="2400" b="1" dirty="0"/>
              <a:t>§ 32</a:t>
            </a:r>
            <a:r>
              <a:rPr lang="cs-CZ" sz="2400" dirty="0"/>
              <a:t> </a:t>
            </a:r>
            <a:r>
              <a:rPr lang="cs-CZ" sz="2400" dirty="0">
                <a:solidFill>
                  <a:srgbClr val="FF0000"/>
                </a:solidFill>
              </a:rPr>
              <a:t>zahájení řízení</a:t>
            </a:r>
            <a:r>
              <a:rPr lang="cs-CZ" sz="2400" dirty="0"/>
              <a:t>, žaloba/návrh </a:t>
            </a:r>
          </a:p>
          <a:p>
            <a:pPr algn="just">
              <a:lnSpc>
                <a:spcPct val="90000"/>
              </a:lnSpc>
            </a:pPr>
            <a:r>
              <a:rPr lang="cs-CZ" sz="2400" b="1" dirty="0"/>
              <a:t>§ 33 </a:t>
            </a:r>
            <a:r>
              <a:rPr lang="cs-CZ" sz="2400" dirty="0">
                <a:solidFill>
                  <a:srgbClr val="FF0000"/>
                </a:solidFill>
              </a:rPr>
              <a:t>účastníci řízení</a:t>
            </a:r>
            <a:r>
              <a:rPr lang="cs-CZ" sz="2400" dirty="0"/>
              <a:t>: žalobce/navrhovatel x žalovaný odpůrce, způsobilost být účastníkem a procesní způsobilost (obojí mají správní orgány)</a:t>
            </a:r>
          </a:p>
          <a:p>
            <a:pPr algn="just">
              <a:lnSpc>
                <a:spcPct val="90000"/>
              </a:lnSpc>
            </a:pPr>
            <a:endParaRPr lang="cs-CZ" sz="2400" dirty="0"/>
          </a:p>
          <a:p>
            <a:pPr algn="just">
              <a:lnSpc>
                <a:spcPct val="90000"/>
              </a:lnSpc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algn="just">
              <a:lnSpc>
                <a:spcPct val="100000"/>
              </a:lnSpc>
            </a:pPr>
            <a:endParaRPr lang="cs-CZ" sz="2400" dirty="0"/>
          </a:p>
          <a:p>
            <a:pPr>
              <a:lnSpc>
                <a:spcPct val="10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949637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Správní soudnictví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426464"/>
            <a:ext cx="8066301" cy="4405536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cs-CZ" sz="2200" b="1" dirty="0"/>
              <a:t>§ 34 </a:t>
            </a:r>
            <a:r>
              <a:rPr lang="cs-CZ" sz="2200" dirty="0">
                <a:solidFill>
                  <a:srgbClr val="FF0000"/>
                </a:solidFill>
              </a:rPr>
              <a:t>osoba zúčastněná na řízení: </a:t>
            </a:r>
          </a:p>
          <a:p>
            <a:pPr lvl="1" algn="just">
              <a:lnSpc>
                <a:spcPct val="90000"/>
              </a:lnSpc>
            </a:pPr>
            <a:r>
              <a:rPr lang="cs-CZ" sz="1800" dirty="0"/>
              <a:t>kdo byl </a:t>
            </a:r>
            <a:r>
              <a:rPr lang="cs-CZ" sz="1800" b="1" dirty="0"/>
              <a:t>přímo dotčen na svých právech napadeným rozhodnutím</a:t>
            </a:r>
            <a:r>
              <a:rPr lang="cs-CZ" sz="1800" dirty="0"/>
              <a:t>, nebo že nebylo vydáno </a:t>
            </a:r>
          </a:p>
          <a:p>
            <a:pPr lvl="1" algn="just">
              <a:lnSpc>
                <a:spcPct val="90000"/>
              </a:lnSpc>
            </a:pPr>
            <a:r>
              <a:rPr lang="cs-CZ" sz="1800" dirty="0"/>
              <a:t>kdo </a:t>
            </a:r>
            <a:r>
              <a:rPr lang="cs-CZ" sz="1800" b="1" dirty="0"/>
              <a:t>může být přímo dotčen zrušením rozhodnutí</a:t>
            </a:r>
          </a:p>
          <a:p>
            <a:pPr lvl="1" algn="just">
              <a:lnSpc>
                <a:spcPct val="90000"/>
              </a:lnSpc>
            </a:pPr>
            <a:r>
              <a:rPr lang="cs-CZ" sz="1800" b="1" dirty="0"/>
              <a:t>výslovně oznámí</a:t>
            </a:r>
            <a:r>
              <a:rPr lang="cs-CZ" sz="1800" dirty="0"/>
              <a:t>, že budou v řízení práva uplatňovat</a:t>
            </a:r>
          </a:p>
          <a:p>
            <a:pPr lvl="1" algn="just">
              <a:lnSpc>
                <a:spcPct val="90000"/>
              </a:lnSpc>
            </a:pPr>
            <a:r>
              <a:rPr lang="cs-CZ" sz="1800" b="1" dirty="0"/>
              <a:t>Práva:</a:t>
            </a:r>
            <a:r>
              <a:rPr lang="cs-CZ" sz="1800" dirty="0"/>
              <a:t> vyjádření, nahlížení do spisu, podat KAST, ..</a:t>
            </a:r>
          </a:p>
          <a:p>
            <a:pPr algn="just">
              <a:lnSpc>
                <a:spcPct val="90000"/>
              </a:lnSpc>
            </a:pPr>
            <a:r>
              <a:rPr lang="cs-CZ" sz="2200" dirty="0"/>
              <a:t>§ 35 </a:t>
            </a:r>
            <a:r>
              <a:rPr lang="cs-CZ" sz="2200" dirty="0">
                <a:solidFill>
                  <a:srgbClr val="FF0000"/>
                </a:solidFill>
              </a:rPr>
              <a:t>zastoupení</a:t>
            </a:r>
            <a:r>
              <a:rPr lang="cs-CZ" sz="2200" dirty="0"/>
              <a:t> – kdo může být zástupcem a kdy; ustanovení zástupce „ex offo“ (žádost o ustanovení zástupce, běh lhůty neběží § 35 odst. 10), pokračování zastupování</a:t>
            </a:r>
          </a:p>
          <a:p>
            <a:pPr algn="just">
              <a:lnSpc>
                <a:spcPct val="90000"/>
              </a:lnSpc>
            </a:pPr>
            <a:r>
              <a:rPr lang="cs-CZ" sz="2200" dirty="0"/>
              <a:t>§ 36 </a:t>
            </a:r>
            <a:r>
              <a:rPr lang="cs-CZ" sz="2200" dirty="0">
                <a:solidFill>
                  <a:srgbClr val="FF0000"/>
                </a:solidFill>
              </a:rPr>
              <a:t>práva a povinnosti </a:t>
            </a:r>
            <a:r>
              <a:rPr lang="cs-CZ" sz="2200" dirty="0"/>
              <a:t>účastníků řízení, osvobození od soudních poplatků</a:t>
            </a:r>
          </a:p>
          <a:p>
            <a:pPr marL="0" indent="0" algn="just">
              <a:lnSpc>
                <a:spcPct val="90000"/>
              </a:lnSpc>
              <a:buNone/>
            </a:pPr>
            <a:endParaRPr lang="cs-CZ" sz="2200" dirty="0"/>
          </a:p>
          <a:p>
            <a:pPr algn="just">
              <a:lnSpc>
                <a:spcPct val="90000"/>
              </a:lnSpc>
            </a:pPr>
            <a:endParaRPr lang="cs-CZ" sz="2200" dirty="0"/>
          </a:p>
          <a:p>
            <a:pPr marL="0" indent="0">
              <a:buNone/>
            </a:pPr>
            <a:endParaRPr lang="cs-CZ" sz="2200" dirty="0"/>
          </a:p>
          <a:p>
            <a:pPr algn="just">
              <a:lnSpc>
                <a:spcPct val="90000"/>
              </a:lnSpc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algn="just">
              <a:lnSpc>
                <a:spcPct val="100000"/>
              </a:lnSpc>
            </a:pPr>
            <a:endParaRPr lang="cs-CZ" sz="2400" dirty="0"/>
          </a:p>
          <a:p>
            <a:pPr>
              <a:lnSpc>
                <a:spcPct val="10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6369812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40094" y="243750"/>
            <a:ext cx="8066301" cy="451576"/>
          </a:xfrm>
        </p:spPr>
        <p:txBody>
          <a:bodyPr/>
          <a:lstStyle/>
          <a:p>
            <a:r>
              <a:rPr lang="cs-CZ" dirty="0"/>
              <a:t>Správní soudnictví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904875"/>
            <a:ext cx="8066301" cy="4927125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cs-CZ" sz="2400" b="1" dirty="0">
                <a:solidFill>
                  <a:srgbClr val="FF0000"/>
                </a:solidFill>
              </a:rPr>
              <a:t>Zákon č. 549/1991 Sb., o soudních poplatcích</a:t>
            </a:r>
          </a:p>
          <a:p>
            <a:pPr algn="just">
              <a:lnSpc>
                <a:spcPct val="100000"/>
              </a:lnSpc>
            </a:pPr>
            <a:r>
              <a:rPr lang="cs-CZ" sz="2400" dirty="0"/>
              <a:t>Soudní poplatky </a:t>
            </a:r>
            <a:r>
              <a:rPr lang="cs-CZ" sz="2400" b="1" dirty="0"/>
              <a:t>za řízení </a:t>
            </a:r>
            <a:r>
              <a:rPr lang="cs-CZ" sz="2400" dirty="0"/>
              <a:t>a </a:t>
            </a:r>
            <a:r>
              <a:rPr lang="cs-CZ" sz="2400" b="1" dirty="0"/>
              <a:t>za úkony</a:t>
            </a:r>
          </a:p>
          <a:p>
            <a:pPr algn="just">
              <a:lnSpc>
                <a:spcPct val="100000"/>
              </a:lnSpc>
            </a:pPr>
            <a:r>
              <a:rPr lang="cs-CZ" sz="2400" dirty="0"/>
              <a:t>§ 11 odst. 1, písm. b), h), i) </a:t>
            </a:r>
            <a:r>
              <a:rPr lang="cs-CZ" sz="2400" b="1" dirty="0"/>
              <a:t>osvobození za řízení</a:t>
            </a:r>
            <a:r>
              <a:rPr lang="cs-CZ" sz="2400" dirty="0"/>
              <a:t> ex lege a § 11 odst. 2 písm. a), b), i) </a:t>
            </a:r>
            <a:r>
              <a:rPr lang="cs-CZ" sz="2400" b="1" dirty="0"/>
              <a:t>osvobození osobní</a:t>
            </a:r>
          </a:p>
          <a:p>
            <a:pPr algn="just">
              <a:lnSpc>
                <a:spcPct val="100000"/>
              </a:lnSpc>
            </a:pPr>
            <a:r>
              <a:rPr lang="cs-CZ" sz="2400" dirty="0"/>
              <a:t>Položka č. 5, předběžné opatření </a:t>
            </a:r>
            <a:r>
              <a:rPr lang="cs-CZ" sz="2400" b="1" dirty="0"/>
              <a:t>1000 Kč</a:t>
            </a:r>
          </a:p>
          <a:p>
            <a:pPr algn="just">
              <a:lnSpc>
                <a:spcPct val="100000"/>
              </a:lnSpc>
            </a:pPr>
            <a:r>
              <a:rPr lang="cs-CZ" sz="2400" dirty="0"/>
              <a:t>Položka č. 18 odst. 2 a) </a:t>
            </a:r>
            <a:r>
              <a:rPr lang="cs-CZ" sz="2400" b="1" dirty="0"/>
              <a:t>proti rozhodnutí </a:t>
            </a:r>
            <a:r>
              <a:rPr lang="cs-CZ" sz="2400" dirty="0"/>
              <a:t>správního orgánu </a:t>
            </a:r>
            <a:r>
              <a:rPr lang="cs-CZ" sz="2400" b="1" dirty="0"/>
              <a:t>3 000 Kč</a:t>
            </a:r>
            <a:r>
              <a:rPr lang="cs-CZ" sz="2400" dirty="0"/>
              <a:t>, b) na určení, že návrh na registraci stanov (změny stanov) politické strany nebo politického hnutí nemá nedostatky a na   </a:t>
            </a:r>
            <a:r>
              <a:rPr lang="cs-CZ" sz="2400" b="1" dirty="0"/>
              <a:t>zrušení opatření obecné povahy </a:t>
            </a:r>
            <a:r>
              <a:rPr lang="cs-CZ" sz="2400" dirty="0"/>
              <a:t>nebo jeho části </a:t>
            </a:r>
            <a:r>
              <a:rPr lang="cs-CZ" sz="2400" b="1" dirty="0"/>
              <a:t>5 000 Kč</a:t>
            </a:r>
            <a:r>
              <a:rPr lang="cs-CZ" sz="2400" dirty="0"/>
              <a:t>, c) na znovuobnovení politické strany nebo politického hnutí 15 000 Kč, d)   v </a:t>
            </a:r>
            <a:r>
              <a:rPr lang="cs-CZ" sz="2400" b="1" dirty="0"/>
              <a:t>ostatních případech 2 000 Kč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Položka č. 19, </a:t>
            </a:r>
            <a:r>
              <a:rPr lang="cs-CZ" sz="2400" b="1" dirty="0"/>
              <a:t>kasační stížnost 5 000 Kč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Položka č. 20, </a:t>
            </a:r>
            <a:r>
              <a:rPr lang="cs-CZ" sz="2400" b="1" dirty="0"/>
              <a:t>odkladný účinek 1 000 Kč</a:t>
            </a:r>
          </a:p>
          <a:p>
            <a:pPr algn="just">
              <a:lnSpc>
                <a:spcPct val="100000"/>
              </a:lnSpc>
            </a:pPr>
            <a:endParaRPr lang="cs-CZ" sz="2400" dirty="0"/>
          </a:p>
          <a:p>
            <a:pPr marL="0" indent="0">
              <a:lnSpc>
                <a:spcPct val="100000"/>
              </a:lnSpc>
              <a:buNone/>
            </a:pPr>
            <a:endParaRPr lang="cs-CZ" sz="2400" dirty="0"/>
          </a:p>
          <a:p>
            <a:pPr algn="just">
              <a:lnSpc>
                <a:spcPct val="100000"/>
              </a:lnSpc>
            </a:pPr>
            <a:endParaRPr lang="cs-CZ" sz="2400" dirty="0"/>
          </a:p>
          <a:p>
            <a:pPr>
              <a:lnSpc>
                <a:spcPct val="10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233032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 přednášky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285875"/>
            <a:ext cx="8066301" cy="4546125"/>
          </a:xfrm>
        </p:spPr>
        <p:txBody>
          <a:bodyPr/>
          <a:lstStyle/>
          <a:p>
            <a:pPr marL="72000" indent="0" algn="just">
              <a:lnSpc>
                <a:spcPct val="100000"/>
              </a:lnSpc>
              <a:buNone/>
            </a:pPr>
            <a:r>
              <a:rPr lang="cs-CZ" sz="2400" b="1" dirty="0"/>
              <a:t>řízení před správními soudy, obecné otázky</a:t>
            </a:r>
          </a:p>
          <a:p>
            <a:pPr algn="just">
              <a:lnSpc>
                <a:spcPct val="100000"/>
              </a:lnSpc>
            </a:pPr>
            <a:r>
              <a:rPr lang="cs-CZ" sz="2400" dirty="0"/>
              <a:t>zásady řízení před správními soudy</a:t>
            </a:r>
          </a:p>
          <a:p>
            <a:pPr algn="just">
              <a:lnSpc>
                <a:spcPct val="100000"/>
              </a:lnSpc>
            </a:pPr>
            <a:r>
              <a:rPr lang="cs-CZ" sz="2400" dirty="0"/>
              <a:t>pravomoc a příslušnost</a:t>
            </a:r>
          </a:p>
          <a:p>
            <a:pPr algn="just">
              <a:lnSpc>
                <a:spcPct val="100000"/>
              </a:lnSpc>
            </a:pPr>
            <a:r>
              <a:rPr lang="cs-CZ" sz="2400" dirty="0"/>
              <a:t>účastníci řízení</a:t>
            </a:r>
          </a:p>
          <a:p>
            <a:pPr algn="just">
              <a:lnSpc>
                <a:spcPct val="100000"/>
              </a:lnSpc>
            </a:pPr>
            <a:r>
              <a:rPr lang="cs-CZ" sz="2400" dirty="0"/>
              <a:t>průběh řízení</a:t>
            </a:r>
          </a:p>
          <a:p>
            <a:pPr algn="just">
              <a:lnSpc>
                <a:spcPct val="100000"/>
              </a:lnSpc>
            </a:pPr>
            <a:r>
              <a:rPr lang="cs-CZ" sz="2400" dirty="0"/>
              <a:t>zastavení řízení a odmítnutí návrhu, uspokojení navrhovatele </a:t>
            </a:r>
          </a:p>
          <a:p>
            <a:pPr marL="72000" indent="0" algn="just">
              <a:lnSpc>
                <a:spcPct val="100000"/>
              </a:lnSpc>
              <a:buNone/>
            </a:pPr>
            <a:r>
              <a:rPr lang="cs-CZ" sz="2400" b="1" dirty="0"/>
              <a:t>žaloba proti rozhodnutí správního orgánu</a:t>
            </a:r>
          </a:p>
          <a:p>
            <a:pPr algn="just">
              <a:lnSpc>
                <a:spcPct val="100000"/>
              </a:lnSpc>
            </a:pPr>
            <a:r>
              <a:rPr lang="cs-CZ" sz="2400" dirty="0"/>
              <a:t>pojem “materiální pojetí rozhodnutí</a:t>
            </a:r>
            <a:br>
              <a:rPr lang="cs-CZ" sz="2400" dirty="0"/>
            </a:br>
            <a:r>
              <a:rPr lang="cs-CZ" sz="2400" dirty="0"/>
              <a:t>žalobní legitimace, zvláštní žalobní legitimace, moderační právo soudu, kasační princip</a:t>
            </a:r>
          </a:p>
        </p:txBody>
      </p:sp>
    </p:spTree>
    <p:extLst>
      <p:ext uri="{BB962C8B-B14F-4D97-AF65-F5344CB8AC3E}">
        <p14:creationId xmlns:p14="http://schemas.microsoft.com/office/powerpoint/2010/main" val="2601548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Správní soudnictví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426464"/>
            <a:ext cx="8066301" cy="4405536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cs-CZ" sz="2200" b="1" dirty="0"/>
              <a:t>§ 37 </a:t>
            </a:r>
            <a:r>
              <a:rPr lang="cs-CZ" sz="2200" dirty="0">
                <a:solidFill>
                  <a:srgbClr val="FF0000"/>
                </a:solidFill>
              </a:rPr>
              <a:t>úkony účastníků a osob zúčastněných na řízení, náležitosti podání</a:t>
            </a:r>
          </a:p>
          <a:p>
            <a:pPr algn="just">
              <a:lnSpc>
                <a:spcPct val="90000"/>
              </a:lnSpc>
            </a:pPr>
            <a:r>
              <a:rPr lang="cs-CZ" sz="2200" b="1" dirty="0"/>
              <a:t>§ 38 </a:t>
            </a:r>
            <a:r>
              <a:rPr lang="cs-CZ" sz="2200" dirty="0">
                <a:solidFill>
                  <a:srgbClr val="FF0000"/>
                </a:solidFill>
              </a:rPr>
              <a:t>předběžné opatření </a:t>
            </a:r>
            <a:r>
              <a:rPr lang="cs-CZ" sz="2200" dirty="0"/>
              <a:t>(lze i odkladný účinek – častější)</a:t>
            </a:r>
          </a:p>
          <a:p>
            <a:pPr algn="just">
              <a:lnSpc>
                <a:spcPct val="90000"/>
              </a:lnSpc>
            </a:pPr>
            <a:r>
              <a:rPr lang="cs-CZ" sz="2200" b="1" dirty="0"/>
              <a:t>§ 40 a 41 </a:t>
            </a:r>
            <a:r>
              <a:rPr lang="cs-CZ" sz="2200" dirty="0">
                <a:solidFill>
                  <a:srgbClr val="FF0000"/>
                </a:solidFill>
              </a:rPr>
              <a:t>lhůty</a:t>
            </a:r>
            <a:r>
              <a:rPr lang="cs-CZ" sz="2200" dirty="0"/>
              <a:t>; procesní povaha; lze/nelze prominout; </a:t>
            </a:r>
            <a:r>
              <a:rPr lang="cs-CZ" sz="2200" b="1" dirty="0"/>
              <a:t>neběží po dobu soudního řízení správního</a:t>
            </a:r>
          </a:p>
          <a:p>
            <a:pPr algn="just">
              <a:lnSpc>
                <a:spcPct val="90000"/>
              </a:lnSpc>
            </a:pPr>
            <a:r>
              <a:rPr lang="cs-CZ" sz="2200" b="1" dirty="0"/>
              <a:t>§ 42 </a:t>
            </a:r>
            <a:r>
              <a:rPr lang="cs-CZ" sz="2200" dirty="0">
                <a:solidFill>
                  <a:srgbClr val="FF0000"/>
                </a:solidFill>
              </a:rPr>
              <a:t>doručování </a:t>
            </a:r>
            <a:r>
              <a:rPr lang="cs-CZ" sz="2200" dirty="0"/>
              <a:t>– do DS, obdobně dle o. s. ř.</a:t>
            </a:r>
          </a:p>
          <a:p>
            <a:pPr algn="just">
              <a:lnSpc>
                <a:spcPct val="90000"/>
              </a:lnSpc>
            </a:pPr>
            <a:r>
              <a:rPr lang="cs-CZ" sz="2200" b="1" dirty="0"/>
              <a:t>§ 43 </a:t>
            </a:r>
            <a:r>
              <a:rPr lang="cs-CZ" sz="2200" dirty="0">
                <a:solidFill>
                  <a:srgbClr val="FF0000"/>
                </a:solidFill>
              </a:rPr>
              <a:t>předvolání a předvedení</a:t>
            </a:r>
          </a:p>
          <a:p>
            <a:pPr algn="just">
              <a:lnSpc>
                <a:spcPct val="90000"/>
              </a:lnSpc>
            </a:pPr>
            <a:r>
              <a:rPr lang="cs-CZ" sz="2200" b="1" dirty="0"/>
              <a:t>§ 44 </a:t>
            </a:r>
            <a:r>
              <a:rPr lang="cs-CZ" sz="2200" dirty="0">
                <a:solidFill>
                  <a:srgbClr val="FF0000"/>
                </a:solidFill>
              </a:rPr>
              <a:t>pořádková pokuta</a:t>
            </a:r>
          </a:p>
          <a:p>
            <a:pPr algn="just">
              <a:lnSpc>
                <a:spcPct val="90000"/>
              </a:lnSpc>
            </a:pPr>
            <a:r>
              <a:rPr lang="cs-CZ" sz="2200" b="1" dirty="0"/>
              <a:t>§ 45 </a:t>
            </a:r>
            <a:r>
              <a:rPr lang="cs-CZ" sz="2200" dirty="0">
                <a:solidFill>
                  <a:srgbClr val="FF0000"/>
                </a:solidFill>
              </a:rPr>
              <a:t>nahlížení do spisu</a:t>
            </a:r>
            <a:endParaRPr lang="cs-CZ" sz="2200" dirty="0"/>
          </a:p>
          <a:p>
            <a:pPr lvl="1" algn="just">
              <a:lnSpc>
                <a:spcPct val="90000"/>
              </a:lnSpc>
            </a:pPr>
            <a:endParaRPr lang="cs-CZ" sz="2200" dirty="0"/>
          </a:p>
          <a:p>
            <a:pPr algn="just">
              <a:lnSpc>
                <a:spcPct val="90000"/>
              </a:lnSpc>
            </a:pPr>
            <a:endParaRPr lang="cs-CZ" sz="2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62715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Správní soudnictví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426464"/>
            <a:ext cx="8066301" cy="4405536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cs-CZ" sz="2400" b="1" dirty="0"/>
              <a:t>§ 46 </a:t>
            </a:r>
            <a:r>
              <a:rPr lang="cs-CZ" sz="2400" dirty="0">
                <a:solidFill>
                  <a:srgbClr val="FF0000"/>
                </a:solidFill>
              </a:rPr>
              <a:t>odmítnutí návrhu</a:t>
            </a:r>
            <a:r>
              <a:rPr lang="cs-CZ" sz="2400" dirty="0"/>
              <a:t>, </a:t>
            </a:r>
            <a:r>
              <a:rPr lang="cs-CZ" sz="2400" b="1" dirty="0"/>
              <a:t>usnesení</a:t>
            </a:r>
            <a:r>
              <a:rPr lang="cs-CZ" sz="2400" dirty="0"/>
              <a:t>:</a:t>
            </a:r>
          </a:p>
          <a:p>
            <a:pPr lvl="1" algn="just">
              <a:lnSpc>
                <a:spcPct val="90000"/>
              </a:lnSpc>
            </a:pPr>
            <a:r>
              <a:rPr lang="cs-CZ" dirty="0"/>
              <a:t>nedostatek </a:t>
            </a:r>
            <a:r>
              <a:rPr lang="cs-CZ" b="1" dirty="0"/>
              <a:t>podmínek řízení </a:t>
            </a:r>
            <a:r>
              <a:rPr lang="cs-CZ" dirty="0"/>
              <a:t>(písm. a)</a:t>
            </a:r>
          </a:p>
          <a:p>
            <a:pPr lvl="1" algn="just">
              <a:lnSpc>
                <a:spcPct val="90000"/>
              </a:lnSpc>
            </a:pPr>
            <a:r>
              <a:rPr lang="cs-CZ" b="1" dirty="0"/>
              <a:t>Opožděnost</a:t>
            </a:r>
            <a:r>
              <a:rPr lang="cs-CZ" dirty="0"/>
              <a:t>, předčasnost (písm. b)</a:t>
            </a:r>
          </a:p>
          <a:p>
            <a:pPr lvl="1" algn="just">
              <a:lnSpc>
                <a:spcPct val="90000"/>
              </a:lnSpc>
            </a:pPr>
            <a:r>
              <a:rPr lang="cs-CZ" b="1" dirty="0"/>
              <a:t>Zjevně neoprávněná </a:t>
            </a:r>
            <a:r>
              <a:rPr lang="cs-CZ" dirty="0"/>
              <a:t>osoba (písm. c)</a:t>
            </a:r>
          </a:p>
          <a:p>
            <a:pPr lvl="1" algn="just">
              <a:lnSpc>
                <a:spcPct val="90000"/>
              </a:lnSpc>
            </a:pPr>
            <a:r>
              <a:rPr lang="cs-CZ" dirty="0"/>
              <a:t>Návrh je </a:t>
            </a:r>
            <a:r>
              <a:rPr lang="cs-CZ" b="1" dirty="0"/>
              <a:t>nepřípustný</a:t>
            </a:r>
            <a:r>
              <a:rPr lang="cs-CZ" dirty="0"/>
              <a:t> (písm. d)</a:t>
            </a:r>
          </a:p>
          <a:p>
            <a:pPr lvl="1" algn="just">
              <a:lnSpc>
                <a:spcPct val="90000"/>
              </a:lnSpc>
            </a:pPr>
            <a:r>
              <a:rPr lang="cs-CZ" b="1" dirty="0"/>
              <a:t>Soukromoprávní</a:t>
            </a:r>
            <a:r>
              <a:rPr lang="cs-CZ" dirty="0"/>
              <a:t> věc (odst. 2) + poučení na žalobu podle části V. OSŘ, ledaže již dříve bylo takové řízení zastaveno – zákon č. 131/2002 Sb.</a:t>
            </a:r>
          </a:p>
          <a:p>
            <a:pPr lvl="1" algn="just">
              <a:lnSpc>
                <a:spcPct val="90000"/>
              </a:lnSpc>
            </a:pPr>
            <a:r>
              <a:rPr lang="cs-CZ" dirty="0"/>
              <a:t>odst. 5 a </a:t>
            </a:r>
            <a:r>
              <a:rPr lang="cs-CZ" b="1" dirty="0"/>
              <a:t>nesprávné poučení správního orgánu </a:t>
            </a:r>
            <a:r>
              <a:rPr lang="cs-CZ" dirty="0"/>
              <a:t>ohledně možnosti soudního přezkumu – postoupení správnímu orgánu </a:t>
            </a:r>
          </a:p>
          <a:p>
            <a:pPr lvl="1" algn="just">
              <a:lnSpc>
                <a:spcPct val="90000"/>
              </a:lnSpc>
            </a:pPr>
            <a:endParaRPr lang="cs-CZ" sz="2200" dirty="0"/>
          </a:p>
          <a:p>
            <a:pPr algn="just">
              <a:lnSpc>
                <a:spcPct val="90000"/>
              </a:lnSpc>
            </a:pPr>
            <a:endParaRPr lang="cs-CZ" sz="2200" dirty="0"/>
          </a:p>
          <a:p>
            <a:endParaRPr lang="cs-CZ" dirty="0"/>
          </a:p>
          <a:p>
            <a:pPr algn="just">
              <a:lnSpc>
                <a:spcPct val="90000"/>
              </a:lnSpc>
            </a:pPr>
            <a:endParaRPr lang="cs-CZ" sz="2400" dirty="0"/>
          </a:p>
          <a:p>
            <a:pPr algn="just">
              <a:lnSpc>
                <a:spcPct val="90000"/>
              </a:lnSpc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algn="just">
              <a:lnSpc>
                <a:spcPct val="100000"/>
              </a:lnSpc>
            </a:pPr>
            <a:endParaRPr lang="cs-CZ" sz="2400" dirty="0"/>
          </a:p>
          <a:p>
            <a:pPr>
              <a:lnSpc>
                <a:spcPct val="10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3957873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Správní soudnictví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426464"/>
            <a:ext cx="8066301" cy="4405536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cs-CZ" sz="2200" b="1" dirty="0"/>
              <a:t>§ 47 </a:t>
            </a:r>
            <a:r>
              <a:rPr lang="cs-CZ" sz="2200" dirty="0">
                <a:solidFill>
                  <a:srgbClr val="FF0000"/>
                </a:solidFill>
              </a:rPr>
              <a:t>zastavení řízení</a:t>
            </a:r>
            <a:r>
              <a:rPr lang="cs-CZ" sz="2200" dirty="0"/>
              <a:t>; </a:t>
            </a:r>
            <a:r>
              <a:rPr lang="cs-CZ" sz="2200" b="1" dirty="0"/>
              <a:t>usnesením</a:t>
            </a:r>
          </a:p>
          <a:p>
            <a:pPr lvl="1" algn="just">
              <a:lnSpc>
                <a:spcPct val="90000"/>
              </a:lnSpc>
            </a:pPr>
            <a:r>
              <a:rPr lang="cs-CZ" sz="1800" dirty="0"/>
              <a:t>Zpětvzetí, uspokojením navrhovatele, zvláštní zákon (č. 549/1991 Sb., </a:t>
            </a:r>
            <a:r>
              <a:rPr lang="cs-CZ" sz="1800" dirty="0" err="1"/>
              <a:t>SoP</a:t>
            </a:r>
            <a:r>
              <a:rPr lang="cs-CZ" sz="1800" dirty="0"/>
              <a:t>)</a:t>
            </a:r>
          </a:p>
          <a:p>
            <a:pPr algn="just">
              <a:lnSpc>
                <a:spcPct val="90000"/>
              </a:lnSpc>
            </a:pPr>
            <a:r>
              <a:rPr lang="cs-CZ" sz="2200" b="1" dirty="0"/>
              <a:t>§ 48 </a:t>
            </a:r>
            <a:r>
              <a:rPr lang="cs-CZ" sz="2200" dirty="0">
                <a:solidFill>
                  <a:srgbClr val="FF0000"/>
                </a:solidFill>
              </a:rPr>
              <a:t>přerušení řízení</a:t>
            </a:r>
            <a:r>
              <a:rPr lang="cs-CZ" sz="2200" dirty="0"/>
              <a:t>, </a:t>
            </a:r>
            <a:r>
              <a:rPr lang="cs-CZ" sz="2200" b="1" dirty="0"/>
              <a:t>usnesením</a:t>
            </a:r>
            <a:r>
              <a:rPr lang="cs-CZ" sz="2200" dirty="0"/>
              <a:t>; může x musí</a:t>
            </a:r>
          </a:p>
          <a:p>
            <a:pPr algn="just">
              <a:lnSpc>
                <a:spcPct val="90000"/>
              </a:lnSpc>
            </a:pPr>
            <a:r>
              <a:rPr lang="cs-CZ" sz="2200" b="1" dirty="0"/>
              <a:t>§ 49 a 50 </a:t>
            </a:r>
            <a:r>
              <a:rPr lang="cs-CZ" sz="2200" dirty="0">
                <a:solidFill>
                  <a:srgbClr val="FF0000"/>
                </a:solidFill>
              </a:rPr>
              <a:t>jednání a odročení:</a:t>
            </a:r>
          </a:p>
          <a:p>
            <a:pPr lvl="1" algn="just">
              <a:lnSpc>
                <a:spcPct val="90000"/>
              </a:lnSpc>
            </a:pPr>
            <a:r>
              <a:rPr lang="cs-CZ" sz="1800" dirty="0"/>
              <a:t>nahráváno, 10 dnů na přípravu, veřejnost, ústní vyhlášení x vyvěšením zkráceného písemného vyhotovení bez odůvodnění na úřední desce</a:t>
            </a:r>
          </a:p>
          <a:p>
            <a:pPr algn="just">
              <a:lnSpc>
                <a:spcPct val="90000"/>
              </a:lnSpc>
            </a:pPr>
            <a:r>
              <a:rPr lang="cs-CZ" sz="2200" b="1" dirty="0"/>
              <a:t>§ 51 </a:t>
            </a:r>
            <a:r>
              <a:rPr lang="cs-CZ" sz="2200" dirty="0">
                <a:solidFill>
                  <a:srgbClr val="FF0000"/>
                </a:solidFill>
              </a:rPr>
              <a:t>rozhodování bez nařízení jednání:</a:t>
            </a:r>
          </a:p>
          <a:p>
            <a:pPr lvl="1" algn="just">
              <a:lnSpc>
                <a:spcPct val="90000"/>
              </a:lnSpc>
            </a:pPr>
            <a:r>
              <a:rPr lang="cs-CZ" sz="1800" dirty="0"/>
              <a:t>Návrh účastníků nebo jejich souhlas, fikce souhlasu – </a:t>
            </a:r>
            <a:r>
              <a:rPr lang="cs-CZ" sz="1800" b="1" dirty="0"/>
              <a:t>nevyjádří do 2 týdnů svůj nesouhlas</a:t>
            </a:r>
            <a:r>
              <a:rPr lang="cs-CZ" sz="1800" dirty="0"/>
              <a:t> s rozhodování bez nařízení jednání</a:t>
            </a:r>
          </a:p>
          <a:p>
            <a:pPr algn="just">
              <a:lnSpc>
                <a:spcPct val="90000"/>
              </a:lnSpc>
            </a:pPr>
            <a:r>
              <a:rPr lang="cs-CZ" sz="2200" b="1" dirty="0"/>
              <a:t>§ 52 </a:t>
            </a:r>
            <a:r>
              <a:rPr lang="cs-CZ" sz="2200" dirty="0">
                <a:solidFill>
                  <a:srgbClr val="FF0000"/>
                </a:solidFill>
              </a:rPr>
              <a:t>dokazování</a:t>
            </a:r>
          </a:p>
          <a:p>
            <a:pPr algn="just">
              <a:lnSpc>
                <a:spcPct val="90000"/>
              </a:lnSpc>
            </a:pPr>
            <a:r>
              <a:rPr lang="cs-CZ" sz="2200" b="1" dirty="0"/>
              <a:t>§ 53 až 55 </a:t>
            </a:r>
            <a:r>
              <a:rPr lang="cs-CZ" sz="2200" dirty="0">
                <a:solidFill>
                  <a:srgbClr val="FF0000"/>
                </a:solidFill>
              </a:rPr>
              <a:t>rozsudek a usnesení</a:t>
            </a:r>
          </a:p>
          <a:p>
            <a:endParaRPr lang="cs-CZ" sz="2200" dirty="0"/>
          </a:p>
          <a:p>
            <a:pPr algn="just">
              <a:lnSpc>
                <a:spcPct val="90000"/>
              </a:lnSpc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algn="just">
              <a:lnSpc>
                <a:spcPct val="100000"/>
              </a:lnSpc>
            </a:pPr>
            <a:endParaRPr lang="cs-CZ" sz="2400" dirty="0"/>
          </a:p>
          <a:p>
            <a:pPr>
              <a:lnSpc>
                <a:spcPct val="10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9000937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Správní soudnictví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426464"/>
            <a:ext cx="8066301" cy="4405536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2400" b="1" dirty="0"/>
              <a:t>§ 55a </a:t>
            </a:r>
            <a:r>
              <a:rPr lang="cs-CZ" sz="2400" dirty="0"/>
              <a:t>tzv. </a:t>
            </a:r>
            <a:r>
              <a:rPr lang="cs-CZ" sz="2400" dirty="0">
                <a:solidFill>
                  <a:srgbClr val="FF0000"/>
                </a:solidFill>
              </a:rPr>
              <a:t>disent</a:t>
            </a:r>
            <a:r>
              <a:rPr lang="cs-CZ" sz="2400" dirty="0"/>
              <a:t> (u „volebního“ a rozšířeného senátu)</a:t>
            </a:r>
          </a:p>
          <a:p>
            <a:pPr algn="just">
              <a:lnSpc>
                <a:spcPct val="100000"/>
              </a:lnSpc>
            </a:pPr>
            <a:r>
              <a:rPr lang="cs-CZ" sz="2400" b="1" dirty="0"/>
              <a:t>§ 56 </a:t>
            </a:r>
            <a:r>
              <a:rPr lang="cs-CZ" sz="2400" dirty="0">
                <a:solidFill>
                  <a:srgbClr val="FF0000"/>
                </a:solidFill>
              </a:rPr>
              <a:t>pořadí projednávání a rozhodování věci, </a:t>
            </a:r>
            <a:r>
              <a:rPr lang="cs-CZ" sz="2400" dirty="0"/>
              <a:t>přednostně: </a:t>
            </a:r>
            <a:r>
              <a:rPr lang="cs-CZ" sz="1800" dirty="0"/>
              <a:t>osvobození a ustanovení zástupce, nečinnost, zásah, mezinárodní ochrana, cizinci, x zvl. zákony a lhůty pro rozhodnutí</a:t>
            </a:r>
            <a:endParaRPr lang="cs-CZ" sz="1800" dirty="0">
              <a:solidFill>
                <a:srgbClr val="FF0000"/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cs-CZ" sz="2400" b="1" dirty="0"/>
              <a:t>§ 57 až 61 </a:t>
            </a:r>
            <a:r>
              <a:rPr lang="cs-CZ" sz="2400" dirty="0">
                <a:solidFill>
                  <a:srgbClr val="FF0000"/>
                </a:solidFill>
              </a:rPr>
              <a:t>náklady řízení </a:t>
            </a:r>
            <a:r>
              <a:rPr lang="cs-CZ" sz="2400" dirty="0"/>
              <a:t>(nepřiznávají se správnímu orgánu – § 60 odst. 7)</a:t>
            </a:r>
          </a:p>
          <a:p>
            <a:pPr algn="just">
              <a:lnSpc>
                <a:spcPct val="100000"/>
              </a:lnSpc>
            </a:pPr>
            <a:r>
              <a:rPr lang="cs-CZ" sz="2400" b="1" dirty="0"/>
              <a:t>§ 62 </a:t>
            </a:r>
            <a:r>
              <a:rPr lang="cs-CZ" sz="2400" dirty="0">
                <a:solidFill>
                  <a:srgbClr val="FF0000"/>
                </a:solidFill>
              </a:rPr>
              <a:t>uspokojení navrhovatele</a:t>
            </a:r>
            <a:r>
              <a:rPr lang="cs-CZ" sz="2400" dirty="0"/>
              <a:t>, návaznost na § 153 správního řádu (vzájemná propojenost)</a:t>
            </a:r>
          </a:p>
          <a:p>
            <a:pPr algn="just">
              <a:lnSpc>
                <a:spcPct val="100000"/>
              </a:lnSpc>
            </a:pPr>
            <a:r>
              <a:rPr lang="cs-CZ" sz="2400" b="1" dirty="0"/>
              <a:t>§ 63 </a:t>
            </a:r>
            <a:r>
              <a:rPr lang="cs-CZ" sz="2400" dirty="0">
                <a:solidFill>
                  <a:srgbClr val="FF0000"/>
                </a:solidFill>
              </a:rPr>
              <a:t>výkon rozhodnutí</a:t>
            </a:r>
          </a:p>
          <a:p>
            <a:pPr algn="just">
              <a:lnSpc>
                <a:spcPct val="100000"/>
              </a:lnSpc>
            </a:pPr>
            <a:r>
              <a:rPr lang="cs-CZ" sz="2400" b="1" dirty="0"/>
              <a:t>§ 64 </a:t>
            </a:r>
            <a:r>
              <a:rPr lang="cs-CZ" sz="2400" dirty="0">
                <a:solidFill>
                  <a:srgbClr val="FF0000"/>
                </a:solidFill>
              </a:rPr>
              <a:t>použití OSŘ</a:t>
            </a:r>
          </a:p>
          <a:p>
            <a:pPr marL="0" indent="0">
              <a:lnSpc>
                <a:spcPct val="100000"/>
              </a:lnSpc>
              <a:buNone/>
            </a:pPr>
            <a:endParaRPr lang="cs-CZ" sz="2400" dirty="0"/>
          </a:p>
          <a:p>
            <a:pPr algn="just">
              <a:lnSpc>
                <a:spcPct val="100000"/>
              </a:lnSpc>
            </a:pPr>
            <a:endParaRPr lang="cs-CZ" sz="2400" dirty="0"/>
          </a:p>
          <a:p>
            <a:pPr algn="just">
              <a:lnSpc>
                <a:spcPct val="100000"/>
              </a:lnSpc>
            </a:pPr>
            <a:endParaRPr lang="cs-CZ" sz="2400" dirty="0"/>
          </a:p>
          <a:p>
            <a:pPr marL="0" indent="0">
              <a:lnSpc>
                <a:spcPct val="100000"/>
              </a:lnSpc>
              <a:buNone/>
            </a:pPr>
            <a:endParaRPr lang="cs-CZ" sz="2400" dirty="0"/>
          </a:p>
          <a:p>
            <a:pPr algn="just">
              <a:lnSpc>
                <a:spcPct val="100000"/>
              </a:lnSpc>
            </a:pPr>
            <a:endParaRPr lang="cs-CZ" sz="2400" dirty="0"/>
          </a:p>
          <a:p>
            <a:pPr>
              <a:lnSpc>
                <a:spcPct val="10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321561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cs-CZ" dirty="0"/>
              <a:t>Žaloba proti rozhodnutí správního orgánu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2019300"/>
            <a:ext cx="8066301" cy="3812700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cs-CZ" dirty="0">
                <a:solidFill>
                  <a:srgbClr val="FF0000"/>
                </a:solidFill>
              </a:rPr>
              <a:t>§ 4 odst. 1, písm. a) SŘS </a:t>
            </a:r>
          </a:p>
          <a:p>
            <a:pPr algn="just">
              <a:lnSpc>
                <a:spcPct val="100000"/>
              </a:lnSpc>
            </a:pPr>
            <a:r>
              <a:rPr lang="cs-CZ" dirty="0"/>
              <a:t>Nejčastější, největší díl agendy správního soudnictví</a:t>
            </a:r>
          </a:p>
          <a:p>
            <a:pPr algn="just">
              <a:lnSpc>
                <a:spcPct val="100000"/>
              </a:lnSpc>
            </a:pPr>
            <a:r>
              <a:rPr lang="cs-CZ" b="1" dirty="0"/>
              <a:t>Podmínky řízení: </a:t>
            </a:r>
            <a:r>
              <a:rPr lang="cs-CZ" dirty="0"/>
              <a:t>veřejnoprávní povaha, vyčerpání ŘOP, včasnost (§ 72 a lhůty), náležitosti žaloby, existence rozhodnutí, </a:t>
            </a:r>
            <a:r>
              <a:rPr lang="cs-CZ" dirty="0" err="1"/>
              <a:t>SoP</a:t>
            </a:r>
            <a:endParaRPr lang="cs-CZ" dirty="0"/>
          </a:p>
          <a:p>
            <a:pPr algn="just">
              <a:lnSpc>
                <a:spcPct val="100000"/>
              </a:lnSpc>
            </a:pPr>
            <a:r>
              <a:rPr lang="cs-CZ" b="1" dirty="0"/>
              <a:t>§ 65 až 78 SŘS</a:t>
            </a:r>
          </a:p>
          <a:p>
            <a:pPr>
              <a:lnSpc>
                <a:spcPct val="10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20957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Žaloba proti rozhodnutí správního orgánu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838324"/>
            <a:ext cx="8066301" cy="3993675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cs-CZ" dirty="0"/>
              <a:t>NSS (</a:t>
            </a:r>
            <a:r>
              <a:rPr lang="cs-CZ" dirty="0" err="1"/>
              <a:t>sp</a:t>
            </a:r>
            <a:r>
              <a:rPr lang="cs-CZ" dirty="0"/>
              <a:t>. zn. 2 </a:t>
            </a:r>
            <a:r>
              <a:rPr lang="cs-CZ" dirty="0" err="1"/>
              <a:t>Aps</a:t>
            </a:r>
            <a:r>
              <a:rPr lang="cs-CZ" dirty="0"/>
              <a:t> 3/2004, 720/2005 Sb. NSS), „</a:t>
            </a:r>
            <a:r>
              <a:rPr lang="cs-CZ" i="1" dirty="0"/>
              <a:t>ve vztahu mezi </a:t>
            </a:r>
            <a:r>
              <a:rPr lang="cs-CZ" i="1" dirty="0">
                <a:solidFill>
                  <a:srgbClr val="FF0000"/>
                </a:solidFill>
              </a:rPr>
              <a:t>žalobou proti rozhodnutí a žalobou proti nezákonnému zásahu </a:t>
            </a:r>
            <a:r>
              <a:rPr lang="cs-CZ" i="1" dirty="0"/>
              <a:t>správního orgánu má </a:t>
            </a:r>
            <a:r>
              <a:rPr lang="cs-CZ" i="1" dirty="0">
                <a:solidFill>
                  <a:srgbClr val="FF0000"/>
                </a:solidFill>
              </a:rPr>
              <a:t>primát žaloba proti rozhodnutí a možnost úspěšně podat žalobu proti nezákonnému zásahu nastupuje teprve tehdy, pokud žaloba proti rozhodnutí nepřipadá v úvahu</a:t>
            </a:r>
            <a:r>
              <a:rPr lang="cs-CZ" i="1" dirty="0"/>
              <a:t>. Účastník řízení tedy nemůže volit, kterou z těchto žalob bude považovat za výhodnější a které řízení bude žalobou iniciovat.</a:t>
            </a:r>
            <a:r>
              <a:rPr lang="cs-CZ" dirty="0"/>
              <a:t>“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58562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cs-CZ" dirty="0"/>
              <a:t>Žaloba proti rozhodnutí správního orgánu</a:t>
            </a:r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2449304"/>
              </p:ext>
            </p:extLst>
          </p:nvPr>
        </p:nvGraphicFramePr>
        <p:xfrm>
          <a:off x="2248694" y="2209191"/>
          <a:ext cx="4648200" cy="25536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14700">
                  <a:extLst>
                    <a:ext uri="{9D8B030D-6E8A-4147-A177-3AD203B41FA5}">
                      <a16:colId xmlns:a16="http://schemas.microsoft.com/office/drawing/2014/main" xmlns="" val="2584804902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xmlns="" val="1714984269"/>
                    </a:ext>
                  </a:extLst>
                </a:gridCol>
              </a:tblGrid>
              <a:tr h="27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Předmět sporu</a:t>
                      </a:r>
                      <a:endParaRPr lang="cs-CZ" sz="12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Podíl v %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3371379205"/>
                  </a:ext>
                </a:extLst>
              </a:tr>
              <a:tr h="5086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Správní žaloby - pobyt a evidence cizinců (zák. č. 326/1999 Sb.)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17,32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738679345"/>
                  </a:ext>
                </a:extLst>
              </a:tr>
              <a:tr h="5079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Správní žaloby - daně (zák. č. 280/2009 Sb. a daňové zákony)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11,67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569953646"/>
                  </a:ext>
                </a:extLst>
              </a:tr>
              <a:tr h="5079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Správní žaloby - přezkoumávání rozhodnutí ve věcech podle azylového zákona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11,44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3621189515"/>
                  </a:ext>
                </a:extLst>
              </a:tr>
              <a:tr h="2483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Správní žaloby ve věcech správy dopravy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11,15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530685225"/>
                  </a:ext>
                </a:extLst>
              </a:tr>
              <a:tr h="5086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Volby do zastupitelstva obcí - neplatnost voleb a hlasování</a:t>
                      </a:r>
                      <a:endParaRPr lang="cs-CZ" sz="120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4,50</a:t>
                      </a:r>
                      <a:endParaRPr lang="cs-CZ" sz="12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334584689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10554" y="4740533"/>
            <a:ext cx="701208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cs-CZ" altLang="cs-CZ" sz="1200" b="1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abulka 59: KS – nejčastější spory ve správním soudnictví</a:t>
            </a:r>
            <a:endParaRPr kumimoji="0" lang="cs-CZ" altLang="cs-CZ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Těchto pět druhů sporů tvoří dohromady více než 50 % agendy správních soudů. Je ale třeba poznamenat, že v absolutních číslech se jedná o malé počty – stovky pravomocně skončených věcí u každého předmětu sporu.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1200" dirty="0">
              <a:highlight>
                <a:srgbClr val="FFFF00"/>
              </a:highlight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Garamond" panose="02020404030301010803" pitchFamily="18" charset="0"/>
                <a:cs typeface="Times New Roman" panose="02020603050405020304" pitchFamily="18" charset="0"/>
              </a:rPr>
              <a:t>Pozn.: Údaje jsou za rok 2019.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1154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11519" y="310425"/>
            <a:ext cx="8066301" cy="451576"/>
          </a:xfrm>
        </p:spPr>
        <p:txBody>
          <a:bodyPr/>
          <a:lstStyle/>
          <a:p>
            <a:r>
              <a:rPr lang="cs-CZ" dirty="0"/>
              <a:t>Žaloba proti rozhodnutí správního orgánu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590675"/>
            <a:ext cx="8066301" cy="4241325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2400" b="1" dirty="0"/>
              <a:t>§ 65 až 67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cs-CZ" sz="2400" b="1" dirty="0"/>
              <a:t>Materiální pojetí rozhodnutí </a:t>
            </a:r>
            <a:r>
              <a:rPr lang="cs-CZ" sz="2400" dirty="0"/>
              <a:t>(výhody a nevýhody)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cs-CZ" sz="2400" b="1" dirty="0"/>
              <a:t>Žalobní legitimace </a:t>
            </a:r>
            <a:r>
              <a:rPr lang="cs-CZ" sz="2400" dirty="0"/>
              <a:t>§ 65 odst. 1 a 2, NSS (</a:t>
            </a:r>
            <a:r>
              <a:rPr lang="cs-CZ" sz="2400" dirty="0" err="1"/>
              <a:t>sp</a:t>
            </a:r>
            <a:r>
              <a:rPr lang="cs-CZ" sz="2400" dirty="0"/>
              <a:t>. zn. 8 As 47/2005, 1764/2009 Sb. NSS) „zásah do právní sféry“, § 66 a 67 zvláštní žalobní legitimace VOP a NSZ (ochrana </a:t>
            </a:r>
            <a:r>
              <a:rPr lang="cs-CZ" sz="2400" dirty="0">
                <a:solidFill>
                  <a:srgbClr val="FF0000"/>
                </a:solidFill>
              </a:rPr>
              <a:t>veřejného zájmu</a:t>
            </a:r>
            <a:r>
              <a:rPr lang="cs-CZ" sz="2400" dirty="0"/>
              <a:t>), žaloby ve věcech samosprávy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cs-CZ" sz="2400" b="1" dirty="0"/>
              <a:t>Moderační právo soudu </a:t>
            </a:r>
            <a:r>
              <a:rPr lang="cs-CZ" sz="2400" dirty="0"/>
              <a:t>§ 65/3 a § 78/2 (podmínky)</a:t>
            </a:r>
            <a:endParaRPr lang="cs-CZ" sz="2400" b="1" dirty="0"/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cs-CZ" sz="2400" b="1" dirty="0"/>
              <a:t>Vyslovení nicotnosti</a:t>
            </a:r>
          </a:p>
          <a:p>
            <a:pPr>
              <a:lnSpc>
                <a:spcPct val="100000"/>
              </a:lnSpc>
            </a:pPr>
            <a:endParaRPr lang="cs-CZ" sz="2400" dirty="0"/>
          </a:p>
          <a:p>
            <a:pPr>
              <a:lnSpc>
                <a:spcPct val="10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573220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Žaloba proti rozhodnutí správního orgánu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876424"/>
            <a:ext cx="8066301" cy="3955575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2400" dirty="0"/>
              <a:t>NSS (</a:t>
            </a:r>
            <a:r>
              <a:rPr lang="cs-CZ" sz="2400" dirty="0" err="1"/>
              <a:t>sp</a:t>
            </a:r>
            <a:r>
              <a:rPr lang="cs-CZ" sz="2400" dirty="0"/>
              <a:t>. zn. 1 </a:t>
            </a:r>
            <a:r>
              <a:rPr lang="cs-CZ" sz="2400" dirty="0" err="1"/>
              <a:t>Afs</a:t>
            </a:r>
            <a:r>
              <a:rPr lang="cs-CZ" sz="2400" dirty="0"/>
              <a:t> 147/2005, 926/2006 Sb. NSS), „</a:t>
            </a:r>
            <a:r>
              <a:rPr lang="cs-CZ" sz="2400" i="1" dirty="0"/>
              <a:t>Pojem „rozhodnutí“ ve smyslu § 65 odst. 1 s. ř. s. je třeba chápat </a:t>
            </a:r>
            <a:r>
              <a:rPr lang="cs-CZ" sz="2400" i="1" dirty="0">
                <a:solidFill>
                  <a:srgbClr val="FF0000"/>
                </a:solidFill>
              </a:rPr>
              <a:t>v materiálním smyslu jako jakýkoliv individuální právní akt vydaný orgánem veřejné moci z pozice jeho vrchnostenského postavení</a:t>
            </a:r>
            <a:r>
              <a:rPr lang="cs-CZ" sz="2400" i="1" dirty="0"/>
              <a:t>. Námitky, že rozhodnutí nemělo příslušnou formu a nebylo vydáno v žádném řízení, je nutno odmítnout již proto, že potřeba soudního přezkumu faktických správních rozhodnutí je ještě intenzivnější právě tam, kde správní orgán nepostupuje předem stanoveným a předvídatelným způsobem podle příslušného procesního předpisu.“</a:t>
            </a:r>
          </a:p>
          <a:p>
            <a:pPr>
              <a:lnSpc>
                <a:spcPct val="100000"/>
              </a:lnSpc>
            </a:pPr>
            <a:endParaRPr lang="cs-CZ" sz="2400" dirty="0"/>
          </a:p>
          <a:p>
            <a:pPr>
              <a:lnSpc>
                <a:spcPct val="10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6183463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Žaloba proti rozhodnutí správního orgánu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2000250"/>
            <a:ext cx="8066301" cy="3831750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2400" b="1" dirty="0"/>
              <a:t>Důsledky materiálního pojetí </a:t>
            </a:r>
            <a:r>
              <a:rPr lang="cs-CZ" sz="2400" dirty="0"/>
              <a:t>(ochranný charakter)</a:t>
            </a:r>
          </a:p>
          <a:p>
            <a:pPr algn="just">
              <a:lnSpc>
                <a:spcPct val="100000"/>
              </a:lnSpc>
            </a:pPr>
            <a:r>
              <a:rPr lang="cs-CZ" sz="2400" dirty="0"/>
              <a:t>např.: NSS, </a:t>
            </a:r>
            <a:r>
              <a:rPr lang="cs-CZ" sz="2400" dirty="0" err="1"/>
              <a:t>sp</a:t>
            </a:r>
            <a:r>
              <a:rPr lang="cs-CZ" sz="2400" dirty="0"/>
              <a:t>. zn. 4 As 289/2015, prostřednictvím žaloby proti rozhodnutí podle § 65 s. ř. s. se lze </a:t>
            </a:r>
            <a:r>
              <a:rPr lang="cs-CZ" sz="2400" dirty="0">
                <a:solidFill>
                  <a:srgbClr val="FF0000"/>
                </a:solidFill>
              </a:rPr>
              <a:t>zabránit nekonečnému koloběhu správních rozhodnutí</a:t>
            </a:r>
            <a:r>
              <a:rPr lang="cs-CZ" sz="2400" dirty="0"/>
              <a:t>, který spočívá v tom, že odvolací orgán </a:t>
            </a:r>
            <a:r>
              <a:rPr lang="cs-CZ" sz="2400" dirty="0">
                <a:solidFill>
                  <a:srgbClr val="FF0000"/>
                </a:solidFill>
              </a:rPr>
              <a:t>opakovaně a toliko formálně ruší</a:t>
            </a:r>
            <a:r>
              <a:rPr lang="cs-CZ" sz="2400" dirty="0"/>
              <a:t> rozhodnutí, kterými povinný subjekt odmítá poskytnout požadované informace a věc mu </a:t>
            </a:r>
            <a:r>
              <a:rPr lang="cs-CZ" sz="2400" dirty="0">
                <a:solidFill>
                  <a:srgbClr val="FF0000"/>
                </a:solidFill>
              </a:rPr>
              <a:t>opakovaně vrací k dalšímu řízení</a:t>
            </a:r>
            <a:r>
              <a:rPr lang="cs-CZ" sz="2400" dirty="0"/>
              <a:t>.</a:t>
            </a:r>
          </a:p>
          <a:p>
            <a:pPr>
              <a:lnSpc>
                <a:spcPct val="10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009189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40094" y="398131"/>
            <a:ext cx="8066301" cy="451576"/>
          </a:xfrm>
        </p:spPr>
        <p:txBody>
          <a:bodyPr/>
          <a:lstStyle/>
          <a:p>
            <a:pPr algn="just"/>
            <a:r>
              <a:rPr lang="cs-CZ" dirty="0"/>
              <a:t>Otázky, na které se pokusíme odpovědět: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2000" i="1" dirty="0"/>
              <a:t>Jakým způsobem se zahajuje řízení a jaké je v něm postavení soudu a účastníků řízení? </a:t>
            </a:r>
          </a:p>
          <a:p>
            <a:pPr algn="just">
              <a:lnSpc>
                <a:spcPct val="100000"/>
              </a:lnSpc>
            </a:pPr>
            <a:r>
              <a:rPr lang="cs-CZ" sz="2000" i="1" dirty="0"/>
              <a:t>Jakým způsobem může soud rozhodnout a proč? </a:t>
            </a:r>
          </a:p>
          <a:p>
            <a:pPr algn="just">
              <a:lnSpc>
                <a:spcPct val="100000"/>
              </a:lnSpc>
            </a:pPr>
            <a:r>
              <a:rPr lang="cs-CZ" sz="2000" i="1" dirty="0"/>
              <a:t>Proč je klíčovou náplní a institutem správního soudnictví žaloba proti rozhodnutí správního orgánu? </a:t>
            </a:r>
          </a:p>
          <a:p>
            <a:pPr algn="just">
              <a:lnSpc>
                <a:spcPct val="100000"/>
              </a:lnSpc>
            </a:pPr>
            <a:r>
              <a:rPr lang="cs-CZ" sz="2000" i="1" dirty="0"/>
              <a:t>Co je to materiální pojetí „rozhodnutí“ správního orgánu a jak se kupř. týká prezidenta republiky? </a:t>
            </a:r>
          </a:p>
          <a:p>
            <a:pPr algn="just">
              <a:lnSpc>
                <a:spcPct val="100000"/>
              </a:lnSpc>
            </a:pPr>
            <a:r>
              <a:rPr lang="cs-CZ" sz="2000" i="1" dirty="0"/>
              <a:t>Kdo všechno může podat žalobu proti rozhodnutí správního orgánu? </a:t>
            </a:r>
          </a:p>
          <a:p>
            <a:pPr algn="just">
              <a:lnSpc>
                <a:spcPct val="100000"/>
              </a:lnSpc>
            </a:pPr>
            <a:endParaRPr lang="cs-CZ" sz="2000" i="1" dirty="0"/>
          </a:p>
        </p:txBody>
      </p:sp>
    </p:spTree>
    <p:extLst>
      <p:ext uri="{BB962C8B-B14F-4D97-AF65-F5344CB8AC3E}">
        <p14:creationId xmlns:p14="http://schemas.microsoft.com/office/powerpoint/2010/main" val="41882526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Žaloba proti rozhodnutí správního orgánu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2000250"/>
            <a:ext cx="8066301" cy="3831750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2400" b="1" dirty="0"/>
              <a:t>Výhody materiálního pojetí rozhodnutí:</a:t>
            </a:r>
            <a:r>
              <a:rPr lang="cs-CZ" sz="2400" dirty="0"/>
              <a:t> široký rozsah soudní ochrany, není určující předešlý procesní postup, jakož ani forma</a:t>
            </a:r>
          </a:p>
          <a:p>
            <a:pPr algn="just">
              <a:lnSpc>
                <a:spcPct val="100000"/>
              </a:lnSpc>
            </a:pPr>
            <a:r>
              <a:rPr lang="cs-CZ" sz="2400" b="1" dirty="0"/>
              <a:t>Nevýhody materiálního pojetí rozhodnutí:</a:t>
            </a:r>
            <a:r>
              <a:rPr lang="cs-CZ" sz="2400" dirty="0"/>
              <a:t> nepředvídatelnost, obtížný rozdíl mezi rozhodnutím a zásahem</a:t>
            </a:r>
          </a:p>
        </p:txBody>
      </p:sp>
    </p:spTree>
    <p:extLst>
      <p:ext uri="{BB962C8B-B14F-4D97-AF65-F5344CB8AC3E}">
        <p14:creationId xmlns:p14="http://schemas.microsoft.com/office/powerpoint/2010/main" val="8719959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Žaloba proti rozhodnutí správního orgánu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2171700"/>
            <a:ext cx="8066301" cy="3660300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cs-CZ" dirty="0"/>
              <a:t>Žalobní legitimace podle </a:t>
            </a:r>
            <a:r>
              <a:rPr lang="cs-CZ" b="1" dirty="0"/>
              <a:t>§ 65/1 </a:t>
            </a:r>
            <a:r>
              <a:rPr lang="cs-CZ" dirty="0"/>
              <a:t>– zkrácen na právech </a:t>
            </a:r>
            <a:r>
              <a:rPr lang="cs-CZ" b="1" dirty="0">
                <a:solidFill>
                  <a:srgbClr val="FF0000"/>
                </a:solidFill>
              </a:rPr>
              <a:t>přímo, nebo v důsledku </a:t>
            </a:r>
            <a:r>
              <a:rPr lang="cs-CZ" dirty="0"/>
              <a:t>„rozhodnutí“</a:t>
            </a:r>
          </a:p>
          <a:p>
            <a:pPr algn="just">
              <a:lnSpc>
                <a:spcPct val="100000"/>
              </a:lnSpc>
            </a:pPr>
            <a:r>
              <a:rPr lang="cs-CZ" dirty="0"/>
              <a:t>Žalobní legitimace podle </a:t>
            </a:r>
            <a:r>
              <a:rPr lang="cs-CZ" b="1" dirty="0"/>
              <a:t>§ 65/2 </a:t>
            </a:r>
            <a:r>
              <a:rPr lang="cs-CZ" dirty="0"/>
              <a:t>– </a:t>
            </a:r>
            <a:r>
              <a:rPr lang="cs-CZ" b="1" dirty="0"/>
              <a:t>účastník řízení</a:t>
            </a:r>
            <a:r>
              <a:rPr lang="cs-CZ" dirty="0"/>
              <a:t>, který byl </a:t>
            </a:r>
            <a:r>
              <a:rPr lang="cs-CZ" b="1" dirty="0">
                <a:solidFill>
                  <a:srgbClr val="FF0000"/>
                </a:solidFill>
              </a:rPr>
              <a:t>postupem</a:t>
            </a:r>
            <a:r>
              <a:rPr lang="cs-CZ" dirty="0"/>
              <a:t> vedoucím k „rozhodnutí“ </a:t>
            </a:r>
            <a:r>
              <a:rPr lang="cs-CZ" dirty="0">
                <a:solidFill>
                  <a:srgbClr val="FF0000"/>
                </a:solidFill>
              </a:rPr>
              <a:t>zkrácen na právech </a:t>
            </a:r>
            <a:r>
              <a:rPr lang="cs-CZ" dirty="0"/>
              <a:t>tak, že to mohlo způsobit nezákonnost „rozhodnutí“</a:t>
            </a:r>
          </a:p>
          <a:p>
            <a:pPr algn="just">
              <a:lnSpc>
                <a:spcPct val="100000"/>
              </a:lnSpc>
            </a:pPr>
            <a:r>
              <a:rPr lang="cs-CZ" dirty="0"/>
              <a:t>Tzv. zvláštní žalobní legitimace </a:t>
            </a:r>
            <a:r>
              <a:rPr lang="cs-CZ" b="1" dirty="0"/>
              <a:t>§ 66 (ochrana objektivní zákonnosti a veřejného zájmu?)</a:t>
            </a:r>
          </a:p>
          <a:p>
            <a:pPr>
              <a:lnSpc>
                <a:spcPct val="10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12764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Žaloba proti rozhodnutí správního orgánu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952624"/>
            <a:ext cx="8066301" cy="4076701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2000" dirty="0"/>
              <a:t>NSS (</a:t>
            </a:r>
            <a:r>
              <a:rPr lang="cs-CZ" sz="2000" dirty="0" err="1"/>
              <a:t>sp</a:t>
            </a:r>
            <a:r>
              <a:rPr lang="cs-CZ" sz="2000" dirty="0"/>
              <a:t>. zn. 6 A 25/2002, 906/2006 Sb. NSS) „</a:t>
            </a:r>
            <a:r>
              <a:rPr lang="cs-CZ" sz="2000" i="1" dirty="0"/>
              <a:t>žalobní legitimace podle tohoto ustanovení musí být dána pro všechny případy, kdy je </a:t>
            </a:r>
            <a:r>
              <a:rPr lang="cs-CZ" sz="2000" i="1" dirty="0">
                <a:solidFill>
                  <a:srgbClr val="FF0000"/>
                </a:solidFill>
              </a:rPr>
              <a:t>dotčena právní sféra žalobce</a:t>
            </a:r>
            <a:r>
              <a:rPr lang="cs-CZ" sz="2000" i="1" dirty="0"/>
              <a:t> …, tj. kdy se jednostranný úkon správního orgánu, vztahující se ke konkrétní věci a konkrétním adresátům, závazně a autoritativně dotýká jejich právní sféry. Nejde tedy o to, zda úkon správního orgánu založil, změnil, zrušil či závazně určil práva a povinnosti žalobce, nýbrž o to, zda se - podle tvrzení žalobce v žalobě - </a:t>
            </a:r>
            <a:r>
              <a:rPr lang="cs-CZ" sz="2000" i="1" dirty="0">
                <a:solidFill>
                  <a:srgbClr val="FF0000"/>
                </a:solidFill>
              </a:rPr>
              <a:t>negativně projevil v jeho právní sféře</a:t>
            </a:r>
            <a:r>
              <a:rPr lang="cs-CZ" sz="2000" dirty="0"/>
              <a:t>.“</a:t>
            </a:r>
          </a:p>
          <a:p>
            <a:pPr algn="just">
              <a:lnSpc>
                <a:spcPct val="100000"/>
              </a:lnSpc>
            </a:pPr>
            <a:r>
              <a:rPr lang="cs-CZ" sz="2000" dirty="0"/>
              <a:t>NSS (</a:t>
            </a:r>
            <a:r>
              <a:rPr lang="cs-CZ" sz="2000" dirty="0" err="1"/>
              <a:t>sp</a:t>
            </a:r>
            <a:r>
              <a:rPr lang="cs-CZ" sz="2000" dirty="0"/>
              <a:t>. zn. 8 As 47/2005, 1764/2009 Sb. NSS), „</a:t>
            </a:r>
            <a:r>
              <a:rPr lang="cs-CZ" sz="2000" i="1" dirty="0"/>
              <a:t>Aktivní žalobní legitimace v řízení o žalobě proti rozhodnutí správního orgánu (§ 65 a násl. s. ř. s.) bude dána vždy tehdy, pokud s ohledem na tvrzení žalobce není možné zjevně a jednoznačně konstatovat, že k </a:t>
            </a:r>
            <a:r>
              <a:rPr lang="cs-CZ" sz="2000" i="1" dirty="0">
                <a:solidFill>
                  <a:srgbClr val="FF0000"/>
                </a:solidFill>
              </a:rPr>
              <a:t>zásahu do jeho právní sféry </a:t>
            </a:r>
            <a:r>
              <a:rPr lang="cs-CZ" sz="2000" i="1" dirty="0"/>
              <a:t>v žádném případě dojít nemohlo</a:t>
            </a:r>
            <a:r>
              <a:rPr lang="cs-CZ" sz="2000" dirty="0"/>
              <a:t>.“</a:t>
            </a:r>
          </a:p>
          <a:p>
            <a:pPr algn="just"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8451335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Žaloba proti rozhodnutí správního orgánu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2143124"/>
            <a:ext cx="8066301" cy="3688875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cs-CZ" b="1" dirty="0"/>
              <a:t>§ 68 (nepřípustnost žaloby) a § 70 (kompetenční výluky)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cs-CZ" b="1" dirty="0"/>
              <a:t>Podmínky řízení - pozitivní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cs-CZ" b="1" dirty="0"/>
              <a:t>Kompetenční výluky - negativní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81920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Žaloba proti rozhodnutí správního orgánu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cs-CZ" b="1" dirty="0"/>
              <a:t>§ 69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b="1" dirty="0"/>
              <a:t>Určení žalovaného: správní orgán, který rozhodl v </a:t>
            </a:r>
            <a:r>
              <a:rPr lang="cs-CZ" b="1" dirty="0">
                <a:solidFill>
                  <a:srgbClr val="FF0000"/>
                </a:solidFill>
              </a:rPr>
              <a:t>posledním</a:t>
            </a:r>
            <a:r>
              <a:rPr lang="cs-CZ" b="1" dirty="0"/>
              <a:t> stupni </a:t>
            </a:r>
          </a:p>
          <a:p>
            <a:pPr marL="457200" indent="-457200" algn="just">
              <a:lnSpc>
                <a:spcPct val="100000"/>
              </a:lnSpc>
            </a:pPr>
            <a:r>
              <a:rPr lang="cs-CZ" b="1" dirty="0"/>
              <a:t>Vyjadřuje</a:t>
            </a:r>
            <a:r>
              <a:rPr lang="cs-CZ" dirty="0"/>
              <a:t> se k žalobě</a:t>
            </a:r>
          </a:p>
          <a:p>
            <a:pPr marL="457200" indent="-457200" algn="just">
              <a:lnSpc>
                <a:spcPct val="100000"/>
              </a:lnSpc>
            </a:pPr>
            <a:r>
              <a:rPr lang="cs-CZ" dirty="0"/>
              <a:t>Jeho rozhodnutí je primárně </a:t>
            </a:r>
            <a:r>
              <a:rPr lang="cs-CZ" b="1" dirty="0"/>
              <a:t>zrušováno</a:t>
            </a:r>
            <a:r>
              <a:rPr lang="cs-CZ" dirty="0"/>
              <a:t> (nese náklady, náhradu škody, …)</a:t>
            </a:r>
          </a:p>
          <a:p>
            <a:pPr marL="457200" indent="-457200" algn="just">
              <a:lnSpc>
                <a:spcPct val="100000"/>
              </a:lnSpc>
            </a:pPr>
            <a:r>
              <a:rPr lang="cs-CZ" dirty="0"/>
              <a:t>Je primárně povinen</a:t>
            </a:r>
            <a:r>
              <a:rPr lang="cs-CZ" b="1" dirty="0"/>
              <a:t> respektovat </a:t>
            </a:r>
            <a:r>
              <a:rPr lang="cs-CZ" dirty="0"/>
              <a:t>vyslovený </a:t>
            </a:r>
            <a:r>
              <a:rPr lang="cs-CZ" b="1" dirty="0"/>
              <a:t>právní názor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863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Žaloba proti rozhodnutí správního orgánu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2047874"/>
            <a:ext cx="8066301" cy="3784125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2400" b="1" dirty="0"/>
              <a:t>§ 71 až 74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cs-CZ" sz="2400" b="1" dirty="0"/>
              <a:t>Náležitosti žaloby – zásah do právní sféry, uvedení žalobních bodů/námitek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cs-CZ" sz="2400" b="1" dirty="0"/>
              <a:t>Lhůta pro podání žaloby </a:t>
            </a:r>
            <a:r>
              <a:rPr lang="cs-CZ" sz="2400" dirty="0"/>
              <a:t>(</a:t>
            </a:r>
            <a:r>
              <a:rPr lang="cs-CZ" sz="2400" dirty="0">
                <a:solidFill>
                  <a:srgbClr val="FF0000"/>
                </a:solidFill>
              </a:rPr>
              <a:t>2 měsíce </a:t>
            </a:r>
            <a:r>
              <a:rPr lang="cs-CZ" sz="2400" dirty="0"/>
              <a:t>od doručení)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cs-CZ" sz="2400" b="1" dirty="0"/>
              <a:t>Odkladný účinek žaloby </a:t>
            </a:r>
            <a:r>
              <a:rPr lang="cs-CZ" sz="2400" dirty="0"/>
              <a:t>(ex lege </a:t>
            </a:r>
            <a:r>
              <a:rPr lang="cs-CZ" sz="2400" dirty="0">
                <a:solidFill>
                  <a:srgbClr val="FF0000"/>
                </a:solidFill>
              </a:rPr>
              <a:t>není</a:t>
            </a:r>
            <a:r>
              <a:rPr lang="cs-CZ" sz="2400" dirty="0"/>
              <a:t>, lze jej přiznat)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cs-CZ" sz="2400" b="1" dirty="0"/>
              <a:t>Projednání žaloby </a:t>
            </a:r>
            <a:r>
              <a:rPr lang="cs-CZ" sz="2400" dirty="0"/>
              <a:t>– obstarání správních spisů a vyjádření k žalobě</a:t>
            </a:r>
            <a:endParaRPr lang="cs-CZ" sz="2400" b="1" dirty="0"/>
          </a:p>
          <a:p>
            <a:pPr>
              <a:lnSpc>
                <a:spcPct val="100000"/>
              </a:lnSpc>
            </a:pPr>
            <a:endParaRPr lang="cs-CZ" sz="2400" dirty="0"/>
          </a:p>
          <a:p>
            <a:pPr>
              <a:lnSpc>
                <a:spcPct val="10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741117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Žaloba proti rozhodnutí správního orgánu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952624"/>
            <a:ext cx="8066301" cy="3879375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2000" dirty="0"/>
              <a:t>NSS (</a:t>
            </a:r>
            <a:r>
              <a:rPr lang="cs-CZ" sz="2000" dirty="0" err="1"/>
              <a:t>sp</a:t>
            </a:r>
            <a:r>
              <a:rPr lang="cs-CZ" sz="2000" dirty="0"/>
              <a:t>. zn. 2 </a:t>
            </a:r>
            <a:r>
              <a:rPr lang="cs-CZ" sz="2000" dirty="0" err="1"/>
              <a:t>Azs</a:t>
            </a:r>
            <a:r>
              <a:rPr lang="cs-CZ" sz="2000" dirty="0"/>
              <a:t> 92/2005, 835/2006 Sb. NSS) „</a:t>
            </a:r>
            <a:r>
              <a:rPr lang="cs-CZ" sz="2000" i="1" dirty="0"/>
              <a:t>Líčení skutkových okolností v žalobě … </a:t>
            </a:r>
            <a:r>
              <a:rPr lang="cs-CZ" sz="2000" i="1" dirty="0">
                <a:solidFill>
                  <a:srgbClr val="FF0000"/>
                </a:solidFill>
              </a:rPr>
              <a:t>nemůže být toliko typovou charakteristikou </a:t>
            </a:r>
            <a:r>
              <a:rPr lang="cs-CZ" sz="2000" i="1" dirty="0"/>
              <a:t>určitých „obvyklých“ nezákonností, k nimž při vyřizování věcí určitého druhu může docházet, </a:t>
            </a:r>
            <a:r>
              <a:rPr lang="cs-CZ" sz="2000" i="1" dirty="0">
                <a:solidFill>
                  <a:srgbClr val="FF0000"/>
                </a:solidFill>
              </a:rPr>
              <a:t>nýbrž zcela jasně individualizovaným</a:t>
            </a:r>
            <a:r>
              <a:rPr lang="cs-CZ" sz="2000" i="1" dirty="0"/>
              <a:t>, a tedy od charakteristiky jiných konkrétních skutkových dějů či okolností jednoznačně odlišitelným popisem. Žalobce je též povinen vylíčit, </a:t>
            </a:r>
            <a:r>
              <a:rPr lang="cs-CZ" sz="2000" i="1" dirty="0">
                <a:solidFill>
                  <a:srgbClr val="FF0000"/>
                </a:solidFill>
              </a:rPr>
              <a:t>jakých konkrétních nezákonných kroků, postupů, úkonů, úvah, hodnocení či závěrů se měl správní orgán vůči němu dopustit</a:t>
            </a:r>
            <a:r>
              <a:rPr lang="cs-CZ" sz="2000" i="1" dirty="0"/>
              <a:t> v procesu vydání napadeného rozhodnutí či přímo rozhodnutím samotným, a rovněž je povinen ozřejmit svůj právní náhled na to, proč se má jednat o nezákonnosti. Právní náhled na věc se přitom </a:t>
            </a:r>
            <a:r>
              <a:rPr lang="cs-CZ" sz="2000" i="1" dirty="0">
                <a:solidFill>
                  <a:srgbClr val="FF0000"/>
                </a:solidFill>
              </a:rPr>
              <a:t>nemůže spokojit toliko s obecnými odkazy na určitá ustanovení zákona bez souvislosti se skutkovými výtkami.</a:t>
            </a:r>
            <a:r>
              <a:rPr lang="cs-CZ" sz="2000" i="1" dirty="0"/>
              <a:t> …</a:t>
            </a:r>
            <a:r>
              <a:rPr lang="cs-CZ" sz="2000" dirty="0"/>
              <a:t>“</a:t>
            </a:r>
          </a:p>
          <a:p>
            <a:pPr algn="just">
              <a:lnSpc>
                <a:spcPct val="100000"/>
              </a:lnSpc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2465350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Žaloba proti rozhodnutí správního orgánu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2114550"/>
            <a:ext cx="8066301" cy="3717450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2400" dirty="0"/>
              <a:t>NSS (</a:t>
            </a:r>
            <a:r>
              <a:rPr lang="cs-CZ" sz="2400" dirty="0" err="1"/>
              <a:t>sp</a:t>
            </a:r>
            <a:r>
              <a:rPr lang="cs-CZ" sz="2400" dirty="0"/>
              <a:t>. zn. 7 </a:t>
            </a:r>
            <a:r>
              <a:rPr lang="cs-CZ" sz="2400" dirty="0" err="1"/>
              <a:t>Afs</a:t>
            </a:r>
            <a:r>
              <a:rPr lang="cs-CZ" sz="2400" dirty="0"/>
              <a:t> 54/2007, 1472/2008 Sb. NSS), „</a:t>
            </a:r>
            <a:r>
              <a:rPr lang="cs-CZ" sz="2400" i="1" dirty="0"/>
              <a:t>Žalobce je oprávněn uvést </a:t>
            </a:r>
            <a:r>
              <a:rPr lang="cs-CZ" sz="2400" i="1" dirty="0">
                <a:solidFill>
                  <a:srgbClr val="FF0000"/>
                </a:solidFill>
              </a:rPr>
              <a:t>v žalobě všechny důvody, pro které považuje napadené správní rozhodnutí za nezákonné. Tomu nebrání skutečnost, že některé z nich neuplatnil již v odvolacím řízení, ač tak učinit mohl</a:t>
            </a:r>
            <a:r>
              <a:rPr lang="cs-CZ" sz="2400" i="1" dirty="0"/>
              <a:t>. Ustanovení § 5 s. ř. s. na rozsah přezkumné činnosti soudu nedopadá.</a:t>
            </a:r>
            <a:r>
              <a:rPr lang="cs-CZ" sz="2400" dirty="0"/>
              <a:t>“</a:t>
            </a:r>
          </a:p>
          <a:p>
            <a:pPr>
              <a:lnSpc>
                <a:spcPct val="100000"/>
              </a:lnSpc>
            </a:pPr>
            <a:endParaRPr lang="cs-CZ" sz="2400" dirty="0"/>
          </a:p>
          <a:p>
            <a:pPr>
              <a:lnSpc>
                <a:spcPct val="10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0072858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Žaloba proti rozhodnutí správního orgánu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2076450"/>
            <a:ext cx="8066301" cy="3755550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2400" b="1" dirty="0"/>
              <a:t>§ 75</a:t>
            </a:r>
          </a:p>
          <a:p>
            <a:pPr algn="just">
              <a:lnSpc>
                <a:spcPct val="100000"/>
              </a:lnSpc>
            </a:pPr>
            <a:r>
              <a:rPr lang="cs-CZ" sz="2400" b="1" dirty="0"/>
              <a:t>Vázanost skutkovým a právním stavem </a:t>
            </a:r>
            <a:r>
              <a:rPr lang="cs-CZ" sz="2400" b="1" dirty="0">
                <a:solidFill>
                  <a:srgbClr val="FF0000"/>
                </a:solidFill>
              </a:rPr>
              <a:t>ke dni vydání rozhodnutí správního orgánu </a:t>
            </a:r>
            <a:r>
              <a:rPr lang="cs-CZ" sz="2400" dirty="0"/>
              <a:t>x jsou výjimky (retroaktivita ve prospěch pachatele, protiústavnost)</a:t>
            </a:r>
          </a:p>
          <a:p>
            <a:pPr algn="just">
              <a:lnSpc>
                <a:spcPct val="100000"/>
              </a:lnSpc>
            </a:pPr>
            <a:r>
              <a:rPr lang="cs-CZ" sz="2400" dirty="0"/>
              <a:t>Přezkoumání </a:t>
            </a:r>
            <a:r>
              <a:rPr lang="cs-CZ" sz="2400" b="1" dirty="0"/>
              <a:t>podkladových úkonů, nelze-li je napadnout samostatně</a:t>
            </a:r>
          </a:p>
          <a:p>
            <a:pPr marL="72000" indent="0" algn="just">
              <a:lnSpc>
                <a:spcPct val="100000"/>
              </a:lnSpc>
              <a:buNone/>
            </a:pPr>
            <a:endParaRPr lang="cs-CZ" sz="2400" dirty="0"/>
          </a:p>
          <a:p>
            <a:pPr>
              <a:lnSpc>
                <a:spcPct val="10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5550288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Žaloba proti rozhodnutí správního orgánu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2400" b="1" dirty="0"/>
              <a:t>§ 76 a 77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2400" b="1" dirty="0"/>
              <a:t>Vady </a:t>
            </a:r>
            <a:r>
              <a:rPr lang="cs-CZ" sz="2400" b="1" dirty="0">
                <a:solidFill>
                  <a:srgbClr val="FF0000"/>
                </a:solidFill>
              </a:rPr>
              <a:t>ex offo</a:t>
            </a:r>
            <a:r>
              <a:rPr lang="cs-CZ" sz="2400" b="1" dirty="0"/>
              <a:t>, rozhodnutí bez nařízení jednání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cs-CZ" sz="2400" b="1" dirty="0"/>
              <a:t>Dokazování, princip plné jurisdikce</a:t>
            </a:r>
          </a:p>
          <a:p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768809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Správní soudnictví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44869" y="1377467"/>
            <a:ext cx="8066301" cy="4464058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cs-CZ" altLang="cs-CZ" b="1" dirty="0"/>
              <a:t>Co už o víme a na co navazujeme …</a:t>
            </a:r>
          </a:p>
          <a:p>
            <a:pPr algn="just">
              <a:lnSpc>
                <a:spcPct val="100000"/>
              </a:lnSpc>
            </a:pPr>
            <a:endParaRPr lang="cs-CZ" altLang="cs-CZ" dirty="0"/>
          </a:p>
          <a:p>
            <a:pPr algn="just">
              <a:lnSpc>
                <a:spcPct val="100000"/>
              </a:lnSpc>
            </a:pPr>
            <a:r>
              <a:rPr lang="cs-CZ" dirty="0"/>
              <a:t>Soudní kontrola veřejné správy a její vývoj</a:t>
            </a:r>
          </a:p>
          <a:p>
            <a:pPr algn="just">
              <a:lnSpc>
                <a:spcPct val="100000"/>
              </a:lnSpc>
            </a:pPr>
            <a:r>
              <a:rPr lang="cs-CZ" dirty="0"/>
              <a:t>Dualismus soudní kontroly, správní soudnictví a řízení podle části V. OSŘ</a:t>
            </a:r>
            <a:endParaRPr lang="cs-CZ" b="1" dirty="0"/>
          </a:p>
          <a:p>
            <a:pPr>
              <a:lnSpc>
                <a:spcPct val="100000"/>
              </a:lnSpc>
            </a:pPr>
            <a:endParaRPr lang="cs-CZ" altLang="cs-CZ" dirty="0"/>
          </a:p>
          <a:p>
            <a:pPr>
              <a:lnSpc>
                <a:spcPct val="10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92628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Žaloba proti rozhodnutí správního orgánu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2152650"/>
            <a:ext cx="8066301" cy="3679350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2400" dirty="0"/>
              <a:t>§ 78, rozsudek, projev </a:t>
            </a:r>
            <a:r>
              <a:rPr lang="cs-CZ" sz="2400" b="1" dirty="0"/>
              <a:t>kasačního principu 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cs-CZ" sz="2400" dirty="0"/>
              <a:t>Rozhodnutí se „zrušuje a vrací“ (správnímu orgánu 2. stupně, ale lze i správnímu orgánu 1. stupně), žaloba je důvodná, závazný právní názor; zrušení pro a) </a:t>
            </a:r>
            <a:r>
              <a:rPr lang="cs-CZ" sz="2400" dirty="0">
                <a:solidFill>
                  <a:srgbClr val="FF0000"/>
                </a:solidFill>
              </a:rPr>
              <a:t>nezákonnost </a:t>
            </a:r>
            <a:r>
              <a:rPr lang="cs-CZ" sz="2400" dirty="0"/>
              <a:t>(také při zneužití při překročení </a:t>
            </a:r>
            <a:r>
              <a:rPr lang="cs-CZ" sz="2400" b="1" dirty="0"/>
              <a:t>správního uvážení</a:t>
            </a:r>
            <a:r>
              <a:rPr lang="cs-CZ" sz="2400" dirty="0"/>
              <a:t>), nebo b) pro </a:t>
            </a:r>
            <a:r>
              <a:rPr lang="cs-CZ" sz="2400" dirty="0">
                <a:solidFill>
                  <a:srgbClr val="FF0000"/>
                </a:solidFill>
              </a:rPr>
              <a:t>vady řízení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cs-CZ" sz="2400" b="1" dirty="0"/>
              <a:t>moderace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cs-CZ" sz="2400" b="1" dirty="0"/>
              <a:t>zamítnutí žaloby </a:t>
            </a:r>
            <a:r>
              <a:rPr lang="cs-CZ" sz="2400" dirty="0"/>
              <a:t>(není-li důvodná)</a:t>
            </a:r>
            <a:endParaRPr lang="cs-CZ" sz="2400" b="1" dirty="0"/>
          </a:p>
          <a:p>
            <a:pPr>
              <a:lnSpc>
                <a:spcPct val="100000"/>
              </a:lnSpc>
            </a:pPr>
            <a:endParaRPr lang="cs-CZ" sz="2400" dirty="0"/>
          </a:p>
          <a:p>
            <a:pPr>
              <a:lnSpc>
                <a:spcPct val="10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8676783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Žaloba proti rozhodnutí správního orgánu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847850"/>
            <a:ext cx="8066301" cy="3984150"/>
          </a:xfrm>
        </p:spPr>
        <p:txBody>
          <a:bodyPr/>
          <a:lstStyle/>
          <a:p>
            <a:r>
              <a:rPr lang="cs-CZ" sz="2400" b="1" dirty="0"/>
              <a:t>Nevyhovění žalobě</a:t>
            </a:r>
          </a:p>
          <a:p>
            <a:pPr marL="586350" indent="-514350">
              <a:buAutoNum type="romanUcPeriod"/>
            </a:pPr>
            <a:r>
              <a:rPr lang="cs-CZ" sz="2400" dirty="0"/>
              <a:t>Žaloba </a:t>
            </a:r>
            <a:r>
              <a:rPr lang="cs-CZ" sz="2400" b="1" dirty="0">
                <a:solidFill>
                  <a:srgbClr val="FF0000"/>
                </a:solidFill>
              </a:rPr>
              <a:t>se zamítá</a:t>
            </a:r>
            <a:r>
              <a:rPr lang="cs-CZ" sz="2400" dirty="0"/>
              <a:t>.</a:t>
            </a:r>
          </a:p>
          <a:p>
            <a:pPr marL="586350" indent="-514350">
              <a:buAutoNum type="romanUcPeriod"/>
            </a:pPr>
            <a:r>
              <a:rPr lang="cs-CZ" sz="2400" dirty="0"/>
              <a:t>Žalobce nemá právo na náhradu nákladů řízení. </a:t>
            </a:r>
          </a:p>
          <a:p>
            <a:pPr marL="586350" indent="-514350">
              <a:buAutoNum type="romanUcPeriod"/>
            </a:pPr>
            <a:r>
              <a:rPr lang="cs-CZ" sz="2400" dirty="0"/>
              <a:t>Žalované/mu se náhrada nákladů řízení nepřiznává.</a:t>
            </a:r>
          </a:p>
        </p:txBody>
      </p:sp>
    </p:spTree>
    <p:extLst>
      <p:ext uri="{BB962C8B-B14F-4D97-AF65-F5344CB8AC3E}">
        <p14:creationId xmlns:p14="http://schemas.microsoft.com/office/powerpoint/2010/main" val="8925057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Žaloba proti rozhodnutí správního orgánu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895474"/>
            <a:ext cx="8066301" cy="3936525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2400" b="1" dirty="0"/>
              <a:t>Vyhovění žalobě</a:t>
            </a:r>
          </a:p>
          <a:p>
            <a:pPr marL="586350" indent="-514350" algn="just">
              <a:lnSpc>
                <a:spcPct val="100000"/>
              </a:lnSpc>
              <a:buAutoNum type="romanUcPeriod"/>
            </a:pPr>
            <a:r>
              <a:rPr lang="cs-CZ" sz="2400" dirty="0"/>
              <a:t>Rozhodnutí Ministerstva práce a sociálních věcí ze 21. 3. 2018, </a:t>
            </a:r>
            <a:r>
              <a:rPr lang="cs-CZ" sz="2400" dirty="0" err="1"/>
              <a:t>sp</a:t>
            </a:r>
            <a:r>
              <a:rPr lang="cs-CZ" sz="2400" dirty="0"/>
              <a:t>. zn. SZ/MPSV-2017/163507-921, č. j. MPSV-2018/58920-921, </a:t>
            </a:r>
            <a:r>
              <a:rPr lang="cs-CZ" sz="2400" b="1" dirty="0">
                <a:solidFill>
                  <a:srgbClr val="FF0000"/>
                </a:solidFill>
              </a:rPr>
              <a:t>se zrušuje </a:t>
            </a:r>
            <a:r>
              <a:rPr lang="cs-CZ" sz="2400" dirty="0"/>
              <a:t>a </a:t>
            </a:r>
            <a:r>
              <a:rPr lang="cs-CZ" sz="2400" b="1" dirty="0">
                <a:solidFill>
                  <a:srgbClr val="FF0000"/>
                </a:solidFill>
              </a:rPr>
              <a:t>věc se vrací žalovanému k dalšímu řízení</a:t>
            </a:r>
            <a:r>
              <a:rPr lang="cs-CZ" sz="2400" dirty="0"/>
              <a:t>.</a:t>
            </a:r>
          </a:p>
          <a:p>
            <a:pPr marL="586350" indent="-514350" algn="just">
              <a:lnSpc>
                <a:spcPct val="100000"/>
              </a:lnSpc>
              <a:buAutoNum type="romanUcPeriod"/>
            </a:pPr>
            <a:r>
              <a:rPr lang="cs-CZ" sz="2400" dirty="0"/>
              <a:t>Žalovaný je povinen uhradit na náhradě nákladů řízení žalobkyni částku 4719 Kč, a to ve lhůtě 30 dnů ode dne nabytí právní moci tohoto rozsudku k rukám zástupkyně žalobkyně XXX, advokátky se sídlem XXX.</a:t>
            </a:r>
          </a:p>
        </p:txBody>
      </p:sp>
    </p:spTree>
    <p:extLst>
      <p:ext uri="{BB962C8B-B14F-4D97-AF65-F5344CB8AC3E}">
        <p14:creationId xmlns:p14="http://schemas.microsoft.com/office/powerpoint/2010/main" val="5152902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Žaloba proti rozhodnutí správního orgánu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885950"/>
            <a:ext cx="8066301" cy="4133850"/>
          </a:xfrm>
        </p:spPr>
        <p:txBody>
          <a:bodyPr/>
          <a:lstStyle/>
          <a:p>
            <a:pPr marL="72000" indent="0" algn="just">
              <a:lnSpc>
                <a:spcPct val="100000"/>
              </a:lnSpc>
              <a:buNone/>
            </a:pPr>
            <a:r>
              <a:rPr lang="cs-CZ" sz="2400" b="1" dirty="0"/>
              <a:t>Uplatnění moderační práva soudu:</a:t>
            </a:r>
          </a:p>
          <a:p>
            <a:pPr marL="72000" indent="0" algn="just">
              <a:lnSpc>
                <a:spcPct val="100000"/>
              </a:lnSpc>
              <a:buNone/>
            </a:pPr>
            <a:r>
              <a:rPr lang="cs-CZ" sz="2400" dirty="0"/>
              <a:t>NSS (</a:t>
            </a:r>
            <a:r>
              <a:rPr lang="cs-CZ" sz="2400" dirty="0" err="1"/>
              <a:t>sp</a:t>
            </a:r>
            <a:r>
              <a:rPr lang="cs-CZ" sz="2400" dirty="0"/>
              <a:t>. zn. 9 </a:t>
            </a:r>
            <a:r>
              <a:rPr lang="cs-CZ" sz="2400" dirty="0" err="1"/>
              <a:t>Ads</a:t>
            </a:r>
            <a:r>
              <a:rPr lang="cs-CZ" sz="2400" dirty="0"/>
              <a:t> 97/2021): „</a:t>
            </a:r>
            <a:r>
              <a:rPr lang="cs-CZ" sz="2400" i="1" dirty="0"/>
              <a:t>Pro moderaci sankce soudem kromě splnění základního předpokladu, že nejsou dány důvody pro zrušení rozhodnutí podle § 78 odst. 1 soudního řádu správního, musí být splněny kumulativně další podmínky - trest musí být uložen ve zjevně nepřiměřené výši a žalobce musí moderaci navrhnout. Případné poučení soudem o možnosti moderace trestu podle § 36 odst. 1 soudního řádu správního se považuje za vhodné jen v případech laicky psaných žalob, v nichž se žalobce snížení trestu moderací domáhá, avšak není schopen takový návrh vhodně a srozumitelně naformulovat.“</a:t>
            </a:r>
          </a:p>
        </p:txBody>
      </p:sp>
    </p:spTree>
    <p:extLst>
      <p:ext uri="{BB962C8B-B14F-4D97-AF65-F5344CB8AC3E}">
        <p14:creationId xmlns:p14="http://schemas.microsoft.com/office/powerpoint/2010/main" val="26900322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Žaloba proti rozhodnutí správního orgánu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885950"/>
            <a:ext cx="8066301" cy="4133850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2400" b="1" dirty="0"/>
              <a:t>Uplatnění moderační práva soudu:</a:t>
            </a:r>
          </a:p>
          <a:p>
            <a:pPr marL="72000" indent="0" algn="just">
              <a:lnSpc>
                <a:spcPct val="100000"/>
              </a:lnSpc>
              <a:buNone/>
            </a:pPr>
            <a:r>
              <a:rPr lang="cs-CZ" sz="2400" dirty="0"/>
              <a:t>I. Pokuta uložená žalobci rozhodnutím České obchodní inspekce, inspektorátu Plzeňského a Karlovarského, ze dne 10. 5. 2013, č. j. ČOI 56198/13/2200, ve spojení s rozhodnutím České obchodní inspekce, ústředního inspektorátu, ze dne 29. 8. 2013, č. j. ČOI 66410/13/O100/2200/13/</a:t>
            </a:r>
            <a:r>
              <a:rPr lang="cs-CZ" sz="2400" dirty="0" err="1"/>
              <a:t>Hy</a:t>
            </a:r>
            <a:r>
              <a:rPr lang="cs-CZ" sz="2400" dirty="0"/>
              <a:t>/</a:t>
            </a:r>
            <a:r>
              <a:rPr lang="cs-CZ" sz="2400" dirty="0" err="1"/>
              <a:t>Štm</a:t>
            </a:r>
            <a:r>
              <a:rPr lang="cs-CZ" sz="2400"/>
              <a:t>, </a:t>
            </a:r>
            <a:r>
              <a:rPr lang="cs-CZ" sz="2400" b="1" dirty="0">
                <a:solidFill>
                  <a:srgbClr val="FF0000"/>
                </a:solidFill>
              </a:rPr>
              <a:t>se snižuje na částku ve výši 500.000 Kč.</a:t>
            </a:r>
          </a:p>
          <a:p>
            <a:pPr marL="72000" indent="0" algn="just">
              <a:lnSpc>
                <a:spcPct val="100000"/>
              </a:lnSpc>
              <a:buNone/>
            </a:pPr>
            <a:r>
              <a:rPr lang="cs-CZ" sz="2400" dirty="0"/>
              <a:t>II. Žalovaná je povinna zaplatit žalobci náklady řízení ve výši 41.849,47 Kč do 30 dnů od právní moci tohoto rozsudku, k rukám zástupce žalobce XXX, advokáta.</a:t>
            </a:r>
          </a:p>
        </p:txBody>
      </p:sp>
    </p:spTree>
    <p:extLst>
      <p:ext uri="{BB962C8B-B14F-4D97-AF65-F5344CB8AC3E}">
        <p14:creationId xmlns:p14="http://schemas.microsoft.com/office/powerpoint/2010/main" val="39749119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xmlns="" id="{A25A9ED0-5463-453B-92DF-0EE6918CB6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xmlns="" id="{9A493DB6-A5BE-41E8-BE10-DA3EBD93B1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xmlns="" id="{EC337723-530B-4946-B9C1-47F2FE237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Prameny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xmlns="" id="{9134CAEC-1126-4694-994E-1A746F80B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2000" dirty="0"/>
              <a:t>Komentáře (Beck, </a:t>
            </a:r>
            <a:r>
              <a:rPr lang="cs-CZ" sz="2000" dirty="0" err="1"/>
              <a:t>Wolters</a:t>
            </a:r>
            <a:r>
              <a:rPr lang="cs-CZ" sz="2000" dirty="0"/>
              <a:t> </a:t>
            </a:r>
            <a:r>
              <a:rPr lang="cs-CZ" sz="2000" dirty="0" err="1"/>
              <a:t>Kluwer</a:t>
            </a:r>
            <a:r>
              <a:rPr lang="cs-CZ" sz="2000" dirty="0"/>
              <a:t>, </a:t>
            </a:r>
            <a:r>
              <a:rPr lang="cs-CZ" sz="2000" dirty="0" err="1"/>
              <a:t>Leges</a:t>
            </a:r>
            <a:r>
              <a:rPr lang="cs-CZ" sz="2000" dirty="0"/>
              <a:t>)</a:t>
            </a:r>
          </a:p>
          <a:p>
            <a:pPr algn="just">
              <a:lnSpc>
                <a:spcPct val="100000"/>
              </a:lnSpc>
            </a:pPr>
            <a:r>
              <a:rPr lang="cs-CZ" sz="2000" dirty="0"/>
              <a:t>Učebnice: </a:t>
            </a:r>
          </a:p>
          <a:p>
            <a:pPr lvl="1" algn="just"/>
            <a:r>
              <a:rPr lang="cs-CZ" dirty="0"/>
              <a:t>Skulová, S. a kol. Správní právo procesní. 4. vydání. Plzeň: Aleš Čeněk, 2020, s. 317 – 321</a:t>
            </a:r>
          </a:p>
          <a:p>
            <a:pPr lvl="1" algn="just"/>
            <a:r>
              <a:rPr lang="cs-CZ" dirty="0"/>
              <a:t>Sládeček, V. Obecné správní právo. 4. vydání. Praha: </a:t>
            </a:r>
            <a:r>
              <a:rPr lang="cs-CZ" dirty="0" err="1"/>
              <a:t>Wolters</a:t>
            </a:r>
            <a:r>
              <a:rPr lang="cs-CZ" dirty="0"/>
              <a:t> </a:t>
            </a:r>
            <a:r>
              <a:rPr lang="cs-CZ" dirty="0" err="1"/>
              <a:t>Kluwer</a:t>
            </a:r>
            <a:r>
              <a:rPr lang="cs-CZ" dirty="0"/>
              <a:t>, 2019, s. 425 – 430 a 466 – 467</a:t>
            </a:r>
          </a:p>
          <a:p>
            <a:pPr lvl="1" algn="just"/>
            <a:r>
              <a:rPr lang="cs-CZ" dirty="0"/>
              <a:t>Kopecký, M. Správní právo. Obecná část. 3. vydání. Praha: C. H. Beck, 2019, s. 489 – 492 a 494 – 506</a:t>
            </a:r>
          </a:p>
          <a:p>
            <a:pPr lvl="1" algn="just"/>
            <a:r>
              <a:rPr lang="cs-CZ" dirty="0" err="1"/>
              <a:t>Frumarová</a:t>
            </a:r>
            <a:r>
              <a:rPr lang="cs-CZ" dirty="0"/>
              <a:t>, K. a kol. Správní soudnictví. Praha: </a:t>
            </a:r>
            <a:r>
              <a:rPr lang="cs-CZ" dirty="0" err="1"/>
              <a:t>Leges</a:t>
            </a:r>
            <a:r>
              <a:rPr lang="cs-CZ" dirty="0"/>
              <a:t>, 2022, s. 90 – 111 a 123 - 433</a:t>
            </a:r>
          </a:p>
          <a:p>
            <a:pPr marL="324000" lvl="1" indent="0" algn="just">
              <a:buNone/>
            </a:pPr>
            <a:endParaRPr lang="cs-CZ" dirty="0"/>
          </a:p>
          <a:p>
            <a:pPr lvl="1" algn="just"/>
            <a:r>
              <a:rPr lang="cs-CZ" dirty="0"/>
              <a:t>Statistická data, tabulky a grafy České soudnictví: Výroční statistická zpráva </a:t>
            </a:r>
            <a:r>
              <a:rPr lang="cs-CZ" dirty="0">
                <a:hlinkClick r:id="rId2"/>
              </a:rPr>
              <a:t>https://justice.cz/web/msp/statisticke-udaje-z-oblasti-justice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1037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Správní soudnictví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360627"/>
            <a:ext cx="8066301" cy="4471373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cs-CZ" b="1" dirty="0">
                <a:solidFill>
                  <a:srgbClr val="FF0000"/>
                </a:solidFill>
              </a:rPr>
              <a:t>Zákon č. 150/2002 Sb., soudní řád správní: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cs-CZ" sz="2200" b="1" dirty="0"/>
              <a:t>Pravomoc</a:t>
            </a:r>
            <a:r>
              <a:rPr lang="cs-CZ" sz="2200" dirty="0"/>
              <a:t> (§ 4) a </a:t>
            </a:r>
            <a:r>
              <a:rPr lang="cs-CZ" sz="2200" b="1" dirty="0"/>
              <a:t>příslušnost</a:t>
            </a:r>
            <a:r>
              <a:rPr lang="cs-CZ" sz="2200" dirty="0"/>
              <a:t> (§ 7) soudů ve správním soudnictví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cs-CZ" sz="2200" dirty="0"/>
              <a:t>Některé otázky </a:t>
            </a:r>
            <a:r>
              <a:rPr lang="cs-CZ" sz="2200" b="1" dirty="0"/>
              <a:t>organizace správního soudnictví </a:t>
            </a:r>
            <a:r>
              <a:rPr lang="cs-CZ" sz="2200" dirty="0"/>
              <a:t>(§ 11 až 31)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cs-CZ" sz="2200" dirty="0"/>
              <a:t>Některé otázky </a:t>
            </a:r>
            <a:r>
              <a:rPr lang="cs-CZ" sz="2200" b="1" dirty="0"/>
              <a:t>postavení soudců </a:t>
            </a:r>
            <a:r>
              <a:rPr lang="cs-CZ" sz="2200" dirty="0"/>
              <a:t>(§ 121 až 124)</a:t>
            </a: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lang="cs-CZ" sz="2200" b="1" dirty="0"/>
              <a:t>Postup soudů a účastníků řízení ve správním soudnictví </a:t>
            </a:r>
          </a:p>
          <a:p>
            <a:pPr marL="857250" lvl="1" indent="-457200" algn="just">
              <a:buFont typeface="+mj-lt"/>
              <a:buAutoNum type="alphaLcParenR"/>
            </a:pPr>
            <a:r>
              <a:rPr lang="cs-CZ" sz="2200" dirty="0"/>
              <a:t>§ 32 až 64 – obecná ustanovení o řízení</a:t>
            </a:r>
          </a:p>
          <a:p>
            <a:pPr marL="857250" lvl="1" indent="-457200" algn="just">
              <a:buFont typeface="+mj-lt"/>
              <a:buAutoNum type="alphaLcParenR"/>
            </a:pPr>
            <a:r>
              <a:rPr lang="cs-CZ" sz="2200" dirty="0"/>
              <a:t>§ 65 až 101f zvláštní ustanovení o řízení, zvláštní řízení</a:t>
            </a:r>
          </a:p>
          <a:p>
            <a:pPr>
              <a:lnSpc>
                <a:spcPct val="10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3793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99587" y="383501"/>
            <a:ext cx="8066301" cy="451576"/>
          </a:xfrm>
        </p:spPr>
        <p:txBody>
          <a:bodyPr/>
          <a:lstStyle/>
          <a:p>
            <a:r>
              <a:rPr lang="cs-CZ" dirty="0"/>
              <a:t>Správní soudnictví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353312"/>
            <a:ext cx="8066301" cy="4478688"/>
          </a:xfrm>
        </p:spPr>
        <p:txBody>
          <a:bodyPr/>
          <a:lstStyle/>
          <a:p>
            <a:pPr marL="457200" indent="-457200" algn="just">
              <a:lnSpc>
                <a:spcPct val="90000"/>
              </a:lnSpc>
              <a:buFont typeface="+mj-lt"/>
              <a:buAutoNum type="arabicPeriod"/>
            </a:pPr>
            <a:r>
              <a:rPr lang="cs-CZ" b="1" dirty="0"/>
              <a:t>Zvláštní zákon </a:t>
            </a:r>
            <a:r>
              <a:rPr lang="cs-CZ" dirty="0"/>
              <a:t>(lhůty, účastníci,…), např. zákon č. 416/2009 Sb., o urychlení výstavby dopravní, vodní a energetické infrastruktury</a:t>
            </a:r>
          </a:p>
          <a:p>
            <a:pPr marL="457200" indent="-457200" algn="just">
              <a:lnSpc>
                <a:spcPct val="90000"/>
              </a:lnSpc>
              <a:buFont typeface="+mj-lt"/>
              <a:buAutoNum type="arabicPeriod"/>
            </a:pPr>
            <a:r>
              <a:rPr lang="cs-CZ" b="1" dirty="0"/>
              <a:t>Specifická (ale obecná) úprava jednotlivých žalob/návrhů </a:t>
            </a:r>
            <a:r>
              <a:rPr lang="cs-CZ" dirty="0"/>
              <a:t>a řízení o nich (část třetí, hlava druhá, § 65 až 101f)</a:t>
            </a:r>
          </a:p>
          <a:p>
            <a:pPr marL="457200" indent="-457200" algn="just">
              <a:lnSpc>
                <a:spcPct val="90000"/>
              </a:lnSpc>
              <a:buFont typeface="+mj-lt"/>
              <a:buAutoNum type="arabicPeriod"/>
            </a:pPr>
            <a:r>
              <a:rPr lang="cs-CZ" b="1" dirty="0"/>
              <a:t>Obecná právní úprava pro řízení před správními soudy </a:t>
            </a:r>
            <a:r>
              <a:rPr lang="cs-CZ" dirty="0"/>
              <a:t>(§ 31 až 64, část třetí hlava první)</a:t>
            </a:r>
          </a:p>
          <a:p>
            <a:pPr marL="457200" indent="-457200" algn="just">
              <a:lnSpc>
                <a:spcPct val="90000"/>
              </a:lnSpc>
              <a:buFont typeface="+mj-lt"/>
              <a:buAutoNum type="arabicPeriod"/>
            </a:pPr>
            <a:r>
              <a:rPr lang="cs-CZ" dirty="0"/>
              <a:t>SŘS je </a:t>
            </a:r>
            <a:r>
              <a:rPr lang="cs-CZ" i="1" dirty="0"/>
              <a:t>lex </a:t>
            </a:r>
            <a:r>
              <a:rPr lang="cs-CZ" i="1" dirty="0" err="1"/>
              <a:t>specialis</a:t>
            </a:r>
            <a:r>
              <a:rPr lang="cs-CZ" i="1" dirty="0"/>
              <a:t> </a:t>
            </a:r>
            <a:r>
              <a:rPr lang="cs-CZ" dirty="0"/>
              <a:t>k OSŘ (§ 64) a ZSS, subsidiární </a:t>
            </a:r>
            <a:r>
              <a:rPr lang="cs-CZ" b="1" dirty="0">
                <a:solidFill>
                  <a:srgbClr val="FF0000"/>
                </a:solidFill>
              </a:rPr>
              <a:t>přiměřená aplikace části první a třetí o. s. ř . </a:t>
            </a:r>
          </a:p>
          <a:p>
            <a:pPr marL="457200" indent="-457200" algn="just">
              <a:lnSpc>
                <a:spcPct val="90000"/>
              </a:lnSpc>
              <a:buFont typeface="+mj-lt"/>
              <a:buAutoNum type="arabicPeriod"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41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Správní soudnictví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426464"/>
            <a:ext cx="8066301" cy="4405536"/>
          </a:xfrm>
        </p:spPr>
        <p:txBody>
          <a:bodyPr/>
          <a:lstStyle/>
          <a:p>
            <a:pPr marL="0" indent="0" algn="just">
              <a:buNone/>
            </a:pPr>
            <a:r>
              <a:rPr lang="cs-CZ" sz="2200" b="1" dirty="0"/>
              <a:t>§ 4 odst. 1 a pravomoc ve věcech žalob:</a:t>
            </a:r>
          </a:p>
          <a:p>
            <a:pPr lvl="1" algn="just"/>
            <a:r>
              <a:rPr lang="cs-CZ" sz="2200" dirty="0"/>
              <a:t>proti </a:t>
            </a:r>
            <a:r>
              <a:rPr lang="cs-CZ" sz="2200" dirty="0">
                <a:solidFill>
                  <a:srgbClr val="FF0000"/>
                </a:solidFill>
              </a:rPr>
              <a:t>rozhodnutí</a:t>
            </a:r>
            <a:r>
              <a:rPr lang="cs-CZ" sz="2200" dirty="0"/>
              <a:t> správního orgánu (§ 65 až 78)</a:t>
            </a:r>
          </a:p>
          <a:p>
            <a:pPr lvl="1" algn="just"/>
            <a:r>
              <a:rPr lang="cs-CZ" sz="2200" dirty="0"/>
              <a:t>na ochranu proti </a:t>
            </a:r>
            <a:r>
              <a:rPr lang="cs-CZ" sz="2200" dirty="0">
                <a:solidFill>
                  <a:srgbClr val="FF0000"/>
                </a:solidFill>
              </a:rPr>
              <a:t>nečinnosti </a:t>
            </a:r>
            <a:r>
              <a:rPr lang="cs-CZ" sz="2200" dirty="0"/>
              <a:t>správního orgánu (§ 79 až 81)</a:t>
            </a:r>
          </a:p>
          <a:p>
            <a:pPr lvl="1" algn="just"/>
            <a:r>
              <a:rPr lang="cs-CZ" sz="2200" dirty="0"/>
              <a:t>na ochranu před </a:t>
            </a:r>
            <a:r>
              <a:rPr lang="cs-CZ" sz="2200" dirty="0">
                <a:solidFill>
                  <a:srgbClr val="FF0000"/>
                </a:solidFill>
              </a:rPr>
              <a:t>nezákonným</a:t>
            </a:r>
            <a:r>
              <a:rPr lang="cs-CZ" sz="2200" dirty="0"/>
              <a:t> zásahem správního orgánu (§ 82 až 87)</a:t>
            </a:r>
          </a:p>
          <a:p>
            <a:pPr lvl="1" algn="just"/>
            <a:r>
              <a:rPr lang="cs-CZ" sz="2200" dirty="0"/>
              <a:t>Kompetenčních (§ 97 až 101) </a:t>
            </a:r>
          </a:p>
          <a:p>
            <a:pPr marL="0" indent="0" algn="just">
              <a:buNone/>
            </a:pPr>
            <a:r>
              <a:rPr lang="cs-CZ" sz="2200" b="1" dirty="0"/>
              <a:t>§ 4 odst. 2 a pravomoc ve věcech návrhů:</a:t>
            </a:r>
          </a:p>
          <a:p>
            <a:pPr lvl="1" algn="just"/>
            <a:r>
              <a:rPr lang="cs-CZ" sz="2200" dirty="0"/>
              <a:t>Volby, místní a krajské referendum (§ 88 až 93)</a:t>
            </a:r>
          </a:p>
          <a:p>
            <a:pPr lvl="1" algn="just"/>
            <a:r>
              <a:rPr lang="cs-CZ" sz="2200" dirty="0"/>
              <a:t>Politické strany a hnutí (§ 94 až 96)</a:t>
            </a:r>
          </a:p>
          <a:p>
            <a:pPr lvl="1" algn="just"/>
            <a:r>
              <a:rPr lang="cs-CZ" sz="2200" dirty="0"/>
              <a:t>Zrušení opatření obecné povahy (§ 101a až 101d)</a:t>
            </a:r>
          </a:p>
          <a:p>
            <a:pPr marL="0" indent="0" algn="just">
              <a:buNone/>
            </a:pPr>
            <a:r>
              <a:rPr lang="cs-CZ" sz="2200" b="1" dirty="0"/>
              <a:t>Řízení o zrušení služebního předpisu </a:t>
            </a:r>
            <a:r>
              <a:rPr lang="cs-CZ" sz="2200" dirty="0"/>
              <a:t>(§ 101e až 101f)</a:t>
            </a:r>
            <a:endParaRPr lang="cs-CZ" sz="2200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7383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Správní soudnictví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426464"/>
            <a:ext cx="8066301" cy="4405536"/>
          </a:xfrm>
        </p:spPr>
        <p:txBody>
          <a:bodyPr/>
          <a:lstStyle/>
          <a:p>
            <a:pPr marL="72000" indent="0" algn="just">
              <a:lnSpc>
                <a:spcPct val="100000"/>
              </a:lnSpc>
              <a:buNone/>
            </a:pPr>
            <a:r>
              <a:rPr lang="cs-CZ" sz="2400" dirty="0">
                <a:solidFill>
                  <a:srgbClr val="FF0000"/>
                </a:solidFill>
              </a:rPr>
              <a:t>Žalobní druhy</a:t>
            </a:r>
            <a:r>
              <a:rPr lang="cs-CZ" sz="2400" dirty="0"/>
              <a:t>, NSS (</a:t>
            </a:r>
            <a:r>
              <a:rPr lang="cs-CZ" sz="2400" dirty="0" err="1"/>
              <a:t>sp</a:t>
            </a:r>
            <a:r>
              <a:rPr lang="cs-CZ" sz="2400" dirty="0"/>
              <a:t>. zn. 6 </a:t>
            </a:r>
            <a:r>
              <a:rPr lang="cs-CZ" sz="2400" dirty="0" err="1"/>
              <a:t>Aps</a:t>
            </a:r>
            <a:r>
              <a:rPr lang="cs-CZ" sz="2400" dirty="0"/>
              <a:t> 2/2005), ve správním soudnictví </a:t>
            </a:r>
            <a:r>
              <a:rPr lang="cs-CZ" sz="2400" dirty="0">
                <a:solidFill>
                  <a:srgbClr val="FF0000"/>
                </a:solidFill>
              </a:rPr>
              <a:t>není navrhovatel povinen výslovně určit, dle jakého ustanovení či dílu soudního řádu správního bude soud jeho návrh posuzovat</a:t>
            </a:r>
            <a:r>
              <a:rPr lang="cs-CZ" sz="2400" dirty="0"/>
              <a:t>, ani soud není tímto případným návrhem vázán. Dle § 2 odst. 1 s. ř. s. soudy ve správním soudnictví poskytují ochranu veřejným subjektivním právům fyzických i právnických osob způsobem stanoveným tímto zákonem za podmínek stanovených tímto nebo zvláštním zákonem. Z tohoto ustanovení je zřejmé, </a:t>
            </a:r>
            <a:r>
              <a:rPr lang="cs-CZ" sz="2400" dirty="0">
                <a:solidFill>
                  <a:srgbClr val="FF0000"/>
                </a:solidFill>
              </a:rPr>
              <a:t>že způsob poskytnutí ochrany </a:t>
            </a:r>
            <a:r>
              <a:rPr lang="cs-CZ" sz="2400" dirty="0"/>
              <a:t>(tj. volbu příslušného typu řízení v rámci hlavy druhé části třetí s. ř. s.) </a:t>
            </a:r>
            <a:r>
              <a:rPr lang="cs-CZ" sz="2400" dirty="0">
                <a:solidFill>
                  <a:srgbClr val="FF0000"/>
                </a:solidFill>
              </a:rPr>
              <a:t>je stanoven zákonem, pouze jím je soud vázán, nikoli tvrzením žalobce.</a:t>
            </a:r>
          </a:p>
          <a:p>
            <a:pPr algn="just">
              <a:lnSpc>
                <a:spcPct val="100000"/>
              </a:lnSpc>
            </a:pPr>
            <a:endParaRPr lang="cs-CZ" sz="2400" dirty="0"/>
          </a:p>
          <a:p>
            <a:pPr>
              <a:lnSpc>
                <a:spcPct val="10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327502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Tzv. žalobní typy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2000" dirty="0"/>
              <a:t>SVOBODA, </a:t>
            </a:r>
            <a:r>
              <a:rPr lang="cs-CZ" sz="2000" dirty="0" smtClean="0"/>
              <a:t>T. a kol. Žalobní </a:t>
            </a:r>
            <a:r>
              <a:rPr lang="cs-CZ" sz="2000" dirty="0"/>
              <a:t>typy ve správním soudnictví – aktuální otázky. </a:t>
            </a:r>
            <a:r>
              <a:rPr lang="cs-CZ" sz="2000" dirty="0" smtClean="0"/>
              <a:t>Brno</a:t>
            </a:r>
            <a:r>
              <a:rPr lang="cs-CZ" sz="2000" dirty="0"/>
              <a:t>: Masarykova univerzita, 2022, 271 s. </a:t>
            </a:r>
            <a:r>
              <a:rPr lang="cs-CZ" sz="2000" dirty="0">
                <a:hlinkClick r:id="rId2"/>
              </a:rPr>
              <a:t>https://</a:t>
            </a:r>
            <a:r>
              <a:rPr lang="cs-CZ" sz="2000" dirty="0" smtClean="0">
                <a:hlinkClick r:id="rId2"/>
              </a:rPr>
              <a:t>science.law.muni.cz/knihy/monografie/svoboda-zalobni-typy.pdf</a:t>
            </a:r>
            <a:r>
              <a:rPr lang="cs-CZ" sz="2000" dirty="0" smtClean="0"/>
              <a:t> </a:t>
            </a:r>
          </a:p>
          <a:p>
            <a:pPr algn="just">
              <a:lnSpc>
                <a:spcPct val="100000"/>
              </a:lnSpc>
            </a:pPr>
            <a:r>
              <a:rPr lang="cs-CZ" sz="2000" dirty="0"/>
              <a:t>CODL, </a:t>
            </a:r>
            <a:r>
              <a:rPr lang="cs-CZ" sz="2000" dirty="0" smtClean="0"/>
              <a:t>D. Základní </a:t>
            </a:r>
            <a:r>
              <a:rPr lang="cs-CZ" sz="2000" dirty="0"/>
              <a:t>triáda správních žalob. K realizovatelnosti jednotného žalobního </a:t>
            </a:r>
            <a:r>
              <a:rPr lang="cs-CZ" sz="2000" dirty="0" smtClean="0"/>
              <a:t>typu. Praha: C. H. Beck, 2023, 208 s.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659802643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ezentace-LAW-CZ.potx" id="{9368F25A-D07D-4454-BB9E-323E9573381A}" vid="{D76D3162-79D4-49CC-8197-D810905360BE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prezentace-law-cz-4-3</Template>
  <TotalTime>5</TotalTime>
  <Words>3947</Words>
  <Application>Microsoft Office PowerPoint</Application>
  <PresentationFormat>Vlastní</PresentationFormat>
  <Paragraphs>594</Paragraphs>
  <Slides>45</Slides>
  <Notes>7</Notes>
  <HiddenSlides>0</HiddenSlides>
  <MMClips>2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45</vt:i4>
      </vt:variant>
    </vt:vector>
  </HeadingPairs>
  <TitlesOfParts>
    <vt:vector size="46" baseType="lpstr">
      <vt:lpstr>Prezentace_MU_CZ</vt:lpstr>
      <vt:lpstr> Ochrana subjektivních práv poskytovaná správním soudnictvím. Žaloba proti rozhodnutí správního orgánu. </vt:lpstr>
      <vt:lpstr>Obsah přednášky</vt:lpstr>
      <vt:lpstr>Otázky, na které se pokusíme odpovědět:</vt:lpstr>
      <vt:lpstr>Správní soudnictví</vt:lpstr>
      <vt:lpstr>Správní soudnictví</vt:lpstr>
      <vt:lpstr>Správní soudnictví</vt:lpstr>
      <vt:lpstr>Správní soudnictví</vt:lpstr>
      <vt:lpstr>Správní soudnictví</vt:lpstr>
      <vt:lpstr>Tzv. žalobní typy</vt:lpstr>
      <vt:lpstr>Správní soudnictví</vt:lpstr>
      <vt:lpstr>Organizace správního soudnictví</vt:lpstr>
      <vt:lpstr>Správní soudnictví</vt:lpstr>
      <vt:lpstr>Správní soudnictví</vt:lpstr>
      <vt:lpstr>Správní soudnictví</vt:lpstr>
      <vt:lpstr>Správní soudnictví</vt:lpstr>
      <vt:lpstr>Správní soudnictví</vt:lpstr>
      <vt:lpstr>Správní soudnictví</vt:lpstr>
      <vt:lpstr>Správní soudnictví</vt:lpstr>
      <vt:lpstr>Správní soudnictví</vt:lpstr>
      <vt:lpstr>Správní soudnictví</vt:lpstr>
      <vt:lpstr>Správní soudnictví</vt:lpstr>
      <vt:lpstr>Správní soudnictví</vt:lpstr>
      <vt:lpstr>Správní soudnictví</vt:lpstr>
      <vt:lpstr>Žaloba proti rozhodnutí správního orgánu</vt:lpstr>
      <vt:lpstr>Žaloba proti rozhodnutí správního orgánu</vt:lpstr>
      <vt:lpstr>Žaloba proti rozhodnutí správního orgánu</vt:lpstr>
      <vt:lpstr>Žaloba proti rozhodnutí správního orgánu</vt:lpstr>
      <vt:lpstr>Žaloba proti rozhodnutí správního orgánu</vt:lpstr>
      <vt:lpstr>Žaloba proti rozhodnutí správního orgánu</vt:lpstr>
      <vt:lpstr>Žaloba proti rozhodnutí správního orgánu</vt:lpstr>
      <vt:lpstr>Žaloba proti rozhodnutí správního orgánu</vt:lpstr>
      <vt:lpstr>Žaloba proti rozhodnutí správního orgánu</vt:lpstr>
      <vt:lpstr>Žaloba proti rozhodnutí správního orgánu</vt:lpstr>
      <vt:lpstr>Žaloba proti rozhodnutí správního orgánu</vt:lpstr>
      <vt:lpstr>Žaloba proti rozhodnutí správního orgánu</vt:lpstr>
      <vt:lpstr>Žaloba proti rozhodnutí správního orgánu</vt:lpstr>
      <vt:lpstr>Žaloba proti rozhodnutí správního orgánu</vt:lpstr>
      <vt:lpstr>Žaloba proti rozhodnutí správního orgánu</vt:lpstr>
      <vt:lpstr>Žaloba proti rozhodnutí správního orgánu</vt:lpstr>
      <vt:lpstr>Žaloba proti rozhodnutí správního orgánu</vt:lpstr>
      <vt:lpstr>Žaloba proti rozhodnutí správního orgánu</vt:lpstr>
      <vt:lpstr>Žaloba proti rozhodnutí správního orgánu</vt:lpstr>
      <vt:lpstr>Žaloba proti rozhodnutí správního orgánu</vt:lpstr>
      <vt:lpstr>Žaloba proti rozhodnutí správního orgánu</vt:lpstr>
      <vt:lpstr>Prameny</vt:lpstr>
    </vt:vector>
  </TitlesOfParts>
  <Company>Masarykova univerzita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Ochrana práv poskytovaná správním soudnictvím – pojem, podstata, funkce, organizace a vývoj správního soudnictví.</dc:title>
  <dc:creator>Lukas Potesil</dc:creator>
  <cp:lastModifiedBy>Lukáš</cp:lastModifiedBy>
  <cp:revision>71</cp:revision>
  <cp:lastPrinted>2019-11-18T06:05:28Z</cp:lastPrinted>
  <dcterms:created xsi:type="dcterms:W3CDTF">2019-11-18T05:31:11Z</dcterms:created>
  <dcterms:modified xsi:type="dcterms:W3CDTF">2023-11-26T19:52:07Z</dcterms:modified>
</cp:coreProperties>
</file>