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6" r:id="rId3"/>
    <p:sldId id="257" r:id="rId4"/>
    <p:sldId id="335" r:id="rId5"/>
    <p:sldId id="336" r:id="rId6"/>
    <p:sldId id="339" r:id="rId7"/>
    <p:sldId id="337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66" r:id="rId16"/>
    <p:sldId id="363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67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25" r:id="rId33"/>
    <p:sldId id="365" r:id="rId34"/>
  </p:sldIdLst>
  <p:sldSz cx="9145588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8329" autoAdjust="0"/>
  </p:normalViewPr>
  <p:slideViewPr>
    <p:cSldViewPr snapToGrid="0">
      <p:cViewPr>
        <p:scale>
          <a:sx n="87" d="100"/>
          <a:sy n="87" d="100"/>
        </p:scale>
        <p:origin x="-960" y="-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089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26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878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825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hja.org/" TargetMode="External"/><Relationship Id="rId2" Type="http://schemas.openxmlformats.org/officeDocument/2006/relationships/hyperlink" Target="http://www.aca-europe.eu/index.php/e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1778" y="1739495"/>
            <a:ext cx="8522680" cy="30765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Nejvyšší správní soud v systému správního soudnictví </a:t>
            </a:r>
            <a:r>
              <a:rPr lang="cs-CZ" sz="3600" b="0" dirty="0"/>
              <a:t>– kasační stížnost, řízení o kasační stížnosti a jiné druhy řízení před Nejvyšším správním soudem.</a:t>
            </a:r>
            <a:r>
              <a:rPr lang="cs-CZ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600" b="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41778" y="4816070"/>
            <a:ext cx="8522680" cy="1208506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chemeClr val="tx2"/>
                </a:solidFill>
              </a:rPr>
              <a:t>MP701Zk Správní právo procesní </a:t>
            </a:r>
            <a:r>
              <a:rPr lang="cs-CZ" altLang="cs-C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altLang="cs-CZ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dirty="0">
                <a:solidFill>
                  <a:schemeClr val="tx2"/>
                </a:solidFill>
              </a:rPr>
              <a:t>12. přednáška 11. 12. 2023</a:t>
            </a:r>
            <a:br>
              <a:rPr lang="cs-CZ" altLang="cs-CZ" dirty="0">
                <a:solidFill>
                  <a:schemeClr val="tx2"/>
                </a:solidFill>
              </a:rPr>
            </a:br>
            <a:r>
              <a:rPr lang="cs-CZ" altLang="cs-CZ" dirty="0">
                <a:solidFill>
                  <a:schemeClr val="tx2"/>
                </a:solidFill>
              </a:rPr>
              <a:t>JUDr. Lukáš Potěšil,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3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10"/>
    </mc:Choice>
    <mc:Fallback xmlns="">
      <p:transition spd="slow" advTm="744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67942"/>
            <a:ext cx="8066301" cy="4464058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000" dirty="0"/>
              <a:t>Rozhoduje </a:t>
            </a:r>
            <a:r>
              <a:rPr lang="cs-CZ" sz="2000" b="1" dirty="0"/>
              <a:t>v dalších případech dle SŘS nebo zvláštního zákona: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Rozpuštění, pozastavení, znovuobnovení </a:t>
            </a:r>
            <a:r>
              <a:rPr lang="cs-CZ" sz="2000" b="1" dirty="0"/>
              <a:t>politické strany </a:t>
            </a:r>
            <a:r>
              <a:rPr lang="cs-CZ" sz="2000" dirty="0"/>
              <a:t>(§ 94 odst. 1 písm. b)  a § 15 odst. 1 z. č. 424/1991 Sb. – </a:t>
            </a:r>
            <a:r>
              <a:rPr lang="cs-CZ" sz="2000" dirty="0">
                <a:solidFill>
                  <a:srgbClr val="FF0000"/>
                </a:solidFill>
              </a:rPr>
              <a:t>tzv. volební/politický senát (6+1)</a:t>
            </a:r>
          </a:p>
          <a:p>
            <a:pPr algn="just">
              <a:lnSpc>
                <a:spcPct val="100000"/>
              </a:lnSpc>
            </a:pPr>
            <a:r>
              <a:rPr lang="cs-CZ" sz="2000" b="1" dirty="0"/>
              <a:t>Volby do Parlamentu </a:t>
            </a:r>
            <a:r>
              <a:rPr lang="cs-CZ" sz="2000" dirty="0"/>
              <a:t>(§ 88 odst. 2 zákona č. 247/1995 Sb.) – </a:t>
            </a:r>
            <a:r>
              <a:rPr lang="cs-CZ" sz="2000" dirty="0">
                <a:solidFill>
                  <a:srgbClr val="FF0000"/>
                </a:solidFill>
              </a:rPr>
              <a:t>tzv. volební senát (6+1)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odmítnutí kandidátní listiny, rozhodnutí o škrtnutí kandidáta na kandidátní listině a proti rozhodnutí o registraci kandidátní listiny, neplatnost volby kandidáta (§ 56 a 57 zákona č. 62/2003 Sb., o volbách do </a:t>
            </a:r>
            <a:r>
              <a:rPr lang="cs-CZ" sz="2000" b="1" dirty="0"/>
              <a:t>EP</a:t>
            </a:r>
            <a:r>
              <a:rPr lang="cs-CZ" sz="2000" dirty="0"/>
              <a:t> - </a:t>
            </a:r>
            <a:r>
              <a:rPr lang="cs-CZ" sz="2000" dirty="0">
                <a:solidFill>
                  <a:srgbClr val="FF0000"/>
                </a:solidFill>
              </a:rPr>
              <a:t>tzv. volební senát (6+1)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registrace kandidátní listiny a návrhu na neplatnost </a:t>
            </a:r>
            <a:r>
              <a:rPr lang="cs-CZ" sz="2000" b="1" dirty="0"/>
              <a:t>volby prezidenta republiky</a:t>
            </a:r>
            <a:r>
              <a:rPr lang="cs-CZ" sz="2000" dirty="0"/>
              <a:t> (§ 68 zákona č. 275/2012 Sb.) - </a:t>
            </a:r>
            <a:r>
              <a:rPr lang="cs-CZ" sz="2000" dirty="0">
                <a:solidFill>
                  <a:srgbClr val="FF0000"/>
                </a:solidFill>
              </a:rPr>
              <a:t>tzv. volební senát (6+1)</a:t>
            </a:r>
          </a:p>
          <a:p>
            <a:pPr algn="just">
              <a:lnSpc>
                <a:spcPct val="100000"/>
              </a:lnSpc>
            </a:pPr>
            <a:endParaRPr lang="cs-CZ" sz="20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endParaRPr lang="cs-CZ" sz="2000" dirty="0"/>
          </a:p>
          <a:p>
            <a:pPr algn="just">
              <a:lnSpc>
                <a:spcPct val="100000"/>
              </a:lnSpc>
            </a:pPr>
            <a:endParaRPr lang="cs-CZ" sz="2000" b="1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32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400" dirty="0"/>
              <a:t>Rozhoduje </a:t>
            </a:r>
            <a:r>
              <a:rPr lang="cs-CZ" sz="2400" b="1" dirty="0"/>
              <a:t>v dalších případech dle SŘS nebo zvláštního zákona: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Návrh na určení lhůty k provedení procesního úkonu (§ 174a zákona č. 6/2002 Sb.)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Kasační stížnosti (§ 102 a násl. SŘS) </a:t>
            </a:r>
            <a:r>
              <a:rPr lang="cs-CZ" sz="2400" dirty="0"/>
              <a:t>a s tím související: </a:t>
            </a:r>
            <a:r>
              <a:rPr lang="cs-CZ" sz="2400" b="1" dirty="0"/>
              <a:t>ustanovení zástupce </a:t>
            </a:r>
            <a:r>
              <a:rPr lang="cs-CZ" sz="2400" dirty="0"/>
              <a:t>pro řízení o kasační stížnosti (povinné zastoupení), </a:t>
            </a:r>
            <a:r>
              <a:rPr lang="cs-CZ" sz="2400" b="1" dirty="0"/>
              <a:t>osvobození od soudních poplatků </a:t>
            </a:r>
            <a:r>
              <a:rPr lang="cs-CZ" sz="2400" dirty="0"/>
              <a:t>(5000 Kč za kasační stížnost), </a:t>
            </a:r>
            <a:r>
              <a:rPr lang="cs-CZ" sz="2400" b="1" dirty="0"/>
              <a:t>přiznání odkladného </a:t>
            </a:r>
            <a:r>
              <a:rPr lang="cs-CZ" sz="2400" dirty="0"/>
              <a:t>účinku kasační stížnosti, …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Stanoviska</a:t>
            </a:r>
            <a:r>
              <a:rPr lang="cs-CZ" sz="2400" dirty="0"/>
              <a:t> (§ 12 odst. 2)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Zásadní usnesení </a:t>
            </a:r>
            <a:r>
              <a:rPr lang="cs-CZ" sz="2400" dirty="0"/>
              <a:t>(§ 12 odst. 3)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2731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55725"/>
            <a:ext cx="8066301" cy="437627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200" b="1" dirty="0"/>
              <a:t>Předseda soudu </a:t>
            </a:r>
            <a:r>
              <a:rPr lang="cs-CZ" sz="2200" dirty="0"/>
              <a:t>– vyřizuje stížnosti (§ 30), jinak ještě § 29 a výkon státní správy soudu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Místopředseda soudu </a:t>
            </a:r>
            <a:r>
              <a:rPr lang="cs-CZ" sz="2200" dirty="0"/>
              <a:t>– výkon státní správy soudu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Ředitel správy NSS </a:t>
            </a:r>
            <a:r>
              <a:rPr lang="cs-CZ" sz="2200" dirty="0"/>
              <a:t>a </a:t>
            </a:r>
            <a:r>
              <a:rPr lang="cs-CZ" sz="2200" b="1" dirty="0"/>
              <a:t>Ministerstvo spravedlnosti </a:t>
            </a:r>
            <a:r>
              <a:rPr lang="cs-CZ" sz="2200" dirty="0"/>
              <a:t>– chod soudu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Plénum</a:t>
            </a:r>
            <a:r>
              <a:rPr lang="cs-CZ" sz="2200" dirty="0"/>
              <a:t> soudu a </a:t>
            </a:r>
            <a:r>
              <a:rPr lang="cs-CZ" sz="2200" b="1" dirty="0"/>
              <a:t>soudcovská rada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Předsedové kolegií </a:t>
            </a:r>
            <a:r>
              <a:rPr lang="cs-CZ" sz="2200" dirty="0"/>
              <a:t>(kolegia u NSS již nejsou, byla do 31. 12. 2013, tzv. finančně-správní a sociálně-správní)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Předsedové senátu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Soudci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Asistenti soudce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Odborný aparát </a:t>
            </a:r>
            <a:r>
              <a:rPr lang="cs-CZ" sz="2200" dirty="0"/>
              <a:t>– soudní kanceláře (zapisovatelky), …</a:t>
            </a:r>
          </a:p>
          <a:p>
            <a:pPr>
              <a:lnSpc>
                <a:spcPct val="10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5624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pic>
        <p:nvPicPr>
          <p:cNvPr id="6" name="Picture 2" descr="http://nssoud.cz/ftp/photogalleries/Plenarni_s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02" y="1692275"/>
            <a:ext cx="5780383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5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Rozhoduje v senátech</a:t>
            </a:r>
            <a:r>
              <a:rPr lang="cs-CZ" sz="2400" dirty="0"/>
              <a:t> ve složení: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2+1 </a:t>
            </a:r>
            <a:r>
              <a:rPr lang="cs-CZ" sz="2400" dirty="0"/>
              <a:t>– vždy, nejde-li o výjimku (10 senátů)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6</a:t>
            </a:r>
            <a:r>
              <a:rPr lang="cs-CZ" sz="2400" dirty="0"/>
              <a:t> – kárná řízení (3 senáty pro soudce, 1 pro státní zástupce a 1 pro soudní exekutory)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6+1</a:t>
            </a:r>
            <a:r>
              <a:rPr lang="cs-CZ" sz="2400" dirty="0"/>
              <a:t> volby a referendum („volební“ – „Vol“), politické strany („politický“ „Pst“), kompetenční žaloby („Komp“)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6+1</a:t>
            </a:r>
            <a:r>
              <a:rPr lang="cs-CZ" sz="2400" dirty="0"/>
              <a:t>  rozšířený senát („RS“) podle § 17 – odchýlení se od dosavadní judikatury (povinnost předložit věc RS)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3348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1B0AD251-F528-411A-BAC4-369359C622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29EFCB4E-846A-4E71-943C-6836880BBA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5D31A7A0-C92A-4118-B4DE-A4ABF141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 v roce 2022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xmlns="" id="{F0476D8B-1DB0-4304-BDDD-9823C0270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205076"/>
              </p:ext>
            </p:extLst>
          </p:nvPr>
        </p:nvGraphicFramePr>
        <p:xfrm>
          <a:off x="116378" y="1689921"/>
          <a:ext cx="8794872" cy="3281008"/>
        </p:xfrm>
        <a:graphic>
          <a:graphicData uri="http://schemas.openxmlformats.org/drawingml/2006/table">
            <a:tbl>
              <a:tblPr/>
              <a:tblGrid>
                <a:gridCol w="977208">
                  <a:extLst>
                    <a:ext uri="{9D8B030D-6E8A-4147-A177-3AD203B41FA5}">
                      <a16:colId xmlns:a16="http://schemas.microsoft.com/office/drawing/2014/main" xmlns="" val="3084433107"/>
                    </a:ext>
                  </a:extLst>
                </a:gridCol>
                <a:gridCol w="977208">
                  <a:extLst>
                    <a:ext uri="{9D8B030D-6E8A-4147-A177-3AD203B41FA5}">
                      <a16:colId xmlns:a16="http://schemas.microsoft.com/office/drawing/2014/main" xmlns="" val="118156887"/>
                    </a:ext>
                  </a:extLst>
                </a:gridCol>
                <a:gridCol w="977208">
                  <a:extLst>
                    <a:ext uri="{9D8B030D-6E8A-4147-A177-3AD203B41FA5}">
                      <a16:colId xmlns:a16="http://schemas.microsoft.com/office/drawing/2014/main" xmlns="" val="173675569"/>
                    </a:ext>
                  </a:extLst>
                </a:gridCol>
                <a:gridCol w="977208">
                  <a:extLst>
                    <a:ext uri="{9D8B030D-6E8A-4147-A177-3AD203B41FA5}">
                      <a16:colId xmlns:a16="http://schemas.microsoft.com/office/drawing/2014/main" xmlns="" val="3501440628"/>
                    </a:ext>
                  </a:extLst>
                </a:gridCol>
                <a:gridCol w="977208">
                  <a:extLst>
                    <a:ext uri="{9D8B030D-6E8A-4147-A177-3AD203B41FA5}">
                      <a16:colId xmlns:a16="http://schemas.microsoft.com/office/drawing/2014/main" xmlns="" val="3404291834"/>
                    </a:ext>
                  </a:extLst>
                </a:gridCol>
                <a:gridCol w="977208">
                  <a:extLst>
                    <a:ext uri="{9D8B030D-6E8A-4147-A177-3AD203B41FA5}">
                      <a16:colId xmlns:a16="http://schemas.microsoft.com/office/drawing/2014/main" xmlns="" val="102123982"/>
                    </a:ext>
                  </a:extLst>
                </a:gridCol>
                <a:gridCol w="977208">
                  <a:extLst>
                    <a:ext uri="{9D8B030D-6E8A-4147-A177-3AD203B41FA5}">
                      <a16:colId xmlns:a16="http://schemas.microsoft.com/office/drawing/2014/main" xmlns="" val="2912349704"/>
                    </a:ext>
                  </a:extLst>
                </a:gridCol>
                <a:gridCol w="977208">
                  <a:extLst>
                    <a:ext uri="{9D8B030D-6E8A-4147-A177-3AD203B41FA5}">
                      <a16:colId xmlns:a16="http://schemas.microsoft.com/office/drawing/2014/main" xmlns="" val="172474280"/>
                    </a:ext>
                  </a:extLst>
                </a:gridCol>
                <a:gridCol w="977208">
                  <a:extLst>
                    <a:ext uri="{9D8B030D-6E8A-4147-A177-3AD203B41FA5}">
                      <a16:colId xmlns:a16="http://schemas.microsoft.com/office/drawing/2014/main" xmlns="" val="3627089948"/>
                    </a:ext>
                  </a:extLst>
                </a:gridCol>
              </a:tblGrid>
              <a:tr h="320896"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Agenda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převzato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napadlo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rozhodnuto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rozsudek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usnesení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jinak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rozhodnutí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>
                          <a:solidFill>
                            <a:srgbClr val="0F2757"/>
                          </a:solidFill>
                          <a:effectLst/>
                        </a:rPr>
                        <a:t>zůstatek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643272"/>
                  </a:ext>
                </a:extLst>
              </a:tr>
              <a:tr h="320896">
                <a:tc>
                  <a:txBody>
                    <a:bodyPr/>
                    <a:lstStyle/>
                    <a:p>
                      <a:pPr fontAlgn="t"/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kasační věci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3326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3135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3504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2401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1071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32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2957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86760"/>
                  </a:ext>
                </a:extLst>
              </a:tr>
              <a:tr h="595322">
                <a:tc>
                  <a:txBody>
                    <a:bodyPr/>
                    <a:lstStyle/>
                    <a:p>
                      <a:pPr fontAlgn="t"/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Na, Nad, Nao, Nk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17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203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210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78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132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10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9955405"/>
                  </a:ext>
                </a:extLst>
              </a:tr>
              <a:tr h="1694378">
                <a:tc>
                  <a:txBody>
                    <a:bodyPr/>
                    <a:lstStyle/>
                    <a:p>
                      <a:pPr fontAlgn="t"/>
                      <a:r>
                        <a:rPr lang="cs-CZ" sz="1200" b="1" dirty="0" err="1">
                          <a:solidFill>
                            <a:srgbClr val="444444"/>
                          </a:solidFill>
                          <a:effectLst/>
                        </a:rPr>
                        <a:t>Obn</a:t>
                      </a:r>
                      <a:r>
                        <a:rPr lang="cs-CZ" sz="1200" b="1" dirty="0">
                          <a:solidFill>
                            <a:srgbClr val="444444"/>
                          </a:solidFill>
                          <a:effectLst/>
                        </a:rPr>
                        <a:t>, Pst, Komp, Vol, </a:t>
                      </a:r>
                      <a:r>
                        <a:rPr lang="cs-CZ" sz="1200" b="1" dirty="0" err="1">
                          <a:solidFill>
                            <a:srgbClr val="444444"/>
                          </a:solidFill>
                          <a:effectLst/>
                        </a:rPr>
                        <a:t>Konf</a:t>
                      </a:r>
                      <a:r>
                        <a:rPr lang="cs-CZ" sz="1200" b="1" dirty="0">
                          <a:solidFill>
                            <a:srgbClr val="444444"/>
                          </a:solidFill>
                          <a:effectLst/>
                        </a:rPr>
                        <a:t>, </a:t>
                      </a:r>
                      <a:r>
                        <a:rPr lang="cs-CZ" sz="1200" b="1" dirty="0" err="1">
                          <a:solidFill>
                            <a:srgbClr val="444444"/>
                          </a:solidFill>
                          <a:effectLst/>
                        </a:rPr>
                        <a:t>Aprk</a:t>
                      </a:r>
                      <a:r>
                        <a:rPr lang="cs-CZ" sz="1200" b="1" dirty="0">
                          <a:solidFill>
                            <a:srgbClr val="444444"/>
                          </a:solidFill>
                          <a:effectLst/>
                        </a:rPr>
                        <a:t>, </a:t>
                      </a:r>
                      <a:r>
                        <a:rPr lang="cs-CZ" sz="1200" b="1" dirty="0" err="1">
                          <a:solidFill>
                            <a:srgbClr val="444444"/>
                          </a:solidFill>
                          <a:effectLst/>
                        </a:rPr>
                        <a:t>Aprn</a:t>
                      </a:r>
                      <a:r>
                        <a:rPr lang="cs-CZ" sz="1200" b="1" dirty="0">
                          <a:solidFill>
                            <a:srgbClr val="444444"/>
                          </a:solidFill>
                          <a:effectLst/>
                        </a:rPr>
                        <a:t>, </a:t>
                      </a:r>
                      <a:r>
                        <a:rPr lang="cs-CZ" sz="1200" b="1" dirty="0" err="1">
                          <a:solidFill>
                            <a:srgbClr val="444444"/>
                          </a:solidFill>
                          <a:effectLst/>
                        </a:rPr>
                        <a:t>Ao</a:t>
                      </a:r>
                      <a:r>
                        <a:rPr lang="cs-CZ" sz="1200" b="1" dirty="0">
                          <a:solidFill>
                            <a:srgbClr val="444444"/>
                          </a:solidFill>
                          <a:effectLst/>
                        </a:rPr>
                        <a:t>, </a:t>
                      </a:r>
                      <a:r>
                        <a:rPr lang="cs-CZ" sz="1200" b="1" dirty="0" err="1">
                          <a:solidFill>
                            <a:srgbClr val="444444"/>
                          </a:solidFill>
                          <a:effectLst/>
                        </a:rPr>
                        <a:t>Kss</a:t>
                      </a:r>
                      <a:r>
                        <a:rPr lang="cs-CZ" sz="1200" b="1" dirty="0">
                          <a:solidFill>
                            <a:srgbClr val="444444"/>
                          </a:solidFill>
                          <a:effectLst/>
                        </a:rPr>
                        <a:t>, </a:t>
                      </a:r>
                      <a:r>
                        <a:rPr lang="cs-CZ" sz="1200" b="1" dirty="0" err="1">
                          <a:solidFill>
                            <a:srgbClr val="444444"/>
                          </a:solidFill>
                          <a:effectLst/>
                        </a:rPr>
                        <a:t>Ksz</a:t>
                      </a:r>
                      <a:r>
                        <a:rPr lang="cs-CZ" sz="1200" b="1" dirty="0">
                          <a:solidFill>
                            <a:srgbClr val="444444"/>
                          </a:solidFill>
                          <a:effectLst/>
                        </a:rPr>
                        <a:t>, </a:t>
                      </a:r>
                      <a:r>
                        <a:rPr lang="cs-CZ" sz="1200" b="1" dirty="0" err="1">
                          <a:solidFill>
                            <a:srgbClr val="444444"/>
                          </a:solidFill>
                          <a:effectLst/>
                        </a:rPr>
                        <a:t>Kse</a:t>
                      </a:r>
                      <a:r>
                        <a:rPr lang="cs-CZ" sz="1200" b="1" dirty="0">
                          <a:solidFill>
                            <a:srgbClr val="444444"/>
                          </a:solidFill>
                          <a:effectLst/>
                        </a:rPr>
                        <a:t>, </a:t>
                      </a:r>
                      <a:r>
                        <a:rPr lang="cs-CZ" sz="1200" b="1" dirty="0" err="1">
                          <a:solidFill>
                            <a:srgbClr val="444444"/>
                          </a:solidFill>
                          <a:effectLst/>
                        </a:rPr>
                        <a:t>Kseo</a:t>
                      </a:r>
                      <a:endParaRPr lang="cs-CZ" sz="1200" b="1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126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155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229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83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106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15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25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200">
                          <a:effectLst/>
                        </a:rPr>
                        <a:t>52</a:t>
                      </a:r>
                    </a:p>
                  </a:txBody>
                  <a:tcPr marL="60885" marR="60885" marT="30443" marB="3044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6677697"/>
                  </a:ext>
                </a:extLst>
              </a:tr>
              <a:tr h="183345"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Celkem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3469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3493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3943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2484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1255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179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>
                          <a:solidFill>
                            <a:srgbClr val="444444"/>
                          </a:solidFill>
                          <a:effectLst/>
                        </a:rPr>
                        <a:t>25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rgbClr val="444444"/>
                          </a:solidFill>
                          <a:effectLst/>
                        </a:rPr>
                        <a:t>3019</a:t>
                      </a:r>
                    </a:p>
                  </a:txBody>
                  <a:tcPr marL="60885" marR="60885" marT="30443" marB="3044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462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10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B76D43B9-8AD1-48EB-925F-BB1F47C20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BE3633E2-A871-4B95-8C6C-B284B0942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7689021-E6A6-44E7-AFDD-1B7BFF7D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179109"/>
            <a:ext cx="8066301" cy="992467"/>
          </a:xfrm>
        </p:spPr>
        <p:txBody>
          <a:bodyPr/>
          <a:lstStyle/>
          <a:p>
            <a:r>
              <a:rPr lang="cs-CZ" dirty="0"/>
              <a:t>Nejvyšší správní soud (I. pololetí 2023)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xmlns="" id="{EF38FFB6-4D5B-4081-AACB-561B795E7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277243"/>
              </p:ext>
            </p:extLst>
          </p:nvPr>
        </p:nvGraphicFramePr>
        <p:xfrm>
          <a:off x="99753" y="1692276"/>
          <a:ext cx="8886303" cy="3445782"/>
        </p:xfrm>
        <a:graphic>
          <a:graphicData uri="http://schemas.openxmlformats.org/drawingml/2006/table">
            <a:tbl>
              <a:tblPr/>
              <a:tblGrid>
                <a:gridCol w="987367">
                  <a:extLst>
                    <a:ext uri="{9D8B030D-6E8A-4147-A177-3AD203B41FA5}">
                      <a16:colId xmlns:a16="http://schemas.microsoft.com/office/drawing/2014/main" xmlns="" val="638944096"/>
                    </a:ext>
                  </a:extLst>
                </a:gridCol>
                <a:gridCol w="987367">
                  <a:extLst>
                    <a:ext uri="{9D8B030D-6E8A-4147-A177-3AD203B41FA5}">
                      <a16:colId xmlns:a16="http://schemas.microsoft.com/office/drawing/2014/main" xmlns="" val="3033972988"/>
                    </a:ext>
                  </a:extLst>
                </a:gridCol>
                <a:gridCol w="987367">
                  <a:extLst>
                    <a:ext uri="{9D8B030D-6E8A-4147-A177-3AD203B41FA5}">
                      <a16:colId xmlns:a16="http://schemas.microsoft.com/office/drawing/2014/main" xmlns="" val="684988752"/>
                    </a:ext>
                  </a:extLst>
                </a:gridCol>
                <a:gridCol w="987367">
                  <a:extLst>
                    <a:ext uri="{9D8B030D-6E8A-4147-A177-3AD203B41FA5}">
                      <a16:colId xmlns:a16="http://schemas.microsoft.com/office/drawing/2014/main" xmlns="" val="367132515"/>
                    </a:ext>
                  </a:extLst>
                </a:gridCol>
                <a:gridCol w="987367">
                  <a:extLst>
                    <a:ext uri="{9D8B030D-6E8A-4147-A177-3AD203B41FA5}">
                      <a16:colId xmlns:a16="http://schemas.microsoft.com/office/drawing/2014/main" xmlns="" val="2729882747"/>
                    </a:ext>
                  </a:extLst>
                </a:gridCol>
                <a:gridCol w="987367">
                  <a:extLst>
                    <a:ext uri="{9D8B030D-6E8A-4147-A177-3AD203B41FA5}">
                      <a16:colId xmlns:a16="http://schemas.microsoft.com/office/drawing/2014/main" xmlns="" val="478386767"/>
                    </a:ext>
                  </a:extLst>
                </a:gridCol>
                <a:gridCol w="987367">
                  <a:extLst>
                    <a:ext uri="{9D8B030D-6E8A-4147-A177-3AD203B41FA5}">
                      <a16:colId xmlns:a16="http://schemas.microsoft.com/office/drawing/2014/main" xmlns="" val="238083061"/>
                    </a:ext>
                  </a:extLst>
                </a:gridCol>
                <a:gridCol w="987367">
                  <a:extLst>
                    <a:ext uri="{9D8B030D-6E8A-4147-A177-3AD203B41FA5}">
                      <a16:colId xmlns:a16="http://schemas.microsoft.com/office/drawing/2014/main" xmlns="" val="3281413270"/>
                    </a:ext>
                  </a:extLst>
                </a:gridCol>
                <a:gridCol w="987367">
                  <a:extLst>
                    <a:ext uri="{9D8B030D-6E8A-4147-A177-3AD203B41FA5}">
                      <a16:colId xmlns:a16="http://schemas.microsoft.com/office/drawing/2014/main" xmlns="" val="3999151976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algn="l"/>
                      <a:r>
                        <a:rPr lang="cs-CZ" sz="1100" b="1" dirty="0">
                          <a:solidFill>
                            <a:srgbClr val="0F2757"/>
                          </a:solidFill>
                          <a:effectLst/>
                        </a:rPr>
                        <a:t>Agenda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převzato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napadlo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rozhodnuto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rozsudek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usnesení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jinak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rozhodnutí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 b="1">
                          <a:solidFill>
                            <a:srgbClr val="0F2757"/>
                          </a:solidFill>
                          <a:effectLst/>
                        </a:rPr>
                        <a:t>zůstatek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3602819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fontAlgn="t"/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kasační věci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2957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1868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1912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1274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591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47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0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2913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4957143"/>
                  </a:ext>
                </a:extLst>
              </a:tr>
              <a:tr h="630918">
                <a:tc>
                  <a:txBody>
                    <a:bodyPr/>
                    <a:lstStyle/>
                    <a:p>
                      <a:pPr fontAlgn="t"/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Na, Nad, Nao, Nk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10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155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154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0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45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109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0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11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224699"/>
                  </a:ext>
                </a:extLst>
              </a:tr>
              <a:tr h="1795689">
                <a:tc>
                  <a:txBody>
                    <a:bodyPr/>
                    <a:lstStyle/>
                    <a:p>
                      <a:pPr fontAlgn="t"/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Obn, Pst, Komp, Vol, Konf, Aprk, Aprn, Ao, Kss, Ksz, Kse, Kseo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52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149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 dirty="0">
                          <a:effectLst/>
                        </a:rPr>
                        <a:t>160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9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135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7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9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100">
                          <a:effectLst/>
                        </a:rPr>
                        <a:t>41</a:t>
                      </a:r>
                    </a:p>
                  </a:txBody>
                  <a:tcPr marL="58313" marR="58313" marT="29156" marB="2915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925647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Celkem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3019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2172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2226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1283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771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163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444444"/>
                          </a:solidFill>
                          <a:effectLst/>
                        </a:rPr>
                        <a:t>9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 dirty="0">
                          <a:solidFill>
                            <a:srgbClr val="444444"/>
                          </a:solidFill>
                          <a:effectLst/>
                        </a:rPr>
                        <a:t>2965</a:t>
                      </a:r>
                    </a:p>
                  </a:txBody>
                  <a:tcPr marL="58313" marR="58313" marT="29156" marB="29156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16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90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24"/>
          </p:nvPr>
        </p:nvSpPr>
        <p:spPr>
          <a:xfrm>
            <a:off x="540637" y="819033"/>
            <a:ext cx="3914489" cy="113219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2003: 1502 kasačních stížností (ale + 1416 nevyřízených věcí od VS)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2004: </a:t>
            </a:r>
            <a:r>
              <a:rPr lang="cs-CZ" sz="1600" b="1" dirty="0"/>
              <a:t>4722</a:t>
            </a:r>
            <a:r>
              <a:rPr lang="cs-CZ" sz="1600" dirty="0"/>
              <a:t> kasačních stížností (vyřízeno 2859)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2005: </a:t>
            </a:r>
            <a:r>
              <a:rPr lang="cs-CZ" sz="1600" b="1" dirty="0"/>
              <a:t>4550</a:t>
            </a:r>
            <a:r>
              <a:rPr lang="cs-CZ" sz="1600" dirty="0"/>
              <a:t> kasačních stížností (vyřízeno 4233)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2006: 3622 kasačních stížností (vyřízeno 4121)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2007: 3006 kasačních stížností (vyřízeno 4128)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2008: 2891 kasačních stížností (vyřízeno 3147)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2009: 2524 kasačních stížností (vyřízeno 2931)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2010: </a:t>
            </a:r>
            <a:r>
              <a:rPr lang="cs-CZ" sz="1600" b="1" dirty="0"/>
              <a:t>2213</a:t>
            </a:r>
            <a:r>
              <a:rPr lang="cs-CZ" sz="1600" dirty="0"/>
              <a:t> kasačních stížností (vyřízeno 2300)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2011: 2388 kasačních stížností (vyřízeno 2313)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2012: 2955 kasačních stížností (vyřízeno 2547)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600" b="1" dirty="0"/>
              <a:t>Řešení problémů: Nepřijatelnost kasační stížnosti</a:t>
            </a:r>
            <a:r>
              <a:rPr lang="cs-CZ" sz="1600" dirty="0"/>
              <a:t>?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270817"/>
            <a:ext cx="8066301" cy="451576"/>
          </a:xfrm>
        </p:spPr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1E0BC05D-7DA4-47B5-A1DB-C3A67005E87C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689274" y="789709"/>
            <a:ext cx="3915678" cy="50173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2013: 2849 kasačních stížností (vyřízeno 2864)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2014: 2647 kasačních stížností (vyřízeno 2704)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2015: 2886 kasačních stížností (vyřízeno 2915)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2016: 3246 kasačních stížností (vyřízeno 2954)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2017: 3902 kasačních stížností (vyřízeno 3442)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2018: 4109 kasačních stížností (vyřízeno 3489)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2019: 4261 kasačních stížností (vyřízeno 3880)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2020: 4037 kasačních stížností (vyřízeno 3785)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2021: 4012 kasačních stížností (vyřízeno 3822)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2022: 3135 kasačních stížností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600" dirty="0"/>
              <a:t>   (vyřízeno 3504)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1600" dirty="0"/>
              <a:t>2023: 1868 kasačních stížností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600" dirty="0"/>
              <a:t>    (vyřízeno 1912)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497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Kasační stížnost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§ 102 a násl. SŘS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Jádro činnosti NSS (více jak 3000 ročně)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Mimořádný</a:t>
            </a:r>
            <a:r>
              <a:rPr lang="cs-CZ" sz="2400" b="1" dirty="0"/>
              <a:t> opravný prostředek </a:t>
            </a:r>
            <a:r>
              <a:rPr lang="cs-CZ" sz="2400" dirty="0"/>
              <a:t>– proti </a:t>
            </a:r>
            <a:r>
              <a:rPr lang="cs-CZ" sz="2400" b="1" dirty="0">
                <a:solidFill>
                  <a:srgbClr val="FF0000"/>
                </a:solidFill>
              </a:rPr>
              <a:t>pravomocnému</a:t>
            </a:r>
            <a:r>
              <a:rPr lang="cs-CZ" sz="2400" b="1" dirty="0"/>
              <a:t> rozhodnutí</a:t>
            </a:r>
            <a:r>
              <a:rPr lang="cs-CZ" sz="2400" dirty="0"/>
              <a:t> (rozsudek i usnesení) </a:t>
            </a:r>
            <a:r>
              <a:rPr lang="cs-CZ" sz="2400" b="1" dirty="0"/>
              <a:t>KS</a:t>
            </a:r>
            <a:r>
              <a:rPr lang="cs-CZ" sz="2400" dirty="0"/>
              <a:t> (+ nemá odkladný účinek, lze jej přiznat), správní soudnictví je </a:t>
            </a:r>
            <a:r>
              <a:rPr lang="cs-CZ" sz="2400" b="1" dirty="0"/>
              <a:t>jednoinstanční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400" b="1" dirty="0"/>
          </a:p>
          <a:p>
            <a:pPr algn="just">
              <a:lnSpc>
                <a:spcPct val="100000"/>
              </a:lnSpc>
            </a:pPr>
            <a:r>
              <a:rPr lang="cs-CZ" sz="2400" b="1" dirty="0"/>
              <a:t>X obnova řízení § 111</a:t>
            </a:r>
            <a:r>
              <a:rPr lang="cs-CZ" sz="2400" dirty="0"/>
              <a:t> – ve věcech tzv. zásahové žaloby a politických stran (nelze proti rozhodnutí o kasační stížnosti)</a:t>
            </a:r>
            <a:endParaRPr lang="cs-CZ" sz="2400" b="1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1465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Kasační stížnost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Lhůta: </a:t>
            </a:r>
            <a:r>
              <a:rPr lang="cs-CZ" sz="2400" b="1" dirty="0"/>
              <a:t>2 týdny</a:t>
            </a:r>
            <a:r>
              <a:rPr lang="cs-CZ" sz="2400" dirty="0"/>
              <a:t>, zmeškání nelze prominout</a:t>
            </a:r>
            <a:endParaRPr lang="cs-CZ" sz="2400" b="1" dirty="0"/>
          </a:p>
          <a:p>
            <a:pPr algn="just">
              <a:lnSpc>
                <a:spcPct val="100000"/>
              </a:lnSpc>
            </a:pPr>
            <a:r>
              <a:rPr lang="cs-CZ" sz="2400" dirty="0"/>
              <a:t>Podává se </a:t>
            </a:r>
            <a:r>
              <a:rPr lang="cs-CZ" sz="2400" b="1" dirty="0"/>
              <a:t>přímo u NSS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Povinné zastoupení advokátem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Soudní poplatek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Bezvadná kasační stížnost </a:t>
            </a:r>
            <a:r>
              <a:rPr lang="cs-CZ" sz="2400" dirty="0"/>
              <a:t>§ 106 odst. 3 – měsíc (max. 2) k doplnění od doručení výzvy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133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58636"/>
            <a:ext cx="8066301" cy="427336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Nejvyšší správní soud (NSS)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kasační stížnost </a:t>
            </a:r>
            <a:r>
              <a:rPr lang="cs-CZ" sz="2400" dirty="0"/>
              <a:t>a řízení o kasační stížnosti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jiné druhy řízení před Nejvyšším správním soudem </a:t>
            </a:r>
            <a:r>
              <a:rPr lang="cs-CZ" sz="2400" b="1" dirty="0"/>
              <a:t>(kompetenční žaloba)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0154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54530"/>
            <a:ext cx="8066301" cy="451576"/>
          </a:xfrm>
        </p:spPr>
        <p:txBody>
          <a:bodyPr/>
          <a:lstStyle/>
          <a:p>
            <a:r>
              <a:rPr lang="cs-CZ" dirty="0"/>
              <a:t>Kasační stížnost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082650"/>
            <a:ext cx="8066301" cy="474935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Podává ji („stěžovatel“) – účastník řízení před KS (tj. </a:t>
            </a:r>
            <a:r>
              <a:rPr lang="cs-CZ" sz="2400" b="1" dirty="0"/>
              <a:t>žalobce</a:t>
            </a:r>
            <a:r>
              <a:rPr lang="cs-CZ" sz="2400" dirty="0"/>
              <a:t> nebo </a:t>
            </a:r>
            <a:r>
              <a:rPr lang="cs-CZ" sz="2400" b="1" dirty="0"/>
              <a:t>žalovaný</a:t>
            </a:r>
            <a:r>
              <a:rPr lang="cs-CZ" sz="2400" dirty="0"/>
              <a:t>), nebo </a:t>
            </a:r>
            <a:r>
              <a:rPr lang="cs-CZ" sz="2400" b="1" dirty="0"/>
              <a:t>osoba zúčastněná na řízení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Je obecně přípustná, není-li stanoveno jinak</a:t>
            </a:r>
          </a:p>
          <a:p>
            <a:pPr algn="just"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Důvody </a:t>
            </a:r>
            <a:r>
              <a:rPr lang="cs-CZ" sz="2400" dirty="0"/>
              <a:t>§ 103 odst. 1: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písm. a) – </a:t>
            </a:r>
            <a:r>
              <a:rPr lang="cs-CZ" sz="2000" b="1" dirty="0"/>
              <a:t>nezákonnost </a:t>
            </a:r>
            <a:r>
              <a:rPr lang="cs-CZ" sz="2000" dirty="0"/>
              <a:t>(hmotněprávní pochybení u rozhodnutí KS)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písm. b) – </a:t>
            </a:r>
            <a:r>
              <a:rPr lang="cs-CZ" sz="2000" b="1" dirty="0"/>
              <a:t>vady řízení </a:t>
            </a:r>
            <a:r>
              <a:rPr lang="cs-CZ" sz="2000" dirty="0"/>
              <a:t>(procesní pochybení u správního orgánu)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písm. c) – </a:t>
            </a:r>
            <a:r>
              <a:rPr lang="cs-CZ" sz="2000" b="1" dirty="0"/>
              <a:t>zmatečnost</a:t>
            </a:r>
            <a:r>
              <a:rPr lang="cs-CZ" sz="2000" dirty="0"/>
              <a:t> (nedostatek podmínek řízení, nesprávné složení u KS)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písm. d) – </a:t>
            </a:r>
            <a:r>
              <a:rPr lang="cs-CZ" sz="2000" b="1" dirty="0"/>
              <a:t>nepřezkoumatelnost</a:t>
            </a:r>
            <a:r>
              <a:rPr lang="cs-CZ" sz="2000" dirty="0"/>
              <a:t> (nesrozumitelnost, nedostatek důvodů), </a:t>
            </a:r>
            <a:r>
              <a:rPr lang="cs-CZ" sz="2000" b="1" dirty="0"/>
              <a:t>jiná </a:t>
            </a:r>
            <a:r>
              <a:rPr lang="cs-CZ" sz="2000" dirty="0"/>
              <a:t>(podstatná)</a:t>
            </a:r>
            <a:r>
              <a:rPr lang="cs-CZ" sz="2000" b="1" dirty="0"/>
              <a:t> vada řízení u KS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písm. e) – nezákonnost při </a:t>
            </a:r>
            <a:r>
              <a:rPr lang="cs-CZ" sz="2000" b="1" dirty="0"/>
              <a:t>odmítnutí nebo zastavení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9599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Kasační stížnost</a:t>
            </a:r>
          </a:p>
        </p:txBody>
      </p:sp>
      <p:pic>
        <p:nvPicPr>
          <p:cNvPr id="6" name="Picture 2" descr="http://nssoud.cz/ftp/photogalleries/Mala_jednaci_mistno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25" y="1692275"/>
            <a:ext cx="6055137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87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Kasační stížnost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Nepřípustnost </a:t>
            </a:r>
            <a:r>
              <a:rPr lang="cs-CZ" sz="2400" dirty="0"/>
              <a:t>§ 104 (odmítnutí)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Nepřijatelnost </a:t>
            </a:r>
            <a:r>
              <a:rPr lang="cs-CZ" sz="2400" dirty="0"/>
              <a:t>§ 104a (novela 2021) – ve věcech „</a:t>
            </a:r>
            <a:r>
              <a:rPr lang="cs-CZ" sz="2400" dirty="0" err="1"/>
              <a:t>samosoudcovských</a:t>
            </a:r>
            <a:r>
              <a:rPr lang="cs-CZ" sz="2400" dirty="0"/>
              <a:t>“ kasační stížnost svým významem podstatně nepřesahuje vlastní zájmy stěžovatele – </a:t>
            </a:r>
            <a:r>
              <a:rPr lang="cs-CZ" sz="2400" b="1" dirty="0"/>
              <a:t>odmítnutí pro nepřijatelnost 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39797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475606"/>
            <a:ext cx="8066301" cy="451576"/>
          </a:xfrm>
        </p:spPr>
        <p:txBody>
          <a:bodyPr/>
          <a:lstStyle/>
          <a:p>
            <a:r>
              <a:rPr lang="cs-CZ" dirty="0"/>
              <a:t>Nepřijatelnost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43584"/>
            <a:ext cx="8066301" cy="458841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600" dirty="0"/>
              <a:t>NSS (</a:t>
            </a:r>
            <a:r>
              <a:rPr lang="cs-CZ" sz="1600" dirty="0" err="1"/>
              <a:t>sp</a:t>
            </a:r>
            <a:r>
              <a:rPr lang="cs-CZ" sz="1600" dirty="0"/>
              <a:t>. zn. 1 </a:t>
            </a:r>
            <a:r>
              <a:rPr lang="cs-CZ" sz="1600" dirty="0" err="1"/>
              <a:t>Azs</a:t>
            </a:r>
            <a:r>
              <a:rPr lang="cs-CZ" sz="1600" dirty="0"/>
              <a:t> 13/2006, č. 933/2006 Sb. NSS) „</a:t>
            </a:r>
            <a:r>
              <a:rPr lang="cs-CZ" sz="1600" i="1" dirty="0"/>
              <a:t>Přesahem vlastních zájmů stěžovatele je jen natolik </a:t>
            </a:r>
            <a:r>
              <a:rPr lang="cs-CZ" sz="1600" i="1" dirty="0">
                <a:solidFill>
                  <a:srgbClr val="FF0000"/>
                </a:solidFill>
              </a:rPr>
              <a:t>zásadní a intenzivní situace</a:t>
            </a:r>
            <a:r>
              <a:rPr lang="cs-CZ" sz="1600" i="1" dirty="0"/>
              <a:t>, v níž je - </a:t>
            </a:r>
            <a:r>
              <a:rPr lang="cs-CZ" sz="1600" i="1" dirty="0">
                <a:solidFill>
                  <a:srgbClr val="FF0000"/>
                </a:solidFill>
              </a:rPr>
              <a:t>kromě ochrany veřejného subjektivního práva jednotlivce -</a:t>
            </a:r>
            <a:r>
              <a:rPr lang="cs-CZ" sz="1600" i="1" dirty="0"/>
              <a:t> … též nezbytné vyslovit </a:t>
            </a:r>
            <a:r>
              <a:rPr lang="cs-CZ" sz="1600" i="1" dirty="0">
                <a:solidFill>
                  <a:srgbClr val="FF0000"/>
                </a:solidFill>
              </a:rPr>
              <a:t>právní názor k určitému typu případů či právních otázek</a:t>
            </a:r>
            <a:r>
              <a:rPr lang="cs-CZ" sz="1600" i="1" dirty="0"/>
              <a:t>. Přesah vlastních zájmů stěžovatele je dán jen v případě rozpoznatelného dopadu řešené právní otázky nad rámec konkrétního případu. Primárním úkolem … je proto nejen ochrana individuálních veřejných subjektivních práv, nýbrž </a:t>
            </a:r>
            <a:r>
              <a:rPr lang="cs-CZ" sz="1600" i="1" dirty="0">
                <a:solidFill>
                  <a:srgbClr val="FF0000"/>
                </a:solidFill>
              </a:rPr>
              <a:t>také výklad právního řádu a sjednocování rozhodovací činnosti krajských soudů</a:t>
            </a:r>
            <a:r>
              <a:rPr lang="cs-CZ" sz="1600" i="1" dirty="0"/>
              <a:t>. </a:t>
            </a:r>
            <a:r>
              <a:rPr lang="cs-CZ" sz="1600" i="1" dirty="0">
                <a:solidFill>
                  <a:srgbClr val="FF0000"/>
                </a:solidFill>
              </a:rPr>
              <a:t>Přijatelnost</a:t>
            </a:r>
            <a:r>
              <a:rPr lang="cs-CZ" sz="1600" i="1" dirty="0"/>
              <a:t> kasační stížnosti je třeba odlišovat od </a:t>
            </a:r>
            <a:r>
              <a:rPr lang="cs-CZ" sz="1600" i="1" dirty="0">
                <a:solidFill>
                  <a:srgbClr val="FF0000"/>
                </a:solidFill>
              </a:rPr>
              <a:t>přípustnosti</a:t>
            </a:r>
            <a:r>
              <a:rPr lang="cs-CZ" sz="1600" i="1" dirty="0"/>
              <a:t> kasační stížnosti na straně jedné a </a:t>
            </a:r>
            <a:r>
              <a:rPr lang="cs-CZ" sz="1600" i="1" dirty="0">
                <a:solidFill>
                  <a:srgbClr val="FF0000"/>
                </a:solidFill>
              </a:rPr>
              <a:t>důvodnosti</a:t>
            </a:r>
            <a:r>
              <a:rPr lang="cs-CZ" sz="1600" i="1" dirty="0"/>
              <a:t> na straně druhé. Přípustnost (či tedy spíše absence některého z důvodů nepřípustnosti) kasační stížnosti je dána splněním zákonných procesních předpokladů, jako je včasné podání kasační stížnosti … , řádné zastoupení … , absence dalších zákonných důvodů nepřípustnosti … apod. Důvodnost kasační stížnosti na straně druhé je otázkou věcného posouzení kasačních důvodů stěžovatelem uváděných … V zájmu stěžovatele … je nejenom splnit podmínky přípustnosti kasační stížnosti a svoji stížnost opřít o některý z důvodů kasační stížnosti, stanovených v § 103 odst. 1 s. ř. s., nýbrž též uvést, v čem stěžovatel spatřuje - v mezích kritérií přijatelnosti - v konkrétním případě přesah svých vlastních zájmů, a z jakého důvodu by tedy měl Nejvyšší správní soud předloženou kasační stížnost věcně projednat.“</a:t>
            </a:r>
          </a:p>
          <a:p>
            <a:pPr algn="just">
              <a:lnSpc>
                <a:spcPct val="10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62999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F15BF8F4-0DE3-44C6-9BC6-8990159F97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C599ADBD-481B-4316-BB1E-5ACB58A15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BE1233D-9560-4434-8C81-A1D76F7E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Nepřijatelnost kasační stížnosti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B4A96D62-8988-4B3E-ABAA-C9B377080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396538"/>
            <a:ext cx="8066301" cy="5461462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1600" b="1" dirty="0"/>
              <a:t>Přijatelnost</a:t>
            </a:r>
            <a:r>
              <a:rPr lang="cs-CZ" sz="1600" dirty="0"/>
              <a:t> kasační stížnosti může nastat v následujících </a:t>
            </a:r>
            <a:r>
              <a:rPr lang="cs-CZ" sz="1600" b="1" dirty="0"/>
              <a:t>typových případech</a:t>
            </a:r>
            <a:r>
              <a:rPr lang="cs-CZ" sz="1600" dirty="0"/>
              <a:t>: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dirty="0"/>
              <a:t>1) Kasační stížnost se dotýká právních otázek, které dosud </a:t>
            </a:r>
            <a:r>
              <a:rPr lang="cs-CZ" sz="1600" b="1" dirty="0"/>
              <a:t>nebyly vůbec či nebyly plně řešeny judikaturou </a:t>
            </a:r>
            <a:r>
              <a:rPr lang="cs-CZ" sz="1600" dirty="0"/>
              <a:t>Nejvyššího správního soudu.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dirty="0"/>
              <a:t>2) Kasační stížnost se týká právních otázek, které jsou dosavadní judikaturou řešeny </a:t>
            </a:r>
            <a:r>
              <a:rPr lang="cs-CZ" sz="1600" b="1" dirty="0"/>
              <a:t>rozdílně</a:t>
            </a:r>
            <a:r>
              <a:rPr lang="cs-CZ" sz="1600" dirty="0"/>
              <a:t>. Rozdílnost v judikatuře přitom může vyvstat </a:t>
            </a:r>
            <a:r>
              <a:rPr lang="cs-CZ" sz="1600" b="1" dirty="0"/>
              <a:t>na úrovni krajských soudů i v rámci Nejvyššího správního soudu.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dirty="0"/>
              <a:t>3) Kasační stížnost bude přijatelná pro potřebu </a:t>
            </a:r>
            <a:r>
              <a:rPr lang="cs-CZ" sz="1600" b="1" dirty="0"/>
              <a:t>učinit tzv. </a:t>
            </a:r>
            <a:r>
              <a:rPr lang="cs-CZ" sz="1600" b="1" dirty="0" err="1"/>
              <a:t>judikatorní</a:t>
            </a:r>
            <a:r>
              <a:rPr lang="cs-CZ" sz="1600" b="1" dirty="0"/>
              <a:t> odklon</a:t>
            </a:r>
            <a:r>
              <a:rPr lang="cs-CZ" sz="1600" dirty="0"/>
              <a:t>. To znamená, že Nejvyšší správní soud ve výjimečných a odůvodněných případech sezná, že je na místě změnit výklad určité právní otázky, řešené dosud správními soudy jednotně.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dirty="0"/>
              <a:t>4) Další případ přijatelnosti kasační stížnosti bude dán tehdy, pokud by bylo v napadeném </a:t>
            </a:r>
            <a:r>
              <a:rPr lang="cs-CZ" sz="1600" b="1" dirty="0"/>
              <a:t>rozhodnutí krajského soudu shledáno zásadní pochybení, které mohlo mít dopad do hmotněprávního postavení stěžovatele</a:t>
            </a:r>
            <a:r>
              <a:rPr lang="cs-CZ" sz="1600" dirty="0"/>
              <a:t>. O zásadní právní pochybení se v konkrétním případě může jednat především tehdy, pokud: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dirty="0"/>
              <a:t>	a) krajský soud ve svém rozhodnutí </a:t>
            </a:r>
            <a:r>
              <a:rPr lang="cs-CZ" sz="1600" b="1" dirty="0"/>
              <a:t>nerespektoval ustálenou a jasnou soudní judikaturu</a:t>
            </a:r>
            <a:r>
              <a:rPr lang="cs-CZ" sz="1600" dirty="0"/>
              <a:t>, a nelze navíc vyloučit, že k tomuto nerespektování nebude docházet i v budoucnu.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600" dirty="0"/>
              <a:t>	b) krajský soud v jednotlivém případě </a:t>
            </a:r>
            <a:r>
              <a:rPr lang="cs-CZ" sz="1600" b="1" dirty="0"/>
              <a:t>hrubě pochybil při výkladu hmotného či procesního práva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160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47214"/>
            <a:ext cx="8066301" cy="451576"/>
          </a:xfrm>
        </p:spPr>
        <p:txBody>
          <a:bodyPr/>
          <a:lstStyle/>
          <a:p>
            <a:r>
              <a:rPr lang="cs-CZ" dirty="0"/>
              <a:t>Řízení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4790"/>
            <a:ext cx="8066301" cy="453721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Posouzení </a:t>
            </a:r>
            <a:r>
              <a:rPr lang="cs-CZ" sz="2400" b="1" dirty="0"/>
              <a:t>splnění podmínek řízení </a:t>
            </a:r>
            <a:r>
              <a:rPr lang="cs-CZ" sz="2400" dirty="0"/>
              <a:t>– včasnost, přípustnost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Odstranění</a:t>
            </a:r>
            <a:r>
              <a:rPr lang="cs-CZ" sz="2400" dirty="0"/>
              <a:t> (odstranitelných) vad kasační stížnosti a nedostatků podmínek řízení – osvobození od soudních poplatků, ustanovení zástupce, doplnění kasační stížnosti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Doručení </a:t>
            </a:r>
            <a:r>
              <a:rPr lang="cs-CZ" sz="2400" b="1" dirty="0"/>
              <a:t>kasační stížnosti k vyjádření </a:t>
            </a:r>
            <a:r>
              <a:rPr lang="cs-CZ" sz="2400" dirty="0"/>
              <a:t>a </a:t>
            </a:r>
            <a:r>
              <a:rPr lang="cs-CZ" sz="2400" b="1" dirty="0"/>
              <a:t>obstarání soudního a správního spisu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Rozhoduje se zpravidla bez jednání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Vázanost rozsahem </a:t>
            </a:r>
            <a:r>
              <a:rPr lang="cs-CZ" sz="2400" dirty="0"/>
              <a:t>kasační stížnosti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Vázanost důvody </a:t>
            </a:r>
            <a:r>
              <a:rPr lang="cs-CZ" sz="2400" dirty="0"/>
              <a:t>kasační stížnosti (x zmatečnost, procesní vady, nepřezkoumatelnost a nicotnost) – </a:t>
            </a:r>
            <a:r>
              <a:rPr lang="cs-CZ" sz="2400" b="1" dirty="0">
                <a:solidFill>
                  <a:srgbClr val="FF0000"/>
                </a:solidFill>
              </a:rPr>
              <a:t>vady ex offo 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Zákaz novot </a:t>
            </a:r>
            <a:r>
              <a:rPr lang="cs-CZ" sz="2400" dirty="0"/>
              <a:t>(§ 109 odst. 5)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012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Příklady (ne všechny) kasační stížnosti ve zvláštních zákonech: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§ 32 zákona o azylu č. 325/1999 Sb. – ex lege </a:t>
            </a:r>
            <a:r>
              <a:rPr lang="cs-CZ" sz="2400" dirty="0">
                <a:solidFill>
                  <a:srgbClr val="FF0000"/>
                </a:solidFill>
              </a:rPr>
              <a:t>odkladný účinek </a:t>
            </a:r>
            <a:r>
              <a:rPr lang="cs-CZ" sz="2400" dirty="0"/>
              <a:t>(žaloby i kasační stížnosti), specifické </a:t>
            </a:r>
            <a:r>
              <a:rPr lang="cs-CZ" sz="2400" dirty="0">
                <a:solidFill>
                  <a:srgbClr val="FF0000"/>
                </a:solidFill>
              </a:rPr>
              <a:t>lhůty </a:t>
            </a:r>
            <a:r>
              <a:rPr lang="cs-CZ" sz="2400" dirty="0"/>
              <a:t>pro rozhodnutí 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§ 124a daňového řádu č. 280/2009 Sb. – </a:t>
            </a:r>
            <a:r>
              <a:rPr lang="cs-CZ" sz="2400" dirty="0">
                <a:solidFill>
                  <a:srgbClr val="FF0000"/>
                </a:solidFill>
              </a:rPr>
              <a:t>neúčinnost </a:t>
            </a:r>
            <a:r>
              <a:rPr lang="cs-CZ" sz="2400" dirty="0"/>
              <a:t>rozhodnutí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§ 85 odst. 1 zákona č. 250/2016 Sb., o odpovědnosti za přestupky a řízení o nich – </a:t>
            </a:r>
            <a:r>
              <a:rPr lang="cs-CZ" sz="2400" dirty="0">
                <a:solidFill>
                  <a:srgbClr val="FF0000"/>
                </a:solidFill>
              </a:rPr>
              <a:t>přerušení řízení o přestupku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§ 172 odst. 6 cizineckého zákona č. 326/1999 Sb., </a:t>
            </a:r>
            <a:r>
              <a:rPr lang="cs-CZ" sz="2400" dirty="0">
                <a:solidFill>
                  <a:srgbClr val="FF0000"/>
                </a:solidFill>
              </a:rPr>
              <a:t>zastavení řízení o kasační stížnosti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48010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38682"/>
            <a:ext cx="8066301" cy="449331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1" dirty="0"/>
              <a:t>As</a:t>
            </a:r>
            <a:r>
              <a:rPr lang="cs-CZ" sz="2000" dirty="0"/>
              <a:t> - řízení o kasačních stížnostech ve věcech dále neuvedených           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err="1"/>
              <a:t>Ads</a:t>
            </a:r>
            <a:r>
              <a:rPr lang="cs-CZ" sz="2000" dirty="0"/>
              <a:t> - řízení o kasačních stížnostech ve věcech důchodového pojištění, nemocenského pojištění, zdravotního pojištění, nemocenské péče v ozbrojených silách, uchazečů o zaměstnání a jejich hmotného zabezpečení podle předpisů o zaměstnanosti, sociální péče a státní sociální podpory, pojistného na sociální zabezpečení a příspěvku na státní politiku zaměstnanosti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err="1"/>
              <a:t>Afs</a:t>
            </a:r>
            <a:r>
              <a:rPr lang="cs-CZ" sz="2000" dirty="0"/>
              <a:t> - řízení o kasačních stížnostech ve věcech cel, daní, poplatků a ostatních daňových řízení, ve věcech týkajících se rozpočtových pravidel a dotací 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err="1"/>
              <a:t>Ars</a:t>
            </a:r>
            <a:r>
              <a:rPr lang="cs-CZ" sz="2000" dirty="0"/>
              <a:t> - řízení o kasačních stížnostech ve věcech místního a krajského referenda </a:t>
            </a:r>
          </a:p>
          <a:p>
            <a:pPr algn="just">
              <a:lnSpc>
                <a:spcPct val="100000"/>
              </a:lnSpc>
            </a:pPr>
            <a:r>
              <a:rPr lang="cs-CZ" sz="2000" b="1" dirty="0" err="1"/>
              <a:t>Azs</a:t>
            </a:r>
            <a:r>
              <a:rPr lang="cs-CZ" sz="2000" dirty="0"/>
              <a:t> - řízení o kasačních stížnostech ve věcech mezinárodní ochrany a zákona o pobytu cizinců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07128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Rozhodnutí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Zrušení</a:t>
            </a:r>
            <a:r>
              <a:rPr lang="cs-CZ" sz="2400" dirty="0"/>
              <a:t> rozhodnutí KS a </a:t>
            </a:r>
            <a:r>
              <a:rPr lang="cs-CZ" sz="2400" b="1" dirty="0">
                <a:solidFill>
                  <a:srgbClr val="FF0000"/>
                </a:solidFill>
              </a:rPr>
              <a:t>vrácení věci k dalšímu řízení </a:t>
            </a:r>
            <a:r>
              <a:rPr lang="cs-CZ" sz="2400" dirty="0"/>
              <a:t>se </a:t>
            </a:r>
            <a:r>
              <a:rPr lang="cs-CZ" sz="2400" b="1" dirty="0"/>
              <a:t>závazným právním názorem </a:t>
            </a:r>
            <a:r>
              <a:rPr lang="cs-CZ" sz="2400" dirty="0"/>
              <a:t>(kasační stížnost je důvodná), KS rozhodne celkově o nákladech řízení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34" y="2849837"/>
            <a:ext cx="8113487" cy="10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17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Rozhodnutí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Zrušení</a:t>
            </a:r>
            <a:r>
              <a:rPr lang="cs-CZ" sz="2400" dirty="0"/>
              <a:t> rozhodnutí KS a </a:t>
            </a:r>
            <a:r>
              <a:rPr lang="cs-CZ" sz="2400" b="1" dirty="0"/>
              <a:t>zastavení řízení/odmítnutí návrhu/postoupení věci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400" b="1" dirty="0"/>
          </a:p>
          <a:p>
            <a:pPr marL="0" indent="0" algn="just">
              <a:lnSpc>
                <a:spcPct val="100000"/>
              </a:lnSpc>
              <a:buNone/>
            </a:pPr>
            <a:endParaRPr lang="cs-CZ" sz="2400" b="1" dirty="0"/>
          </a:p>
          <a:p>
            <a:pPr marL="0" indent="0" algn="just">
              <a:lnSpc>
                <a:spcPct val="100000"/>
              </a:lnSpc>
              <a:buNone/>
            </a:pPr>
            <a:endParaRPr lang="cs-CZ" sz="2400" b="1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10582" t="26984" r="10549" b="20900"/>
          <a:stretch/>
        </p:blipFill>
        <p:spPr bwMode="auto">
          <a:xfrm>
            <a:off x="849086" y="2490787"/>
            <a:ext cx="7540171" cy="2277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371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398131"/>
            <a:ext cx="8066301" cy="451576"/>
          </a:xfrm>
        </p:spPr>
        <p:txBody>
          <a:bodyPr/>
          <a:lstStyle/>
          <a:p>
            <a:pPr algn="just"/>
            <a:r>
              <a:rPr lang="cs-CZ" dirty="0"/>
              <a:t>Otázky, na které se pokusíme odpovědět: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43863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i="1" dirty="0"/>
              <a:t>Je stávající Nejvyšší správní soud pokračovatelem nejvyššího správního soudu z období tzv. 1 republiky?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O čem všem vlastně jedná a rozhoduje Nejvyšší správní soud?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Co je to kasační stížnost a proč její podatel (tj. stěžovatel) musí být zastoupen advokátem?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Může Nejvyšší správní soud přímo zrušit i rozhodnutí správních orgánů?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Jaká je povaha rozhodnutí Nejvyššího správního soudu a jaké jsou jejich dopady do praxe?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Jaký je vztah mezi Nejvyšším správním soudem a Nejvyšším soudem nebo Ústavním soudem?  </a:t>
            </a:r>
          </a:p>
          <a:p>
            <a:pPr algn="just">
              <a:lnSpc>
                <a:spcPct val="100000"/>
              </a:lnSpc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188252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Rozhodnutí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50822"/>
            <a:ext cx="8066301" cy="428117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Zrušení </a:t>
            </a:r>
            <a:r>
              <a:rPr lang="cs-CZ" sz="2400" dirty="0"/>
              <a:t>rozhodnutí KS a </a:t>
            </a:r>
            <a:r>
              <a:rPr lang="cs-CZ" sz="2400" b="1" dirty="0">
                <a:solidFill>
                  <a:srgbClr val="FF0000"/>
                </a:solidFill>
              </a:rPr>
              <a:t>zrušení</a:t>
            </a:r>
            <a:r>
              <a:rPr lang="cs-CZ" sz="2400" dirty="0"/>
              <a:t> </a:t>
            </a:r>
            <a:r>
              <a:rPr lang="cs-CZ" sz="2400" b="1" dirty="0"/>
              <a:t>rozhodnutí správního orgánu </a:t>
            </a:r>
            <a:r>
              <a:rPr lang="cs-CZ" sz="2400" dirty="0"/>
              <a:t>(„celé až dolů“), zrušení OOP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4" y="2433216"/>
            <a:ext cx="8833446" cy="372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2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Rozhodnutí o kasační stížnosti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Zamítnutí </a:t>
            </a:r>
            <a:r>
              <a:rPr lang="cs-CZ" sz="2400" dirty="0"/>
              <a:t>kasační stížnost (je nedůvodná)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marL="0" indent="0" algn="just">
              <a:lnSpc>
                <a:spcPct val="100000"/>
              </a:lnSpc>
              <a:buNone/>
            </a:pPr>
            <a:endParaRPr lang="cs-CZ" sz="2400" dirty="0"/>
          </a:p>
          <a:p>
            <a:pPr marL="0" indent="0" algn="just">
              <a:lnSpc>
                <a:spcPct val="100000"/>
              </a:lnSpc>
              <a:buNone/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6" y="2149770"/>
            <a:ext cx="8149774" cy="17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84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Kompetenční žaloba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65118"/>
            <a:ext cx="8066301" cy="436688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Věcná příslušnost svěřena přímo </a:t>
            </a:r>
            <a:r>
              <a:rPr lang="cs-CZ" sz="2400" b="1" dirty="0"/>
              <a:t>NSS </a:t>
            </a:r>
            <a:r>
              <a:rPr lang="cs-CZ" sz="2400" dirty="0"/>
              <a:t>(sedmičlenný senát)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Kompetenční spor (nepodařilo se vyřešit podle § 133 </a:t>
            </a:r>
            <a:r>
              <a:rPr lang="cs-CZ" sz="2400" dirty="0" err="1"/>
              <a:t>SpŘ</a:t>
            </a:r>
            <a:r>
              <a:rPr lang="cs-CZ" sz="2400" dirty="0"/>
              <a:t>), stranami kompetenčního sporu: </a:t>
            </a:r>
            <a:r>
              <a:rPr lang="cs-CZ" sz="2400" b="1" dirty="0"/>
              <a:t>orgán státní správy a samosprávy</a:t>
            </a:r>
            <a:r>
              <a:rPr lang="cs-CZ" sz="2400" dirty="0"/>
              <a:t>, </a:t>
            </a:r>
            <a:r>
              <a:rPr lang="cs-CZ" sz="2400" b="1" dirty="0"/>
              <a:t>orgány samosprávy</a:t>
            </a:r>
            <a:r>
              <a:rPr lang="cs-CZ" sz="2400" dirty="0"/>
              <a:t>, nebo </a:t>
            </a:r>
            <a:r>
              <a:rPr lang="cs-CZ" sz="2400" b="1" dirty="0"/>
              <a:t>ústřední orgány státní správy </a:t>
            </a:r>
            <a:r>
              <a:rPr lang="cs-CZ" sz="2400" dirty="0"/>
              <a:t>(zákon č. 2/1969 Sb.)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Žalobní legitimace § 98</a:t>
            </a:r>
            <a:r>
              <a:rPr lang="cs-CZ" sz="2400" dirty="0"/>
              <a:t> – správní orgány i účastník řízení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Rozsudkem se </a:t>
            </a:r>
            <a:r>
              <a:rPr lang="cs-CZ" sz="2400" dirty="0">
                <a:solidFill>
                  <a:srgbClr val="FF0000"/>
                </a:solidFill>
              </a:rPr>
              <a:t>určí, který správní orgán má pravomoc vydat rozhodnutí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87192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FA741232-B149-4623-B78D-C8B3238883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D5DAE5EA-A863-4BFE-934A-3DF276F1E2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9F130D92-26CA-45AC-A9D7-3F6030A5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Prameny: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69C1A2B3-2779-489A-B53A-E19DDCE20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1" dirty="0"/>
              <a:t>Komentáře</a:t>
            </a:r>
            <a:r>
              <a:rPr lang="cs-CZ" sz="2000" dirty="0"/>
              <a:t> (Beck, </a:t>
            </a:r>
            <a:r>
              <a:rPr lang="cs-CZ" sz="2000" dirty="0" err="1"/>
              <a:t>Wolters</a:t>
            </a:r>
            <a:r>
              <a:rPr lang="cs-CZ" sz="2000" dirty="0"/>
              <a:t> </a:t>
            </a:r>
            <a:r>
              <a:rPr lang="cs-CZ" sz="2000" dirty="0" err="1"/>
              <a:t>Kluwer</a:t>
            </a:r>
            <a:r>
              <a:rPr lang="cs-CZ" sz="2000" dirty="0"/>
              <a:t>, </a:t>
            </a:r>
            <a:r>
              <a:rPr lang="cs-CZ" sz="2000" dirty="0" err="1"/>
              <a:t>Leges</a:t>
            </a:r>
            <a:r>
              <a:rPr lang="cs-CZ" sz="2000" dirty="0"/>
              <a:t>)</a:t>
            </a:r>
          </a:p>
          <a:p>
            <a:pPr algn="just">
              <a:lnSpc>
                <a:spcPct val="100000"/>
              </a:lnSpc>
            </a:pPr>
            <a:r>
              <a:rPr lang="cs-CZ" sz="2000" b="1" dirty="0"/>
              <a:t>Monografie:</a:t>
            </a:r>
          </a:p>
          <a:p>
            <a:pPr lvl="1" algn="just"/>
            <a:r>
              <a:rPr lang="cs-CZ" dirty="0"/>
              <a:t>Potěšil, L. Kasační stížnost. Praha: C. H. Beck, 2022, 336 s.</a:t>
            </a:r>
          </a:p>
          <a:p>
            <a:pPr algn="just">
              <a:lnSpc>
                <a:spcPct val="100000"/>
              </a:lnSpc>
            </a:pPr>
            <a:r>
              <a:rPr lang="cs-CZ" sz="2000" b="1" dirty="0"/>
              <a:t>Učebnice: </a:t>
            </a:r>
          </a:p>
          <a:p>
            <a:pPr lvl="1" algn="just"/>
            <a:r>
              <a:rPr lang="cs-CZ" dirty="0"/>
              <a:t>Skulová, S. a kol. Správní právo procesní. 4. vydání. Plzeň: Aleš Čeněk, 2020, s. 316, 327 - 330</a:t>
            </a:r>
          </a:p>
          <a:p>
            <a:pPr lvl="1" algn="just"/>
            <a:r>
              <a:rPr lang="cs-CZ" dirty="0"/>
              <a:t>Sládeček, V. Obecné správní právo. 4. vydání.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, 2019, s. 346 – 348, 432 – 433, 467 - 468</a:t>
            </a:r>
          </a:p>
          <a:p>
            <a:pPr lvl="1" algn="just"/>
            <a:r>
              <a:rPr lang="cs-CZ" dirty="0"/>
              <a:t>Kopecký, M. Správní právo. Obecná část. Praha: C. H. Beck, 2019, s. 492 – 494, 520 – 523</a:t>
            </a:r>
          </a:p>
          <a:p>
            <a:pPr lvl="1" algn="just"/>
            <a:r>
              <a:rPr lang="cs-CZ" dirty="0" err="1"/>
              <a:t>Frumarová</a:t>
            </a:r>
            <a:r>
              <a:rPr lang="cs-CZ" dirty="0"/>
              <a:t>, K. a kol. Správní soudnictví. Praha: </a:t>
            </a:r>
            <a:r>
              <a:rPr lang="cs-CZ" dirty="0" err="1"/>
              <a:t>Leges</a:t>
            </a:r>
            <a:r>
              <a:rPr lang="cs-CZ" dirty="0"/>
              <a:t>, 2022, s. 605 - 656</a:t>
            </a:r>
          </a:p>
          <a:p>
            <a:pPr marL="324000" lvl="1" indent="0" algn="just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69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pic>
        <p:nvPicPr>
          <p:cNvPr id="6" name="Picture 2" descr="http://upload.wikimedia.org/wikipedia/commons/2/2f/Nejvy%C5%A1%C5%A1%C3%AD_spr%C3%A1vn%C3%AD_soud_%C4%8CR_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23" y="1704975"/>
            <a:ext cx="610154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2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50822"/>
            <a:ext cx="8066301" cy="428117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200" dirty="0"/>
              <a:t>Čl. 91 odst. 1 Ústavy – NSS tvoří soudní soustavu (tj. byl předpokládán již v roce 1992/1993)</a:t>
            </a:r>
          </a:p>
          <a:p>
            <a:pPr algn="just">
              <a:lnSpc>
                <a:spcPct val="100000"/>
              </a:lnSpc>
            </a:pPr>
            <a:r>
              <a:rPr lang="cs-CZ" sz="2200" dirty="0"/>
              <a:t>Čl. 87 odst. 3 Ústavy – „</a:t>
            </a:r>
            <a:r>
              <a:rPr lang="cs-CZ" sz="2200" i="1" dirty="0"/>
              <a:t>zákon může stanovit, že </a:t>
            </a:r>
            <a:r>
              <a:rPr lang="cs-CZ" sz="2200" i="1" dirty="0">
                <a:solidFill>
                  <a:srgbClr val="FF0000"/>
                </a:solidFill>
              </a:rPr>
              <a:t>namísto Ústavního soudu</a:t>
            </a:r>
            <a:r>
              <a:rPr lang="cs-CZ" sz="2200" i="1" dirty="0"/>
              <a:t> rozhoduje Nejvyšší správní soud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200" i="1" dirty="0"/>
              <a:t>a) o zrušení právních předpisů nebo jejich jednotlivých ustanovení, jsou-li v rozporu se zákonem, - </a:t>
            </a:r>
            <a:r>
              <a:rPr lang="cs-CZ" sz="2200" b="1" dirty="0">
                <a:solidFill>
                  <a:srgbClr val="FF0000"/>
                </a:solidFill>
              </a:rPr>
              <a:t>nerealizováno</a:t>
            </a:r>
            <a:endParaRPr lang="cs-CZ" sz="2200" b="1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200" i="1" dirty="0"/>
              <a:t>b) spory o rozsah kompetencí státních orgánů a orgánů územní samosprávy, nepřísluší-li podle zákona jinému orgánu</a:t>
            </a:r>
            <a:r>
              <a:rPr lang="cs-CZ" sz="2200" dirty="0"/>
              <a:t>.“ – </a:t>
            </a:r>
            <a:r>
              <a:rPr lang="cs-CZ" sz="2200" b="1" dirty="0">
                <a:solidFill>
                  <a:srgbClr val="FF0000"/>
                </a:solidFill>
              </a:rPr>
              <a:t>ano (tzv. kompetenční žaloba)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200" b="1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sz="2200" dirty="0"/>
              <a:t>historie a vývoj správního soudnictví a NSS (viz úvodní přednáška do soudní ochrany), zřízen k 1. 1. 2003</a:t>
            </a:r>
          </a:p>
          <a:p>
            <a:pPr>
              <a:lnSpc>
                <a:spcPct val="10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7906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1" dirty="0"/>
              <a:t>NSS</a:t>
            </a:r>
            <a:r>
              <a:rPr lang="cs-CZ" sz="2000" dirty="0"/>
              <a:t> (</a:t>
            </a:r>
            <a:r>
              <a:rPr lang="cs-CZ" sz="2000" dirty="0" err="1"/>
              <a:t>sp</a:t>
            </a:r>
            <a:r>
              <a:rPr lang="cs-CZ" sz="2000" dirty="0"/>
              <a:t>. zn. 5 As 43/2006) </a:t>
            </a:r>
            <a:r>
              <a:rPr lang="cs-CZ" sz="2000" i="1" dirty="0"/>
              <a:t>„Zanikl-li orgán (zde prvorepublikový Nejvyšší správní soud zřízený zákonem č. 3/1918 Sb.), aniž by řízení ukončil, nelze bez zákonného zmocnění v takovém řízení pokračovat jiným orgánem. </a:t>
            </a:r>
            <a:r>
              <a:rPr lang="cs-CZ" sz="2000" i="1" dirty="0">
                <a:solidFill>
                  <a:srgbClr val="FF0000"/>
                </a:solidFill>
              </a:rPr>
              <a:t>Zákonem č. 150/2002 Sb. ani jiným právním předpisem není upravena otázka právního nástupnictví vůči prvorepublikovému Nejvyššímu správnímu soudu ani hmotněprávní či </a:t>
            </a:r>
            <a:r>
              <a:rPr lang="cs-CZ" sz="2000" i="1" dirty="0" err="1">
                <a:solidFill>
                  <a:srgbClr val="FF0000"/>
                </a:solidFill>
              </a:rPr>
              <a:t>procesněprávní</a:t>
            </a:r>
            <a:r>
              <a:rPr lang="cs-CZ" sz="2000" i="1" dirty="0">
                <a:solidFill>
                  <a:srgbClr val="FF0000"/>
                </a:solidFill>
              </a:rPr>
              <a:t> kontinuita. </a:t>
            </a:r>
            <a:r>
              <a:rPr lang="cs-CZ" sz="2000" i="1" dirty="0"/>
              <a:t>Požadoval-li navrhovatel, aby krajský soud provedl doručení nálezu NSS z roku 1948, popř. přikázal takový úkon jinému správnímu orgánu, nelze jinak než návrh odmítnout dle § 46 odst. 1 písm. a) s. ř. s. pro absenci základních podmínek řízení.“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1593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91300" y="1397203"/>
            <a:ext cx="8066301" cy="443479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200" b="1" dirty="0"/>
              <a:t>Zřízen § 11 </a:t>
            </a:r>
            <a:r>
              <a:rPr lang="cs-CZ" sz="2200" dirty="0"/>
              <a:t>SŘS se sídlem </a:t>
            </a:r>
            <a:r>
              <a:rPr lang="cs-CZ" sz="2200" b="1" dirty="0"/>
              <a:t>v Brně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Vrcholný soudní orgán </a:t>
            </a:r>
            <a:r>
              <a:rPr lang="cs-CZ" sz="2200" dirty="0"/>
              <a:t>ve věcech správního soudnictví (§ 12)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Zajišťuje jednotu a zákonnost </a:t>
            </a:r>
            <a:r>
              <a:rPr lang="cs-CZ" sz="2200" dirty="0"/>
              <a:t>rozhodování ve správním soudnictví (zejména) tím, že </a:t>
            </a:r>
            <a:r>
              <a:rPr lang="cs-CZ" sz="2200" b="1" dirty="0"/>
              <a:t>rozhoduje o </a:t>
            </a:r>
            <a:r>
              <a:rPr lang="cs-CZ" sz="2200" b="1" dirty="0">
                <a:solidFill>
                  <a:srgbClr val="FF0000"/>
                </a:solidFill>
              </a:rPr>
              <a:t>kasačních stížnostech</a:t>
            </a:r>
          </a:p>
          <a:p>
            <a:pPr algn="just">
              <a:lnSpc>
                <a:spcPct val="100000"/>
              </a:lnSpc>
            </a:pPr>
            <a:r>
              <a:rPr lang="cs-CZ" sz="2200" b="1" dirty="0"/>
              <a:t>vydává Sb. NSS </a:t>
            </a:r>
            <a:r>
              <a:rPr lang="cs-CZ" sz="2200" dirty="0"/>
              <a:t>(§ 22) – vybraná rozhodnutí krajských soudů a NSS</a:t>
            </a:r>
          </a:p>
          <a:p>
            <a:pPr algn="just">
              <a:lnSpc>
                <a:spcPct val="100000"/>
              </a:lnSpc>
            </a:pPr>
            <a:r>
              <a:rPr lang="cs-CZ" sz="2200" dirty="0"/>
              <a:t>je členem </a:t>
            </a:r>
            <a:r>
              <a:rPr lang="cs-CZ" sz="2200" dirty="0">
                <a:hlinkClick r:id="rId2"/>
              </a:rPr>
              <a:t>Asociace státních rad a nejvyšších správních soudů Evropské unie</a:t>
            </a:r>
            <a:r>
              <a:rPr lang="cs-CZ" sz="2200" dirty="0"/>
              <a:t> a členem </a:t>
            </a:r>
            <a:r>
              <a:rPr lang="cs-CZ" sz="2200" dirty="0">
                <a:hlinkClick r:id="rId3"/>
              </a:rPr>
              <a:t>Mezinárodní asociaci nejvyšších správních soudů</a:t>
            </a:r>
            <a:r>
              <a:rPr lang="cs-CZ" sz="22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cs-CZ" sz="2200" dirty="0"/>
              <a:t>Zajišťuje </a:t>
            </a:r>
            <a:r>
              <a:rPr lang="cs-CZ" sz="2200" b="1" dirty="0"/>
              <a:t>rozhodování a publikování </a:t>
            </a:r>
            <a:r>
              <a:rPr lang="cs-CZ" sz="2200" dirty="0"/>
              <a:t>rozhodnutí tzv. </a:t>
            </a:r>
            <a:r>
              <a:rPr lang="cs-CZ" sz="2200" b="1" dirty="0"/>
              <a:t>zvláštního senátu </a:t>
            </a:r>
            <a:r>
              <a:rPr lang="cs-CZ" sz="2200" dirty="0"/>
              <a:t>podle zákona č. 131/2002 Sb.</a:t>
            </a:r>
          </a:p>
          <a:p>
            <a:pPr algn="just">
              <a:lnSpc>
                <a:spcPct val="100000"/>
              </a:lnSpc>
            </a:pPr>
            <a:endParaRPr lang="cs-CZ" sz="2200" b="1" dirty="0"/>
          </a:p>
          <a:p>
            <a:pPr>
              <a:lnSpc>
                <a:spcPct val="10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344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pic>
        <p:nvPicPr>
          <p:cNvPr id="6" name="Picture 2" descr="http://www.nssoud.cz/pics/bohuslavova_sbir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7" y="1629688"/>
            <a:ext cx="2601019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82" y="1715182"/>
            <a:ext cx="25661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400" dirty="0"/>
              <a:t>Rozhoduje </a:t>
            </a:r>
            <a:r>
              <a:rPr lang="cs-CZ" sz="2400" b="1" dirty="0"/>
              <a:t>v dalších případech dle SŘS, nebo zvláštního zákona: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Určení </a:t>
            </a:r>
            <a:r>
              <a:rPr lang="cs-CZ" sz="2400" b="1" dirty="0"/>
              <a:t>příslušnosti</a:t>
            </a:r>
            <a:r>
              <a:rPr lang="cs-CZ" sz="2400" dirty="0"/>
              <a:t> (§ 7 odst. 6)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Vyloučení soudce </a:t>
            </a:r>
            <a:r>
              <a:rPr lang="cs-CZ" sz="2400" dirty="0"/>
              <a:t>(§ 8 odst. 3 a 5)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Přikázání věci </a:t>
            </a:r>
            <a:r>
              <a:rPr lang="cs-CZ" sz="2400" dirty="0"/>
              <a:t>(§ 9 odst. 1 a 2)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Kompetenční žaloby </a:t>
            </a:r>
            <a:r>
              <a:rPr lang="cs-CZ" sz="2400" dirty="0"/>
              <a:t>§ 97 odst. 4 – </a:t>
            </a:r>
            <a:r>
              <a:rPr lang="cs-CZ" sz="2400" dirty="0">
                <a:solidFill>
                  <a:srgbClr val="FF0000"/>
                </a:solidFill>
              </a:rPr>
              <a:t>tzv. kompetenční senát (6+1)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Kárná řízení </a:t>
            </a:r>
            <a:r>
              <a:rPr lang="cs-CZ" sz="2400" dirty="0"/>
              <a:t>se soudci, státními zástupci a soudními exekutory (zákon č. 7/2002 Sb.) </a:t>
            </a:r>
            <a:r>
              <a:rPr lang="cs-CZ" sz="2400" b="1" dirty="0"/>
              <a:t>– postup podle trestního řádu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b="1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7269477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9</TotalTime>
  <Words>2728</Words>
  <Application>Microsoft Office PowerPoint</Application>
  <PresentationFormat>Vlastní</PresentationFormat>
  <Paragraphs>346</Paragraphs>
  <Slides>33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Prezentace_MU_CZ</vt:lpstr>
      <vt:lpstr>Nejvyšší správní soud v systému správního soudnictví – kasační stížnost, řízení o kasační stížnosti a jiné druhy řízení před Nejvyšším správním soudem. </vt:lpstr>
      <vt:lpstr>Obsah přednášky</vt:lpstr>
      <vt:lpstr>Otázky, na které se pokusíme odpovědět: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</vt:lpstr>
      <vt:lpstr>Nejvyšší správní soud v roce 2022</vt:lpstr>
      <vt:lpstr>Nejvyšší správní soud (I. pololetí 2023)</vt:lpstr>
      <vt:lpstr>Nejvyšší správní soud</vt:lpstr>
      <vt:lpstr>Kasační stížnost</vt:lpstr>
      <vt:lpstr>Kasační stížnost</vt:lpstr>
      <vt:lpstr>Kasační stížnost</vt:lpstr>
      <vt:lpstr>Kasační stížnost</vt:lpstr>
      <vt:lpstr>Kasační stížnost</vt:lpstr>
      <vt:lpstr>Nepřijatelnost kasační stížnosti</vt:lpstr>
      <vt:lpstr>Nepřijatelnost kasační stížnosti</vt:lpstr>
      <vt:lpstr>Řízení o kasační stížnosti</vt:lpstr>
      <vt:lpstr>Řízení o kasační stížnosti</vt:lpstr>
      <vt:lpstr>Řízení o kasační stížnosti</vt:lpstr>
      <vt:lpstr>Rozhodnutí o kasační stížnosti</vt:lpstr>
      <vt:lpstr>Rozhodnutí o kasační stížnosti</vt:lpstr>
      <vt:lpstr>Rozhodnutí o kasační stížnosti</vt:lpstr>
      <vt:lpstr>Rozhodnutí o kasační stížnosti</vt:lpstr>
      <vt:lpstr>Kompetenční žaloba</vt:lpstr>
      <vt:lpstr>Prameny: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práv poskytovaná správním soudnictvím – pojem, podstata, funkce, organizace a vývoj správního soudnictví.</dc:title>
  <dc:creator>Lukas Potesil</dc:creator>
  <cp:lastModifiedBy>Lukáš</cp:lastModifiedBy>
  <cp:revision>89</cp:revision>
  <cp:lastPrinted>2019-11-18T06:05:28Z</cp:lastPrinted>
  <dcterms:created xsi:type="dcterms:W3CDTF">2019-11-18T05:31:11Z</dcterms:created>
  <dcterms:modified xsi:type="dcterms:W3CDTF">2023-12-10T14:31:22Z</dcterms:modified>
</cp:coreProperties>
</file>