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0" r:id="rId3"/>
    <p:sldId id="418" r:id="rId4"/>
    <p:sldId id="424" r:id="rId5"/>
    <p:sldId id="409" r:id="rId6"/>
    <p:sldId id="410" r:id="rId7"/>
    <p:sldId id="407" r:id="rId8"/>
    <p:sldId id="408" r:id="rId9"/>
    <p:sldId id="389" r:id="rId10"/>
    <p:sldId id="390" r:id="rId11"/>
    <p:sldId id="391" r:id="rId12"/>
    <p:sldId id="430" r:id="rId13"/>
    <p:sldId id="392" r:id="rId14"/>
    <p:sldId id="393" r:id="rId15"/>
    <p:sldId id="394" r:id="rId16"/>
    <p:sldId id="425" r:id="rId17"/>
    <p:sldId id="395" r:id="rId18"/>
    <p:sldId id="426" r:id="rId19"/>
    <p:sldId id="396" r:id="rId20"/>
    <p:sldId id="427" r:id="rId21"/>
    <p:sldId id="428" r:id="rId22"/>
    <p:sldId id="429" r:id="rId23"/>
    <p:sldId id="398" r:id="rId24"/>
    <p:sldId id="403" r:id="rId25"/>
    <p:sldId id="400" r:id="rId26"/>
    <p:sldId id="401" r:id="rId27"/>
    <p:sldId id="402" r:id="rId28"/>
    <p:sldId id="414" r:id="rId29"/>
    <p:sldId id="406" r:id="rId30"/>
    <p:sldId id="415" r:id="rId31"/>
    <p:sldId id="416" r:id="rId32"/>
    <p:sldId id="412" r:id="rId33"/>
    <p:sldId id="413" r:id="rId34"/>
    <p:sldId id="417" r:id="rId35"/>
    <p:sldId id="305" r:id="rId36"/>
    <p:sldId id="324" r:id="rId37"/>
  </p:sldIdLst>
  <p:sldSz cx="12192000" cy="6858000"/>
  <p:notesSz cx="6811963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112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404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112" y="9448404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36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781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7" y="4724202"/>
            <a:ext cx="5449570" cy="447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36" y="9446678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Trestné činy proti právům na ochranu osobnosti, soukromí a listovního tajemství  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5F90932-4DF7-473A-A420-A7223E77C9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BE20FC1-C875-4D05-9C12-B036A67A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31CED0-D1BB-4268-81D1-AC820F3F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v případě těžké újmy na zdraví se vychází v podstatě z těch kritérií, která se jinak uplatňují i při posuzování ublížení na zdraví, ovšem pojem těžká újma na zdraví je již spojen s vážnější změnou zdravotního stavu poškozeného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základní rozdíl mezi ublížením na zdraví a těžkou újmou na zdraví spočívá v tom, že u těžké újmy na zdraví musí vždy jít o vážnou poruchu zdraví nebo o jiné vážné onemocnění (viz. § 122/2 </a:t>
            </a:r>
            <a:r>
              <a:rPr lang="cs-CZ" sz="1700" dirty="0" err="1"/>
              <a:t>TrZ</a:t>
            </a:r>
            <a:r>
              <a:rPr lang="cs-CZ" sz="1700" dirty="0"/>
              <a:t>)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k tomu, aby se jednalo o těžkou újmu na zdraví, je nutné současné splnění dvou základních podmínek: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existence vážné poruchy zdraví nebo jiného vážného onemocnění,</a:t>
            </a:r>
          </a:p>
          <a:p>
            <a:pPr marL="324000" lvl="1" indent="0" algn="just">
              <a:buNone/>
            </a:pPr>
            <a:r>
              <a:rPr lang="cs-CZ" sz="1500" dirty="0"/>
              <a:t> </a:t>
            </a:r>
          </a:p>
          <a:p>
            <a:pPr lvl="1" algn="just"/>
            <a:r>
              <a:rPr lang="cs-CZ" sz="1500" dirty="0"/>
              <a:t>naplnění alespoň některého z taxativně uvedených případů, kdy jde o těžkou újmu na zdraví. Přitom v konkrétní věci může být naplněno i více z těchto druhů těžké újmy na zdraví, jednotlivé druhy se mohou překrývat - např. může jít současně o zmrzačení podle písm. a) a ztrátu pracovní způsobilosti podle písm. b).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závěr, že jde o stav těžké újmy na zdraví je právním závěrem, jenž přísluší OČTŘ, které jej činí zpravidla na podkladě odborných lékařských vyjádření nebo znaleckých posudků</a:t>
            </a:r>
          </a:p>
        </p:txBody>
      </p:sp>
    </p:spTree>
    <p:extLst>
      <p:ext uri="{BB962C8B-B14F-4D97-AF65-F5344CB8AC3E}">
        <p14:creationId xmlns:p14="http://schemas.microsoft.com/office/powerpoint/2010/main" val="354503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E7B4A61-A827-4762-83C9-5B5F950421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39F2B60-F703-4CDF-9E73-BE75175B6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Organizovaná skupina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09F6FF-0047-4E34-B6D5-08EBBD46C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za organizovanou skupinu lze považovat sdružení nejméně tří lidí, kteří jednají plánovitě a koordinovaně a dělí si mezi sebou úkoly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nevyžaduje se, aby na činnosti skupiny byla některá osoba zúčastněna jako organizátor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dělba úkolů a koordinovanost činnosti zvyšuje pravděpodobnost úspěšnosti trestného činu a tím i jeho závažnost a nebezpečnost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postačí faktická koordinovaná činnost bez formálního přijetí do skupiny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ustálená judikatura vyžaduje, aby šlo o nejméně tříčlenné sdružení osob trestně odpovědných (R 45/1986)</a:t>
            </a:r>
          </a:p>
        </p:txBody>
      </p:sp>
    </p:spTree>
    <p:extLst>
      <p:ext uri="{BB962C8B-B14F-4D97-AF65-F5344CB8AC3E}">
        <p14:creationId xmlns:p14="http://schemas.microsoft.com/office/powerpoint/2010/main" val="193075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7D0231E-71CE-4658-A81B-FCF3FE41E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1C95367-E414-4BC5-8B3D-BFA0DBC55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7B0400-5C8C-4679-909F-2CA388265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okolnost podmiňující použití vyšší trestní sazby spočívající ve spáchání činu členem organizované skupiny je dána i tehdy, pokud organizovanou skupinu tvoří účastník na trestném činu a dva pachatelé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existence organizované skupiny není podmíněna tím, aby všichni její členové byli současně spolupachateli trestného činu podle § 23 </a:t>
            </a:r>
            <a:r>
              <a:rPr lang="cs-CZ" sz="1600" dirty="0" err="1"/>
              <a:t>TrZ</a:t>
            </a:r>
            <a:r>
              <a:rPr lang="cs-CZ" sz="1600" dirty="0"/>
              <a:t> 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jejími členy mohou být i účastníci na trestném činu podle § 24 odst. 1 </a:t>
            </a:r>
            <a:r>
              <a:rPr lang="cs-CZ" sz="1600" dirty="0" err="1"/>
              <a:t>TrZ</a:t>
            </a:r>
            <a:r>
              <a:rPr lang="cs-CZ" sz="1600" dirty="0"/>
              <a:t>, případně též další osoby mající na činu podíl, avšak přímo neztotožněné, za splnění předpokladu, že si jsou trestně stíhané osoby takové okolnosti vědomy</a:t>
            </a:r>
          </a:p>
        </p:txBody>
      </p:sp>
    </p:spTree>
    <p:extLst>
      <p:ext uri="{BB962C8B-B14F-4D97-AF65-F5344CB8AC3E}">
        <p14:creationId xmlns:p14="http://schemas.microsoft.com/office/powerpoint/2010/main" val="3904658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50E87ED-5287-4BB2-90CF-A104AEE5BA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9D5A7C7-3CB7-4350-AF92-94569CE9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Značný prospěch - § 138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FD2EB2-013E-4E23-9920-4BE1F2C72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pojem „prospěch“ není v zákoně definován - prospěchem se rozumí to, co pachatel získal trestným činem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prospěch může mít především povahu materiálního zisku pachatele vyčíslitelného v penězích v jiných případech může mít prospěch pachatele imateriální podobu (výhodu – přednostní projednání věci)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čistý prospěch - odečítají se náklady, které musel pachatel vynaložit na jeho získání (R 312/2009, R 41/2011) </a:t>
            </a:r>
          </a:p>
          <a:p>
            <a:pPr lvl="1" algn="just"/>
            <a:endParaRPr lang="cs-CZ" sz="1500" dirty="0">
              <a:effectLst/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hrubý prospěchu  - k vynaloženým nákladům se nepřihlíží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značný prospěch = značná škoda, tj. 1.000.000,- Kč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větší prospěch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= větší škoda, tj. 100.000,- Kč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656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8E3748B-983B-4B67-AF9A-8B33E6C437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EEDEFC4-B6CD-404B-91C4-368D156F6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9EF08D-CA47-44B8-A92A-C0BB8B19B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výši prospěchu nelze ztotožňovat s výší způsobené škody, a to ani tehdy, použijí-li se pro jeho stanovení stejné peněžní částky jako pro jednotlivé druhy škody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prospěch pachatele může být v konkrétním případě vyšší i nižší než způsobená škoda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500" dirty="0"/>
              <a:t>např. pachatel odcizí věc v hodnotě 30.000, - Kč, v této výši způsobí škodu poškozenému, a poté odcizenou věc prodá jiné osobě za částku 15.000,- Kč, která představuje jeho majetkový prospěch ze spáchaného trestného činu nebo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pachatel může odcizenou věc prodat jiné osobě za částku 35.000,- Kč, která představuje jeho majetkový prospěch, jenž je vyšší než škoda způsobená trestným činem</a:t>
            </a:r>
          </a:p>
        </p:txBody>
      </p:sp>
    </p:spTree>
    <p:extLst>
      <p:ext uri="{BB962C8B-B14F-4D97-AF65-F5344CB8AC3E}">
        <p14:creationId xmlns:p14="http://schemas.microsoft.com/office/powerpoint/2010/main" val="50728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82E435B-C731-47B5-B716-9C48C26DC5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49E77B5-D7B2-4B79-AE37-E78D9FB2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Smrt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FD99BA-06C4-4130-AA01-256DE5C86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lidský život končí smrtí, ta však není jednorázovou skutečností, nýbrž procesem postupného vyhasínání životních funkcí trvajícím určitou dobu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 potřeby trestního práva je ale nezbytné přesné stanovení momentu smrti, a to především pro posouzení trestní odpovědnosti pachatele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judikatura (R 16/1986) definuje pojem smrti jako biologickou smrt mozku - tzv. cerebrální smrt, tedy okamžik, kdy obnovení všech životních funkcí je již nenávratně vyloučeno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tzv. klinická smrt, která představuje zástavu některých vitálních funkcí, avšak nevylučuje jejich obnovu, není z pohledu znaků uvedené skutkové podstaty relevantní</a:t>
            </a:r>
          </a:p>
        </p:txBody>
      </p:sp>
    </p:spTree>
    <p:extLst>
      <p:ext uri="{BB962C8B-B14F-4D97-AF65-F5344CB8AC3E}">
        <p14:creationId xmlns:p14="http://schemas.microsoft.com/office/powerpoint/2010/main" val="2675656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9B7388A-5B18-45A7-9BE9-1059CB6066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EB2CEBF-C8F6-4DDC-A2ED-5B7DB179E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Násilí - § 119 </a:t>
            </a:r>
            <a:r>
              <a:rPr lang="cs-CZ" dirty="0" err="1"/>
              <a:t>TrZ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3D0F50-83EB-46AB-BDA8-A58A3DC2D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násilí (§ 168/2, § 172, § 173, § 175, § 176, § 178/2, 3, § 179)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násilí může mít v podstatě dvě formy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500" dirty="0"/>
              <a:t>vis </a:t>
            </a:r>
            <a:r>
              <a:rPr lang="cs-CZ" sz="1500" dirty="0" err="1"/>
              <a:t>absoluta</a:t>
            </a:r>
            <a:r>
              <a:rPr lang="cs-CZ" sz="1500" dirty="0"/>
              <a:t>, když je zcela vyloučena vůle oběti a ani nejde o její jednání z důvodu fyzického nátlaku ze strany pachatele (např. pachatel oběť sváže a znemožní jí tak podat životu potřebný lék kojenci, který v důsledku toho zemře)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vis </a:t>
            </a:r>
            <a:r>
              <a:rPr lang="cs-CZ" sz="1500" dirty="0" err="1"/>
              <a:t>compulsiva</a:t>
            </a:r>
            <a:r>
              <a:rPr lang="cs-CZ" sz="1500" dirty="0"/>
              <a:t>, kdy sice jde o projev vůle oběti, který je však zásadním způsobem ovlivněn použitým nátlakem ze strany pachatele (např. pachatel bitím a pohrůžkou jeho pokračování donutí oběť ke splnění jeho požadavku)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násilí = vynaložení fyzické síly + uvedení do stavu bezbrannosti lstí nebo jiným obdobným způsobem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použití fyzické síly k překonání či zamezení kladeného či očekávaného odporu – fyzická složka + působení na vůli – násilí může směřovat vůči osobě, která  je k něčemu donucována či proti  jinému (např. osobě blízké) či proti věci, pokud je prostředkem nátlaku na vůli poškozeného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271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9B5314C-B75E-4636-A9D4-2342C379A9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A03CDAF-4D7F-4D28-AA69-5AECA1E5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BA38F0-E419-44EF-8782-5558E7E92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překonávání hmotné překážky za použití fyzické síly ( např. u trestného činu porušování domovní svobody podle § 178/2, 3  – pachatel se za použití sekyry dobývá do domu jiného)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119 </a:t>
            </a:r>
            <a:r>
              <a:rPr lang="cs-CZ" sz="1800" dirty="0" err="1"/>
              <a:t>TrZ</a:t>
            </a:r>
            <a:r>
              <a:rPr lang="cs-CZ" sz="1800" dirty="0"/>
              <a:t> – násilím je či spáchán i tehdy, je-li spáchán na osobě, kterou pachatel uvedl do stavu bezbrannosti lstí nebo jiným podobným způsobem.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tento znak je však naplněn jen tehdy, když oběť do stavu bezbrannosti uvede samotný pachatel a nedopadá tedy na situaci, kdy pachatel pouze zneužije stavu bezbrannosti oběti, aniž se sám na vzniku tohoto stavu jakkoli podílel - např. okrade těžce opilou osobu, na jejímž opití se nijak nepodílel, a tedy ji nepřivedl do stavu bezbrannosti - jeho jednání tak nelze posoudit jako trestný čin loupeže, ale jde o krádež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500" dirty="0"/>
              <a:t>tomu zneužití bezbrannosti u trestného činu znásilnění podle § 185/1 </a:t>
            </a:r>
            <a:r>
              <a:rPr lang="cs-CZ" sz="1500" dirty="0" err="1"/>
              <a:t>TrZ</a:t>
            </a:r>
            <a:r>
              <a:rPr lang="cs-CZ" sz="1500" dirty="0"/>
              <a:t>, kdy není významné, kdo osobu do tohoto stavu uvedl</a:t>
            </a:r>
          </a:p>
        </p:txBody>
      </p:sp>
    </p:spTree>
    <p:extLst>
      <p:ext uri="{BB962C8B-B14F-4D97-AF65-F5344CB8AC3E}">
        <p14:creationId xmlns:p14="http://schemas.microsoft.com/office/powerpoint/2010/main" val="3875019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3CC84D2-97DD-4AEA-9A72-3FA83ABE62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3E1A759-7C03-4BF8-9D3E-9943AD24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Pohrůžka/bezprostředního násilí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CC192D-4224-47CC-AFA8-4339E6D9E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pohrůžka bezprostředního násilí (§ 173, § 178/2,3, § 179/2) = pohrůžka násilím, které má být vykonáno ihned, nepodrobí-li se napadený vůli útočníka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pohrůžka je zpravidla je vyjádřena výslovně, ale postačí i konkludentní jednání, je-li z něho a ostatních okolností zřejmé, že násilí se má uskutečnit ihned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např. obstoupení napadeného, napřahování k úderu či ukázání zbraně, zatínání pěstí spojené s posunky, z nichž vyplývá odhodlání použít ihned násilí apod.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pohrůžka násilí (§ 175, § 176,  § 179/1)  je širším pojmem, zahrnuje jak pohrůžku bezprostředního násilí, tak i násilí spáchaného v  budoucnu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může se tedy jednat i o výhrůžku prostřednictvím dopisu, e-mailu, SMS zprávy, telefonickou apod.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579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37E1C25-3118-42CC-A71E-CD384C1266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7C848D3-BCA4-40DD-A654-E33886403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E81493-2920-4964-B764-791A56369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pohrůžkou bezprostředního násilí se rozumí hrozba okamžitým použitím násilí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500" dirty="0"/>
              <a:t>pohrůžka může směřovat jak přímo vůči poškozenému, tak i vůči jakékoliv jiné osobě či skupině osob nebo vůči věci, může být vyjádřena výslovně, avšak postačí i hrozba nevyslovená, ale vyjádřená chováním pachatele nebo pachatelů, pokud je z něj zřejmé, že se násilí ihned uskuteční, pokud nebude požadavku vyhověno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pohrůžka může směřovat jak přímo vůči poškozenému, tak i vůči jakékoliv jiné osobě či skupině osob nebo vůči věci, může být vyjádřena výslovně, avšak postačí i hrozba nevyslovená, ale vyjádřená chováním pachatele nebo pachatelů, pokud je z něj zřejmé, že se násilí ihned uskuteční, pokud nebude požadavku vyhověno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7471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F5BD6269-5733-4518-BC73-419E82E95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Objekt 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E0C5ACAB-92F9-43A4-8C2F-E6D75D35C8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druhový objekt  – lidská svoboda  - je společným znakem svobody pohybu, vyznání, domovní svobody či práva na ochranu osobnosti, soukromí a listovního tajemství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ochrana základních práv a svobod, chráněných i na úrovni ústavní a mezinárodní – nedotknutelnost osoby a jejího soukromí (čl. 7 LPS), osobní svoboda (čl. 8 LPS), právo na zachování lidské důstojnosti, osobní cti, dobré pověsti a právo na ochranu před nezasahováním do soukromého a rodinného života (čl. 10 LPS), nedotknutelnost obydlí (čl. 12 LPS), zachovávání listovního tajemství (čl.13 LPS), svoboda vyznání (čl. 16 LPS), svoboda shromažďování (čl. 19 LPS) a svoboda sdružování (čl. 20 LPS) </a:t>
            </a:r>
          </a:p>
          <a:p>
            <a:pPr marL="72000" indent="0" algn="just">
              <a:buNone/>
            </a:pPr>
            <a:endParaRPr lang="cs-CZ" altLang="cs-CZ" sz="1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A723C5-2B97-40A1-8B06-FA339CF3A2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72AC21A-3956-4A72-A2EF-4C8014965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Pohrůžka jiné těžké újmy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692B58-D9FB-4E24-9061-15DCA942F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pohrůžka  jiné těžké újmy (§ 175, § 176, § 179/1)  může spočívat v hrozbě majetkové újmy, vážné újmy na cti či dobré pověsti např. v důsledku zveřejnění určitých informací, ať již pravdivých, nebo lživých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400" dirty="0"/>
          </a:p>
          <a:p>
            <a:pPr lvl="1" algn="just"/>
            <a:r>
              <a:rPr lang="cs-CZ" sz="1400" dirty="0"/>
              <a:t>musí jít o neoprávněné jednání pachatele, který hrozí způsobením takových následků, které jsou svou intenzitou srovnatelné s hrozbou spojovanou s pohrůžkou násilí, takže pohrůžka jiné těžké újmy může u poškozeného vyvolat obavu obdobnou s ohrožením jeho života nebo zdraví 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může směřovat k rozvratu manželství nebo rodinného života, ke ztrátě zaměstnání apod.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lvl="1" algn="just"/>
            <a:r>
              <a:rPr lang="cs-CZ" sz="1400" dirty="0"/>
              <a:t>při posuzování, zda jde o pohrůžku jinou těžkou újmou, je třeba přihlížet též např. k závažnosti možného narušení osobních, rodinných, pracovních či podnikatelských nebo jiných vztahů poškozeného pro případ uskutečnění učiněné pohrůžky, k individuálním rysům osoby poškozeného, k intenzitě ovlivnění jeho psychického stavu apod., neboť dopad stejné pohrůžky může být podle její povahy u různých poškozených odlišný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vždy musí jít o jednání neoprávněné, a to ve vztahu k účelu, který pachatel sleduje, nikoliv ve vztahu k přípustnosti tohoto jednání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pohrůžkou jiné těžké újmy může být i účelově použitá hrozba výkonem práva – podání návrhu na exekuci nebo zahájení trestního stíhání v důsledku oznámení trestného činu, jímž pachatel poškozenému hrozí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641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4822FE2-7AC3-4740-88AC-A54C359B25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589ECD7-48F1-4F7D-AA37-B90E78A0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Zneužití závislosti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A442BE-3914-4652-90FA-A9D17868A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zneužití závislosti (§ 168, § 177) – závislost = stav, v němž je někdo v určitém směru odkázán na pachatele, a nemůže se proto zcela svobodně rozhodovat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jde např. o vztah dlužníka a věřitele, žáka a učitele, osoby vychovávané a vychovávající, zaměstnance a jeho zaměstnavatele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nemusí jít jen o závislost vyplývající z právního poměru určeného zákonem, ale stačí faktický poměr závislosti daný např. tím, že pachatel vykonával úkony spojené s výchovou osoby mladší osmnácti let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za závislost nelze považovat skutečnost, že poškozená šla s obviněným, s nímž se náhodně seznámila, sama lesem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241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678BD8B-A33D-4532-9A1E-5CBEDE23F1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B48F35F-C2A7-404B-9DE7-ABC1469D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Tíseň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EDF610-509D-4055-A508-37C537111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tíseň (§ 168, § 177) je stav, byť přechodný, vyvolaný nepříznivými okolnostmi, které vedou k omezení volnosti v rozhodování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tyto nepříznivé okolnosti se mohou týkat osobních, rodinných, majetkových či jiných poměrů, pro něž se utiskovaná osoba ocitá v těžkostech a nesnázích. 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není přitom rozhodné, jak se poškozená osoba do tohoto stavu dostala, zda si jej způsobila sama či k němu došlo pod vlivem okolností na ní nezávislých 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zvlášť tíživá situace charakteristická pro tíseň, se vyznačuje naléhavou potřebou, jejíž uspokojení není do značné míry v možnostech osoby, která se ve stavu tísně ocitla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za stav tísně nelze považovat samu o sobě skutečnost, že manželka je s manželem v rozvodovém řízení a bydlí s ním ve společné domácnosti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287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69318B0-429E-4433-B51A-05142138A0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0A4DC65-63C6-4963-9B7A-A61E66214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Se zbraní - § 175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DE4E7D-D01A-4228-ACE8-1DE1E91D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zbraní se rozumí jakýkoli předmět, který je způsobilý učinit útok pachatele vůči tělu poškozeného důraznějším, intenzivnějším, a je způsobilý zasáhnout do tělesné integrity člověka, způsobit mu zranění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500" dirty="0"/>
              <a:t>např. kámen, hůl, nůž, oheň, elektrický proud, motorové vozidlo, se kterým pachatel najíždí na poškozeného, injekční stříkačka, poštvání psa  </a:t>
            </a:r>
          </a:p>
          <a:p>
            <a:pPr lvl="1" algn="just"/>
            <a:endParaRPr lang="cs-CZ" sz="15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za zbraň může být považována i pouhá replika skutečné zbraně (typicky střelné), jestliže byla použita takovým způsobem, že se poškozený mohl důvodně domnívat, že hrozba zbraní je reálná</a:t>
            </a:r>
            <a:endParaRPr lang="cs-CZ" sz="1500" dirty="0">
              <a:latin typeface="+mj-lt"/>
            </a:endParaRPr>
          </a:p>
          <a:p>
            <a:pPr algn="just">
              <a:lnSpc>
                <a:spcPct val="100000"/>
              </a:lnSpc>
            </a:pPr>
            <a:endParaRPr lang="cs-CZ" sz="15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600" dirty="0"/>
              <a:t>použitím zbraně se zvyšuje účinnost útoku a jeho závažnost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nejde však např. jen o střelnou zbraň, ale pochopitelně zbraní může být i zbraň v technickém pojetí, tj. v užším pojetí významu tohoto pojmu (např. uváděná střelná zbraň, kuše, meč)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24573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011357D-B3E5-428A-8EAE-ADF01DF7B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2FB4A2-E1C1-4F2A-8220-E67DAE2D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242002-70B2-4F91-8B35-DE4CDD11D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užití zbraně může mít podobu přímého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500" dirty="0"/>
              <a:t>fyzického násilí vůči poškozenému - např. pachatel jej bodne nožem, hodí po něm kámen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psychického násilí, jako prostředek působení na vůli poškozeného, tzn. jde o hrozbu použití zbraně, např. napřažení se k útoku, najíždění autem na poškozeného, manipulace se zbraní svědčí o možnosti jejího použití, její ukázání poškozenému apod. </a:t>
            </a:r>
          </a:p>
          <a:p>
            <a:pPr marL="324000" lvl="1" indent="0" algn="just">
              <a:buNone/>
            </a:pPr>
            <a:endParaRPr lang="cs-CZ" sz="1500" dirty="0"/>
          </a:p>
          <a:p>
            <a:pPr lvl="1" algn="just"/>
            <a:r>
              <a:rPr lang="cs-CZ" sz="1500" dirty="0"/>
              <a:t>o spáchání trestného činu se zbraní jde i za situace, kdy pachatel má zbraň u sebe za účelem jejího použití k útoku, k překonání nebo zamezení odporu, bez ohledu na to, že ji ve skutečnosti nepoužil; i pouhé zastrašování zbraní lze pokládat za spáchání trestného činu se zbraní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273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F76C49D-C583-4F26-9F3B-DD28904EA3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35D35FA-4225-4598-93AC-DA5440D31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Obydlí  - § 178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F4C1D9-6CF2-452B-93B0-0461C23DB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4 kategorie obydlí - § 138 </a:t>
            </a:r>
            <a:r>
              <a:rPr lang="cs-CZ" sz="1800" dirty="0" err="1"/>
              <a:t>TrZ</a:t>
            </a:r>
            <a:r>
              <a:rPr lang="cs-CZ" sz="1800" dirty="0"/>
              <a:t> </a:t>
            </a:r>
          </a:p>
          <a:p>
            <a:pPr lvl="1" algn="just"/>
            <a:endParaRPr lang="cs-CZ" sz="1000" dirty="0"/>
          </a:p>
          <a:p>
            <a:pPr lvl="1" algn="just"/>
            <a:r>
              <a:rPr lang="cs-CZ" sz="1500" dirty="0"/>
              <a:t>dům</a:t>
            </a:r>
          </a:p>
          <a:p>
            <a:pPr marL="324000" lvl="1" indent="0" algn="just">
              <a:buNone/>
            </a:pPr>
            <a:r>
              <a:rPr lang="cs-CZ" sz="1500" dirty="0"/>
              <a:t> </a:t>
            </a:r>
          </a:p>
          <a:p>
            <a:pPr lvl="1" algn="just"/>
            <a:r>
              <a:rPr lang="cs-CZ" sz="1500" dirty="0"/>
              <a:t>byt</a:t>
            </a:r>
          </a:p>
          <a:p>
            <a:pPr marL="324000" lvl="1" indent="0" algn="just">
              <a:buNone/>
            </a:pPr>
            <a:r>
              <a:rPr lang="cs-CZ" sz="1500" dirty="0"/>
              <a:t> </a:t>
            </a:r>
          </a:p>
          <a:p>
            <a:pPr lvl="1" algn="just"/>
            <a:r>
              <a:rPr lang="cs-CZ" sz="1500" dirty="0"/>
              <a:t>jiná prostora sloužící k bydlení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příslušenství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dům - nadzemní stavba spojená se zemí pevným základem sloužící k bydlení lidí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pod pojem „dům“ nelze zahrnovat kůlny, altánky, přístřešky a objekty neuzamčené, opuštěné, trvale neobydlené, rozestavené atd. </a:t>
            </a:r>
          </a:p>
          <a:p>
            <a:pPr lvl="1" algn="just"/>
            <a:endParaRPr lang="cs-CZ" sz="1500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za obydlí je třeba považovat i dům, která je neobydlen toliko dočasně, např. v důsledku přírodní katastrofy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30806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931BF80-9FAD-4EC2-82FF-B3C3A33A07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09C919A-58BB-4253-8FDE-3B3632919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A27128-B15E-41C3-AF9F-2E473FC0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bytem se rozumí (srov. § 2236/1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</a:rPr>
              <a:t>ObčZ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) místnost nebo soubor místností, které jsou částí domu, tvoří obytný prostor a jsou určeny a užívány k účelu bydlení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pro závěr, že jde o byt, je rozhodný kolaudovaný stav, tj. stav založený rozhodnutím příslušného stavebního úřadu, nikoliv stav faktický </a:t>
            </a:r>
          </a:p>
          <a:p>
            <a:pPr lvl="1" algn="just"/>
            <a:endParaRPr lang="cs-CZ" sz="1500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bytem může být i byt, na který dosud kolaudační rozhodnutí nebylo vydáno, </a:t>
            </a:r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pokud jde o byt již způsobilý k bydlení a k tomuto účelu také zařízený a využívaný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jinou prostorou se rozumí všechny ostatní prostory sloužící k bydlení, které nejsou domem či bytem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např. pokoje v hotelu, ubytovně, vysokoškolské koleji, domově důchodců, zahrádkářské chatky sloužící k přechodnému pobytu za předpokladu, že poskytují svému uživateli určité soukromí a možnost odpočinku, tedy slouží-li též k individuální rekreaci, hausbót, karavan, loď apod. 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prostory, které podle rozhodnutí stavebního úřadu nejsou k bydlení určeny, jestliže fakticky k bydlení užívány jsou (např. místnost zkolaudovaná jako nebytový prostor, avšak vybavená k bydlení a k bydlení i fakticky užívána</a:t>
            </a:r>
          </a:p>
          <a:p>
            <a:pPr algn="just">
              <a:lnSpc>
                <a:spcPct val="100000"/>
              </a:lnSpc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667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91813FF-5972-42B7-8C72-637E83BE7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BE85451-F709-4E89-A5C9-4E07B861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2F040A-5805-4840-AFB9-4F097EAE2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</a:rPr>
              <a:t>příslušenství  (srov. § 510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</a:rPr>
              <a:t>ObčZ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</a:rPr>
              <a:t>) je vnímáno jako vedlejší věc vlastníka u věci hlavní, je-li účelem vedlejší věci, aby se jí trvale užívalo společně s hlavní věcí v rámci jejich hospodářského určení </a:t>
            </a:r>
          </a:p>
          <a:p>
            <a:pPr marL="72000" indent="0" algn="just">
              <a:lnSpc>
                <a:spcPct val="100000"/>
              </a:lnSpc>
              <a:spcAft>
                <a:spcPts val="1000"/>
              </a:spcAft>
              <a:buNone/>
            </a:pPr>
            <a:endParaRPr lang="cs-CZ" sz="1600" dirty="0">
              <a:effectLst/>
              <a:latin typeface="+mj-lt"/>
              <a:ea typeface="Calibri" panose="020F0502020204030204" pitchFamily="34" charset="0"/>
            </a:endParaRPr>
          </a:p>
          <a:p>
            <a:pPr lvl="1" algn="just">
              <a:spcAft>
                <a:spcPts val="10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příslušenstvím domu může být např. půda, sklep, uzavřený dvůr či ohrazená zahrada přiléhající k domu, nebo také garáž či stodola, která bezprostředně stavebně nebo funkčně souvisí s obytnou budovou (domem) a tvoří s ní jeden celek </a:t>
            </a:r>
          </a:p>
          <a:p>
            <a:pPr lvl="1" algn="just">
              <a:spcAft>
                <a:spcPts val="1000"/>
              </a:spcAft>
            </a:pPr>
            <a:endParaRPr lang="cs-CZ" sz="1400" dirty="0">
              <a:effectLst/>
              <a:latin typeface="+mj-lt"/>
              <a:ea typeface="Calibri" panose="020F0502020204030204" pitchFamily="34" charset="0"/>
            </a:endParaRPr>
          </a:p>
          <a:p>
            <a:pPr lvl="1" algn="just">
              <a:spcAft>
                <a:spcPts val="10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příslušenstvím k domu naopak ve vztahu k jednomu z vlastníků nebo uživatelů není společný nerozdělený dvůr</a:t>
            </a:r>
          </a:p>
          <a:p>
            <a:pPr lvl="1" algn="just">
              <a:spcAft>
                <a:spcPts val="1000"/>
              </a:spcAft>
            </a:pPr>
            <a:endParaRPr lang="cs-CZ" sz="1400" dirty="0">
              <a:effectLst/>
              <a:latin typeface="+mj-lt"/>
              <a:ea typeface="Calibri" panose="020F0502020204030204" pitchFamily="34" charset="0"/>
            </a:endParaRPr>
          </a:p>
          <a:p>
            <a:pPr lvl="1" algn="just">
              <a:spcAft>
                <a:spcPts val="10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příslušenstvím bytu jsou pouze takové místnosti a prostory, které slouží k bydlení - např. balkon, přičemž není významné, že se jedná o balkon přízemního bytu, na který je snazší přístup než k balkonům bytů ve vyšších podlažích, sklepní kóje  </a:t>
            </a:r>
          </a:p>
          <a:p>
            <a:pPr lvl="1" algn="just">
              <a:spcAft>
                <a:spcPts val="1000"/>
              </a:spcAft>
            </a:pPr>
            <a:endParaRPr lang="cs-CZ" sz="1400" dirty="0">
              <a:effectLst/>
              <a:latin typeface="+mj-lt"/>
              <a:ea typeface="Calibri" panose="020F0502020204030204" pitchFamily="34" charset="0"/>
            </a:endParaRPr>
          </a:p>
          <a:p>
            <a:pPr lvl="1" algn="just">
              <a:spcAft>
                <a:spcPts val="10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za příslušenství bytu nelze považovat garáž, byť je umístěna v téže stavbě jako byt, pokud je tato garáž určena ke garážování motorových vozidel, a proto neslouží k uspokojování bytové potřeby a k tomu, aby byla užívána s bytem, tj. užívána k bydlení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621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6C60884-3962-49B8-8175-60F5186870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E47C1A4-16C7-4FA2-8C1C-03EBDF1F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Osobní údaj - § 180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0915F9-685E-4856-9F82-E1E3E9ED3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osobním údajem je jakýkoliv údaj týkající se identifikované nebo identifikovatelné fyzické osoby 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fyzická osoba se považuje za identifikovanou nebo identifikovatelnou, jestliže lze na základě jednoho či více osobních údajů přímo či nepřímo zjistit jeho identitu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zejména se bude jednat o údaje citlivé, tedy osobní údaje vypovídající o národnostním, rasovém nebo etnickém původu, politických postojích, členství v politických stranách či hnutích nebo odborových či zaměstnaneckých organizacích, náboženství a filozofickém přesvědčení, trestné činnosti, zdravotním stavu a sexuálním životě konkrétní fyzické osoby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 osobní údaj se nejedná, pokud je třeba ke zjištění identity subjektu údajů nepřiměřené množství času, úsilí či materiálních prostředků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3195602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FF0CB7B-6499-4069-BE0F-517004CAFC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7D0DE3-4899-4987-AA15-97322580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Vážná újma na právech - § 181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995BB0-A5CE-4669-80DA-4F0285892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vážná újma na právech vzniká porušením nebo ohrožením subjektivních občanských práv, především na lidskou důstojnost člověka, jeho osobní čest, dobrou pověst, jméno a soukromí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tímto zásahem do právní sféry poškozeného, který se nedotýká přímo jeho majetkových práv, ale přesto je jím právem pociťován úkorně, může dojít a často dochází i k majetkové újmě, která vzniká buď současně (např. ztráta zaměstnání) nebo následně v důsledku primární újmy (ztráty v podnikání v důsledku poškození dobré pověsti)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při posuzování vážnosti újmy způsobené na právech je třeba vždy komplexně posoudit intenzitu zásahu do práv, význam zasaženého oprávněného zájmu, následky zásahu pro poškozeného a zvážit veškeré okolnosti konkrétního případu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lidské důstojnosti jsou si lidé rovni, neboť tato je imanentním atributem člověka, a proto nemusí být zjišťována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osobní čest a dobrá pověst (vážnost člověka ve společnosti) jsou atributy nabytými, jejichž existenci a míru je třeba v konkrétním případě prokázat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477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7862A5A-873E-4C50-9865-91F71E0E64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0CE5A0D-D0EA-43A3-B5B8-B2C94B1B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Subjekt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F27A83-807D-4552-B798-990ECA058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obecný 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výjimka  - TČ porušování tajemství dopravovaných zpráv podle  § 182 odst. 5 </a:t>
            </a:r>
            <a:r>
              <a:rPr lang="cs-CZ" sz="1400" dirty="0" err="1"/>
              <a:t>TrZ</a:t>
            </a:r>
            <a:r>
              <a:rPr lang="cs-CZ" sz="1400" dirty="0"/>
              <a:t>  - speciální – zvláštní postavení – zaměstnanec provozovatele poštovních služeb, telekomunikační služby nebo počítačového systému nebo osoba vykonávající telekomunikační činnost 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všech trestných činů z Hlavy II se může dopustit i právnická osoba – viz § 7 TOPO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3354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EA28B26-BA2B-43C9-BCE0-6052900814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C3F42D0-7C3E-4A12-8D6A-BC1897056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Tajemství dopravované zprávy - § 182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3CFFB2-ADAD-4D9C-A6EA-A03B8DAF7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tajemstvím dopravované zprávy je obsah písemnosti, zasílané poštou nebo jiným dopravním zařízením nebo zprávy podávané telefonem, telegrafem nebo jiným takovým veřejným zařízením (prostřednictvím sítě elektronických komunikací, neveřejným přenosem počítačových dat) a to bez ohledu na jeho hodnotu pro adresáta, odesilatele nebo pachatele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uvedené ustanovení v sobě obsahuje tři samostatné skutkové podstaty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uzavřené listy nebo jiné písemnosti při poskytování poštovní služby nebo přepravované jinou dopravní službou nebo dopravním zařízením - § 182/1a</a:t>
            </a:r>
            <a:endParaRPr lang="cs-CZ" sz="1500" dirty="0">
              <a:effectLst/>
              <a:latin typeface="+mj-lt"/>
              <a:ea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datové, textové, hlasové, zvukové či obrazové zprávy posílané prostřednictvím sítě elektronických komunikací a přiřaditelné k identifikovatelnému účastníku nebo uživateli, který zprávu přijímá - § 182/1b </a:t>
            </a:r>
            <a:endParaRPr lang="cs-CZ" sz="1500" dirty="0">
              <a:effectLst/>
              <a:latin typeface="+mj-lt"/>
              <a:ea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neveřejný přenos počítačových dat do počítačového systému, z něj nebo v jeho rámci, včetně elektromagnetického vyzařování z počítačového systému, přenášejícího taková počítačová data - § 182/1c</a:t>
            </a:r>
          </a:p>
          <a:p>
            <a:pPr marL="720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213787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9B15303-4756-4F13-ACFB-0251D71300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2657999-75C1-4721-BBD0-A7C01097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Tajemství listin a jiných dokumentů - § 183 </a:t>
            </a:r>
            <a:r>
              <a:rPr lang="cs-CZ" sz="3600" dirty="0" err="1"/>
              <a:t>TrZ</a:t>
            </a:r>
            <a:endParaRPr lang="cs-CZ" sz="36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80E56C-E769-4A37-8137-D24E4FB4F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listinou se označuje písemnost, která podává v určitých pevných formách svědectví o právním jednání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ochrana listin obecně, tedy listin soukromých i veřejných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veřejnou listinou je listina, kterou vydal orgán veřejné moci v mezích své pravomoci nebo jiná listina, kterou za veřejnou označí zvláštní předpis (srov. § 131 </a:t>
            </a:r>
            <a:r>
              <a:rPr lang="cs-CZ" sz="1700" dirty="0" err="1"/>
              <a:t>TrZ</a:t>
            </a:r>
            <a:r>
              <a:rPr lang="cs-CZ" sz="1700" dirty="0"/>
              <a:t>)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jinou písemností je pak jakýkoliv text, který je zaznamenán jiným způsobem než na listu (např. kovová nebo dřevěná deska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jiným záznamem je třeba rozumět jakékoliv vizuální sdělení mimo v ustanovení již zmíněné fotografii a film  - např. videozáznam, digitální záznam na DVD apod.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jiným dokumentem se rozumí jakýkoliv předmět dokládající určitou událost, děj či stav nějaké věci - např. soukromé dopisy, které nemají charakter listiny</a:t>
            </a:r>
          </a:p>
        </p:txBody>
      </p:sp>
    </p:spTree>
    <p:extLst>
      <p:ext uri="{BB962C8B-B14F-4D97-AF65-F5344CB8AC3E}">
        <p14:creationId xmlns:p14="http://schemas.microsoft.com/office/powerpoint/2010/main" val="3654745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461C8E4-0554-4784-A429-785119BA67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566BE77-5F5D-4919-932D-70EC44EE0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Pomluva - § 184 </a:t>
            </a:r>
            <a:r>
              <a:rPr lang="cs-CZ" dirty="0" err="1"/>
              <a:t>TrZ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D775D7-D196-4D27-AECF-D77840F9E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podstatou pomluvy je kumulace dvou podmínek </a:t>
            </a:r>
          </a:p>
          <a:p>
            <a:pPr lvl="1" algn="just"/>
            <a:endParaRPr lang="cs-CZ" sz="15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sdělení  nepravdivého údaje – předání nepravdivé informace o předmětu útoku jiné, byť i jediné osobě, a to jakýmkoli způsobem, tj. ústně, dopisem, e-mailem, SMS zprávou, prostřednictvím sociální sítě, uveřejněním na internetu, tiskovinou, prostřednictvím sdělovacího prostředku apod, poškozený nemusí být přítomen   </a:t>
            </a:r>
          </a:p>
          <a:p>
            <a:pPr lvl="1" algn="just"/>
            <a:endParaRPr lang="cs-CZ" sz="15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způsobilost značnou měrou ohrozit vážnost této osoby u spoluobčanů - poškození v zaměstnání, narušení rodinných vztahů nebo způsobení jiné vážné újmy (demonstrativní výčet)</a:t>
            </a:r>
            <a:endParaRPr lang="cs-CZ" sz="1500" dirty="0">
              <a:latin typeface="+mj-lt"/>
            </a:endParaRPr>
          </a:p>
          <a:p>
            <a:pPr>
              <a:lnSpc>
                <a:spcPct val="100000"/>
              </a:lnSpc>
            </a:pPr>
            <a:endParaRPr lang="cs-CZ" sz="18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údaj musí být nepravdivý, tj. musí být v rozporu s objektivní skutečností; sdělení skutečnosti pravdivé, byť způsobilé ohrozit značnou měrou vážnost osoby u spoluobčanů, není pomluvou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ke snížení vážnosti vůbec nemusí dojít, stačí, že hrozí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344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8692BC4-4003-413E-9C33-125282484B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7EFB106-8670-4F33-A9A3-0B3F3F1D7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36C375-91DA-42A7-94C9-D26C924D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</a:rPr>
              <a:t>poškození v zaměstnání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možnost výpovědi, ztrátu možnosti služebního postupu či přeřazení na méně odpovědnou funkci, popř. ztrátu možnosti samotného získání určitého zaměstnání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600" dirty="0">
                <a:latin typeface="+mj-lt"/>
                <a:ea typeface="Times New Roman" panose="02020603050405020304" pitchFamily="18" charset="0"/>
              </a:rPr>
              <a:t>n</a:t>
            </a:r>
            <a:r>
              <a:rPr lang="cs-CZ" sz="1600" dirty="0">
                <a:effectLst/>
                <a:latin typeface="+mj-lt"/>
                <a:ea typeface="Times New Roman" panose="02020603050405020304" pitchFamily="18" charset="0"/>
              </a:rPr>
              <a:t>arušení rodinným vztahů se  </a:t>
            </a:r>
          </a:p>
          <a:p>
            <a:pPr lvl="1" algn="just"/>
            <a:endParaRPr lang="cs-CZ" sz="10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závažné narušení vztahů mezi členy rodiny, hrozba rozvodu či rozchodu, vyšší míra nedůvěry vůči poškozenému ze strany rodinných příslušníků apod.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600" dirty="0">
                <a:latin typeface="+mj-lt"/>
                <a:ea typeface="Times New Roman" panose="02020603050405020304" pitchFamily="18" charset="0"/>
              </a:rPr>
              <a:t>j</a:t>
            </a:r>
            <a:r>
              <a:rPr lang="cs-CZ" sz="1600" dirty="0">
                <a:effectLst/>
                <a:latin typeface="+mj-lt"/>
                <a:ea typeface="Times New Roman" panose="02020603050405020304" pitchFamily="18" charset="0"/>
              </a:rPr>
              <a:t>iná vážná újma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Times New Roman" panose="02020603050405020304" pitchFamily="18" charset="0"/>
              </a:rPr>
              <a:t>ztráta zakázky, odliv klientů, pacientů či zákazníků, resp. obecně poškození v podnikání v důsledku nepravdivého sdělení, že je poškozený v úpadku, ohrožení politické kariéry 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47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272816-DE73-4876-B7A4-AFC0652C07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1EF01A6-1B41-4E1E-ADD7-0F593506A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EF171B-C184-4603-810A-DE64B06AE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>
                <a:effectLst/>
                <a:latin typeface="+mj-lt"/>
                <a:ea typeface="Times New Roman" panose="02020603050405020304" pitchFamily="18" charset="0"/>
              </a:rPr>
              <a:t>ohrožení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dobré pověsti dané osoby spojené s výrazně negativním hodnocením, popř. morálním odsudkem ze strany spoluobčanů 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lvl="1" algn="just"/>
            <a:r>
              <a:rPr lang="cs-CZ" sz="1000" dirty="0">
                <a:effectLst/>
                <a:latin typeface="+mj-lt"/>
                <a:ea typeface="Times New Roman" panose="02020603050405020304" pitchFamily="18" charset="0"/>
              </a:rPr>
              <a:t>nepravdivé sdělení, že je daná osoba trestně stíhána, popř. že byla v minulosti za trestný čin odsouzena, že je závislá na alkoholu či jiných návykových látkách, resp. že je duševně nemocná, podniká v rozporu se zákonem, že provozuje prostituci, že zásadním způsobem zanedbává péči o dítě, že vystudovala vysokou školu s využitím podvodu apod.</a:t>
            </a:r>
            <a:endParaRPr lang="cs-CZ" sz="1000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263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 sz="1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prof.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D4893CB-8037-4F39-B332-8F4BC3F6A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7A2116E-0F08-4D0C-BC84-256782F2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Subjektivní stránka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052BDE-E7CF-451B-A404-469A0CC3D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zavinění úmyslné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výjimka u trestného činu neoprávněného nakládání s osobními údaji podle § 180 odst. 1 a odst. 2 </a:t>
            </a:r>
            <a:r>
              <a:rPr lang="cs-CZ" sz="1600" dirty="0" err="1"/>
              <a:t>TrZ</a:t>
            </a:r>
            <a:r>
              <a:rPr lang="cs-CZ" sz="1600" dirty="0"/>
              <a:t> – postačuje nedbalost …byť i z nedbalosti…  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§ 13/2 </a:t>
            </a:r>
            <a:r>
              <a:rPr lang="cs-CZ" sz="1600" dirty="0" err="1"/>
              <a:t>TrZ</a:t>
            </a:r>
            <a:r>
              <a:rPr lang="cs-CZ" sz="1600" dirty="0"/>
              <a:t> – základní skutkové podstaty  - k trestní odpovědnosti za trestný čin je třeba úmyslného zavinění, nestanoví-li trestní zákon výslovně, že postačí zavinění z nedbalosti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§ 17 </a:t>
            </a:r>
            <a:r>
              <a:rPr lang="cs-CZ" sz="1600" dirty="0" err="1"/>
              <a:t>TrZ</a:t>
            </a:r>
            <a:r>
              <a:rPr lang="cs-CZ" sz="1600" dirty="0"/>
              <a:t>  - kvalifikované skutkové podstaty - k okolnosti, která podmiňuje použití vyšší trestní sazby, se přihlédne, jde-li o těžší následek, i tehdy, zavinil-li jej pachatel z nedbalosti, vyjímaje případy, že trestní zákon vyžaduje i zde zavinění úmyslné, nebo jde-li o jinou skutečnost, i tehdy, jestliže o ní pachatel nevěděl, ač o ní vzhledem k okolnostem a k svým osobním poměrům vědět měl a mohl, vyjímaje případy, kdy trestní zákon vyžaduje, aby o ní pachatel věděl.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8113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64BC633-6F1D-4948-97A2-A848AA013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549B2-66F1-4DB5-945A-B3361118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Omezení osobní svobody - § 171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733157-677A-4C9E-943E-8E987323B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znemožnění nebo omezení jiného v jeho právu svobodně se rozhodovat a svá rozhodnutí uskutečňovat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500" dirty="0"/>
              <a:t>vnějškovým výrazem takového omezení bude nejčastěji omezení volného pohybu, byť i jen na velmi  krátkou dobu, např. po dobu několika minut, popř. i po kratší dobu, pokud je bránění nesnadno překonatelné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může jít např. o uzamčení v místnosti, ve výtahu, zabránění vystoupení z dopravního prostředku, znemožnění volného průchodu veřejným prostranstvím apod.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zejména právě při časově velmi omezeném omezování osobní svobody (např. nepřesahující dobu jediné minuty) je třeba zvažovat mj. aplikaci zásady subsidiarity trestní represe ve smyslu § 12/2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</a:rPr>
              <a:t>TrZ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 </a:t>
            </a:r>
            <a:endParaRPr 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442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07D0117-6E93-4E5F-84FA-23A1D4A287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F2F95C2-9D1E-4D93-ACB4-EC77C684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196C9F-E394-4C1E-8686-12EC3F86A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typicky jde o použití fyzické síly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pachatel např. poškozenou osobu drží za ruce, svírá kolem ramen či v náručí, připoutá, zalehne, popř. kdy skupina pachatelů obstoupí poškozeného a zamezí mu tím volnému pohybu; může jít i o uzamčení poškozeného v místnosti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představit si lze i specifické způsoby omezování či znemožnění pohybu poškozeného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1" algn="just"/>
            <a:r>
              <a:rPr lang="cs-CZ" sz="1500" dirty="0">
                <a:effectLst/>
                <a:latin typeface="+mj-lt"/>
                <a:ea typeface="Calibri" panose="020F0502020204030204" pitchFamily="34" charset="0"/>
              </a:rPr>
              <a:t>např. jeho omámením či uspáním, odstavením žebříku od vyvýšeného místa, na němž se poškozený nachází a z něhož se nemůže bez pomoci jiné osoby dostat, odnětím invalidního vozíku či jiných pomůcek, na kterých je poškozený z hlediska svého pohybu závislý,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690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EC8AE0C-C3A5-44C4-A7A0-941C17AB20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C2E08E-A858-421C-B9B2-AAA8AFED5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Zbavení/ jiný způsob zbavení osobní svobody - § 170  </a:t>
            </a:r>
            <a:r>
              <a:rPr lang="cs-CZ" sz="3200" dirty="0" err="1"/>
              <a:t>TrZ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58731D-C4C1-47C9-9E24-E19BD93AC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latin typeface="+mj-lt"/>
              </a:rPr>
              <a:t>zbavení osobní svobody se svou povahou musí blížit uvěznění </a:t>
            </a:r>
          </a:p>
          <a:p>
            <a:pPr algn="just">
              <a:lnSpc>
                <a:spcPct val="100000"/>
              </a:lnSpc>
            </a:pPr>
            <a:endParaRPr lang="cs-CZ" sz="17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latin typeface="+mj-lt"/>
              </a:rPr>
              <a:t>jedná se o trestný čin trvající, který je dokonán již vyvoláním protiprávního stavu a který trvá až do jeho ukončení </a:t>
            </a:r>
          </a:p>
          <a:p>
            <a:pPr algn="just">
              <a:lnSpc>
                <a:spcPct val="100000"/>
              </a:lnSpc>
            </a:pPr>
            <a:endParaRPr lang="cs-CZ" sz="17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latin typeface="+mj-lt"/>
              </a:rPr>
              <a:t>zásahy do osobní svobody menší intenzity je třeba zpravidla posoudit jako trestný čin omezování osobní svobody podle § 171 </a:t>
            </a:r>
            <a:r>
              <a:rPr lang="cs-CZ" sz="1700" dirty="0" err="1">
                <a:latin typeface="+mj-lt"/>
              </a:rPr>
              <a:t>TrZ</a:t>
            </a:r>
            <a:r>
              <a:rPr lang="cs-CZ" sz="1700" dirty="0">
                <a:latin typeface="+mj-lt"/>
              </a:rPr>
              <a:t> </a:t>
            </a:r>
          </a:p>
          <a:p>
            <a:pPr algn="just">
              <a:lnSpc>
                <a:spcPct val="100000"/>
              </a:lnSpc>
            </a:pPr>
            <a:endParaRPr lang="cs-CZ" sz="17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uvěznění představuje uzavření, resp. uzamčení osoby v určitém prostoru, např. v místnosti či v budově; může být spojeno popř. s připoutáním či se svázáním této osoby, není to však nezbytné </a:t>
            </a:r>
            <a:endParaRPr lang="cs-CZ" sz="1700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sz="1700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7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nelze stanovit nějakou konkrétní časovou hranici, od jejíhož překročení by se jednalo již o zbavení, nikoli o „pouhé“ omezení osobní svobody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90199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6B52D2F-E740-48F0-AF2B-427F76743E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19A911-B0E7-441F-BB14-9D341681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Zbavení osobní svobody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F5C710-0198-4B39-954C-A664D2497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zbavením osobní svobody je např. situace, kdy poškozený musel po dobu jednoho týdne musel pobývat nejprve v jediné místnosti a poté po dobu dvou týdnů v uzavřeném domě, v němž byl držen a střežen, neboť za těchto okolností se nacházel již v postavení srovnatelném s uvězněním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pokud by však byla intenzita zásahu do osobní svobody vyšší (např. by poškozený byl připoután k židli, posteli apod., takže by měl nulovou nebo jen velmi omezenou možnost pohybu), šlo by o zbavení osobní svobody i tehdy, pokud by takový zásah trval kratší dobu, než ve výše uváděném příkladu, např. po dobu několika dnů</a:t>
            </a:r>
            <a:endParaRPr lang="cs-CZ" sz="18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cs-CZ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jiný způsob zbavení osobní svobody   </a:t>
            </a:r>
          </a:p>
          <a:p>
            <a:pPr lvl="1" algn="just">
              <a:spcAft>
                <a:spcPts val="1000"/>
              </a:spcAft>
            </a:pPr>
            <a:r>
              <a:rPr lang="cs-CZ" sz="15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m</a:t>
            </a:r>
            <a:r>
              <a:rPr lang="cs-CZ" sz="15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ůže mít podobu např. dlouhodobého odstranění pomůcek, bez nichž se tělesně postižená osoba nemůže sama pohybovat a zůstává tak fakticky „uvězněna“ v bytě nebo na lůžku </a:t>
            </a:r>
          </a:p>
          <a:p>
            <a:pPr lvl="1" algn="just">
              <a:spcAft>
                <a:spcPts val="1000"/>
              </a:spcAft>
            </a:pPr>
            <a:r>
              <a:rPr lang="cs-CZ" sz="15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zbavit určitou osobu osobní svobody může pachatel např. i prostřednictvím nátlaku (např. pohrůžkou způsobení újmy třetí osobě), kdy by poškozený sice fyzicky mohl opustit daný prostor, avšak fakticky tak nemůže učinit kvůli obavám z uskutečnění toho, čím mu pachatel vyhrožuje</a:t>
            </a:r>
          </a:p>
          <a:p>
            <a:pPr marL="72000" indent="0" algn="just">
              <a:lnSpc>
                <a:spcPct val="100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295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B237E54-B432-4E46-8023-9CD9BAACC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DF88436-478A-4A12-BAD9-FCB3A4FB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Ublížení na zdraví/Těžká újma na zdraví - § 122 </a:t>
            </a:r>
            <a:r>
              <a:rPr lang="cs-CZ" sz="3200" dirty="0" err="1"/>
              <a:t>TrZ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F905CE-A202-4DF7-A647-C5746F716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ublížením na zdraví se rozumí takový stav lidského organismu záležející v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poruše zdraví (v onemocnění či poranění), který současně porušením normálních tělesných nebo duševních funkcí </a:t>
            </a:r>
          </a:p>
          <a:p>
            <a:pPr lvl="1" algn="just"/>
            <a:r>
              <a:rPr lang="cs-CZ" sz="1500" dirty="0"/>
              <a:t>znesnadňuje poškozenému, a to nikoli jen po krátkou a zcela přechodnou dobu (nejméně sedm kalendářních dnů), výkon jeho obvyklé činnosti nebo má jiný nepříznivý vliv na obvyklý způsob jeho života</a:t>
            </a:r>
          </a:p>
          <a:p>
            <a:pPr lvl="1" algn="just"/>
            <a:r>
              <a:rPr lang="cs-CZ" sz="1500" dirty="0"/>
              <a:t>zpravidla vyžaduje lékařské ošetření, i když nezanechá trvalé následky (</a:t>
            </a:r>
            <a:r>
              <a:rPr lang="cs-CZ" sz="1500" dirty="0" err="1"/>
              <a:t>lékářské</a:t>
            </a:r>
            <a:r>
              <a:rPr lang="cs-CZ" sz="1500" dirty="0"/>
              <a:t> vyšetření není podmínkou)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nestačí např. jen přechodné bolesti, nevolnost, oděrky, modřiny apod. ani  jen subjektivní pocity poškozeného bez jejich objektivizace např. zprávou ošetřujícího lékaře, znaleckým posudkem</a:t>
            </a:r>
          </a:p>
          <a:p>
            <a:pPr lvl="1" algn="just"/>
            <a:r>
              <a:rPr lang="cs-CZ" sz="1500" dirty="0"/>
              <a:t>musí jít o změněný zdravotní stav vyznačující se např. déle trvajícími bolestmi, horečkami, nespavostí, nechutenstvím, omezením pohyblivosti, upoutáním na lůžko apod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bude zpravidla ovlivňovat nepříznivě pracovní schopnost v tom směru, že vyřadí postiženého dočasně z pracovního procesu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stav ublížení na zdraví je tak charakterizován výše popsanými třemi znaky, které spolu úzce souvisí a nelze je od sebe oddělovat</a:t>
            </a:r>
          </a:p>
        </p:txBody>
      </p:sp>
    </p:spTree>
    <p:extLst>
      <p:ext uri="{BB962C8B-B14F-4D97-AF65-F5344CB8AC3E}">
        <p14:creationId xmlns:p14="http://schemas.microsoft.com/office/powerpoint/2010/main" val="10293692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4487</Words>
  <Application>Microsoft Office PowerPoint</Application>
  <PresentationFormat>Širokoúhlá obrazovka</PresentationFormat>
  <Paragraphs>356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Tahoma</vt:lpstr>
      <vt:lpstr>Times New Roman</vt:lpstr>
      <vt:lpstr>Trebuchet MS</vt:lpstr>
      <vt:lpstr>Wingdings</vt:lpstr>
      <vt:lpstr>Prezentace_MU_CZ</vt:lpstr>
      <vt:lpstr>Trestné činy proti právům na ochranu osobnosti, soukromí a listovního tajemství    </vt:lpstr>
      <vt:lpstr>Objekt </vt:lpstr>
      <vt:lpstr>Subjekt </vt:lpstr>
      <vt:lpstr>Subjektivní stránka</vt:lpstr>
      <vt:lpstr>Omezení osobní svobody - § 171 TrZ </vt:lpstr>
      <vt:lpstr>Prezentace aplikace PowerPoint</vt:lpstr>
      <vt:lpstr>Zbavení/ jiný způsob zbavení osobní svobody - § 170  TrZ</vt:lpstr>
      <vt:lpstr>Zbavení osobní svobody </vt:lpstr>
      <vt:lpstr>Ublížení na zdraví/Těžká újma na zdraví - § 122 TrZ</vt:lpstr>
      <vt:lpstr>Prezentace aplikace PowerPoint</vt:lpstr>
      <vt:lpstr>Organizovaná skupina</vt:lpstr>
      <vt:lpstr>Prezentace aplikace PowerPoint</vt:lpstr>
      <vt:lpstr>Značný prospěch - § 138 TrZ </vt:lpstr>
      <vt:lpstr>Prezentace aplikace PowerPoint</vt:lpstr>
      <vt:lpstr>Smrt </vt:lpstr>
      <vt:lpstr>Násilí - § 119 TrZ</vt:lpstr>
      <vt:lpstr>Prezentace aplikace PowerPoint</vt:lpstr>
      <vt:lpstr>Pohrůžka/bezprostředního násilí </vt:lpstr>
      <vt:lpstr>Prezentace aplikace PowerPoint</vt:lpstr>
      <vt:lpstr>Pohrůžka jiné těžké újmy</vt:lpstr>
      <vt:lpstr>Zneužití závislosti </vt:lpstr>
      <vt:lpstr>Tíseň</vt:lpstr>
      <vt:lpstr>Se zbraní - § 175 TrZ </vt:lpstr>
      <vt:lpstr>Prezentace aplikace PowerPoint</vt:lpstr>
      <vt:lpstr>Obydlí  - § 178 TrZ </vt:lpstr>
      <vt:lpstr>Prezentace aplikace PowerPoint</vt:lpstr>
      <vt:lpstr>Prezentace aplikace PowerPoint</vt:lpstr>
      <vt:lpstr>Osobní údaj - § 180 TrZ </vt:lpstr>
      <vt:lpstr>Vážná újma na právech - § 181 TrZ </vt:lpstr>
      <vt:lpstr>Tajemství dopravované zprávy - § 182 TrZ </vt:lpstr>
      <vt:lpstr>Tajemství listin a jiných dokumentů - § 183 TrZ</vt:lpstr>
      <vt:lpstr>Pomluva - § 184 TrZ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Trestání   </dc:title>
  <dc:creator>Uživatel</dc:creator>
  <cp:lastModifiedBy>Marek Fryšták</cp:lastModifiedBy>
  <cp:revision>90</cp:revision>
  <cp:lastPrinted>2020-12-02T08:03:01Z</cp:lastPrinted>
  <dcterms:created xsi:type="dcterms:W3CDTF">2020-10-13T09:40:35Z</dcterms:created>
  <dcterms:modified xsi:type="dcterms:W3CDTF">2023-11-11T10:08:36Z</dcterms:modified>
</cp:coreProperties>
</file>