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326" r:id="rId12"/>
    <p:sldId id="283" r:id="rId13"/>
    <p:sldId id="327" r:id="rId14"/>
    <p:sldId id="284" r:id="rId15"/>
    <p:sldId id="281" r:id="rId16"/>
    <p:sldId id="282" r:id="rId17"/>
    <p:sldId id="285" r:id="rId18"/>
    <p:sldId id="286" r:id="rId19"/>
    <p:sldId id="287" r:id="rId20"/>
    <p:sldId id="288" r:id="rId21"/>
    <p:sldId id="289" r:id="rId22"/>
    <p:sldId id="290" r:id="rId23"/>
    <p:sldId id="325" r:id="rId24"/>
    <p:sldId id="291" r:id="rId25"/>
    <p:sldId id="305" r:id="rId26"/>
    <p:sldId id="324" r:id="rId2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2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F52E-7012-4BFD-8F4B-DB92E9742134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0C73-D051-4F4D-815E-01322392CD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55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naramky.justice.cz/" TargetMode="Externa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Trestněprávní alternativy    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A271F-817C-4B3B-BFD0-5AD5DBEB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Podmíněné odsouzení - § 81 a násl.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28D89B-A767-4E4B-BB57-4146F168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podmíněný odklad výkonu trestu bez dohledu a s dohledem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jen v případě uložení TOS nepřevyšujícího 3 léta, vzhledem k osobě a poměrům pachatele není třeba výkonu trestu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zkušební doba 1 rok – 5 let;  nesmí být kratší než délka NEPO; začíná běžet od právní moci rozsudku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přiměřená omezení a povinnosti (§ 48/4 TZ) + náhrada škody či vydání bezdůvodného obohacení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ve stanovené části zkušební doby povinnost  zdržovat  v obydlí nebo jeho části, nejdéle však 1 rok, i když zkušební doba je delší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901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6A8B7-83ED-A854-1A97-E00AED18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41F508-C8D1-79E3-A846-6C7522435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pokud jde o pachatele ve věku blízkém věku mladistvého, možno uložit výchovné opatření dle ZSM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osvědčení se  nebo nařízení  výkonu trestu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možnost ponechat výjimečně PO v platnosti + zpřísnění (§ 83/1 TZ) – stanovit dohled, prodloužit zkušební dobu ne však více než o dva roky (ne déle než pět let), další povinnosti dle § 48/4 TZ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35F507-364C-890F-202C-D104D754E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0C73-D051-4F4D-815E-01322392CD7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624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787BD-8BBF-416C-8183-7490385BA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Domácí vězení - § 60 TZ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B25113-A334-4289-9C66-62134C375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7200" dirty="0"/>
              <a:t>za přečin až na dvě léta, jestliže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7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7200" dirty="0"/>
              <a:t>vzhledem k povaze a závažnosti  přečinu a osobě a poměrům pachatele postačí uložení tohoto trestu, popřípadě i vedle jiného trestu 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7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7200" dirty="0"/>
              <a:t>a pachatel dá písemný slib, že se bude zdržovat v obydlí nebo jeho části a poskytne  potřebnou součinnost </a:t>
            </a:r>
          </a:p>
          <a:p>
            <a:pPr algn="just"/>
            <a:endParaRPr lang="cs-CZ" sz="7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7200" dirty="0"/>
              <a:t>jako samostatný trest v případě, že vzhledem k povaze a závažnosti přečinu a osobě a poměrům pachatele není uložení jiného trestu není třeba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7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7200" dirty="0"/>
              <a:t>povinnost zdržovat se v určeném obydlí nebo jeho části v době stanovené soudem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7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7200" dirty="0"/>
              <a:t>přihlédne k  pracovní době, času potřebnému k cestě do zaměstnání, k péči o nezletilé děti a k vyřizování záležitostí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7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88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B1442-A3D6-F289-E3DE-EE5E6C44D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8882A-8A33-6124-7080-E175D3DC9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možnost stanovit dohled (§ 60/5 TZ),  přiměřená omezení nebo povinnosti a povinnost nahradit škodu (§ 60/6 TZ), ev. výchovná opatření podle ZSM  (60/7 TZ)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možnost zrušení dohledu, přiměřených omezení a povinnosti a výchovných opatření nejdříve po výkonu jedné třetiny uloženého trestu DV, nejméně však po šesti měsících výkonu (§ 60a TZ) </a:t>
            </a:r>
          </a:p>
          <a:p>
            <a:pPr algn="just"/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přeměna v NEPO trest  1 den DV = 1 den OS (§ 61 TZ) – tzv. náhradní TOS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náhradní trest je reakcí na porušení podmínek, zaviněné nevykonávání trestu, jiné maření, nevedení řádného života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2 způsoby kontroly - namátková kontrola probačního úředníka (neefektivní)  nebo elektronický kontrolní systém umožňující detekci pohybu (nefunkční, opět osobní návštěvy)</a:t>
            </a:r>
          </a:p>
          <a:p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02171FE-9B8C-193C-A201-EAFE5F88F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0C73-D051-4F4D-815E-01322392CD7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12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2EB98-69E0-4CBA-B2F9-6C8C7AC5E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Četnost ukládání  domácího vězení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F8E8B1-0D39-4D5B-AA80-1EB019EBC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sv-SE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2012 – 514</a:t>
            </a:r>
            <a:r>
              <a:rPr lang="cs-CZ" sz="1600" dirty="0"/>
              <a:t>;</a:t>
            </a:r>
            <a:r>
              <a:rPr lang="sv-SE" sz="1600" dirty="0"/>
              <a:t> experiment elektronický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2013 – 212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2014 – 231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2015 – 196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2016 - 170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2017 – 171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2018 – 195</a:t>
            </a:r>
            <a:r>
              <a:rPr lang="cs-CZ" sz="1600" dirty="0"/>
              <a:t>;</a:t>
            </a:r>
            <a:r>
              <a:rPr lang="sv-SE" sz="1600" dirty="0"/>
              <a:t>  el. monitoring spuštěn od poloviny září 2018</a:t>
            </a:r>
            <a:endParaRPr lang="cs-CZ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600" dirty="0"/>
              <a:t>  2019 – 272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600" dirty="0"/>
              <a:t>  2020 – 212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600" dirty="0"/>
              <a:t>  2021 – 220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600" dirty="0"/>
              <a:t>  Bližší údaje o EMS viz  </a:t>
            </a:r>
            <a:r>
              <a:rPr lang="cs-CZ" sz="1600" dirty="0">
                <a:hlinkClick r:id="rId2"/>
              </a:rPr>
              <a:t>https://naramky.justice.cz/</a:t>
            </a:r>
            <a:r>
              <a:rPr lang="cs-CZ" sz="1600" dirty="0"/>
              <a:t> - ukončení monitoringu 22.11.2021 (§ 152 a § 334b TŘ) </a:t>
            </a: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341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EE1D9-0EB5-4C08-9E34-4D988BEB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Obecně prospěšné práce </a:t>
            </a:r>
            <a:br>
              <a:rPr lang="cs-CZ" dirty="0"/>
            </a:br>
            <a:r>
              <a:rPr lang="cs-CZ" dirty="0"/>
              <a:t>§ 62 – § 65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150B09-12DF-409E-B35E-D996AFF3D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za přečin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samostatně, jestliže vzhledem k povaze a závažnosti  přečinu a osobě a poměrům pachatele není uložení jiného trestu není třeba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zpravidla se neuloží, pokud byl v době předchozích 3 let přeměněn v TOS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povinnost provést práce k obecně prospěšným  účelům ve prospěch poskytovatele OPP (stát, kraj, obec PO zabývající se vzděláním, vědou  atd.) bezplatně a ve volném čase do jednoho roku od dne stanového jako den nástupu výkonu tohoto trestu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50 – 300 hodin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údržba veřejných prostranství, úklid a údržba veřejných budov a komunikací a jiné činnosti (práce nesmí sloužit k výdělečným účelům)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možnost uložit přiměřená omezení a povinnosti, výchovná omezení dle ZSM, povinnost nahradit škodu - jejich zrušení po 6. měsících ode dne stanoveného jako den nástupu do výkonu trestu (§ 65/2 TZ)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nutno zjistit stanovisko pachatele, jeho zdravotní stav a možnost uložení/vykonání trestu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070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F67F8-3F8E-4F8C-868F-89AE33F09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Obecně prospěšné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F5936A-8F42-4A22-8503-7B01893F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nastanou-li skutečnosti dle § 65 odst. 3 TZ –  pachatel nevede řádný život, vyhýbá se nástupu výkonu trestu,  porušuje sjednané podmínky, nevykoná trest ve stanovené době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přeměna  OPP nebo jeho zbytku  v NEPO trest odnětí svobody v poměru: 1 i jen započatá hodina nevykonaného trestu OPP  = 1 den TOS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možnost ponechat výjimečně trest v platnosti a zpřísnit - § 65 odst. 3 TZ – stanovit dohled, uložit dosud neuložená omezení či povinnosti podle § 48/4 TZ; výkon dohledu se zde řídí § 49 - § 51 TZ  </a:t>
            </a:r>
          </a:p>
        </p:txBody>
      </p:sp>
    </p:spTree>
    <p:extLst>
      <p:ext uri="{BB962C8B-B14F-4D97-AF65-F5344CB8AC3E}">
        <p14:creationId xmlns:p14="http://schemas.microsoft.com/office/powerpoint/2010/main" val="3741046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32E02-12C2-4642-9C26-677D339D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Peněžitý trest - § 67 - § 69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076BB4-31AA-4162-8C09-5316E8532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tři možnosti uložení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pachatel pro sebe  či jiného získal/pokusil se získat úmyslným trestným činem majetkový prospěch  - § 67/1 TZ  nebo bez splnění těchto podmínek – viz. níže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pokud TZ  uložení tohoto trestu umožňuje  § 67/2a TZ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za přečin, jestliže vzhledem  k povaze a závažnosti přečinu a osobě a poměrům pachatele není třeba uložit nepodmíněný trest   odnětí svobody  -  § 67/2b TZ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jako samostatný trest, </a:t>
            </a:r>
            <a:r>
              <a:rPr lang="cs-CZ" sz="1600" dirty="0"/>
              <a:t>jestliže vzhledem k povaze a závažnosti  přečinu a osobě a poměrům pachatele není uložení jiného trestu není třeba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685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4B979-7ED5-47D2-A91E-BE012A962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Peněžitý trest v praxi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AFC086-EF00-4E2A-9DFF-B694A8C5C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2010 - 4,9%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2011 - 4,3%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2012 - 4%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2013 - 3,2%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2014 - 3,5% 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2015 - 5,6%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2016 - 8,1%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2017 - 14,6%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2018 – 18,2%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2019 – 19,1%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Německo téměř 85%; Nizozemsko vice než 55%; Finsko více 50%; Francie, Švýcarsko cca 30%; Maďarsko téměř 50%; Polsko cca 20% odsouzených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64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54AB7-2F0A-4B06-82BD-FF75E5DD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Peněžitý trest – výměra - § 68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70210F-62FB-4DDA-82F7-9D01D8CED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způsob ukládání - denní sazby (větší individualizace)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20 – 730 denních sazeb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denní sazba = 100 – 50.000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počet sazeb učen dle povahy a závažnosti činu;  dvojnásobek počtu denních sazeb nesmí spolu s uloženým TOS přesahovat horní hranici trestní sazby uloženého TOS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výše jedné sazby se zřetelem k osobním a majetkovým poměrů – zpravidla čistý průměrný příjem pachatele za jeden den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možnost stanovení, že peněžitý trest bude zaplacen ve splátkách se zřetelem k osobním a majetkovým poměrům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peněžitý trest se neuloží, je-li zřejmé, že by byl nedobytný </a:t>
            </a:r>
          </a:p>
        </p:txBody>
      </p:sp>
    </p:spTree>
    <p:extLst>
      <p:ext uri="{BB962C8B-B14F-4D97-AF65-F5344CB8AC3E}">
        <p14:creationId xmlns:p14="http://schemas.microsoft.com/office/powerpoint/2010/main" val="177975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400B9-D9A2-42ED-8684-660C6A49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Trestněprávní alternativy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8C68C4-FE76-47C2-A15B-E5F62E866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56097"/>
            <a:ext cx="10753200" cy="3960000"/>
          </a:xfrm>
        </p:spPr>
        <p:txBody>
          <a:bodyPr/>
          <a:lstStyle/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proč alternativy?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neúčinnost nepodmíněného trestu odnětí svobody 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krize vězeňských systémů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snaha nalézt řešení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1. fáze – reforma vězeňství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2. fáze -  alternativní řešení trestních věcí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310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3A2E3-3F18-4C0E-8CFE-40A9B4827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Peněžitý trest – reakce na nezaplacení - § 69 TZ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3FE4AD-F1D7-4C1E-AB63-FDA892F1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novela 333/2020 Sb.,  účinná od 1.10.2020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zrušila náhradní TOS, který se ukládal společně s peněžitým trestem ve výměře až 4 léta pro případ, že peněžitý trest  nebude vykonán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zrušila možnost  přeměny peněžitého trestu v trest DV nebo OPP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nově – přeměna peněžitého trestu nebo jeho zbytku v trest odnětí svobody a současné rozhodnutí  způsobu jeho výkonu – každá zcela nezaplacená částka odpovídající jedné denní sazbě = dva dny TOS, a to za podmínky, že je zřejmé, že by vymáhání PT bylo zmařeno  nebo bylo bezvýsledné.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k vymáhání peněžitého trestu srov. §  343 TŘ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844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1979C-F42D-4BB9-A05E-819BF467D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R 12/2018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C3FBCB-A13A-48A2-896B-67D5C4C85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státní zástupce je oprávněn už v obžalobě navrhnout uložení trestu propadnutí majetku (nebo jiného konkrétního druhu trestu)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i když tak neučiní, je povinen zajistit, aby byly již v přípravném řízení náležitě objasněny osobní a majetkové poměry pachatele (obviněného), pokud reálně přichází v úvahu, že soud uloží trest propadnutí majetku nebo jiný trest, který pachatele postihne na majetku (§ 39/7 TZ)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7145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6D67B-6912-4636-8312-D6B0735F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Novela TŘ  provedená zákonem č. 333/2020 Sb.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29249-D521-4622-97E9-6D67F44D7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§ 92/2 TŘ  – výslech obviněného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při výslechu je třeba se obviněného dotázat na jeho osobní, rodinné, majetkové a jiné poměry tak, aby pro případ rozhodnutí o vině a trestu obviněného byly zjištěny skutečnosti v rozsahu nezbytném pro stanovení druhu trestu a jeho výměry; dále je třeba dotázat se na předchozí tresty a na další trestní stíhání obviněného</a:t>
            </a:r>
          </a:p>
        </p:txBody>
      </p:sp>
    </p:spTree>
    <p:extLst>
      <p:ext uri="{BB962C8B-B14F-4D97-AF65-F5344CB8AC3E}">
        <p14:creationId xmlns:p14="http://schemas.microsoft.com/office/powerpoint/2010/main" val="1934833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BD830-FBDD-4BBC-ADB3-314F3A63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Zákaz držení a chovu zvířat - § 74a TZ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DCA63A-F8AA-4DE4-A92F-27E343F7C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864048"/>
            <a:ext cx="10753200" cy="396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až na deset let, pokud se pachatel dopustí  trestného činu v souvislosti s držením, chovem nebo péčí o zvíře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jako samostatný trest, jestliže vzhledem k povaze a závažnosti  trestného činu a osobě a poměrům pachatele není uložení jiného trestu není třeba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výkon trestu  spočívá v tom, že  po dobu jeho výkonu se zakazuje držení, chov a péče o zvíře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do výkonu se nezapočítává doba výkonu nepodmíněného trestu odnětí svobody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EC7AB5-9454-4930-8CE5-27540CFA8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0C73-D051-4F4D-815E-01322392CD7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698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9F33A-EBD5-4EEE-9905-AB362C1A8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Zákaz vstupu na sportovní kulturní a jiné společenské akce  - § 76- § 77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A41D6F-43D4-45CC-A698-5FC13F9C6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až na 10 let v případě spáchání úmyslného trestného činu v souvislosti s návštěvou akce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jako samostatný trest může být uložen, jestliže vzhledem  k povaze a závažnosti přečinu a osobě a poměrům pachatele není třeba uložit jiný trest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výkon trestu spočívá  v zákazu účasti na stanovených sportovních, kulturních a jiných akcí, v obvodě soudu, kde obviněný bydlí nebo pracuje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povinnost spolupracovat s probačním úředníkem, tj. postupovat podle stanoveného probačního plánu, vykonávat stanovené programy sociálního výcviku a převýchovy, programy psychologického poradenství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považuje-li to probační úředník za potřebné,  </a:t>
            </a:r>
            <a:r>
              <a:rPr lang="cs-CZ" sz="1600" dirty="0"/>
              <a:t>možnost nařídit, aby se dostavil na policejní služebnu v době konání akce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/>
              <a:t>do </a:t>
            </a:r>
            <a:r>
              <a:rPr lang="cs-CZ" sz="1600" dirty="0"/>
              <a:t>výkonu se nezapočítává doba výkonu nepodmíněného trestu odnětí svobody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854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prof.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57653-5D8A-4397-BF7A-B131B067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Systém alternativ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98D8D-7D80-47C4-A362-93E0BC63D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alternativy uvnitř systému trestního práva: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a) hmotného:  alternativy k potrestání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                       alternativní tresty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b) procesního:  tzv. odklony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alternativy k (tj. vně) systému trestního práva hmotného i procesního:  mediace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40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14ACC-239D-4F54-A78E-44DCDBF8F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Probace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A63866-4ECB-4989-90EF-02C427941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2 odst. 1 zák. č. 257/2000 Sb., o Probační a mediační službě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organizování a vykonávání dohledu nad obviněným, obžalovaným a odsouzeným kontrola výkonu trestů nespojených s OS včetně uložených povinností a omezení sledování chování odsouzeného ve zkušební době podmíněného propuštění z VTOS individuální pomoc  obviněnému a působení na něj ve směru vedení řádného života </a:t>
            </a:r>
          </a:p>
        </p:txBody>
      </p:sp>
    </p:spTree>
    <p:extLst>
      <p:ext uri="{BB962C8B-B14F-4D97-AF65-F5344CB8AC3E}">
        <p14:creationId xmlns:p14="http://schemas.microsoft.com/office/powerpoint/2010/main" val="1414262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D5E67-4052-452C-A7B3-16F6DE11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Mediace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EB990E-025F-447C-B83E-F8D440050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§ 2 odst. 2 zák. č. 257/2000 Sb., o Probační a mediační službě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mimosoudní zprostředkování za účelem řešení sporu mezi obviněným a poškozením a činnosti směřující k urovnání konfliktního stavu vykonávané v souvislosti s trestní řízením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v trestním řízení jen s výslovným souhlasem obviněného a poškozeného</a:t>
            </a:r>
          </a:p>
        </p:txBody>
      </p:sp>
    </p:spTree>
    <p:extLst>
      <p:ext uri="{BB962C8B-B14F-4D97-AF65-F5344CB8AC3E}">
        <p14:creationId xmlns:p14="http://schemas.microsoft.com/office/powerpoint/2010/main" val="114154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C06AF-6CF7-43F8-AAB0-31FFE381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Dohled podle TZ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1A130C-7DD1-470E-B205-44E24B3FE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povinnosti pachatele - § 50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spolupracovat + plnit probační plán dohledu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dostavovat se k probačnímu úředníkovi ve stanovených lhůtách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informovat  pobytu, zaměstnání, zdrojích obživy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umožnit vstup do obydlí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povinnosti a oprávnění probačního úředníka - § 51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vykonávat dohled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být nápomocen pachateli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plnit pokyny, které dal předseda senátu PMS směřující k výkonu dohledu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aktualizovat probační plán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informovat o porušení povinností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zpracovávat zprávu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9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76914-B36B-4468-A8D8-28D9EA28F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Upuštění od potrestání  - obecné § 46 TZ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ECC412-B310-4411-AA7D-E7CB79A7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u přečinu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lítost + účinná snaha po nápravě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odůvodněný předpoklad, že pouhé pojednání věci postačí k nápravě pachatele a ochraně společnosti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u spolupracujícího obviněného (§ 178a TŘ)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nelze, pokud spáchal závažnější TČ, než ten, k jehož objasnění přispěl, podílel se na něm jako organizátor nebo návodce , způsobil těžkou újmu na zdraví nebo smrt  nebo jde o recidivu zvlášť závažného zločinu (§ 59 TZ)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u nezpůsobilé přípravy a pokusu trestného činu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jestliže pachatel nerozpoznal, že příprava a pokus nemohly vést k dokonání </a:t>
            </a:r>
          </a:p>
        </p:txBody>
      </p:sp>
    </p:spTree>
    <p:extLst>
      <p:ext uri="{BB962C8B-B14F-4D97-AF65-F5344CB8AC3E}">
        <p14:creationId xmlns:p14="http://schemas.microsoft.com/office/powerpoint/2010/main" val="194410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38055-9F92-492C-8E75-A1DE8FADE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Upuštění od potrestání – zvláštní § 47, 48 TZ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06ED48-DC53-409F-A45A-44023B751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§ 47 TZ spáchal-li zločin stav zmenšené příčetnosti nebo stav vyvolaný duševní poruchou za současného uložení ochranného  léčení (pokud si pachatel nepřivodil sám, byť i z nedbalosti) nebo zabezpečovací detence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§ 48 TZ podmíněné upuštění od potrestání s dohledem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podmínky dle § 46/1,2 TZ; potřeba sledovat chování pachatele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zkušební doba až na jeden rok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možnost uložení přiměřených omezení a povinností - § 48 odst. 4 TZ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možnost zrušit uložený dohled či uložená omezení a povinnosti, nejdříve po uplynutí šesti měsíců uložené zkušební doby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62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E2340-3201-4238-970B-4F9A6DF6B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Alternativní tresty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7A70CE-D0B0-4B19-974D-4F55720C4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jde typicky o alternativy nepodmíněného trestu odnětí svobody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obecně prospěšné práce (§ 62 – § 65)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podmíněné odsouzení a podmíněné odsouzení s dohledem (§ 81 - § 86)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peněžitý trest (§ 67 – § 69)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domácí vězení (§ 60, § 61)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zákaz vstupu na sportovní, kulturní a jiné společenské akce (§ 76, § 77) - diskutabilní je, zda mezi alternativní tresty patří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2544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2057</Words>
  <Application>Microsoft Office PowerPoint</Application>
  <PresentationFormat>Širokoúhlá obrazovka</PresentationFormat>
  <Paragraphs>272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Tahoma</vt:lpstr>
      <vt:lpstr>Trebuchet MS</vt:lpstr>
      <vt:lpstr>Wingdings</vt:lpstr>
      <vt:lpstr>Prezentace_MU_CZ</vt:lpstr>
      <vt:lpstr>Trestněprávní alternativy     </vt:lpstr>
      <vt:lpstr>Trestněprávní alternativy </vt:lpstr>
      <vt:lpstr>Systém alternativ</vt:lpstr>
      <vt:lpstr>Probace</vt:lpstr>
      <vt:lpstr>Mediace</vt:lpstr>
      <vt:lpstr>Dohled podle TZ </vt:lpstr>
      <vt:lpstr>Upuštění od potrestání  - obecné § 46 TZ</vt:lpstr>
      <vt:lpstr>Upuštění od potrestání – zvláštní § 47, 48 TZ  </vt:lpstr>
      <vt:lpstr>Alternativní tresty</vt:lpstr>
      <vt:lpstr>Podmíněné odsouzení - § 81 a násl. TZ </vt:lpstr>
      <vt:lpstr>Prezentace aplikace PowerPoint</vt:lpstr>
      <vt:lpstr>Domácí vězení - § 60 TZ  </vt:lpstr>
      <vt:lpstr>Prezentace aplikace PowerPoint</vt:lpstr>
      <vt:lpstr>Četnost ukládání  domácího vězení </vt:lpstr>
      <vt:lpstr>Obecně prospěšné práce  § 62 – § 65 TZ </vt:lpstr>
      <vt:lpstr>Obecně prospěšné práce</vt:lpstr>
      <vt:lpstr>Peněžitý trest - § 67 - § 69 TZ </vt:lpstr>
      <vt:lpstr>Peněžitý trest v praxi </vt:lpstr>
      <vt:lpstr>Peněžitý trest – výměra - § 68 TZ </vt:lpstr>
      <vt:lpstr>Peněžitý trest – reakce na nezaplacení - § 69 TZ</vt:lpstr>
      <vt:lpstr>R 12/2018 </vt:lpstr>
      <vt:lpstr>Novela TŘ  provedená zákonem č. 333/2020 Sb. </vt:lpstr>
      <vt:lpstr>Zákaz držení a chovu zvířat - § 74a TZ</vt:lpstr>
      <vt:lpstr>Zákaz vstupu na sportovní kulturní a jiné společenské akce  - § 76- § 77 TZ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Trestání   </dc:title>
  <dc:creator>Uživatel</dc:creator>
  <cp:lastModifiedBy>Marek Fryšták</cp:lastModifiedBy>
  <cp:revision>36</cp:revision>
  <cp:lastPrinted>2022-10-01T16:08:01Z</cp:lastPrinted>
  <dcterms:created xsi:type="dcterms:W3CDTF">2020-10-13T09:40:35Z</dcterms:created>
  <dcterms:modified xsi:type="dcterms:W3CDTF">2023-10-05T08:48:55Z</dcterms:modified>
</cp:coreProperties>
</file>