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545" r:id="rId3"/>
    <p:sldId id="546" r:id="rId4"/>
    <p:sldId id="547" r:id="rId5"/>
    <p:sldId id="548" r:id="rId6"/>
    <p:sldId id="550" r:id="rId7"/>
    <p:sldId id="551" r:id="rId8"/>
    <p:sldId id="501" r:id="rId9"/>
    <p:sldId id="555" r:id="rId10"/>
    <p:sldId id="502" r:id="rId11"/>
    <p:sldId id="503" r:id="rId12"/>
    <p:sldId id="504" r:id="rId13"/>
    <p:sldId id="556" r:id="rId14"/>
    <p:sldId id="557" r:id="rId15"/>
    <p:sldId id="558" r:id="rId16"/>
    <p:sldId id="559" r:id="rId17"/>
    <p:sldId id="560" r:id="rId18"/>
    <p:sldId id="561" r:id="rId19"/>
    <p:sldId id="562" r:id="rId20"/>
    <p:sldId id="563" r:id="rId21"/>
    <p:sldId id="564" r:id="rId22"/>
    <p:sldId id="565" r:id="rId23"/>
    <p:sldId id="566" r:id="rId24"/>
    <p:sldId id="567" r:id="rId25"/>
    <p:sldId id="326" r:id="rId26"/>
    <p:sldId id="520" r:id="rId27"/>
    <p:sldId id="517" r:id="rId28"/>
    <p:sldId id="518" r:id="rId29"/>
    <p:sldId id="353" r:id="rId30"/>
    <p:sldId id="354" r:id="rId31"/>
    <p:sldId id="524" r:id="rId32"/>
    <p:sldId id="525" r:id="rId33"/>
    <p:sldId id="523" r:id="rId34"/>
    <p:sldId id="577" r:id="rId35"/>
    <p:sldId id="522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67" d="100"/>
          <a:sy n="67" d="100"/>
        </p:scale>
        <p:origin x="528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27. 4. 2018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27. 4. 2018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46102" y="2117511"/>
            <a:ext cx="11361600" cy="1171580"/>
          </a:xfrm>
        </p:spPr>
        <p:txBody>
          <a:bodyPr/>
          <a:lstStyle/>
          <a:p>
            <a:pPr algn="ctr"/>
            <a:r>
              <a:rPr lang="cs-CZ" sz="3600" dirty="0"/>
              <a:t>Základy trestního práva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6102" y="3289091"/>
            <a:ext cx="11361600" cy="698497"/>
          </a:xfrm>
        </p:spPr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David Texl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práva, Právnická fakulta MU v Brně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Přednáška 28. 3. 2022, VUT Brno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7A15FFF3-7ABF-4978-B5E8-16754B10F4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Základní zásady trestního práva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2F1C8854-BE76-47F8-B92E-FB38D2083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/>
              <a:t>V TP je zásad velké množství, některé vyplývají i z </a:t>
            </a:r>
            <a:r>
              <a:rPr lang="cs-CZ" sz="2000" dirty="0" err="1"/>
              <a:t>mimotrestních</a:t>
            </a:r>
            <a:r>
              <a:rPr lang="cs-CZ" sz="2000" dirty="0"/>
              <a:t> předpisů</a:t>
            </a:r>
          </a:p>
          <a:p>
            <a:pPr>
              <a:defRPr/>
            </a:pPr>
            <a:r>
              <a:rPr lang="cs-CZ" sz="2000" dirty="0"/>
              <a:t>Zásady výslovně upravené v zákoně X zásady v zákoně neupravené</a:t>
            </a:r>
          </a:p>
          <a:p>
            <a:pPr>
              <a:defRPr/>
            </a:pPr>
            <a:r>
              <a:rPr lang="cs-CZ" sz="2000" dirty="0"/>
              <a:t>Zásady TPH X TPP</a:t>
            </a:r>
            <a:endParaRPr lang="cs-CZ" altLang="cs-CZ" sz="2000" dirty="0"/>
          </a:p>
          <a:p>
            <a:r>
              <a:rPr lang="cs-CZ" altLang="cs-CZ" sz="2000" dirty="0"/>
              <a:t>Jedná se o určité právní principy, vůdčí právní ideje jimiž je ovládáno trestní řízení  a které musí být vykládány a aplikovány v souladu s Ústavou, LZPS, popř. v jejich duchu </a:t>
            </a:r>
          </a:p>
          <a:p>
            <a:r>
              <a:rPr lang="cs-CZ" altLang="cs-CZ" sz="2000" dirty="0"/>
              <a:t>Pravidla (principy), která jsou výslovně či mlčky (zpravidla) vyjádřená v </a:t>
            </a:r>
            <a:r>
              <a:rPr lang="cs-CZ" altLang="cs-CZ" sz="2000" dirty="0" err="1"/>
              <a:t>TrŘ</a:t>
            </a:r>
            <a:r>
              <a:rPr lang="cs-CZ" altLang="cs-CZ" sz="2000" dirty="0"/>
              <a:t>, představují východiska pro tvorbu (zákonodárce), interpretaci a aplikaci (orgány činné v trestním řízení) systému trestněprávně procesních norem </a:t>
            </a:r>
            <a:endParaRPr lang="cs-CZ" sz="2000" u="sng" dirty="0"/>
          </a:p>
          <a:p>
            <a:pPr lvl="1" algn="just">
              <a:defRPr/>
            </a:pPr>
            <a:endParaRPr lang="cs-CZ" sz="1600" dirty="0"/>
          </a:p>
          <a:p>
            <a:pPr marL="342900" lvl="1" indent="-342900" algn="just">
              <a:buClr>
                <a:schemeClr val="folHlink"/>
              </a:buClr>
              <a:buSzPct val="90000"/>
              <a:buNone/>
              <a:defRPr/>
            </a:pPr>
            <a:endParaRPr lang="cs-CZ" sz="13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</p:txBody>
      </p:sp>
      <p:sp>
        <p:nvSpPr>
          <p:cNvPr id="16388" name="Zástupný symbol pro číslo snímku 5">
            <a:extLst>
              <a:ext uri="{FF2B5EF4-FFF2-40B4-BE49-F238E27FC236}">
                <a16:creationId xmlns:a16="http://schemas.microsoft.com/office/drawing/2014/main" id="{4E9575DE-49B0-42D9-940F-E314027345D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8092B98-8B3E-419B-9BB9-64BED82AC65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4467F99E-D3FA-44FF-9DAD-A5127B72A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Funkce základních zásad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B0AB2C3A-60EA-4D14-AA33-BE53C0734F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Zásady jako východiska tvorby, interpretace a aplikace TP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interpretační </a:t>
            </a:r>
            <a:r>
              <a:rPr lang="cs-CZ" sz="2000" dirty="0"/>
              <a:t>(jednoznačná interpretace), </a:t>
            </a:r>
          </a:p>
          <a:p>
            <a:pPr algn="just"/>
            <a:r>
              <a:rPr lang="cs-CZ" sz="2000" b="1" dirty="0"/>
              <a:t>aplikační</a:t>
            </a:r>
            <a:r>
              <a:rPr lang="cs-CZ" sz="2000" dirty="0"/>
              <a:t> (při činnosti OČTŘ), </a:t>
            </a:r>
          </a:p>
          <a:p>
            <a:pPr algn="just"/>
            <a:r>
              <a:rPr lang="cs-CZ" sz="2000" b="1" dirty="0"/>
              <a:t>zákonodárná</a:t>
            </a:r>
            <a:r>
              <a:rPr lang="cs-CZ" sz="2000" dirty="0"/>
              <a:t> (při tvorbě práva), </a:t>
            </a:r>
          </a:p>
          <a:p>
            <a:pPr algn="just"/>
            <a:r>
              <a:rPr lang="cs-CZ" sz="2000" b="1" dirty="0"/>
              <a:t>poznávací</a:t>
            </a:r>
            <a:r>
              <a:rPr lang="cs-CZ" sz="2000" dirty="0"/>
              <a:t> (charakter zásad určuje charakter TŘ), </a:t>
            </a:r>
          </a:p>
          <a:p>
            <a:pPr algn="just"/>
            <a:r>
              <a:rPr lang="cs-CZ" sz="2000" b="1" dirty="0"/>
              <a:t>kontrolní</a:t>
            </a:r>
            <a:r>
              <a:rPr lang="cs-CZ" sz="2000" dirty="0"/>
              <a:t> (dodržování zákonnosti)</a:t>
            </a:r>
          </a:p>
          <a:p>
            <a:pPr algn="just"/>
            <a:endParaRPr lang="cs-CZ" altLang="cs-CZ" sz="1800" dirty="0"/>
          </a:p>
          <a:p>
            <a:endParaRPr lang="cs-CZ" altLang="cs-CZ" dirty="0"/>
          </a:p>
        </p:txBody>
      </p:sp>
      <p:sp>
        <p:nvSpPr>
          <p:cNvPr id="17412" name="Zástupný symbol pro číslo snímku 4">
            <a:extLst>
              <a:ext uri="{FF2B5EF4-FFF2-40B4-BE49-F238E27FC236}">
                <a16:creationId xmlns:a16="http://schemas.microsoft.com/office/drawing/2014/main" id="{68CA4F76-EAB9-4514-A536-58A262DCE9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5CBB5B-333D-47EE-B1F2-3413B127711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C8004662-2C02-4849-9A1E-E958B392B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Základní zásady TPH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48E7D436-9371-4B3C-B02A-BEFFC8E54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b="1" dirty="0"/>
              <a:t>Zásada zákonnosti </a:t>
            </a:r>
            <a:r>
              <a:rPr lang="cs-CZ" sz="2000" dirty="0"/>
              <a:t>(jen zákon stanoví, co je trestným činem a jaký lze za něj uložit trest)</a:t>
            </a:r>
          </a:p>
          <a:p>
            <a:pPr algn="just" eaLnBrk="1" hangingPunct="1">
              <a:defRPr/>
            </a:pPr>
            <a:r>
              <a:rPr lang="cs-CZ" sz="2000" b="1" dirty="0"/>
              <a:t>Zásada subsidiarity trestní represe </a:t>
            </a:r>
            <a:r>
              <a:rPr lang="cs-CZ" sz="2000" dirty="0"/>
              <a:t>(trestní odpovědnost jen v nejzávažnějších případech)</a:t>
            </a:r>
          </a:p>
          <a:p>
            <a:pPr algn="just" eaLnBrk="1" hangingPunct="1">
              <a:defRPr/>
            </a:pPr>
            <a:r>
              <a:rPr lang="cs-CZ" sz="2000" b="1" dirty="0"/>
              <a:t>Zásada humanismu </a:t>
            </a:r>
            <a:r>
              <a:rPr lang="cs-CZ" sz="2000" dirty="0"/>
              <a:t>(nikdo nesmí být mučen, nebo podroben nelidskému či krutému zacházení</a:t>
            </a:r>
            <a:r>
              <a:rPr lang="en-GB" sz="2000" dirty="0"/>
              <a:t>;</a:t>
            </a:r>
            <a:r>
              <a:rPr lang="cs-CZ" sz="2000" dirty="0"/>
              <a:t> nepřípustnost trestu smrti)</a:t>
            </a:r>
          </a:p>
          <a:p>
            <a:pPr algn="just" eaLnBrk="1" hangingPunct="1">
              <a:defRPr/>
            </a:pPr>
            <a:r>
              <a:rPr lang="cs-CZ" sz="2000" b="1" dirty="0"/>
              <a:t>Zásada odpovědnosti za zavinění </a:t>
            </a:r>
            <a:r>
              <a:rPr lang="cs-CZ" sz="2000" dirty="0"/>
              <a:t>(TO závisí na existenci určitého psychického vztahu ke skutečnostem, které zakládají TČ)</a:t>
            </a:r>
          </a:p>
          <a:p>
            <a:pPr algn="just" eaLnBrk="1" hangingPunct="1">
              <a:defRPr/>
            </a:pPr>
            <a:r>
              <a:rPr lang="cs-CZ" sz="2000" b="1" dirty="0"/>
              <a:t>Zásada demokratismu </a:t>
            </a:r>
            <a:r>
              <a:rPr lang="cs-CZ" sz="2000" dirty="0"/>
              <a:t>(ochrana společnosti prostředky TP)</a:t>
            </a:r>
          </a:p>
          <a:p>
            <a:pPr algn="just" eaLnBrk="1" hangingPunct="1">
              <a:defRPr/>
            </a:pPr>
            <a:r>
              <a:rPr lang="cs-CZ" sz="2000" b="1" dirty="0"/>
              <a:t>Zásada přiměřenosti </a:t>
            </a:r>
            <a:r>
              <a:rPr lang="cs-CZ" sz="2000" dirty="0"/>
              <a:t>(zejména přiměřenost trestních sankcí)</a:t>
            </a:r>
          </a:p>
          <a:p>
            <a:pPr algn="just" eaLnBrk="1" hangingPunct="1">
              <a:defRPr/>
            </a:pPr>
            <a:r>
              <a:rPr lang="cs-CZ" sz="2000" b="1" dirty="0"/>
              <a:t>Zásada zákazu dvojího přičítání </a:t>
            </a:r>
            <a:r>
              <a:rPr lang="cs-CZ" sz="2000" dirty="0"/>
              <a:t>(z hlediska viny)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18436" name="Zástupný symbol pro číslo snímku 5">
            <a:extLst>
              <a:ext uri="{FF2B5EF4-FFF2-40B4-BE49-F238E27FC236}">
                <a16:creationId xmlns:a16="http://schemas.microsoft.com/office/drawing/2014/main" id="{DAFCB8AD-5660-4938-9AB1-A7EEFABD4C2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F432961-599A-4EFE-B9D1-D07CBBE8745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7AD2AD9B-0CF6-4A17-B157-37DFB689DA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BBD2A4A0-DA88-4BB6-97B7-6BD4C37D3C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Zásada žádný trestný čin bez zákonného trestu </a:t>
            </a:r>
            <a:r>
              <a:rPr lang="cs-CZ" altLang="cs-CZ" sz="2000" dirty="0"/>
              <a:t>(myšlenka neodvratitelnosti trestu)</a:t>
            </a:r>
          </a:p>
          <a:p>
            <a:pPr eaLnBrk="1" hangingPunct="1"/>
            <a:r>
              <a:rPr lang="cs-CZ" altLang="cs-CZ" sz="2000" b="1" dirty="0"/>
              <a:t>Zásada zákazu analogie k tíži pachatele </a:t>
            </a:r>
            <a:r>
              <a:rPr lang="cs-CZ" altLang="cs-CZ" sz="2000" dirty="0"/>
              <a:t>(užití obdobné právní normy na skutkový děj, ke kterému se přímo nevztahuje)</a:t>
            </a:r>
          </a:p>
          <a:p>
            <a:pPr eaLnBrk="1" hangingPunct="1"/>
            <a:r>
              <a:rPr lang="cs-CZ" altLang="cs-CZ" sz="2000" b="1" dirty="0"/>
              <a:t>Zásada zákazu retroaktivity trestního zákona k tíži pachatele </a:t>
            </a:r>
            <a:r>
              <a:rPr lang="cs-CZ" altLang="cs-CZ" sz="2000" dirty="0"/>
              <a:t>(požadavek, aby byly podmínky viny a trestu stanoveny ještě před spácháním TČ)</a:t>
            </a:r>
          </a:p>
          <a:p>
            <a:pPr eaLnBrk="1" hangingPunct="1"/>
            <a:r>
              <a:rPr lang="cs-CZ" altLang="cs-CZ" sz="2000" b="1" dirty="0"/>
              <a:t>Zásada individuální trestní odpovědnosti </a:t>
            </a:r>
            <a:r>
              <a:rPr lang="cs-CZ" altLang="cs-CZ" sz="2000" dirty="0"/>
              <a:t>(projevuje se v rovině trestu – zásada personality trestu)</a:t>
            </a:r>
          </a:p>
          <a:p>
            <a:pPr eaLnBrk="1" hangingPunct="1"/>
            <a:r>
              <a:rPr lang="cs-CZ" altLang="cs-CZ" sz="2000" b="1" dirty="0"/>
              <a:t>Zásada formálně-materiálního pojetí trestného činu </a:t>
            </a:r>
            <a:r>
              <a:rPr lang="cs-CZ" altLang="cs-CZ" sz="2000" dirty="0"/>
              <a:t>(zákonné znaky + spol. škodlivost)</a:t>
            </a:r>
          </a:p>
          <a:p>
            <a:pPr eaLnBrk="1" hangingPunct="1"/>
            <a:r>
              <a:rPr lang="cs-CZ" altLang="cs-CZ" sz="2000" b="1" dirty="0"/>
              <a:t>Zásada přiměřenosti trestů </a:t>
            </a:r>
            <a:r>
              <a:rPr lang="cs-CZ" altLang="cs-CZ" sz="2000" dirty="0"/>
              <a:t>(vždy ve vztahu ke konkrétnímu TČ)</a:t>
            </a:r>
          </a:p>
          <a:p>
            <a:pPr eaLnBrk="1" hangingPunct="1"/>
            <a:r>
              <a:rPr lang="cs-CZ" altLang="cs-CZ" sz="2000" dirty="0"/>
              <a:t> </a:t>
            </a:r>
          </a:p>
          <a:p>
            <a:pPr algn="just"/>
            <a:endParaRPr lang="cs-CZ" altLang="cs-CZ" sz="1700" dirty="0"/>
          </a:p>
        </p:txBody>
      </p:sp>
      <p:sp>
        <p:nvSpPr>
          <p:cNvPr id="19460" name="Zástupný symbol pro číslo snímku 3">
            <a:extLst>
              <a:ext uri="{FF2B5EF4-FFF2-40B4-BE49-F238E27FC236}">
                <a16:creationId xmlns:a16="http://schemas.microsoft.com/office/drawing/2014/main" id="{0403F9E9-FC29-4F72-A1D3-4E188A0BE4D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D26391-3550-489D-96CB-A4DC2384304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A1748AAC-8750-4D6A-8B59-7D786FF2E1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Systematika trestního zákoníku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E2CA7B2A-D8B2-4E09-AB06-3E6E8DA0F1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Zákon č. 40/2009 Sb., trestní zákoník</a:t>
            </a:r>
          </a:p>
          <a:p>
            <a:pPr algn="just"/>
            <a:r>
              <a:rPr lang="cs-CZ" altLang="cs-CZ" sz="2000" dirty="0"/>
              <a:t>Trestní zákoník X trestní zákon</a:t>
            </a:r>
          </a:p>
          <a:p>
            <a:pPr algn="just"/>
            <a:r>
              <a:rPr lang="cs-CZ" altLang="cs-CZ" sz="2000" u="sng" dirty="0"/>
              <a:t>3 části</a:t>
            </a:r>
            <a:r>
              <a:rPr lang="cs-CZ" altLang="cs-CZ" sz="2000" dirty="0"/>
              <a:t> – </a:t>
            </a:r>
            <a:r>
              <a:rPr lang="cs-CZ" altLang="cs-CZ" sz="2000" b="1" dirty="0"/>
              <a:t>obecná</a:t>
            </a:r>
            <a:r>
              <a:rPr lang="cs-CZ" altLang="cs-CZ" sz="2000" dirty="0"/>
              <a:t> (obecné základy trestnosti a trestní odpovědnosti), </a:t>
            </a:r>
            <a:r>
              <a:rPr lang="cs-CZ" altLang="cs-CZ" sz="2000" b="1" dirty="0"/>
              <a:t>zvláštní</a:t>
            </a:r>
            <a:r>
              <a:rPr lang="cs-CZ" altLang="cs-CZ" sz="2000" dirty="0"/>
              <a:t> (jednotlivé skutkové podstaty trestných činů), </a:t>
            </a:r>
            <a:r>
              <a:rPr lang="cs-CZ" altLang="cs-CZ" sz="2000" b="1" dirty="0"/>
              <a:t>přechodná a závěrečná ustanovení </a:t>
            </a:r>
            <a:r>
              <a:rPr lang="cs-CZ" altLang="cs-CZ" sz="2000" dirty="0"/>
              <a:t>(přechodná ustanovení, zrušovací ustanovení, účinnost předpisu …)</a:t>
            </a:r>
          </a:p>
          <a:p>
            <a:pPr algn="just"/>
            <a:r>
              <a:rPr lang="cs-CZ" altLang="cs-CZ" sz="2000" dirty="0"/>
              <a:t>Dále dělení na hlavy (8+13), díly, oddíly</a:t>
            </a:r>
          </a:p>
        </p:txBody>
      </p:sp>
      <p:sp>
        <p:nvSpPr>
          <p:cNvPr id="20484" name="Zástupný symbol pro číslo snímku 3">
            <a:extLst>
              <a:ext uri="{FF2B5EF4-FFF2-40B4-BE49-F238E27FC236}">
                <a16:creationId xmlns:a16="http://schemas.microsoft.com/office/drawing/2014/main" id="{09D6E5B4-A88F-4758-B88C-867B147FCB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4975E69-8781-4CD4-BB26-D4C4CC2D4AE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0FEDE338-16C7-4501-B020-C1822400A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 Obecná část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E08AFF08-C1FF-44D1-853F-703D2B517D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 sz="2000" dirty="0"/>
              <a:t>Hlava I – působnost trestních zákonů</a:t>
            </a:r>
          </a:p>
          <a:p>
            <a:pPr algn="just" eaLnBrk="1" hangingPunct="1"/>
            <a:r>
              <a:rPr lang="cs-CZ" altLang="cs-CZ" sz="2000" dirty="0"/>
              <a:t>Hlava II – trestní odpovědnost</a:t>
            </a:r>
          </a:p>
          <a:p>
            <a:pPr algn="just" eaLnBrk="1" hangingPunct="1"/>
            <a:r>
              <a:rPr lang="cs-CZ" altLang="cs-CZ" sz="2000" dirty="0"/>
              <a:t>Hlava III – okolnosti vylučující protiprávnost činu</a:t>
            </a:r>
          </a:p>
          <a:p>
            <a:pPr algn="just" eaLnBrk="1" hangingPunct="1"/>
            <a:r>
              <a:rPr lang="cs-CZ" altLang="cs-CZ" sz="2000" dirty="0"/>
              <a:t>Hlava IV – zánik trestní odpovědnosti</a:t>
            </a:r>
          </a:p>
          <a:p>
            <a:pPr algn="just" eaLnBrk="1" hangingPunct="1"/>
            <a:r>
              <a:rPr lang="cs-CZ" altLang="cs-CZ" sz="2000" dirty="0"/>
              <a:t>Hlava V – trestní sankce</a:t>
            </a:r>
          </a:p>
          <a:p>
            <a:pPr algn="just" eaLnBrk="1" hangingPunct="1"/>
            <a:r>
              <a:rPr lang="cs-CZ" altLang="cs-CZ" sz="2000" dirty="0"/>
              <a:t>Hlava VI – zahlazení odsouzení</a:t>
            </a:r>
          </a:p>
          <a:p>
            <a:pPr algn="just" eaLnBrk="1" hangingPunct="1"/>
            <a:r>
              <a:rPr lang="cs-CZ" altLang="cs-CZ" sz="2000" dirty="0"/>
              <a:t>Hlava VII – zvláštní ustanovení o některých pachatelích</a:t>
            </a:r>
          </a:p>
          <a:p>
            <a:pPr algn="just" eaLnBrk="1" hangingPunct="1"/>
            <a:r>
              <a:rPr lang="cs-CZ" altLang="cs-CZ" sz="2000" dirty="0"/>
              <a:t>Hlava VIII – výkladová ustanovení</a:t>
            </a:r>
          </a:p>
        </p:txBody>
      </p:sp>
      <p:sp>
        <p:nvSpPr>
          <p:cNvPr id="21508" name="Zástupný symbol pro číslo snímku 5">
            <a:extLst>
              <a:ext uri="{FF2B5EF4-FFF2-40B4-BE49-F238E27FC236}">
                <a16:creationId xmlns:a16="http://schemas.microsoft.com/office/drawing/2014/main" id="{2F82D76E-1A58-451B-B204-3B9B5EA0DFA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5A90412-F218-4908-A4EC-1C4A76F712E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1A52BA4C-80C6-4158-9463-A36723671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Zvláštní část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27A4FD15-9D1B-476E-ABCF-8E9514972A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Hlava I – TČ proti životu a zdraví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II – TČ proti svobodě a právům na ochranu osobnosti, soukromí a listovního tajemství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III – TČ proti lidské důstojnosti v sexuální oblasti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IV – TČ proti rodině a dětem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V – TČ proti majetku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VI – TČ hospodářské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VII – TČ obecně nebezpečné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VIII – TČ proti životnímu prostředí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IX – TČ proti ČR, cizímu státu a mezinárodní organizaci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X – TČ proti pořádku ve věcech veřejných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XI – TČ proti branné povinnosti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XII – TČ vojenské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Hlava XIII – TČ proti lidskosti, proti míru a válečné trestné činy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cs-CZ" altLang="cs-CZ" dirty="0"/>
          </a:p>
        </p:txBody>
      </p:sp>
      <p:sp>
        <p:nvSpPr>
          <p:cNvPr id="22532" name="Zástupný symbol pro číslo snímku 5">
            <a:extLst>
              <a:ext uri="{FF2B5EF4-FFF2-40B4-BE49-F238E27FC236}">
                <a16:creationId xmlns:a16="http://schemas.microsoft.com/office/drawing/2014/main" id="{8462715B-899F-401F-8E28-58CE0C02705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97E05F4-4C6B-48F2-8146-0EC0B20E02A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306290-A46A-49B8-A64A-9FFBE484C8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25AB30-D8D8-491F-9193-3CE73D443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trestní odpovědnosti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118894-23F1-4DA1-92D5-718E50D38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Trestní odpovědnost individuální/kolektivní, subjektivní/objektivní</a:t>
            </a:r>
          </a:p>
          <a:p>
            <a:r>
              <a:rPr lang="cs-CZ" sz="2000" u="sng" dirty="0"/>
              <a:t>Základ trestní odpovědnosti</a:t>
            </a:r>
            <a:r>
              <a:rPr lang="cs-CZ" sz="2000" dirty="0"/>
              <a:t> - spáchání TČ/provinění (rovina viny)</a:t>
            </a:r>
          </a:p>
          <a:p>
            <a:r>
              <a:rPr lang="cs-CZ" sz="2000" u="sng" dirty="0"/>
              <a:t>Právní následky trestní odpovědnosti</a:t>
            </a:r>
            <a:r>
              <a:rPr lang="cs-CZ" sz="2000" dirty="0"/>
              <a:t> – trest/ochranné opatření/opatření (rovina </a:t>
            </a:r>
            <a:r>
              <a:rPr lang="cs-CZ" sz="2000" dirty="0" err="1"/>
              <a:t>trestnu</a:t>
            </a:r>
            <a:r>
              <a:rPr lang="cs-CZ" sz="2000" dirty="0"/>
              <a:t>)</a:t>
            </a:r>
          </a:p>
          <a:p>
            <a:r>
              <a:rPr lang="cs-CZ" sz="2000" u="sng" dirty="0"/>
              <a:t>Podstata trestní odpovědnosti</a:t>
            </a:r>
            <a:r>
              <a:rPr lang="cs-CZ" sz="2000" dirty="0"/>
              <a:t> – povinnost strpět sankci za spáchaný TČ/provinění</a:t>
            </a:r>
          </a:p>
          <a:p>
            <a:r>
              <a:rPr lang="cs-CZ" sz="2000" u="sng" dirty="0"/>
              <a:t>Druhy trestní odpovědnosti</a:t>
            </a:r>
            <a:r>
              <a:rPr lang="cs-CZ" sz="2000" dirty="0"/>
              <a:t> – TO fyzických/právnických osob, TO mladistvých</a:t>
            </a:r>
          </a:p>
          <a:p>
            <a:r>
              <a:rPr lang="cs-CZ" sz="2000" dirty="0"/>
              <a:t>„</a:t>
            </a:r>
            <a:r>
              <a:rPr lang="cs-CZ" sz="2000" i="1" dirty="0"/>
              <a:t>Diferenciace forem, druhů trestní odpovědnosti na základní a odvozené sleduje na úrovni zákona optimální přiblížení trestní odpovědnosti jejímu subjektu, tj. pachateli, a jeho činu soudně trestnému</a:t>
            </a:r>
            <a:r>
              <a:rPr lang="cs-CZ" sz="2000" dirty="0"/>
              <a:t>“ – V. Kratochvíl a kol. – Trestní právo hmotné, obecná část</a:t>
            </a:r>
          </a:p>
        </p:txBody>
      </p:sp>
    </p:spTree>
    <p:extLst>
      <p:ext uri="{BB962C8B-B14F-4D97-AF65-F5344CB8AC3E}">
        <p14:creationId xmlns:p14="http://schemas.microsoft.com/office/powerpoint/2010/main" val="3469352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E66D87-416B-4A80-A4E1-D39137F7B2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69E22D-F9F2-4E73-8B44-16B32EB3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Trestný čin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4AE806-A898-4C78-A020-230AA3853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Trestný čin jako čin protiprávní (X jednání „po právu“ nemůže být TČ, i když jsou naplněny jeho zákonné znaky – viz tzv. okolnosti vylučující protiprávnost)</a:t>
            </a:r>
          </a:p>
          <a:p>
            <a:r>
              <a:rPr lang="cs-CZ" altLang="cs-CZ" sz="2000" dirty="0"/>
              <a:t>Rozpor s právním řádem, nemusí být vždy porušeny pouze normy trestního práva (viz např. TČ hospodářské)</a:t>
            </a:r>
          </a:p>
          <a:p>
            <a:r>
              <a:rPr lang="cs-CZ" altLang="cs-CZ" sz="2000" dirty="0"/>
              <a:t>Protiprávnost je dána u každé skutkové podstaty TČ, nemusí být však vždy výslovně vyjádřena</a:t>
            </a:r>
          </a:p>
          <a:p>
            <a:r>
              <a:rPr lang="cs-CZ" altLang="cs-CZ" sz="2000" dirty="0"/>
              <a:t>Aby šlo o TČ, musí být naplněny všechny jeho zákonné znaky (obligatorní X fakultativní), jinak se o TČ jednat nemůže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7647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296A8B-FB2B-4D90-93AD-7997785722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CD91DA-9E1A-4C97-B337-A3620605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trestného činu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7B67C9-76D9-4AB7-8209-7DFE42057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u="sng" dirty="0"/>
              <a:t>Obligatorní</a:t>
            </a:r>
            <a:r>
              <a:rPr lang="cs-CZ" sz="2000" dirty="0"/>
              <a:t> – takové, které jsou obsaženy v každé skutkové podstatě TČ (nemusí být ale uvedeny výslovně)</a:t>
            </a:r>
          </a:p>
          <a:p>
            <a:r>
              <a:rPr lang="cs-CZ" sz="2000" u="sng" dirty="0"/>
              <a:t>Fakultativní</a:t>
            </a:r>
            <a:r>
              <a:rPr lang="cs-CZ" sz="2000" dirty="0"/>
              <a:t> – nemusí být obsaženy ve všech skutkových podstatách, pokud však ve SPTČ obsaženy jsou, stávají se pro danou SPTČ obligatorními</a:t>
            </a:r>
          </a:p>
          <a:p>
            <a:endParaRPr lang="cs-CZ" sz="2000" dirty="0"/>
          </a:p>
          <a:p>
            <a:r>
              <a:rPr lang="cs-CZ" sz="2000" dirty="0"/>
              <a:t>Obligatorní znaky – </a:t>
            </a:r>
            <a:r>
              <a:rPr lang="cs-CZ" sz="2000" i="1" dirty="0"/>
              <a:t>objekt, subjekt, objektivní stránka, subjektivní stránka</a:t>
            </a:r>
          </a:p>
          <a:p>
            <a:r>
              <a:rPr lang="cs-CZ" sz="2000" dirty="0" err="1"/>
              <a:t>Fakultatnivní</a:t>
            </a:r>
            <a:r>
              <a:rPr lang="cs-CZ" sz="2000" dirty="0"/>
              <a:t> znaky – </a:t>
            </a:r>
            <a:r>
              <a:rPr lang="cs-CZ" sz="2000" i="1" dirty="0"/>
              <a:t>např. místo a doba spáchání, pachatel recidivista („spáchá opětovně“)</a:t>
            </a:r>
          </a:p>
        </p:txBody>
      </p:sp>
    </p:spTree>
    <p:extLst>
      <p:ext uri="{BB962C8B-B14F-4D97-AF65-F5344CB8AC3E}">
        <p14:creationId xmlns:p14="http://schemas.microsoft.com/office/powerpoint/2010/main" val="429327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8C8AD163-06DF-4E85-9B53-822A829809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Struktura přednášky</a:t>
            </a:r>
            <a:r>
              <a:rPr lang="cs-CZ" altLang="cs-CZ" b="1" dirty="0"/>
              <a:t> </a:t>
            </a:r>
            <a:endParaRPr lang="cs-CZ" altLang="cs-CZ" dirty="0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210F8038-4999-4AD8-AF2C-39ED0B17FC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19400" y="1568177"/>
            <a:ext cx="10753200" cy="4139998"/>
          </a:xfrm>
        </p:spPr>
        <p:txBody>
          <a:bodyPr/>
          <a:lstStyle/>
          <a:p>
            <a:pPr lvl="0"/>
            <a:r>
              <a:rPr lang="cs-CZ" sz="2000" dirty="0"/>
              <a:t>Pojem trestního práva</a:t>
            </a:r>
            <a:endParaRPr lang="en-US" sz="2000" dirty="0"/>
          </a:p>
          <a:p>
            <a:pPr lvl="0"/>
            <a:r>
              <a:rPr lang="cs-CZ" sz="2000" dirty="0"/>
              <a:t>Zařazení trestního práva do systému práva v ČR</a:t>
            </a:r>
            <a:endParaRPr lang="en-US" sz="2000" dirty="0"/>
          </a:p>
          <a:p>
            <a:pPr lvl="0"/>
            <a:r>
              <a:rPr lang="cs-CZ" sz="2000" dirty="0"/>
              <a:t>Základní charakteristika trestního práva</a:t>
            </a:r>
            <a:endParaRPr lang="en-US" sz="2000" dirty="0"/>
          </a:p>
          <a:p>
            <a:pPr lvl="0"/>
            <a:r>
              <a:rPr lang="cs-CZ" sz="2000" dirty="0"/>
              <a:t>Základní prameny</a:t>
            </a:r>
            <a:endParaRPr lang="en-US" sz="2000" dirty="0"/>
          </a:p>
          <a:p>
            <a:pPr lvl="0"/>
            <a:r>
              <a:rPr lang="cs-CZ" sz="2000" dirty="0"/>
              <a:t>Základní zásady trestního práva</a:t>
            </a:r>
            <a:endParaRPr lang="en-US" sz="2000" dirty="0"/>
          </a:p>
          <a:p>
            <a:pPr lvl="0"/>
            <a:r>
              <a:rPr lang="cs-CZ" sz="2000" dirty="0"/>
              <a:t>Systematika trestního zákoníku</a:t>
            </a:r>
            <a:endParaRPr lang="en-US" sz="2000" dirty="0"/>
          </a:p>
          <a:p>
            <a:pPr lvl="0"/>
            <a:r>
              <a:rPr lang="cs-CZ" sz="2000" dirty="0"/>
              <a:t>Pojem trestného činu a trestní odpovědnosti </a:t>
            </a:r>
            <a:endParaRPr lang="en-US" sz="2000" dirty="0"/>
          </a:p>
          <a:p>
            <a:pPr lvl="0"/>
            <a:r>
              <a:rPr lang="cs-CZ" sz="2000" dirty="0"/>
              <a:t>Úvod do problematiky trestního řízení</a:t>
            </a:r>
            <a:endParaRPr lang="en-US" sz="2000" dirty="0"/>
          </a:p>
          <a:p>
            <a:pPr lvl="0"/>
            <a:r>
              <a:rPr lang="cs-CZ" sz="2000" dirty="0"/>
              <a:t>Závěrečné shrnutí</a:t>
            </a:r>
            <a:endParaRPr lang="en-US" sz="20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7172" name="Zástupný symbol pro číslo snímku 5">
            <a:extLst>
              <a:ext uri="{FF2B5EF4-FFF2-40B4-BE49-F238E27FC236}">
                <a16:creationId xmlns:a16="http://schemas.microsoft.com/office/drawing/2014/main" id="{9800E5AE-56DD-4B18-A002-DB645FBB7E4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1F1C20-4E0B-460C-B277-A39F075CC2B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CFB298-EF5B-42CA-A7A7-BB0169E40F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BF2D9E-910B-4CA7-B634-5F50049F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Obligatorní znaky TČ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570B65-793C-4F35-8B12-F2ABD9705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u="sng" dirty="0"/>
              <a:t>Objekt</a:t>
            </a:r>
            <a:r>
              <a:rPr lang="cs-CZ" sz="2000" dirty="0"/>
              <a:t> – zájem chráněný zákonem (jen ty nejdůležitější celospolečenské zájmy – subsidiarita TP)</a:t>
            </a:r>
          </a:p>
          <a:p>
            <a:pPr algn="just">
              <a:lnSpc>
                <a:spcPct val="100000"/>
              </a:lnSpc>
            </a:pPr>
            <a:r>
              <a:rPr lang="cs-CZ" sz="2000" u="sng" dirty="0"/>
              <a:t>Subjekt</a:t>
            </a:r>
            <a:r>
              <a:rPr lang="cs-CZ" sz="2000" dirty="0"/>
              <a:t> – osoba pachatele (věk, příčetnost, u mladistvých rozumová a mravní vyspělost)</a:t>
            </a:r>
          </a:p>
          <a:p>
            <a:pPr algn="just">
              <a:lnSpc>
                <a:spcPct val="100000"/>
              </a:lnSpc>
            </a:pPr>
            <a:r>
              <a:rPr lang="cs-CZ" sz="2000" u="sng" dirty="0"/>
              <a:t>Objektivní stránka</a:t>
            </a:r>
            <a:r>
              <a:rPr lang="cs-CZ" sz="2000" dirty="0"/>
              <a:t> – „co se musí stát, aby šlo o TČ“ – jednání, následek, příčinná souvislost</a:t>
            </a:r>
          </a:p>
          <a:p>
            <a:pPr algn="just">
              <a:lnSpc>
                <a:spcPct val="100000"/>
              </a:lnSpc>
            </a:pPr>
            <a:r>
              <a:rPr lang="cs-CZ" sz="2000" u="sng" dirty="0"/>
              <a:t>Subjektivní stránka</a:t>
            </a:r>
            <a:r>
              <a:rPr lang="cs-CZ" sz="2000" dirty="0"/>
              <a:t> – zavinění (vnitřní psychický stav pachatele k jím spáchanému TČ)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r>
              <a:rPr lang="cs-CZ" sz="2000" dirty="0"/>
              <a:t>TČ vraždy dle § 140 odst. 1 </a:t>
            </a:r>
            <a:r>
              <a:rPr lang="cs-CZ" sz="2000" dirty="0" err="1"/>
              <a:t>TrZ</a:t>
            </a:r>
            <a:r>
              <a:rPr lang="cs-CZ" sz="2000" dirty="0"/>
              <a:t>: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dirty="0"/>
              <a:t>„</a:t>
            </a:r>
            <a:r>
              <a:rPr lang="cs-CZ" sz="2000" i="1" dirty="0"/>
              <a:t>Kdo jiného úmyslně usmrtí, bude potrestán odnětím svobody na deset až osmnáct let</a:t>
            </a:r>
            <a:r>
              <a:rPr lang="cs-CZ" sz="2000" dirty="0"/>
              <a:t>.“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0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dirty="0"/>
              <a:t>TČ loupeže podle § 173 odst. 1 </a:t>
            </a:r>
            <a:r>
              <a:rPr lang="cs-CZ" sz="2000" dirty="0" err="1"/>
              <a:t>TrZ</a:t>
            </a:r>
            <a:r>
              <a:rPr lang="cs-CZ" sz="2000" dirty="0"/>
              <a:t>: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endParaRPr lang="cs-CZ" sz="2000" dirty="0"/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cs-CZ" sz="2000" dirty="0"/>
              <a:t>„</a:t>
            </a:r>
            <a:r>
              <a:rPr lang="cs-CZ" sz="2000" i="1" dirty="0"/>
              <a:t>Kdo proti jinému užije násilí nebo pohrůžky bezprostředního násilí v úmyslu zmocnit se cizí věci, bude potrestán odnětím svobody na dvě léta až deset let</a:t>
            </a:r>
            <a:r>
              <a:rPr lang="cs-CZ" sz="20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161893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8E7ED66F-08F7-4507-9B3D-7B5E4A216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Fakultativní znaky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5936044E-A03C-4DCE-A851-EEED47E5CB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Nemusejí být v SPTČ obsaženy vždy, přistupují k znakům obligatorním (dále je specifikují a rozvíjejí)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u="sng" dirty="0"/>
              <a:t>Objekt</a:t>
            </a:r>
            <a:r>
              <a:rPr lang="cs-CZ" altLang="cs-CZ" sz="2000" dirty="0"/>
              <a:t> – předmět útoku (člověk nebo věc)</a:t>
            </a:r>
          </a:p>
          <a:p>
            <a:pPr algn="just"/>
            <a:r>
              <a:rPr lang="cs-CZ" altLang="cs-CZ" sz="2000" u="sng" dirty="0"/>
              <a:t>Subjekt</a:t>
            </a:r>
            <a:r>
              <a:rPr lang="cs-CZ" altLang="cs-CZ" sz="2000" dirty="0"/>
              <a:t> – zvláštní vlastnost nebo postavení pachatele (konkrétní/speciální subjekt)</a:t>
            </a:r>
          </a:p>
          <a:p>
            <a:pPr algn="just"/>
            <a:r>
              <a:rPr lang="cs-CZ" altLang="cs-CZ" sz="2000" u="sng" dirty="0"/>
              <a:t>Objektivní stránka</a:t>
            </a:r>
            <a:r>
              <a:rPr lang="cs-CZ" altLang="cs-CZ" sz="2000" dirty="0"/>
              <a:t> – místo, čas, způsob spáchání, účinek</a:t>
            </a:r>
          </a:p>
          <a:p>
            <a:pPr algn="just"/>
            <a:r>
              <a:rPr lang="cs-CZ" altLang="cs-CZ" sz="2000" u="sng" dirty="0"/>
              <a:t>Subjektivní stránka</a:t>
            </a:r>
            <a:r>
              <a:rPr lang="cs-CZ" altLang="cs-CZ" sz="2000" dirty="0"/>
              <a:t> – motiv, pohnutka, cíl, záměr</a:t>
            </a:r>
          </a:p>
        </p:txBody>
      </p:sp>
      <p:sp>
        <p:nvSpPr>
          <p:cNvPr id="23556" name="Zástupný symbol pro číslo snímku 4">
            <a:extLst>
              <a:ext uri="{FF2B5EF4-FFF2-40B4-BE49-F238E27FC236}">
                <a16:creationId xmlns:a16="http://schemas.microsoft.com/office/drawing/2014/main" id="{463BF3B0-B00B-4AE3-BB20-F4FB984597A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7FAFE5E-7E99-444F-88FE-E16E10727E51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6083C1E2-944A-48BB-A307-5CD0D76F7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 b="1" dirty="0"/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4573B46A-6570-44D7-ABE8-FDB66A0C4F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0000" y="0"/>
            <a:ext cx="10753200" cy="4139998"/>
          </a:xfrm>
        </p:spPr>
        <p:txBody>
          <a:bodyPr/>
          <a:lstStyle/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§ 140</a:t>
            </a:r>
          </a:p>
          <a:p>
            <a:pPr marL="72000" indent="0" algn="l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Vražda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(1)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Kdo jiného úmyslně usmrtí, bude potrestán odnětím svobody na deset až osmnáct let.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(2)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Kdo jiného úmyslně usmrtí s rozmyslem nebo po předchozím uvážení, bude potrestán odnětím svobody na dvanáct až dvacet let.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(3)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Odnětím svobody na patnáct až dvacet let nebo výjimečným trestem bude pachatel potrestán, spáchá-li čin uvedený v odstavci 1 nebo 2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a)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na dvou nebo více osobách,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b)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na těhotné ženě,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c)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na dítěti mladším patnácti let,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d)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na úřední osobě při výkonu nebo pro výkon její pravomoci,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e)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na svědkovi, znalci nebo tlumočníkovi v souvislosti s výkonem jejich povinnosti,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f)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na zdravotnickém pracovníkovi při výkonu zdravotnického zaměstnání nebo povolání směřujícího k záchraně života nebo ochraně zdraví, nebo na jiném, který plnil svoji obdobnou povinnost při ochraně života, zdraví nebo majetku vyplývající z jeho zaměstnání, povolání, postavení nebo funkce nebo uloženou mu podle zákona,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g)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na jiném pro jeho skutečnou nebo domnělou rasu, příslušnost k etnické skupině, národnost, politické přesvědčení, vyznání nebo proto, že je skutečně nebo domněle bez vyznání,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h)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opětovně,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i)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zvlášť surovým nebo trýznivým způsobem, nebo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	j)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v úmyslu získat pro sebe nebo pro jiného majetkový prospěch nebo ve snaze zakrýt nebo usnadnit jiný trestný čin nebo z jiné zavrženíhodné pohnutky.</a:t>
            </a:r>
          </a:p>
          <a:p>
            <a:pPr marL="72000" indent="0" algn="just">
              <a:buNone/>
            </a:pPr>
            <a:r>
              <a:rPr lang="cs-CZ" sz="1400" b="1" i="0" dirty="0">
                <a:effectLst/>
                <a:latin typeface="Arial" panose="020B0604020202020204" pitchFamily="34" charset="0"/>
              </a:rPr>
              <a:t>(4)</a:t>
            </a:r>
            <a:r>
              <a:rPr lang="cs-CZ" sz="1400" b="0" i="0" dirty="0">
                <a:effectLst/>
                <a:latin typeface="Arial" panose="020B0604020202020204" pitchFamily="34" charset="0"/>
              </a:rPr>
              <a:t> Příprava je trestná.</a:t>
            </a:r>
          </a:p>
          <a:p>
            <a:pPr algn="just"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25604" name="Zástupný symbol pro číslo snímku 5">
            <a:extLst>
              <a:ext uri="{FF2B5EF4-FFF2-40B4-BE49-F238E27FC236}">
                <a16:creationId xmlns:a16="http://schemas.microsoft.com/office/drawing/2014/main" id="{2041D049-4729-4778-BB09-005B97ECF60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E3E4985-4215-45F8-B2A1-1B6D5ECF9B8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90CAC0-82C7-4BA8-801C-E525B88198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EE6A87-95E5-4F9F-B6D9-6404F47E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skutkových podstat TČ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F3D179-3F86-4796-AA2E-32D272601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827"/>
            <a:ext cx="10753200" cy="4139998"/>
          </a:xfrm>
        </p:spPr>
        <p:txBody>
          <a:bodyPr/>
          <a:lstStyle/>
          <a:p>
            <a:pPr marL="72000" indent="0" algn="just">
              <a:buNone/>
            </a:pPr>
            <a:endParaRPr lang="cs-CZ" altLang="cs-CZ" sz="2000" dirty="0"/>
          </a:p>
          <a:p>
            <a:pPr marL="529200" indent="-457200" algn="just">
              <a:buFont typeface="+mj-lt"/>
              <a:buAutoNum type="arabicPeriod"/>
            </a:pPr>
            <a:r>
              <a:rPr lang="cs-CZ" altLang="cs-CZ" sz="2000" u="sng" dirty="0"/>
              <a:t>Základní</a:t>
            </a:r>
            <a:r>
              <a:rPr lang="cs-CZ" altLang="cs-CZ" sz="2000" dirty="0"/>
              <a:t> – východisko vůči ostatním typům SPTČ, obsahuje znaky činu vykazujícího určitou základní typovou škodlivost</a:t>
            </a:r>
          </a:p>
          <a:p>
            <a:pPr marL="529200" indent="-457200" algn="just">
              <a:buFont typeface="+mj-lt"/>
              <a:buAutoNum type="arabicPeriod"/>
            </a:pPr>
            <a:r>
              <a:rPr lang="cs-CZ" altLang="cs-CZ" sz="2000" u="sng" dirty="0"/>
              <a:t>Kvalifikované</a:t>
            </a:r>
            <a:r>
              <a:rPr lang="cs-CZ" altLang="cs-CZ" sz="2000" dirty="0"/>
              <a:t> – obsahuje znaky činu společensky škodlivějšího, než je obsažen v základní skutkové podstatě</a:t>
            </a:r>
          </a:p>
          <a:p>
            <a:pPr marL="529200" indent="-457200" algn="just">
              <a:buFont typeface="+mj-lt"/>
              <a:buAutoNum type="arabicPeriod"/>
            </a:pPr>
            <a:r>
              <a:rPr lang="cs-CZ" altLang="cs-CZ" sz="2000" u="sng" dirty="0"/>
              <a:t>Privilegované</a:t>
            </a:r>
            <a:r>
              <a:rPr lang="cs-CZ" altLang="cs-CZ" sz="2000" dirty="0"/>
              <a:t> – obsahuje znaky činu pro společnost méně škodlivého, než v základní skutkové podstatě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 algn="just"/>
            <a:r>
              <a:rPr lang="cs-CZ" altLang="cs-CZ" sz="2000" dirty="0"/>
              <a:t>Význam tohoto třídění se projevuje v rovině trestu 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GB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34251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31FDDE-3692-4244-98C7-DB17AA7460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BA84E6-C452-4665-99DE-5327B836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D5BB48-48E7-4A95-B89B-1A7213E77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139998"/>
          </a:xfrm>
        </p:spPr>
        <p:txBody>
          <a:bodyPr/>
          <a:lstStyle/>
          <a:p>
            <a:pPr algn="just"/>
            <a:r>
              <a:rPr lang="cs-CZ" altLang="cs-CZ" sz="2000" dirty="0"/>
              <a:t>§ 140 odst. 1 </a:t>
            </a:r>
            <a:r>
              <a:rPr lang="cs-CZ" altLang="cs-CZ" sz="2000" dirty="0" err="1"/>
              <a:t>TrZ</a:t>
            </a:r>
            <a:r>
              <a:rPr lang="cs-CZ" altLang="cs-CZ" sz="2000" dirty="0"/>
              <a:t>: „</a:t>
            </a:r>
            <a:r>
              <a:rPr lang="cs-CZ" altLang="cs-CZ" sz="2000" i="1" dirty="0"/>
              <a:t>Kdo </a:t>
            </a:r>
            <a:r>
              <a:rPr lang="cs-CZ" altLang="cs-CZ" sz="2000" i="1" dirty="0">
                <a:highlight>
                  <a:srgbClr val="FFFF00"/>
                </a:highlight>
              </a:rPr>
              <a:t>jiného úmyslně usmrtí</a:t>
            </a:r>
            <a:r>
              <a:rPr lang="cs-CZ" altLang="cs-CZ" sz="2000" i="1" dirty="0"/>
              <a:t>, bude potrestán </a:t>
            </a:r>
            <a:r>
              <a:rPr lang="cs-CZ" altLang="cs-CZ" sz="2000" i="1" dirty="0">
                <a:highlight>
                  <a:srgbClr val="5AC8AF"/>
                </a:highlight>
              </a:rPr>
              <a:t>odnětím svobody na deset až osmnáct let</a:t>
            </a:r>
            <a:r>
              <a:rPr lang="cs-CZ" altLang="cs-CZ" sz="2000" dirty="0"/>
              <a:t>.“ – </a:t>
            </a:r>
            <a:r>
              <a:rPr lang="cs-CZ" altLang="cs-CZ" sz="2000" b="1" dirty="0"/>
              <a:t>základní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§ 140 odst. 2 </a:t>
            </a:r>
            <a:r>
              <a:rPr lang="cs-CZ" altLang="cs-CZ" sz="2000" dirty="0" err="1"/>
              <a:t>TrZ</a:t>
            </a:r>
            <a:r>
              <a:rPr lang="cs-CZ" altLang="cs-CZ" sz="2000" dirty="0"/>
              <a:t>: „</a:t>
            </a:r>
            <a:r>
              <a:rPr lang="cs-CZ" altLang="cs-CZ" sz="2000" i="1" dirty="0"/>
              <a:t>Kdo </a:t>
            </a:r>
            <a:r>
              <a:rPr lang="cs-CZ" altLang="cs-CZ" sz="2000" i="1" dirty="0">
                <a:highlight>
                  <a:srgbClr val="FFFF00"/>
                </a:highlight>
              </a:rPr>
              <a:t>jiného úmyslně usmrtí s rozmyslem nebo po předchozím uvážení</a:t>
            </a:r>
            <a:r>
              <a:rPr lang="cs-CZ" altLang="cs-CZ" sz="2000" i="1" dirty="0"/>
              <a:t>, bude potrestán </a:t>
            </a:r>
            <a:r>
              <a:rPr lang="cs-CZ" altLang="cs-CZ" sz="2000" i="1" dirty="0">
                <a:highlight>
                  <a:srgbClr val="5AC8AF"/>
                </a:highlight>
              </a:rPr>
              <a:t>odnětím svobody na dvanáct až dvacet let</a:t>
            </a:r>
            <a:r>
              <a:rPr lang="cs-CZ" altLang="cs-CZ" sz="2000" dirty="0"/>
              <a:t>.“ – </a:t>
            </a:r>
            <a:r>
              <a:rPr lang="cs-CZ" altLang="cs-CZ" sz="2000" b="1" dirty="0"/>
              <a:t>kvalifikovaná</a:t>
            </a:r>
          </a:p>
          <a:p>
            <a:pPr algn="just"/>
            <a:endParaRPr lang="cs-CZ" altLang="cs-CZ" sz="2000" dirty="0"/>
          </a:p>
          <a:p>
            <a:pPr algn="just"/>
            <a:r>
              <a:rPr lang="cs-CZ" altLang="cs-CZ" sz="2000" dirty="0"/>
              <a:t>§ 141 odst. 1 </a:t>
            </a:r>
            <a:r>
              <a:rPr lang="cs-CZ" altLang="cs-CZ" sz="2000" dirty="0" err="1"/>
              <a:t>TrZ</a:t>
            </a:r>
            <a:r>
              <a:rPr lang="cs-CZ" altLang="cs-CZ" sz="2000" dirty="0"/>
              <a:t>: „</a:t>
            </a:r>
            <a:r>
              <a:rPr lang="cs-CZ" altLang="cs-CZ" sz="2000" i="1" dirty="0"/>
              <a:t>Kdo </a:t>
            </a:r>
            <a:r>
              <a:rPr lang="cs-CZ" altLang="cs-CZ" sz="2000" i="1" dirty="0">
                <a:highlight>
                  <a:srgbClr val="FFFF00"/>
                </a:highlight>
              </a:rPr>
              <a:t>jiného úmyslně usmrtí v silném rozrušení ze strachu, úleku, zmatku nebo jiného omluvitelného hnutí mysli anebo v důsledku předchozího zavrženíhodného jednání poškozeného</a:t>
            </a:r>
            <a:r>
              <a:rPr lang="cs-CZ" altLang="cs-CZ" sz="2000" i="1" dirty="0"/>
              <a:t>, bude potrestán trestem </a:t>
            </a:r>
            <a:r>
              <a:rPr lang="cs-CZ" altLang="cs-CZ" sz="2000" i="1" dirty="0">
                <a:highlight>
                  <a:srgbClr val="5AC8AF"/>
                </a:highlight>
              </a:rPr>
              <a:t>odnětí svobody na tři léta až deset let</a:t>
            </a:r>
            <a:r>
              <a:rPr lang="cs-CZ" altLang="cs-CZ" sz="2000" dirty="0"/>
              <a:t>.“ - </a:t>
            </a:r>
            <a:r>
              <a:rPr lang="cs-CZ" altLang="cs-CZ" sz="2000" b="1" dirty="0"/>
              <a:t>privilegovaná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75496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6E2CE603-3689-4EBA-A7DB-B6BA32FD3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Vývojová stádia trestného činu</a:t>
            </a:r>
            <a:r>
              <a:rPr lang="cs-CZ" altLang="cs-CZ" b="1" dirty="0"/>
              <a:t> 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1AB71FC5-DD37-4607-B6BB-BC98B3414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u="sng" dirty="0"/>
              <a:t>Stádia</a:t>
            </a:r>
            <a:r>
              <a:rPr lang="cs-CZ" sz="2000" dirty="0"/>
              <a:t>: příprava -</a:t>
            </a:r>
            <a:r>
              <a:rPr lang="en-GB" sz="2000" dirty="0"/>
              <a:t>&gt; </a:t>
            </a:r>
            <a:r>
              <a:rPr lang="en-GB" sz="2000" dirty="0" err="1"/>
              <a:t>pokus</a:t>
            </a:r>
            <a:r>
              <a:rPr lang="en-GB" sz="2000" dirty="0"/>
              <a:t> </a:t>
            </a:r>
            <a:r>
              <a:rPr lang="cs-CZ" sz="2000" dirty="0"/>
              <a:t>-</a:t>
            </a:r>
            <a:r>
              <a:rPr lang="en-GB" sz="2000" dirty="0"/>
              <a:t>&gt;</a:t>
            </a:r>
            <a:r>
              <a:rPr lang="cs-CZ" sz="2000" dirty="0"/>
              <a:t> dokonání</a:t>
            </a:r>
          </a:p>
          <a:p>
            <a:pPr algn="just" eaLnBrk="1" hangingPunct="1">
              <a:defRPr/>
            </a:pPr>
            <a:r>
              <a:rPr lang="cs-CZ" sz="2000" b="1" dirty="0"/>
              <a:t>Příprava TČ</a:t>
            </a:r>
            <a:r>
              <a:rPr lang="cs-CZ" sz="2000" dirty="0"/>
              <a:t>: trestná jen tehdy, pokud tak zákon výslovně stanoví (zvlášť závažné zločiny – TOS alespoň 10 let), směřuje nepřímo k objektu individuálně určitého TČ, jde o vytváření podmínek pro spáchání TČ (vyznačuje se ale nedostatkem následku)</a:t>
            </a:r>
          </a:p>
          <a:p>
            <a:pPr algn="just" eaLnBrk="1" hangingPunct="1">
              <a:defRPr/>
            </a:pPr>
            <a:r>
              <a:rPr lang="cs-CZ" sz="2000" b="1" dirty="0"/>
              <a:t>Pokus TČ</a:t>
            </a:r>
            <a:r>
              <a:rPr lang="cs-CZ" sz="2000" dirty="0"/>
              <a:t>: úmyslné jednání směřující bezprostředně k dokonání individuálně určitého TČ, větší nebezpečnost, jednání, trestný ke všem TČ</a:t>
            </a:r>
          </a:p>
          <a:p>
            <a:pPr algn="just" eaLnBrk="1" hangingPunct="1">
              <a:defRPr/>
            </a:pPr>
            <a:r>
              <a:rPr lang="cs-CZ" sz="2000" b="1" dirty="0"/>
              <a:t>Dokonání TČ</a:t>
            </a:r>
            <a:r>
              <a:rPr lang="cs-CZ" sz="2000" dirty="0"/>
              <a:t>: naplnění všech znaků skutkové podstaty TČ</a:t>
            </a:r>
          </a:p>
          <a:p>
            <a:pPr algn="just" eaLnBrk="1" hangingPunct="1">
              <a:defRPr/>
            </a:pPr>
            <a:endParaRPr lang="cs-CZ" sz="2000" dirty="0"/>
          </a:p>
          <a:p>
            <a:pPr algn="just" eaLnBrk="1" hangingPunct="1">
              <a:defRPr/>
            </a:pPr>
            <a:r>
              <a:rPr lang="cs-CZ" sz="2000" b="1" dirty="0"/>
              <a:t>Dokončení TČ</a:t>
            </a:r>
            <a:r>
              <a:rPr lang="cs-CZ" sz="2000" dirty="0"/>
              <a:t>: pachatel dosáhl svým jednáním stanoveného cíle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2C1074-A584-4958-8D48-91A296DA64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80C039-D626-447F-97CB-90138AAE87D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AD5A669A-B9E3-4545-9349-51959A56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Pojem trestního práva procesního</a:t>
            </a:r>
            <a:br>
              <a:rPr lang="cs-CZ" altLang="cs-CZ" dirty="0"/>
            </a:br>
            <a:r>
              <a:rPr lang="cs-CZ" altLang="cs-CZ" b="1" dirty="0">
                <a:latin typeface="Arial" panose="020B0604020202020204" pitchFamily="34" charset="0"/>
              </a:rPr>
              <a:t> </a:t>
            </a:r>
            <a:endParaRPr lang="cs-CZ" altLang="cs-CZ" dirty="0"/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13753802-1A9B-4F62-BF27-D53EFA4CF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TPH upravuje podmínky, za nichž vzniká nárok státu na potrestání pachatele X TPP upravuje postup, jímž se má zjistit, zda tento nárok skutečně existuje a postup, jak tento nárok prosadit</a:t>
            </a:r>
          </a:p>
          <a:p>
            <a:r>
              <a:rPr lang="cs-CZ" sz="2000" dirty="0"/>
              <a:t>Předmětem TPP je úprava postupu orgánů činných v trestním řízení, směřujícího k prosazení norem trestního práva</a:t>
            </a:r>
          </a:p>
          <a:p>
            <a:r>
              <a:rPr lang="cs-CZ" sz="2000" dirty="0"/>
              <a:t>Předmětem trestního řízení jsou ty skutečnosti, jimiž se musejí zabývat OČTŘ při řešení konkrétní trestní věci</a:t>
            </a:r>
          </a:p>
          <a:p>
            <a:r>
              <a:rPr lang="cs-CZ" sz="2000" dirty="0"/>
              <a:t>Monopol státu v oblasti trestního postihu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7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A2795E-AE90-4103-8749-C8B52EDA4C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E80806-4F89-4C43-9D2F-DD60B098E413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26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317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Pojem trestního řízení a jeho základní charakteristika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Trestním řízením se rozumí zákonem stanovený postup OČTŘ a dalších subjektů podílejících se na tomto postupu s cílem zjištění  trestných činů a jejich pachatelů a jejich spravedlivého potrestání, jakož  i zajištění výkonu  rozhodnutí  o potrestání (vychází z § 1 </a:t>
            </a:r>
            <a:r>
              <a:rPr lang="cs-CZ" altLang="cs-CZ" sz="2000" dirty="0" err="1"/>
              <a:t>TrŘ</a:t>
            </a:r>
            <a:r>
              <a:rPr lang="cs-CZ" altLang="cs-CZ" sz="2000" dirty="0"/>
              <a:t>)</a:t>
            </a:r>
          </a:p>
          <a:p>
            <a:r>
              <a:rPr lang="cs-CZ" altLang="cs-CZ" sz="2000" dirty="0"/>
              <a:t>Jak zjištění skutkového stavu, tak určení právních důsledků a jejich výkon musí vždy proběhnout přesně stanoveným postupem, který má zaručit bezchybnost rozhodování v trestních věcech, průhlednost a kontrolovatelnost tohoto postupu (Šámal, Musil, Kuchta a kol.)</a:t>
            </a:r>
          </a:p>
          <a:p>
            <a:r>
              <a:rPr lang="cs-CZ" altLang="cs-CZ" sz="2000" dirty="0"/>
              <a:t>Účel trestního řízení nevychází pouze z § 1 </a:t>
            </a:r>
            <a:r>
              <a:rPr lang="cs-CZ" altLang="cs-CZ" sz="2000" dirty="0" err="1"/>
              <a:t>TrŘ</a:t>
            </a:r>
            <a:r>
              <a:rPr lang="cs-CZ" altLang="cs-CZ" sz="2000" dirty="0"/>
              <a:t>, ale promítá se i v některých zásadách (právo na spravedlivý proces, zásada legality, zásada oficiality …)</a:t>
            </a:r>
          </a:p>
          <a:p>
            <a:pPr marL="72000" indent="0" algn="just">
              <a:buNone/>
              <a:defRPr/>
            </a:pPr>
            <a:endParaRPr lang="cs-CZ" sz="1800" dirty="0"/>
          </a:p>
          <a:p>
            <a:pPr algn="just"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A0F2C8-9D2F-4F38-AF7F-CA7FE9CD624F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Účelem i předcházení a zamezování páchání TČ (preventivní funkce TP)</a:t>
            </a:r>
          </a:p>
          <a:p>
            <a:r>
              <a:rPr lang="cs-CZ" sz="2000" dirty="0"/>
              <a:t>Výchovné působení ve vztahu ke společnosti </a:t>
            </a:r>
          </a:p>
          <a:p>
            <a:r>
              <a:rPr lang="cs-CZ" sz="2000" dirty="0"/>
              <a:t>budování důvěry veřejnosti v činnost OČTŘ – právo na spravedlivý proces </a:t>
            </a:r>
            <a:r>
              <a:rPr lang="cs-CZ" sz="2000" i="1" dirty="0"/>
              <a:t>(Je vždy dodržováno?)</a:t>
            </a:r>
          </a:p>
          <a:p>
            <a:r>
              <a:rPr lang="cs-CZ" sz="2000" dirty="0"/>
              <a:t>Trestní řízení je kontradiktorní (projevuje se při dokazování)</a:t>
            </a:r>
          </a:p>
          <a:p>
            <a:pPr algn="just"/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097521-00D7-425E-9957-2320C7F8813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základních zásad TPP a TŘ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Zásada zákonnosti (§ 2 odst. 1 </a:t>
            </a:r>
            <a:r>
              <a:rPr lang="cs-CZ" sz="2000" dirty="0" err="1"/>
              <a:t>TrŘ</a:t>
            </a:r>
            <a:r>
              <a:rPr lang="en-GB" sz="2000" dirty="0"/>
              <a:t>;</a:t>
            </a:r>
            <a:r>
              <a:rPr lang="cs-CZ" sz="2000" dirty="0"/>
              <a:t> = </a:t>
            </a:r>
            <a:r>
              <a:rPr lang="cs-CZ" sz="2000" dirty="0" err="1"/>
              <a:t>zás</a:t>
            </a:r>
            <a:r>
              <a:rPr lang="cs-CZ" sz="2000" dirty="0"/>
              <a:t>. řádného zákonného procesu, </a:t>
            </a:r>
            <a:r>
              <a:rPr lang="cs-CZ" sz="2000" dirty="0" err="1"/>
              <a:t>zás</a:t>
            </a:r>
            <a:r>
              <a:rPr lang="cs-CZ" sz="2000" dirty="0"/>
              <a:t>. stíhání jen ze zákonných důvodů)</a:t>
            </a:r>
          </a:p>
          <a:p>
            <a:r>
              <a:rPr lang="cs-CZ" sz="2000" dirty="0"/>
              <a:t>Zásada presumpce neviny (§ 2 odst. 2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r>
              <a:rPr lang="cs-CZ" sz="2000" dirty="0"/>
              <a:t>Zásada legality (§ 2 odst. 3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r>
              <a:rPr lang="cs-CZ" sz="2000" dirty="0"/>
              <a:t>Zásada přiměřenosti a zdrženlivosti, zásada rychlosti řízení (§ 2 odst. 4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r>
              <a:rPr lang="cs-CZ" sz="2000" dirty="0"/>
              <a:t>Zásada materiální pravdy, zásada vyhledávací (§ 2 odst. 5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r>
              <a:rPr lang="cs-CZ" sz="2000" dirty="0"/>
              <a:t>Zásada volného hodnocení důkazů (§ 2 odst. 6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r>
              <a:rPr lang="cs-CZ" sz="2000" dirty="0"/>
              <a:t>Zásada spolupráce OČTŘ se zájmovými sdruženími občanů (§ 2 odst. 7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r>
              <a:rPr lang="cs-CZ" sz="2000" dirty="0"/>
              <a:t>Zásada obžalovací = akuzační princip (§ 2 odst. 8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9A3674-C3FD-4234-BECA-158607AB5E6F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69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6DA62688-D7A8-487B-898E-433E91FF3B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Pojem trestního práva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B1B9F530-1BE7-46FF-BD93-3AE8D61E9D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2000" indent="0" algn="just" eaLnBrk="1" hangingPunct="1">
              <a:buNone/>
            </a:pPr>
            <a:endParaRPr lang="cs-CZ" altLang="cs-CZ" sz="2000" dirty="0"/>
          </a:p>
          <a:p>
            <a:r>
              <a:rPr lang="cs-CZ" sz="2000" dirty="0"/>
              <a:t>Trestní právo jako odvětví práva veřejného (na jedná straně vystupuje stát)</a:t>
            </a:r>
          </a:p>
          <a:p>
            <a:r>
              <a:rPr lang="cs-CZ" sz="2000" dirty="0"/>
              <a:t>Trestní právo hmotné (co je trestným činem a jakou sankci za něj lze uložit)</a:t>
            </a:r>
          </a:p>
          <a:p>
            <a:r>
              <a:rPr lang="cs-CZ" sz="2000" dirty="0"/>
              <a:t>Trestní právo procesní (upravuje trestní řízení)</a:t>
            </a:r>
          </a:p>
          <a:p>
            <a:r>
              <a:rPr lang="cs-CZ" sz="2000" dirty="0"/>
              <a:t>Monopol státu v oblasti trestního postihu</a:t>
            </a:r>
          </a:p>
          <a:p>
            <a:r>
              <a:rPr lang="cs-CZ" sz="2000" dirty="0"/>
              <a:t>Trestní právo jako tzv. ultima ratio (krajní prostředek)</a:t>
            </a:r>
          </a:p>
          <a:p>
            <a:pPr algn="just" eaLnBrk="1" hangingPunct="1"/>
            <a:endParaRPr lang="cs-CZ" altLang="cs-CZ" sz="1800" dirty="0"/>
          </a:p>
          <a:p>
            <a:pPr marL="72000" indent="0">
              <a:buNone/>
            </a:pPr>
            <a:endParaRPr lang="cs-CZ" altLang="cs-CZ" dirty="0"/>
          </a:p>
        </p:txBody>
      </p:sp>
      <p:sp>
        <p:nvSpPr>
          <p:cNvPr id="8196" name="Zástupný symbol pro číslo snímku 5">
            <a:extLst>
              <a:ext uri="{FF2B5EF4-FFF2-40B4-BE49-F238E27FC236}">
                <a16:creationId xmlns:a16="http://schemas.microsoft.com/office/drawing/2014/main" id="{9535B723-0838-4B5E-B9FF-8E38333C2D5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CF0B945-C5A8-4444-809A-BEE41ACA143D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Zásada veřejnosti (§ 2 odst. 10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r>
              <a:rPr lang="cs-CZ" sz="2000" dirty="0"/>
              <a:t>Zásada ústnosti (§ 2 odst. 11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r>
              <a:rPr lang="cs-CZ" sz="2000" dirty="0"/>
              <a:t>Zásada bezprostřednosti (§ 2 odst. 12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r>
              <a:rPr lang="cs-CZ" sz="2000" dirty="0"/>
              <a:t>Zásada zajištění práva na obhajobu (§ 2 odst. 13 </a:t>
            </a:r>
            <a:r>
              <a:rPr lang="cs-CZ" sz="2000" dirty="0" err="1"/>
              <a:t>TrŘ</a:t>
            </a:r>
            <a:r>
              <a:rPr lang="cs-CZ" sz="2000" dirty="0"/>
              <a:t>)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AA63B1-DD2D-4C1D-80D0-E17DD44E7E0D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986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F20EA98-3CAA-467E-AF6A-588E5AEE6B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5193EAF-3DD9-4E95-BEB7-03D0AEEC7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na spravedlivý proces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D7A36F-47FA-423B-89A1-5A519FA46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čl. 6 Evropské úmluvy o ochraně základních práv a svobod </a:t>
            </a:r>
          </a:p>
          <a:p>
            <a:r>
              <a:rPr lang="cs-CZ" altLang="cs-CZ" sz="2000" dirty="0"/>
              <a:t>každý má právo, aby jeho věc byla projednána veřejně, spravedlivě a v přiměřené době nezávislým a nestranným soudem zřízeným zákonem, který rozhodne o oprávněnosti jakéhokoli trestního obvinění  (tj. trestný čin, přestupek, či správní delikt) proti němu</a:t>
            </a:r>
          </a:p>
          <a:p>
            <a:r>
              <a:rPr lang="cs-CZ" altLang="cs-CZ" sz="2000" dirty="0"/>
              <a:t>uvedené právo se netýká jen trestního řízení </a:t>
            </a:r>
          </a:p>
          <a:p>
            <a:r>
              <a:rPr lang="cs-CZ" altLang="cs-CZ" sz="2000" dirty="0"/>
              <a:t>spravedlivým (řádným/férovým) je ten proces, který je veřejný, spravedlivý a  rozhodnutý v přiměřené době nezávislým a nestranným soudem 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9934742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2AC7CBE-B4FB-40F3-8589-B0F61CB1C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9E92AAC-F10A-40F7-8572-0208BCEB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Stádia trestního řízení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E33C93-9BD0-410B-B635-C7C52E6CC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Představují jednotlivé časové úseky, v nichž OČTŘ a další subjekty plní své úkoly (povinnosti) a vykonávají svá práva s cílem dosáhnout účelu trestního řízení </a:t>
            </a:r>
          </a:p>
          <a:p>
            <a:r>
              <a:rPr lang="cs-CZ" sz="2000" dirty="0"/>
              <a:t>Předsoudní stadia x soudní stadia  - § 12 odst. 10 </a:t>
            </a:r>
            <a:r>
              <a:rPr lang="cs-CZ" sz="2000" dirty="0" err="1"/>
              <a:t>TrŘ</a:t>
            </a:r>
            <a:endParaRPr lang="cs-CZ" sz="2000" dirty="0"/>
          </a:p>
          <a:p>
            <a:r>
              <a:rPr lang="cs-CZ" sz="2000" u="sng" dirty="0"/>
              <a:t>Předsoudní</a:t>
            </a:r>
            <a:r>
              <a:rPr lang="cs-CZ" sz="2000" dirty="0"/>
              <a:t>:</a:t>
            </a:r>
          </a:p>
          <a:p>
            <a:pPr lvl="1"/>
            <a:r>
              <a:rPr lang="cs-CZ" dirty="0"/>
              <a:t>přípravné řízení (prověřování -</a:t>
            </a:r>
            <a:r>
              <a:rPr lang="en-GB" dirty="0"/>
              <a:t>&gt;</a:t>
            </a:r>
            <a:r>
              <a:rPr lang="cs-CZ" dirty="0"/>
              <a:t> vyšetřování)</a:t>
            </a:r>
          </a:p>
          <a:p>
            <a:r>
              <a:rPr lang="cs-CZ" sz="2000" u="sng" dirty="0"/>
              <a:t>Soudní</a:t>
            </a:r>
            <a:r>
              <a:rPr lang="cs-CZ" sz="2000" dirty="0"/>
              <a:t>:</a:t>
            </a:r>
          </a:p>
          <a:p>
            <a:pPr lvl="1"/>
            <a:r>
              <a:rPr lang="cs-CZ" dirty="0"/>
              <a:t>předběžné projednání obžaloby – fakultativní </a:t>
            </a:r>
          </a:p>
          <a:p>
            <a:pPr lvl="1"/>
            <a:r>
              <a:rPr lang="cs-CZ" dirty="0"/>
              <a:t>hlavní líčení  - obligatorní </a:t>
            </a:r>
          </a:p>
          <a:p>
            <a:pPr lvl="1"/>
            <a:r>
              <a:rPr lang="cs-CZ" dirty="0"/>
              <a:t>řízení o opravných prostředcích  - fakultativní (pokud jsou opravné prostředky podány X právo účastníků vzdát se odvolání, zkrácené vyhotovení rozsudku) </a:t>
            </a:r>
          </a:p>
          <a:p>
            <a:pPr lvl="1"/>
            <a:r>
              <a:rPr lang="cs-CZ" dirty="0"/>
              <a:t>vykonávací řízení - obligatorní </a:t>
            </a:r>
          </a:p>
          <a:p>
            <a:r>
              <a:rPr lang="cs-CZ" sz="2000" b="1" dirty="0"/>
              <a:t>stadium</a:t>
            </a:r>
            <a:r>
              <a:rPr lang="cs-CZ" sz="2000" dirty="0"/>
              <a:t> není totožný pojem jako </a:t>
            </a:r>
            <a:r>
              <a:rPr lang="cs-CZ" sz="2000" b="1" dirty="0"/>
              <a:t>fáze</a:t>
            </a:r>
            <a:r>
              <a:rPr lang="cs-CZ" sz="2000" dirty="0"/>
              <a:t> (nezaměňovat) - fáze představuje vnitřní členění stadia (např. stadium přípravného řízení, fáze prověřování) 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700" dirty="0"/>
          </a:p>
          <a:p>
            <a:pPr marL="0" indent="0">
              <a:lnSpc>
                <a:spcPct val="100000"/>
              </a:lnSpc>
              <a:buNone/>
            </a:pPr>
            <a:endParaRPr lang="cs-CZ" sz="17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8056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A8C819C-38FC-4823-B55B-A67724B8E5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D02D7E9-715F-4859-B481-1C9FF212B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činné v trestním řízení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7DE88B-676E-4BE9-A234-9C89FB457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spcBef>
                <a:spcPts val="1200"/>
              </a:spcBef>
            </a:pPr>
            <a:r>
              <a:rPr lang="cs-CZ" sz="2000" u="sng" dirty="0"/>
              <a:t>Policejní orgán</a:t>
            </a:r>
            <a:r>
              <a:rPr lang="cs-CZ" sz="2000" dirty="0"/>
              <a:t> – činný zejména v přípravném řízení, význam při získávání důkazů, zpravidla provádí SKPV (ale i jiné útvary)</a:t>
            </a:r>
          </a:p>
          <a:p>
            <a:pPr marL="285750" indent="-285750" algn="just">
              <a:spcBef>
                <a:spcPts val="1200"/>
              </a:spcBef>
            </a:pPr>
            <a:r>
              <a:rPr lang="cs-CZ" sz="2000" u="sng" dirty="0"/>
              <a:t>Státní zástupce</a:t>
            </a:r>
            <a:r>
              <a:rPr lang="cs-CZ" sz="2000" dirty="0"/>
              <a:t> – zastupuje tzv. veřejnou žalobu, v přípravném řízení dozor nad činností PO, podává obžalobu, v řízení před soudem je stranou sporu, má některá výlučná návrhová oprávnění, může činit i některá rozhodnutí ve věci samé</a:t>
            </a:r>
          </a:p>
          <a:p>
            <a:pPr marL="285750" indent="-285750" algn="just">
              <a:spcBef>
                <a:spcPts val="1200"/>
              </a:spcBef>
            </a:pPr>
            <a:r>
              <a:rPr lang="cs-CZ" sz="2000" u="sng" dirty="0"/>
              <a:t>Soud</a:t>
            </a:r>
            <a:r>
              <a:rPr lang="cs-CZ" sz="2000" dirty="0"/>
              <a:t> – v 1. stupni OS/KS, rozhoduje o vině a trestu, nezávislost a nestrannost, zásada volného hodnocení důkazů, v přípravném řízení soud rozhoduje o průlomech do základních práv a svobod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buNone/>
            </a:pP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37274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4ED7BBE-4620-48B8-B331-102E7D9C1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A214D7B-43E7-493D-9486-A0658123C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subjekty trestního řízení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AD0F8E-F883-467A-971C-EC67C1825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977"/>
            <a:ext cx="10753200" cy="4139998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cs-CZ" sz="2000" u="sng" dirty="0">
                <a:ea typeface="Times New Roman"/>
                <a:cs typeface="Times New Roman"/>
              </a:rPr>
              <a:t>Obviněný</a:t>
            </a:r>
            <a:r>
              <a:rPr lang="cs-CZ" sz="2000" dirty="0">
                <a:ea typeface="Times New Roman"/>
                <a:cs typeface="Times New Roman"/>
              </a:rPr>
              <a:t> – ten, proti němuž bylo zahájeno trestní stíhání</a:t>
            </a:r>
          </a:p>
          <a:p>
            <a:pPr algn="just">
              <a:spcAft>
                <a:spcPts val="0"/>
              </a:spcAft>
            </a:pPr>
            <a:r>
              <a:rPr lang="cs-CZ" sz="2000" u="sng" dirty="0">
                <a:ea typeface="Times New Roman"/>
                <a:cs typeface="Times New Roman"/>
              </a:rPr>
              <a:t>Obžalovaný</a:t>
            </a:r>
            <a:r>
              <a:rPr lang="cs-CZ" sz="2000" dirty="0">
                <a:ea typeface="Times New Roman"/>
                <a:cs typeface="Times New Roman"/>
              </a:rPr>
              <a:t> – obviněný, proti kterému byla podána obžaloba a bylo již nařízeno hlavní líčení před soudem</a:t>
            </a:r>
          </a:p>
          <a:p>
            <a:pPr algn="just">
              <a:spcAft>
                <a:spcPts val="0"/>
              </a:spcAft>
            </a:pPr>
            <a:r>
              <a:rPr lang="cs-CZ" sz="2000" u="sng" dirty="0">
                <a:ea typeface="Times New Roman"/>
                <a:cs typeface="Times New Roman"/>
              </a:rPr>
              <a:t>Odsouzený</a:t>
            </a:r>
            <a:r>
              <a:rPr lang="cs-CZ" sz="2000" dirty="0">
                <a:ea typeface="Times New Roman"/>
                <a:cs typeface="Times New Roman"/>
              </a:rPr>
              <a:t> – obžalovaný, kterému byl uložen pravomocným rozsudkem výkon trestu nebo ochranného opatření</a:t>
            </a:r>
          </a:p>
          <a:p>
            <a:pPr algn="just">
              <a:spcAft>
                <a:spcPts val="0"/>
              </a:spcAft>
            </a:pPr>
            <a:endParaRPr lang="cs-CZ" sz="2000" dirty="0"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cs-CZ" sz="2000" u="sng" dirty="0">
                <a:ea typeface="Times New Roman"/>
                <a:cs typeface="Times New Roman"/>
              </a:rPr>
              <a:t>Poškozený</a:t>
            </a:r>
            <a:r>
              <a:rPr lang="cs-CZ" sz="2000" dirty="0">
                <a:ea typeface="Times New Roman"/>
                <a:cs typeface="Times New Roman"/>
              </a:rPr>
              <a:t> – ten, jemuž v důsledku spáchaného TČ vznikla škoda nebo újma (X oběť)</a:t>
            </a:r>
          </a:p>
          <a:p>
            <a:pPr algn="just">
              <a:spcAft>
                <a:spcPts val="0"/>
              </a:spcAft>
            </a:pPr>
            <a:r>
              <a:rPr lang="cs-CZ" sz="2000" u="sng" dirty="0">
                <a:ea typeface="Times New Roman"/>
                <a:cs typeface="Times New Roman"/>
              </a:rPr>
              <a:t>Zúčastněná osoba</a:t>
            </a:r>
            <a:r>
              <a:rPr lang="cs-CZ" sz="2000" dirty="0">
                <a:ea typeface="Times New Roman"/>
                <a:cs typeface="Times New Roman"/>
              </a:rPr>
              <a:t> – ten, komu bylo uloženo ochranné opatření zabrání věci (X trest propadnutí věci)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ea typeface="Times New Roman"/>
                <a:cs typeface="Times New Roman"/>
              </a:rPr>
              <a:t>Svědek, znalec, tlumočník …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607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AD6684D-230E-4E65-9E1E-DC98015AF7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9D5D594-2B18-4EFD-B9CE-E505F790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50" y="1129575"/>
            <a:ext cx="10753200" cy="670650"/>
          </a:xfrm>
        </p:spPr>
        <p:txBody>
          <a:bodyPr/>
          <a:lstStyle/>
          <a:p>
            <a:pPr algn="ctr"/>
            <a:r>
              <a:rPr lang="cs-CZ" sz="4800" dirty="0"/>
              <a:t>Děkuji za pozornost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947157-4DB8-404E-860F-9BEB4EF86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350" y="3216002"/>
            <a:ext cx="10753200" cy="4139998"/>
          </a:xfrm>
        </p:spPr>
        <p:txBody>
          <a:bodyPr/>
          <a:lstStyle/>
          <a:p>
            <a:pPr marL="72000" indent="0" algn="ctr">
              <a:buNone/>
            </a:pPr>
            <a:r>
              <a:rPr lang="cs-CZ" dirty="0"/>
              <a:t>Mgr. David Texl, LL.M.</a:t>
            </a:r>
          </a:p>
          <a:p>
            <a:pPr marL="72000" indent="0" algn="ctr">
              <a:buNone/>
            </a:pPr>
            <a:r>
              <a:rPr lang="cs-CZ" dirty="0"/>
              <a:t>Katedra trestního práva, Právnická fakulta Masarykovy univerzity v Brně</a:t>
            </a:r>
          </a:p>
          <a:p>
            <a:pPr marL="72000" indent="0" algn="ctr">
              <a:buNone/>
            </a:pPr>
            <a:r>
              <a:rPr lang="cs-CZ" dirty="0"/>
              <a:t>david.texl@mail.muni.cz</a:t>
            </a:r>
          </a:p>
        </p:txBody>
      </p:sp>
    </p:spTree>
    <p:extLst>
      <p:ext uri="{BB962C8B-B14F-4D97-AF65-F5344CB8AC3E}">
        <p14:creationId xmlns:p14="http://schemas.microsoft.com/office/powerpoint/2010/main" val="936506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5A4F3397-755E-4069-9858-10F260D41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Trestní právo hmotné</a:t>
            </a:r>
            <a:endParaRPr lang="cs-CZ" altLang="cs-CZ" b="1" dirty="0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C8814BC1-846F-431C-98D2-2A8A50CF6C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TPH jako systém právních norem regulujících trestněprávní vztahy (vztahy odpovědnostní a mimoodpovědnostní)</a:t>
            </a:r>
          </a:p>
          <a:p>
            <a:r>
              <a:rPr lang="cs-CZ" sz="2000" dirty="0"/>
              <a:t>Subjektem vztahu stát a pachatel TČ</a:t>
            </a:r>
          </a:p>
          <a:p>
            <a:r>
              <a:rPr lang="cs-CZ" sz="2000" dirty="0"/>
              <a:t>Obsahem vztahu trestní sankce a povinnost pachatele je strpět</a:t>
            </a:r>
          </a:p>
          <a:p>
            <a:r>
              <a:rPr lang="cs-CZ" sz="2000" dirty="0"/>
              <a:t>TPH chrání práva a oprávněné zájmy FO a PO, zájmy společnosti, ústavní zřízení ČR před TČ vymezenými v zákoně</a:t>
            </a:r>
          </a:p>
          <a:p>
            <a:r>
              <a:rPr lang="cs-CZ" sz="2000" u="sng" dirty="0"/>
              <a:t>Funkce TPH</a:t>
            </a:r>
            <a:r>
              <a:rPr lang="cs-CZ" sz="2000" dirty="0"/>
              <a:t>: </a:t>
            </a:r>
            <a:r>
              <a:rPr lang="cs-CZ" sz="2000" b="1" dirty="0"/>
              <a:t>ochranná</a:t>
            </a:r>
            <a:r>
              <a:rPr lang="cs-CZ" sz="2000" dirty="0"/>
              <a:t> (chrání ty nejdůležitější zájmy), </a:t>
            </a:r>
            <a:r>
              <a:rPr lang="cs-CZ" sz="2000" b="1" dirty="0"/>
              <a:t>regulativní</a:t>
            </a:r>
            <a:r>
              <a:rPr lang="cs-CZ" sz="2000" dirty="0"/>
              <a:t> (upravuje podmínky trestní odpovědnosti),</a:t>
            </a:r>
            <a:r>
              <a:rPr lang="cs-CZ" sz="2000" b="1" dirty="0"/>
              <a:t> preventivní </a:t>
            </a:r>
            <a:r>
              <a:rPr lang="cs-CZ" sz="2000" dirty="0"/>
              <a:t>(působení na potenciální/konkrétní pachatele), </a:t>
            </a:r>
            <a:r>
              <a:rPr lang="cs-CZ" sz="2000" b="1" dirty="0"/>
              <a:t>represivní</a:t>
            </a:r>
            <a:r>
              <a:rPr lang="cs-CZ" sz="2000" dirty="0"/>
              <a:t> (převýchova a náprava pachatele)</a:t>
            </a:r>
          </a:p>
          <a:p>
            <a:r>
              <a:rPr lang="cs-CZ" sz="2000" u="sng" dirty="0"/>
              <a:t>Druhy TPH</a:t>
            </a:r>
            <a:r>
              <a:rPr lang="cs-CZ" sz="2000" dirty="0"/>
              <a:t>: </a:t>
            </a:r>
            <a:r>
              <a:rPr lang="cs-CZ" sz="2000" dirty="0" err="1"/>
              <a:t>tr</a:t>
            </a:r>
            <a:r>
              <a:rPr lang="cs-CZ" sz="2000" dirty="0"/>
              <a:t>. odpovědnost dospělých, </a:t>
            </a:r>
            <a:r>
              <a:rPr lang="cs-CZ" sz="2000" dirty="0" err="1"/>
              <a:t>tr</a:t>
            </a:r>
            <a:r>
              <a:rPr lang="cs-CZ" sz="2000" dirty="0"/>
              <a:t>. odpovědnost mladistvých, </a:t>
            </a:r>
            <a:r>
              <a:rPr lang="cs-CZ" sz="2000" dirty="0" err="1"/>
              <a:t>tr</a:t>
            </a:r>
            <a:r>
              <a:rPr lang="cs-CZ" sz="2000" dirty="0"/>
              <a:t>, odpovědnost PO</a:t>
            </a:r>
          </a:p>
          <a:p>
            <a:pPr algn="just"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  <p:sp>
        <p:nvSpPr>
          <p:cNvPr id="9220" name="Zástupný symbol pro číslo snímku 5">
            <a:extLst>
              <a:ext uri="{FF2B5EF4-FFF2-40B4-BE49-F238E27FC236}">
                <a16:creationId xmlns:a16="http://schemas.microsoft.com/office/drawing/2014/main" id="{D3ECB35A-6E89-4D29-8809-018709F782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B81149-BEE6-49BE-B032-A3ABB362F6C7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BA5DACBC-6B2E-4C51-86A7-488CF4B1A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Trestní právo procesní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4CFD7D38-49D9-4EE3-BA24-B286C86D61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TPH upravuje podmínky, za nichž vzniká nárok státu na potrestání pachatele X TPP upravuje postup, jímž se má zjistit, zda tento nárok skutečně existuje a postup, jak tento nárok prosadit</a:t>
            </a:r>
          </a:p>
          <a:p>
            <a:r>
              <a:rPr lang="cs-CZ" sz="2000" dirty="0"/>
              <a:t>TPH se uplatňuje v rámci TPP (</a:t>
            </a:r>
            <a:r>
              <a:rPr lang="cs-CZ" sz="2000" dirty="0" err="1"/>
              <a:t>tr</a:t>
            </a:r>
            <a:r>
              <a:rPr lang="cs-CZ" sz="2000" dirty="0"/>
              <a:t>. řízení)</a:t>
            </a:r>
          </a:p>
          <a:p>
            <a:r>
              <a:rPr lang="cs-CZ" sz="2000" dirty="0"/>
              <a:t>Předmětem TPP je úprava postupu orgánů činných v trestním řízení, směřujícího k prosazení norem trestního práva</a:t>
            </a:r>
          </a:p>
          <a:p>
            <a:r>
              <a:rPr lang="cs-CZ" sz="2000" dirty="0"/>
              <a:t>Předmětem trestního řízení jsou ty skutečnosti, jimiž se musejí zabývat OČTŘ při řešení konkrétní trestní věci</a:t>
            </a:r>
          </a:p>
          <a:p>
            <a:pPr algn="just"/>
            <a:endParaRPr lang="cs-CZ" altLang="cs-CZ" dirty="0"/>
          </a:p>
        </p:txBody>
      </p:sp>
      <p:sp>
        <p:nvSpPr>
          <p:cNvPr id="10244" name="Zástupný symbol pro číslo snímku 3">
            <a:extLst>
              <a:ext uri="{FF2B5EF4-FFF2-40B4-BE49-F238E27FC236}">
                <a16:creationId xmlns:a16="http://schemas.microsoft.com/office/drawing/2014/main" id="{741ED6F2-E185-48C7-B331-E8A52D7BE2B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E4BEFC3-FC93-4698-934C-68BA9CC83AF4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937DF78-227B-433E-83F4-48BE67B784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CFC21E6-92B8-44EC-BC8D-9A85310C2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právo v systému práva ČR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115898F-F5D3-42E2-B3A2-1A75223CB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endParaRPr lang="cs-CZ" altLang="cs-CZ" sz="1600" dirty="0"/>
          </a:p>
          <a:p>
            <a:pPr algn="just"/>
            <a:r>
              <a:rPr lang="cs-CZ" altLang="cs-CZ" sz="2000" dirty="0"/>
              <a:t>TP jako odvětví práva veřejného (nerovnoměrné postavení subjektů – stát v nadřazené pozici, kogentní normy, zásada přiměřenosti trestních sankcí trestnému činu a jeho pachateli)</a:t>
            </a:r>
          </a:p>
          <a:p>
            <a:pPr algn="just"/>
            <a:r>
              <a:rPr lang="cs-CZ" altLang="cs-CZ" sz="2000" dirty="0"/>
              <a:t>Subsidiární povaha TP – přednost má odpovědnost podle jiných </a:t>
            </a:r>
            <a:r>
              <a:rPr lang="cs-CZ" altLang="cs-CZ" sz="2000" dirty="0" err="1"/>
              <a:t>pr</a:t>
            </a:r>
            <a:r>
              <a:rPr lang="cs-CZ" altLang="cs-CZ" sz="2000" dirty="0"/>
              <a:t>. odvětví, pokud je její uplatnění v daném případě efektivní</a:t>
            </a:r>
          </a:p>
          <a:p>
            <a:pPr algn="just"/>
            <a:r>
              <a:rPr lang="cs-CZ" altLang="cs-CZ" sz="2000" dirty="0"/>
              <a:t>Vztah k právu ústavnímu, správnímu, občanskému …</a:t>
            </a:r>
          </a:p>
          <a:p>
            <a:pPr algn="just"/>
            <a:r>
              <a:rPr lang="cs-CZ" altLang="cs-CZ" sz="2000" dirty="0"/>
              <a:t>Pomocné vědy trestního práva – kriminalistika, kriminologie, forenzní psychologie, soudní lékařství, soudní inženýrství … 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424114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1D1A758-E912-4855-AE07-C60D0A49D7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7B6E7D5-5FD4-4135-8299-23C00F1F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trestního práva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482115-CCAB-421A-86D9-8E80CF2A9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Systém právních norem regulujících trestněprávní vztahy</a:t>
            </a:r>
          </a:p>
          <a:p>
            <a:pPr algn="just"/>
            <a:r>
              <a:rPr lang="cs-CZ" sz="2000" b="1" dirty="0"/>
              <a:t>TPH</a:t>
            </a:r>
            <a:r>
              <a:rPr lang="cs-CZ" sz="2000" dirty="0"/>
              <a:t> (co je trestné, kdo je </a:t>
            </a:r>
            <a:r>
              <a:rPr lang="cs-CZ" sz="2000" dirty="0" err="1"/>
              <a:t>tr</a:t>
            </a:r>
            <a:r>
              <a:rPr lang="cs-CZ" sz="2000" dirty="0"/>
              <a:t>. </a:t>
            </a:r>
            <a:r>
              <a:rPr lang="cs-CZ" sz="2000" dirty="0" err="1"/>
              <a:t>opovědný</a:t>
            </a:r>
            <a:r>
              <a:rPr lang="cs-CZ" sz="2000" dirty="0"/>
              <a:t>) X </a:t>
            </a:r>
            <a:r>
              <a:rPr lang="cs-CZ" sz="2000" b="1" dirty="0"/>
              <a:t>TPP </a:t>
            </a:r>
            <a:r>
              <a:rPr lang="cs-CZ" sz="2000" dirty="0"/>
              <a:t>(jak zjistit TČ, stíhat pachatele, vykonat trest …)</a:t>
            </a:r>
          </a:p>
          <a:p>
            <a:pPr algn="just"/>
            <a:r>
              <a:rPr lang="cs-CZ" sz="2000" dirty="0"/>
              <a:t>Vztahy odpovědnostní (trestný čin) a mimoodpovědnostní (čin jinak trestný)</a:t>
            </a:r>
          </a:p>
          <a:p>
            <a:pPr algn="just"/>
            <a:r>
              <a:rPr lang="cs-CZ" sz="2000" u="sng" dirty="0"/>
              <a:t>Pachatel</a:t>
            </a:r>
            <a:r>
              <a:rPr lang="cs-CZ" sz="2000" dirty="0"/>
              <a:t> = ten, kdo trestný čin spáchal (X </a:t>
            </a:r>
            <a:r>
              <a:rPr lang="cs-CZ" sz="2000" u="sng" dirty="0"/>
              <a:t>obviněný</a:t>
            </a:r>
            <a:r>
              <a:rPr lang="cs-CZ" sz="2000" dirty="0"/>
              <a:t> = ten, vůči němuž se vede trestní řízení, resp. vůči němuž bylo zahájeno trestní stíhání)</a:t>
            </a:r>
          </a:p>
          <a:p>
            <a:pPr algn="just"/>
            <a:r>
              <a:rPr lang="cs-CZ" sz="2000" dirty="0"/>
              <a:t>Fragmentární povaha – TP neposkytuje ochranu všem zájmům ve společnosti</a:t>
            </a:r>
          </a:p>
          <a:p>
            <a:pPr algn="just"/>
            <a:r>
              <a:rPr lang="cs-CZ" sz="2000" dirty="0"/>
              <a:t>Subsidiární povaha (trestní právo jako </a:t>
            </a:r>
            <a:r>
              <a:rPr lang="cs-CZ" sz="2000" i="1" dirty="0"/>
              <a:t>ultima ratio</a:t>
            </a:r>
            <a:r>
              <a:rPr lang="cs-CZ" sz="2000" dirty="0"/>
              <a:t>)</a:t>
            </a:r>
          </a:p>
          <a:p>
            <a:pPr algn="just"/>
            <a:r>
              <a:rPr lang="cs-CZ" sz="2000" u="sng" dirty="0"/>
              <a:t>Dvě části</a:t>
            </a:r>
            <a:r>
              <a:rPr lang="cs-CZ" sz="2000" dirty="0"/>
              <a:t>: </a:t>
            </a:r>
            <a:r>
              <a:rPr lang="cs-CZ" sz="2000" b="1" dirty="0"/>
              <a:t>obecná</a:t>
            </a:r>
            <a:r>
              <a:rPr lang="cs-CZ" sz="2000" dirty="0"/>
              <a:t> (podmínky trestnosti) a </a:t>
            </a:r>
            <a:r>
              <a:rPr lang="cs-CZ" sz="2000" b="1" dirty="0"/>
              <a:t>zvláštní</a:t>
            </a:r>
            <a:r>
              <a:rPr lang="cs-CZ" sz="2000" dirty="0"/>
              <a:t> (jednotlivé TČ)</a:t>
            </a:r>
          </a:p>
          <a:p>
            <a:endParaRPr lang="cs-CZ" alt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92269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824D237-80FA-4B1A-97EA-3641B5C16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Prameny trestního práva</a:t>
            </a:r>
            <a:r>
              <a:rPr lang="cs-CZ" altLang="cs-CZ" b="1" dirty="0"/>
              <a:t> </a:t>
            </a:r>
            <a:endParaRPr lang="cs-CZ" altLang="cs-CZ" dirty="0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3075A9C-F22B-4E58-830D-384495F0AA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Prameny v </a:t>
            </a:r>
            <a:r>
              <a:rPr lang="cs-CZ" sz="2000" b="1" dirty="0"/>
              <a:t>materiálním</a:t>
            </a:r>
            <a:r>
              <a:rPr lang="cs-CZ" sz="2000" dirty="0"/>
              <a:t> (důvody vzniku právní normy) a </a:t>
            </a:r>
            <a:r>
              <a:rPr lang="cs-CZ" sz="2000" b="1" dirty="0"/>
              <a:t>formálním</a:t>
            </a:r>
            <a:r>
              <a:rPr lang="cs-CZ" sz="2000" dirty="0"/>
              <a:t> (formy, v nichž normy TPP nacházejí svůj odraz) smyslu</a:t>
            </a:r>
          </a:p>
          <a:p>
            <a:r>
              <a:rPr lang="cs-CZ" sz="2000" b="1" dirty="0"/>
              <a:t>Ústava</a:t>
            </a:r>
            <a:r>
              <a:rPr lang="cs-CZ" sz="2000" dirty="0"/>
              <a:t> – normy nižší právní síly jí nesmějí odporovat, je základem pro TPP (procesní exempce, abolice prezidenta, státní zastupitelství a jeho postavení v TŘ, výkon moci soudní …)</a:t>
            </a:r>
          </a:p>
          <a:p>
            <a:r>
              <a:rPr lang="cs-CZ" sz="2000" b="1" dirty="0"/>
              <a:t>Listina základních práv a svobod </a:t>
            </a:r>
            <a:r>
              <a:rPr lang="cs-CZ" sz="2000" dirty="0"/>
              <a:t>(právo na život, zákaz nelidského a ponižujícího zacházení, právo na spravedlivý proces, zásada zákonnosti, presumpce neviny …)</a:t>
            </a:r>
          </a:p>
          <a:p>
            <a:r>
              <a:rPr lang="cs-CZ" sz="2000" b="1" dirty="0"/>
              <a:t>Trestní zákoník </a:t>
            </a:r>
            <a:r>
              <a:rPr lang="cs-CZ" sz="2000" dirty="0"/>
              <a:t>(zákon č. 40/2009 Sb.)</a:t>
            </a:r>
          </a:p>
          <a:p>
            <a:r>
              <a:rPr lang="cs-CZ" sz="2000" b="1" dirty="0"/>
              <a:t>Trestní řád </a:t>
            </a:r>
            <a:r>
              <a:rPr lang="cs-CZ" sz="2000" dirty="0"/>
              <a:t>(zákon č. 141/1961 Sb.)</a:t>
            </a:r>
          </a:p>
          <a:p>
            <a:pPr marL="800100" lvl="3" indent="-342900" algn="just"/>
            <a:endParaRPr lang="cs-CZ" altLang="cs-CZ" sz="1600" dirty="0"/>
          </a:p>
          <a:p>
            <a:pPr marL="800100" lvl="3" indent="-342900" algn="just"/>
            <a:endParaRPr lang="cs-CZ" altLang="cs-CZ" sz="1600" dirty="0"/>
          </a:p>
          <a:p>
            <a:pPr marL="800100" lvl="3" indent="-342900" algn="just"/>
            <a:endParaRPr lang="cs-CZ" altLang="cs-CZ" sz="1800" dirty="0"/>
          </a:p>
          <a:p>
            <a:pPr marL="342900" lvl="2" indent="-342900" algn="just"/>
            <a:endParaRPr lang="cs-CZ" altLang="cs-CZ" dirty="0"/>
          </a:p>
          <a:p>
            <a:pPr marL="342900" lvl="2" indent="-342900" algn="just"/>
            <a:endParaRPr lang="cs-CZ" altLang="cs-CZ" dirty="0"/>
          </a:p>
          <a:p>
            <a:endParaRPr lang="cs-CZ" altLang="cs-CZ" dirty="0"/>
          </a:p>
        </p:txBody>
      </p:sp>
      <p:sp>
        <p:nvSpPr>
          <p:cNvPr id="15364" name="Zástupný symbol pro číslo snímku 5">
            <a:extLst>
              <a:ext uri="{FF2B5EF4-FFF2-40B4-BE49-F238E27FC236}">
                <a16:creationId xmlns:a16="http://schemas.microsoft.com/office/drawing/2014/main" id="{62DC94BE-5B82-4539-AC87-F6818FE6759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5F4F71F-0DAA-41B4-AF38-E29099193C8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076367-F998-460F-BC7A-0EE303B6B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754F82-7904-4785-A26C-B7F9F864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1BB215-6BCF-430B-90A9-E040199A8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Zákon o soudnictví ve věcech mládeže </a:t>
            </a:r>
            <a:r>
              <a:rPr lang="cs-CZ" sz="2000" dirty="0"/>
              <a:t>(zákon č. 218/2003 Sb.)</a:t>
            </a:r>
          </a:p>
          <a:p>
            <a:r>
              <a:rPr lang="cs-CZ" sz="2000" b="1" dirty="0"/>
              <a:t>Zákon o trestní odpovědnosti právnických osob a řízení proti nim </a:t>
            </a:r>
            <a:r>
              <a:rPr lang="cs-CZ" sz="2000" dirty="0"/>
              <a:t>(zákon č. 418/2011 Sb.)</a:t>
            </a:r>
          </a:p>
          <a:p>
            <a:r>
              <a:rPr lang="cs-CZ" sz="2000" b="1" dirty="0"/>
              <a:t>Zákon o mezinárodní justiční spolupráci ve věcech trestních </a:t>
            </a:r>
            <a:r>
              <a:rPr lang="cs-CZ" sz="2000" dirty="0"/>
              <a:t>(zákon č. 104/2013 Sb.)</a:t>
            </a:r>
          </a:p>
          <a:p>
            <a:r>
              <a:rPr lang="cs-CZ" sz="2000" b="1" dirty="0"/>
              <a:t>Zákon o obětech trestných činů </a:t>
            </a:r>
            <a:r>
              <a:rPr lang="cs-CZ" sz="2000" dirty="0"/>
              <a:t>(zákon č. 45/2013 Sb.)</a:t>
            </a:r>
          </a:p>
          <a:p>
            <a:r>
              <a:rPr lang="cs-CZ" sz="2000" b="1" dirty="0"/>
              <a:t>Zákon o státním zastupitelství </a:t>
            </a:r>
            <a:r>
              <a:rPr lang="cs-CZ" sz="2000" dirty="0"/>
              <a:t>(zákon č. 283/1993 Sb.)</a:t>
            </a:r>
          </a:p>
          <a:p>
            <a:r>
              <a:rPr lang="cs-CZ" sz="2000" b="1" dirty="0"/>
              <a:t>Zákon o Policii ČR </a:t>
            </a:r>
            <a:r>
              <a:rPr lang="cs-CZ" sz="2000" dirty="0"/>
              <a:t>(zákon č. 273/2008 Sb.)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9858311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2462</TotalTime>
  <Words>3091</Words>
  <Application>Microsoft Office PowerPoint</Application>
  <PresentationFormat>Širokoúhlá obrazovka</PresentationFormat>
  <Paragraphs>296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Tahoma</vt:lpstr>
      <vt:lpstr>Trebuchet MS</vt:lpstr>
      <vt:lpstr>Wingdings</vt:lpstr>
      <vt:lpstr>Prezentace_MU_CZ</vt:lpstr>
      <vt:lpstr>Základy trestního práva</vt:lpstr>
      <vt:lpstr>Struktura přednášky </vt:lpstr>
      <vt:lpstr>Pojem trestního práva</vt:lpstr>
      <vt:lpstr>Trestní právo hmotné</vt:lpstr>
      <vt:lpstr>Trestní právo procesní</vt:lpstr>
      <vt:lpstr>Trestní právo v systému práva ČR</vt:lpstr>
      <vt:lpstr>Charakteristika trestního práva</vt:lpstr>
      <vt:lpstr>Prameny trestního práva </vt:lpstr>
      <vt:lpstr>Prezentace aplikace PowerPoint</vt:lpstr>
      <vt:lpstr>Základní zásady trestního práva</vt:lpstr>
      <vt:lpstr>Funkce základních zásad</vt:lpstr>
      <vt:lpstr>Základní zásady TPH</vt:lpstr>
      <vt:lpstr>Prezentace aplikace PowerPoint</vt:lpstr>
      <vt:lpstr>Systematika trestního zákoníku</vt:lpstr>
      <vt:lpstr> Obecná část</vt:lpstr>
      <vt:lpstr>Zvláštní část</vt:lpstr>
      <vt:lpstr>Základy trestní odpovědnosti</vt:lpstr>
      <vt:lpstr>Trestný čin</vt:lpstr>
      <vt:lpstr>Znaky trestného činu</vt:lpstr>
      <vt:lpstr>Obligatorní znaky TČ</vt:lpstr>
      <vt:lpstr>Fakultativní znaky</vt:lpstr>
      <vt:lpstr>Prezentace aplikace PowerPoint</vt:lpstr>
      <vt:lpstr>Třídění skutkových podstat TČ</vt:lpstr>
      <vt:lpstr>Prezentace aplikace PowerPoint</vt:lpstr>
      <vt:lpstr>Vývojová stádia trestného činu </vt:lpstr>
      <vt:lpstr>Pojem trestního práva procesního  </vt:lpstr>
      <vt:lpstr>Pojem trestního řízení a jeho základní charakteristika</vt:lpstr>
      <vt:lpstr>Prezentace aplikace PowerPoint</vt:lpstr>
      <vt:lpstr>Přehled základních zásad TPP a TŘ</vt:lpstr>
      <vt:lpstr>Prezentace aplikace PowerPoint</vt:lpstr>
      <vt:lpstr>Právo na spravedlivý proces</vt:lpstr>
      <vt:lpstr>Stádia trestního řízení</vt:lpstr>
      <vt:lpstr>Orgány činné v trestním řízení</vt:lpstr>
      <vt:lpstr>Další subjekty trestního řízení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David Texl</cp:lastModifiedBy>
  <cp:revision>150</cp:revision>
  <cp:lastPrinted>1601-01-01T00:00:00Z</cp:lastPrinted>
  <dcterms:created xsi:type="dcterms:W3CDTF">2019-01-29T09:52:45Z</dcterms:created>
  <dcterms:modified xsi:type="dcterms:W3CDTF">2022-03-28T08:37:18Z</dcterms:modified>
</cp:coreProperties>
</file>