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348" r:id="rId2"/>
    <p:sldId id="313" r:id="rId3"/>
    <p:sldId id="334" r:id="rId4"/>
    <p:sldId id="288" r:id="rId5"/>
    <p:sldId id="340" r:id="rId6"/>
    <p:sldId id="345" r:id="rId7"/>
    <p:sldId id="290" r:id="rId8"/>
    <p:sldId id="317" r:id="rId9"/>
    <p:sldId id="318" r:id="rId10"/>
    <p:sldId id="347" r:id="rId11"/>
    <p:sldId id="292" r:id="rId12"/>
    <p:sldId id="346" r:id="rId13"/>
    <p:sldId id="293" r:id="rId14"/>
    <p:sldId id="337" r:id="rId15"/>
    <p:sldId id="336" r:id="rId16"/>
    <p:sldId id="294" r:id="rId17"/>
    <p:sldId id="295" r:id="rId18"/>
    <p:sldId id="296" r:id="rId19"/>
    <p:sldId id="297" r:id="rId20"/>
    <p:sldId id="339" r:id="rId21"/>
    <p:sldId id="289" r:id="rId22"/>
    <p:sldId id="335" r:id="rId23"/>
    <p:sldId id="349" r:id="rId24"/>
    <p:sldId id="350" r:id="rId25"/>
    <p:sldId id="343" r:id="rId26"/>
    <p:sldId id="342" r:id="rId27"/>
    <p:sldId id="338" r:id="rId28"/>
    <p:sldId id="341" r:id="rId29"/>
  </p:sldIdLst>
  <p:sldSz cx="9144000" cy="6858000" type="screen4x3"/>
  <p:notesSz cx="6858000" cy="95440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FB83"/>
    <a:srgbClr val="006600"/>
    <a:srgbClr val="008000"/>
    <a:srgbClr val="0000FF"/>
    <a:srgbClr val="CCFFCC"/>
    <a:srgbClr val="FF0000"/>
    <a:srgbClr val="FF3300"/>
    <a:srgbClr val="00FFCC"/>
    <a:srgbClr val="3366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FFBE40F0-CF05-42A9-9224-4CA35178BA6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200674DF-B9A6-4244-9982-8951A95D599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8" name="Rectangle 4">
            <a:extLst>
              <a:ext uri="{FF2B5EF4-FFF2-40B4-BE49-F238E27FC236}">
                <a16:creationId xmlns:a16="http://schemas.microsoft.com/office/drawing/2014/main" id="{5F8678DA-7715-4130-81A1-714A199E659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55281B18-922A-46EB-AF18-0E79A751ADC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B788053-4965-4DC7-B77F-647C7575212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B67D158B-1D8A-41DF-9B3B-FE42B380EC88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25488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0187F119-398B-46BB-AAEA-2FC8836F191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4813" cy="429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535AE39-AF84-4391-96CE-692EDBB8D3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21604288" cy="1620202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797DBBA-2A72-4AE4-9530-088C89E52C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535AE39-AF84-4391-96CE-692EDBB8D3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21604288" cy="1620202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797DBBA-2A72-4AE4-9530-088C89E52C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3B3AD4-999B-48D9-AAA9-83676F7B3A9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C78EA7-6371-4448-BB7E-50E092CABA7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11C689-D989-44C4-9CEB-7F1978339B8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9332A-7F8D-43F9-BA46-72A8548A647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656795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597C57A-902E-44AC-A1CF-72C6FEA49BE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520BD2-92C7-4DD9-A019-0B943B6A225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B65A472-71F5-4352-8CFA-4DDB4CCE853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FB409-69E1-409F-B2C4-110CF3920850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775511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EF6D316-CC26-4590-8257-9E0F0F5B64B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D772CA-3404-4AFE-BD6C-FD3273E59C9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60E527-C936-4C39-808C-F91E58415C2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A3072-CF78-4FDA-B09F-33019360DE4B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319993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0E40632-2B52-4C1E-BBAE-6C2A7C10800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090EFB-B84A-412C-8351-F9D1B077298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9AB66D-7F3B-496A-86ED-F8360928862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ECFB1-97A3-4EAC-AB3D-147A6FA1D736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2854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022BCD8-C8A8-4139-95AB-D566AB325F1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456EAA-ADF8-48CF-875F-7581154E26E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D752B84-1547-43B9-873E-F45186B227D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2B71E-211B-45CD-97B4-6A8F67FE86A7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445049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524D37A-1873-4905-A30C-35D00C9E3F3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D7C2FE5-4773-42EC-A7E9-338422ACCED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27A6EE7-3130-4D9E-9F04-3D51062E38D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CA664-D6CD-4E7C-9432-20D6574F80B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764684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FCE837A-EAC5-4344-AEDA-D8ACA5DB003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7D00CBC-7592-490F-B458-7610B6CDDD9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EF39FA1A-A96C-49CE-8884-D55923F3E41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263BA-F9F2-4B22-AE1B-A88DCB7B7528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283275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59C0AE8F-F7AB-4961-9A06-11AF26880B9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8750E3-BEA8-440F-B62B-5DBA0B65944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33A1C6-A95A-43B1-9C4B-31A430D1A61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43C9B-F921-461D-AAB9-F0DEB07F471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34067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E325B492-1120-4D82-BECC-DEEFEAFB8F1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E4EB812-6A0C-404F-833F-A348ABB324A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B51646C-A5DF-4E55-AD61-5521101BF94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EB2D3-E653-4B62-85EC-C9D2DFEE856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168391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FD00AEF-0089-4004-9A88-DC4F5D4D2D5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588ACE9-06B3-4E01-9FF9-EF7022EC45F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64D2DE0-B176-4C4D-9891-537A48404F3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42F0F-3146-4B37-96E0-8D8B33F89A8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51443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8197900-DC49-4780-877E-A15521655ED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EEEF875-3741-42D8-A2B3-8FDBD0BE144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0F0AC8B-006E-45C3-8B29-454189B11A2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3D234-EB54-4F74-93A9-3DEB105FE36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595539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0E06EF16-C165-41A3-871C-17856B3079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FA9ADC9E-A382-4BAC-A4FF-039A3ABB71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6D0E391F-A207-414A-8827-01DADD372474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BF34665-6391-4902-8B05-4251CAF82C69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A3567D4-6748-46A4-AB75-CF681F2A34D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CEEA5ED9-105C-4AF3-9CA6-6CFD0E5B6DC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894C2EE-4DA0-4435-9D39-AECD3DC07E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73038"/>
            <a:ext cx="8223250" cy="1383754"/>
          </a:xfrm>
          <a:solidFill>
            <a:srgbClr val="CCFF66"/>
          </a:solidFill>
        </p:spPr>
        <p:txBody>
          <a:bodyPr lIns="0" tIns="35203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4000" b="1" dirty="0"/>
              <a:t>Vlastní náplň činnosti Unie</a:t>
            </a:r>
            <a:br>
              <a:rPr lang="cs-CZ" altLang="cs-CZ" sz="4000" b="1" dirty="0"/>
            </a:br>
            <a:r>
              <a:rPr lang="cs-CZ" altLang="cs-CZ" sz="4000" b="1" dirty="0"/>
              <a:t>Oblasti integrace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0A973DB-7F80-4F9D-8F77-5908EF4E54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1628800"/>
            <a:ext cx="8568952" cy="5032350"/>
          </a:xfrm>
          <a:solidFill>
            <a:srgbClr val="FFFFCC"/>
          </a:solidFill>
        </p:spPr>
        <p:txBody>
          <a:bodyPr lIns="0" tIns="25602" rIns="0" bIns="0"/>
          <a:lstStyle/>
          <a:p>
            <a:pPr marL="0" indent="0" eaLnBrk="1" hangingPunct="1">
              <a:lnSpc>
                <a:spcPct val="8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600" b="1"/>
          </a:p>
          <a:p>
            <a:pPr marL="0" indent="0" eaLnBrk="1" hangingPunct="1">
              <a:lnSpc>
                <a:spcPct val="8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600" b="1"/>
              <a:t>Cíle </a:t>
            </a:r>
            <a:r>
              <a:rPr lang="cs-CZ" altLang="cs-CZ" sz="2600" b="1" dirty="0"/>
              <a:t>EU </a:t>
            </a:r>
            <a:r>
              <a:rPr lang="cs-CZ" altLang="cs-CZ" sz="2600" dirty="0"/>
              <a:t>(čl. 3 </a:t>
            </a:r>
            <a:r>
              <a:rPr lang="cs-CZ" altLang="cs-CZ" sz="2600"/>
              <a:t>SEU): podpora </a:t>
            </a:r>
            <a:r>
              <a:rPr lang="cs-CZ" altLang="cs-CZ" sz="2600" dirty="0"/>
              <a:t>míru, </a:t>
            </a:r>
            <a:r>
              <a:rPr lang="cs-CZ" altLang="cs-CZ" sz="2600" dirty="0">
                <a:solidFill>
                  <a:srgbClr val="C00000"/>
                </a:solidFill>
              </a:rPr>
              <a:t>svých hodnot </a:t>
            </a:r>
            <a:r>
              <a:rPr lang="cs-CZ" altLang="cs-CZ" sz="2600" dirty="0"/>
              <a:t>(čl. 2) a blahobyt obyvatel EU </a:t>
            </a:r>
          </a:p>
          <a:p>
            <a:pPr marL="0" indent="0" eaLnBrk="1" hangingPunct="1">
              <a:lnSpc>
                <a:spcPct val="8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600" b="1" i="1">
                <a:solidFill>
                  <a:srgbClr val="C00000"/>
                </a:solidFill>
              </a:rPr>
              <a:t>Prostředky </a:t>
            </a:r>
            <a:r>
              <a:rPr lang="cs-CZ" altLang="cs-CZ" sz="2600" b="1" i="1" dirty="0">
                <a:solidFill>
                  <a:srgbClr val="C00000"/>
                </a:solidFill>
              </a:rPr>
              <a:t>k dosažení cílů EU</a:t>
            </a:r>
            <a:r>
              <a:rPr lang="cs-CZ" altLang="cs-CZ" sz="2600" b="1" dirty="0">
                <a:solidFill>
                  <a:srgbClr val="C00000"/>
                </a:solidFill>
              </a:rPr>
              <a:t>:</a:t>
            </a:r>
          </a:p>
          <a:p>
            <a:pPr marL="857250" lvl="1" indent="-457200" eaLnBrk="1" hangingPunct="1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600" b="1" i="1" dirty="0">
                <a:highlight>
                  <a:srgbClr val="FFFF00"/>
                </a:highlight>
              </a:rPr>
              <a:t>(1) jednotný vnitřní trh </a:t>
            </a:r>
            <a:r>
              <a:rPr lang="cs-CZ" altLang="cs-CZ" sz="2600" i="1" dirty="0">
                <a:highlight>
                  <a:srgbClr val="FFFF00"/>
                </a:highlight>
              </a:rPr>
              <a:t>(hlavně </a:t>
            </a:r>
            <a:r>
              <a:rPr lang="cs-CZ" altLang="cs-CZ" sz="2600" i="1" dirty="0">
                <a:solidFill>
                  <a:srgbClr val="FF0000"/>
                </a:solidFill>
                <a:highlight>
                  <a:srgbClr val="FFFF00"/>
                </a:highlight>
              </a:rPr>
              <a:t>ekonomická integrace),</a:t>
            </a:r>
          </a:p>
          <a:p>
            <a:pPr marL="857250" lvl="1" indent="-457200" eaLnBrk="1" hangingPunct="1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600" b="1" dirty="0"/>
              <a:t>(2) prostor svobody, bezpečnosti a práva </a:t>
            </a:r>
            <a:r>
              <a:rPr lang="cs-CZ" altLang="cs-CZ" sz="2600" dirty="0"/>
              <a:t>(následky ekonomické integrace v </a:t>
            </a:r>
            <a:r>
              <a:rPr lang="cs-CZ" altLang="cs-CZ" sz="2600" dirty="0">
                <a:solidFill>
                  <a:srgbClr val="FF0000"/>
                </a:solidFill>
              </a:rPr>
              <a:t>mimoekonomické oblasti),</a:t>
            </a:r>
          </a:p>
          <a:p>
            <a:pPr marL="857250" lvl="1" indent="-457200" eaLnBrk="1" hangingPunct="1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600" b="1" dirty="0"/>
              <a:t>(3) hospodářská a měnová unie </a:t>
            </a:r>
            <a:r>
              <a:rPr lang="cs-CZ" altLang="cs-CZ" sz="2600" dirty="0"/>
              <a:t>(vyšší forma ekonomické </a:t>
            </a:r>
            <a:r>
              <a:rPr lang="cs-CZ" altLang="cs-CZ" sz="2600"/>
              <a:t>integrace)</a:t>
            </a:r>
          </a:p>
          <a:p>
            <a:pPr marL="857250" lvl="1" indent="-457200" eaLnBrk="1" hangingPunct="1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600" b="1">
                <a:solidFill>
                  <a:schemeClr val="tx2"/>
                </a:solidFill>
              </a:rPr>
              <a:t>(4) </a:t>
            </a:r>
            <a:r>
              <a:rPr lang="cs-CZ" altLang="cs-CZ" sz="2600">
                <a:solidFill>
                  <a:schemeClr val="tx2"/>
                </a:solidFill>
              </a:rPr>
              <a:t>ústavní úroveň (základní hodnoty – právní stát, ochrana lidských práv, zákaz diskriminace apod.)</a:t>
            </a:r>
            <a:endParaRPr lang="cs-CZ" altLang="cs-CZ" sz="26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2AFCC9-32F3-4315-9405-65E3CFFB4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96156"/>
          </a:xfrm>
        </p:spPr>
        <p:txBody>
          <a:bodyPr/>
          <a:lstStyle/>
          <a:p>
            <a:r>
              <a:rPr lang="cs-CZ" dirty="0"/>
              <a:t>Definice vnitřního trhu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5D0B48-5DB4-46A8-941C-2907C9FB1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Článek 26 SFEU</a:t>
            </a:r>
          </a:p>
          <a:p>
            <a:r>
              <a:rPr lang="cs-CZ" sz="2800" dirty="0"/>
              <a:t>1. Unie přijímá opatření určená k </a:t>
            </a:r>
            <a:r>
              <a:rPr lang="cs-CZ" sz="2800" b="1" dirty="0">
                <a:solidFill>
                  <a:srgbClr val="C00000"/>
                </a:solidFill>
              </a:rPr>
              <a:t>vytvoření nebo zajištění fungování vnitřního trhu</a:t>
            </a:r>
            <a:r>
              <a:rPr lang="cs-CZ" sz="2800" dirty="0"/>
              <a:t>          v souladu s příslušnými ustanoveními Smluv    (= pravomoc Unie).</a:t>
            </a:r>
          </a:p>
          <a:p>
            <a:r>
              <a:rPr lang="cs-CZ" sz="2800" b="1" dirty="0">
                <a:solidFill>
                  <a:srgbClr val="C00000"/>
                </a:solidFill>
              </a:rPr>
              <a:t>2. Vnitřní trh zahrnuje </a:t>
            </a:r>
          </a:p>
          <a:p>
            <a:pPr lvl="1"/>
            <a:r>
              <a:rPr lang="cs-CZ" sz="2400" dirty="0">
                <a:solidFill>
                  <a:srgbClr val="FF0000"/>
                </a:solidFill>
              </a:rPr>
              <a:t>prostor bez vnitřních hranic, </a:t>
            </a:r>
          </a:p>
          <a:p>
            <a:pPr lvl="1"/>
            <a:r>
              <a:rPr lang="cs-CZ" sz="2400" dirty="0">
                <a:solidFill>
                  <a:srgbClr val="FF0000"/>
                </a:solidFill>
              </a:rPr>
              <a:t>v němž je zajištěn volný pohyb zboží, osob, služeb a kapitálu </a:t>
            </a:r>
          </a:p>
          <a:p>
            <a:pPr lvl="1"/>
            <a:r>
              <a:rPr lang="cs-CZ" sz="2400" dirty="0">
                <a:solidFill>
                  <a:srgbClr val="FF0000"/>
                </a:solidFill>
              </a:rPr>
              <a:t>v souladu s ustanoveními Smluv.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0444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4BF46010-6F65-4CF3-A82B-8645F7BBC7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068164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4000" dirty="0"/>
              <a:t>Volný pohyb zboží (uvnitř Unie)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9C2D754-BF45-470B-B71C-45A5C11E01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8013" cy="5112567"/>
          </a:xfrm>
          <a:solidFill>
            <a:srgbClr val="CFFDDD"/>
          </a:solidFill>
        </p:spPr>
        <p:txBody>
          <a:bodyPr/>
          <a:lstStyle/>
          <a:p>
            <a:pPr eaLnBrk="1" hangingPunct="1"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Co je </a:t>
            </a:r>
            <a:r>
              <a:rPr lang="cs-CZ" altLang="cs-CZ" sz="2400" b="1" dirty="0">
                <a:solidFill>
                  <a:schemeClr val="tx1"/>
                </a:solidFill>
              </a:rPr>
              <a:t>„</a:t>
            </a:r>
            <a:r>
              <a:rPr lang="cs-CZ" altLang="cs-CZ" sz="2400" b="1" u="sng" dirty="0">
                <a:solidFill>
                  <a:schemeClr val="tx1"/>
                </a:solidFill>
              </a:rPr>
              <a:t>volný</a:t>
            </a:r>
            <a:r>
              <a:rPr lang="cs-CZ" altLang="cs-CZ" sz="2400" b="1" dirty="0">
                <a:solidFill>
                  <a:schemeClr val="tx1"/>
                </a:solidFill>
              </a:rPr>
              <a:t>“ </a:t>
            </a:r>
            <a:r>
              <a:rPr lang="cs-CZ" altLang="cs-CZ" sz="2400" dirty="0">
                <a:solidFill>
                  <a:schemeClr val="tx1"/>
                </a:solidFill>
              </a:rPr>
              <a:t>pohyb zboží (obchod): zcela volný obchod mezi členskými státy bez překážek. </a:t>
            </a:r>
          </a:p>
          <a:p>
            <a:pPr eaLnBrk="1" hangingPunct="1"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Překážky obchodu k odstranění: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cs-CZ" altLang="cs-CZ" sz="1600" dirty="0">
              <a:solidFill>
                <a:srgbClr val="CC0000"/>
              </a:solidFill>
            </a:endParaRPr>
          </a:p>
          <a:p>
            <a:pPr eaLnBrk="1" hangingPunct="1">
              <a:buFontTx/>
              <a:buChar char="-"/>
              <a:defRPr/>
            </a:pPr>
            <a:r>
              <a:rPr lang="cs-CZ" altLang="cs-CZ" sz="2000" b="1" dirty="0">
                <a:solidFill>
                  <a:srgbClr val="000099"/>
                </a:solidFill>
              </a:rPr>
              <a:t>fiskální</a:t>
            </a:r>
            <a:r>
              <a:rPr lang="cs-CZ" altLang="cs-CZ" sz="2000" dirty="0"/>
              <a:t> </a:t>
            </a:r>
          </a:p>
          <a:p>
            <a:pPr lvl="2" eaLnBrk="1" hangingPunct="1">
              <a:buFontTx/>
              <a:buChar char="-"/>
              <a:defRPr/>
            </a:pPr>
            <a:r>
              <a:rPr lang="cs-CZ" altLang="cs-CZ" sz="2000" b="1" dirty="0"/>
              <a:t>(1) zákaz cel</a:t>
            </a:r>
            <a:r>
              <a:rPr lang="cs-CZ" altLang="cs-CZ" sz="2000" dirty="0"/>
              <a:t> a podobných dávek, </a:t>
            </a:r>
            <a:r>
              <a:rPr lang="cs-CZ" altLang="cs-CZ" sz="2000" b="1" dirty="0"/>
              <a:t>(2) daňové</a:t>
            </a:r>
            <a:r>
              <a:rPr lang="cs-CZ" altLang="cs-CZ" sz="2000" dirty="0"/>
              <a:t> diskriminace</a:t>
            </a:r>
          </a:p>
          <a:p>
            <a:pPr lvl="2" eaLnBrk="1" hangingPunct="1">
              <a:buFont typeface="Arial" panose="020B0604020202020204" pitchFamily="34" charset="0"/>
              <a:buNone/>
              <a:defRPr/>
            </a:pPr>
            <a:r>
              <a:rPr lang="cs-CZ" altLang="cs-CZ" sz="2000" i="1" dirty="0"/>
              <a:t>odstraněno bez výjimek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cs-CZ" altLang="cs-CZ" sz="2000" dirty="0">
                <a:solidFill>
                  <a:srgbClr val="000099"/>
                </a:solidFill>
              </a:rPr>
              <a:t>-   </a:t>
            </a:r>
            <a:r>
              <a:rPr lang="cs-CZ" altLang="cs-CZ" sz="2000" b="1" dirty="0">
                <a:solidFill>
                  <a:srgbClr val="000099"/>
                </a:solidFill>
              </a:rPr>
              <a:t>jiné (administrativní)</a:t>
            </a:r>
          </a:p>
          <a:p>
            <a:pPr lvl="2" eaLnBrk="1" hangingPunct="1">
              <a:defRPr/>
            </a:pPr>
            <a:r>
              <a:rPr lang="cs-CZ" altLang="cs-CZ" sz="2000" b="1" dirty="0">
                <a:solidFill>
                  <a:schemeClr val="tx1"/>
                </a:solidFill>
              </a:rPr>
              <a:t>(3) zákaz množstevních omezení, zákazů</a:t>
            </a:r>
            <a:r>
              <a:rPr lang="cs-CZ" altLang="cs-CZ" sz="2000" dirty="0">
                <a:solidFill>
                  <a:schemeClr val="tx1"/>
                </a:solidFill>
              </a:rPr>
              <a:t> a jiných omezení dovozu a vývozu</a:t>
            </a:r>
          </a:p>
          <a:p>
            <a:pPr marL="914400" lvl="2" indent="0" eaLnBrk="1" hangingPunct="1">
              <a:buFont typeface="Arial" panose="020B0604020202020204" pitchFamily="34" charset="0"/>
              <a:buNone/>
              <a:defRPr/>
            </a:pPr>
            <a:r>
              <a:rPr lang="cs-CZ" altLang="cs-CZ" sz="2000" i="1" dirty="0">
                <a:solidFill>
                  <a:schemeClr val="tx1"/>
                </a:solidFill>
              </a:rPr>
              <a:t>odstraněno z větší části – možné výjimky</a:t>
            </a:r>
          </a:p>
          <a:p>
            <a:pPr eaLnBrk="1" hangingPunct="1">
              <a:buFontTx/>
              <a:buChar char="-"/>
              <a:defRPr/>
            </a:pPr>
            <a:r>
              <a:rPr lang="cs-CZ" altLang="cs-CZ" sz="2000" b="1" dirty="0">
                <a:solidFill>
                  <a:srgbClr val="000099"/>
                </a:solidFill>
              </a:rPr>
              <a:t>další</a:t>
            </a:r>
            <a:r>
              <a:rPr lang="cs-CZ" altLang="cs-CZ" sz="2000" dirty="0"/>
              <a:t> </a:t>
            </a:r>
          </a:p>
          <a:p>
            <a:pPr lvl="2" eaLnBrk="1" hangingPunct="1">
              <a:defRPr/>
            </a:pPr>
            <a:r>
              <a:rPr lang="cs-CZ" altLang="cs-CZ" sz="2000" dirty="0"/>
              <a:t>např. státní monopoly obchodní povahy – obchod regulován státem - </a:t>
            </a:r>
            <a:r>
              <a:rPr lang="cs-CZ" altLang="cs-CZ" sz="2000" i="1" dirty="0"/>
              <a:t>zákaz omezování dovozu</a:t>
            </a:r>
          </a:p>
          <a:p>
            <a:pPr lvl="2" eaLnBrk="1" hangingPunct="1">
              <a:defRPr/>
            </a:pPr>
            <a:endParaRPr lang="cs-CZ" altLang="cs-CZ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4B3DA4-55B8-49C5-B4CF-D196E13B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24148"/>
          </a:xfrm>
          <a:solidFill>
            <a:srgbClr val="FFC000"/>
          </a:solidFill>
        </p:spPr>
        <p:txBody>
          <a:bodyPr/>
          <a:lstStyle/>
          <a:p>
            <a:r>
              <a:rPr lang="cs-CZ" dirty="0"/>
              <a:t>Co je zboží 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9D8406-5F14-405E-9714-5ACEF6F40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8013" cy="5328592"/>
          </a:xfrm>
        </p:spPr>
        <p:txBody>
          <a:bodyPr/>
          <a:lstStyle/>
          <a:p>
            <a:r>
              <a:rPr lang="cs-CZ" sz="2200" dirty="0"/>
              <a:t>Definice pojmu zboží jen v judikatuře SDEU - a to v rozsudku </a:t>
            </a:r>
            <a:r>
              <a:rPr lang="cs-CZ" sz="2200" i="1" dirty="0"/>
              <a:t>Komise vs. Itálie 7/68:</a:t>
            </a:r>
            <a:r>
              <a:rPr lang="cs-CZ" sz="2200" dirty="0"/>
              <a:t> </a:t>
            </a:r>
            <a:r>
              <a:rPr lang="cs-CZ" sz="2200" i="1" dirty="0">
                <a:solidFill>
                  <a:srgbClr val="0000FF"/>
                </a:solidFill>
              </a:rPr>
              <a:t>„produkt ocenitelný v penězích, který je způsobilý být předmětem obchodní transakce.“ </a:t>
            </a:r>
          </a:p>
          <a:p>
            <a:r>
              <a:rPr lang="cs-CZ" sz="2200" dirty="0"/>
              <a:t>Následná bohatá judikatura: </a:t>
            </a:r>
            <a:r>
              <a:rPr lang="cs-CZ" sz="2200" b="1" dirty="0"/>
              <a:t>zboží znamená také </a:t>
            </a:r>
            <a:r>
              <a:rPr lang="cs-CZ" sz="2200" dirty="0"/>
              <a:t>např. </a:t>
            </a:r>
          </a:p>
          <a:p>
            <a:pPr lvl="1"/>
            <a:r>
              <a:rPr lang="cs-CZ" sz="2200" b="1" dirty="0"/>
              <a:t>zemědělské výrobky, </a:t>
            </a:r>
          </a:p>
          <a:p>
            <a:pPr lvl="1"/>
            <a:r>
              <a:rPr lang="cs-CZ" sz="2200" dirty="0"/>
              <a:t>umělecké předměty (včetně mincí se sběratelskou hodnotou), </a:t>
            </a:r>
          </a:p>
          <a:p>
            <a:pPr lvl="1"/>
            <a:r>
              <a:rPr lang="cs-CZ" sz="2200" dirty="0"/>
              <a:t>předměty </a:t>
            </a:r>
            <a:r>
              <a:rPr lang="cs-CZ" sz="2200" b="1" dirty="0"/>
              <a:t>duševního vlastnictví, </a:t>
            </a:r>
          </a:p>
          <a:p>
            <a:pPr lvl="1"/>
            <a:r>
              <a:rPr lang="cs-CZ" sz="2200" dirty="0"/>
              <a:t>zboží dovezené a určené k </a:t>
            </a:r>
            <a:r>
              <a:rPr lang="cs-CZ" sz="2200" b="1" dirty="0"/>
              <a:t>osobní spotřebě </a:t>
            </a:r>
            <a:r>
              <a:rPr lang="cs-CZ" sz="2200" dirty="0"/>
              <a:t>jednotlivce (léky či výrobky běžné spotřeby),</a:t>
            </a:r>
          </a:p>
          <a:p>
            <a:pPr lvl="1"/>
            <a:r>
              <a:rPr lang="cs-CZ" sz="2200" b="1" dirty="0"/>
              <a:t>odpady</a:t>
            </a:r>
            <a:r>
              <a:rPr lang="cs-CZ" sz="2200" dirty="0"/>
              <a:t> ať už recyklovatelné či nerecyklovatelné </a:t>
            </a:r>
          </a:p>
          <a:p>
            <a:pPr lvl="1"/>
            <a:r>
              <a:rPr lang="cs-CZ" sz="2200" b="1" dirty="0"/>
              <a:t>energie</a:t>
            </a:r>
            <a:r>
              <a:rPr lang="cs-CZ" sz="2200" dirty="0"/>
              <a:t>. </a:t>
            </a:r>
          </a:p>
          <a:p>
            <a:pPr lvl="1"/>
            <a:r>
              <a:rPr lang="cs-CZ" sz="2200" dirty="0"/>
              <a:t>Není zbožím </a:t>
            </a:r>
            <a:r>
              <a:rPr lang="cs-CZ" sz="2400" dirty="0"/>
              <a:t>res extra </a:t>
            </a:r>
            <a:r>
              <a:rPr lang="cs-CZ" sz="2400" dirty="0" err="1"/>
              <a:t>commercium</a:t>
            </a:r>
            <a:r>
              <a:rPr lang="cs-CZ" sz="2400" dirty="0"/>
              <a:t>, tedy např. zbraně, lidské orgány, drogy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75166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DF62469-64C0-45CA-8F1A-B2063D4019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274638"/>
            <a:ext cx="8928100" cy="17859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3600"/>
              <a:t>Administrativní překážky.</a:t>
            </a:r>
            <a:br>
              <a:rPr lang="cs-CZ" altLang="cs-CZ" sz="3600"/>
            </a:br>
            <a:r>
              <a:rPr lang="cs-CZ" altLang="cs-CZ" sz="3600"/>
              <a:t> Kvantitativní omezení dovozu a </a:t>
            </a:r>
            <a:br>
              <a:rPr lang="cs-CZ" altLang="cs-CZ" sz="3600"/>
            </a:br>
            <a:r>
              <a:rPr lang="cs-CZ" altLang="cs-CZ" sz="3600" b="1">
                <a:solidFill>
                  <a:srgbClr val="CC0000"/>
                </a:solidFill>
              </a:rPr>
              <a:t>opatření s rovnocenným účinkem 1</a:t>
            </a:r>
            <a:r>
              <a:rPr lang="cs-CZ" altLang="cs-CZ" sz="3600" b="1"/>
              <a:t> 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CFBABDDC-7ADB-4502-A2F3-90D5E45C32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76474"/>
            <a:ext cx="8229600" cy="4176861"/>
          </a:xfrm>
          <a:solidFill>
            <a:srgbClr val="F3FFF6"/>
          </a:solidFill>
        </p:spPr>
        <p:txBody>
          <a:bodyPr/>
          <a:lstStyle/>
          <a:p>
            <a:pPr eaLnBrk="1" hangingPunct="1">
              <a:defRPr/>
            </a:pPr>
            <a:r>
              <a:rPr lang="cs-CZ" altLang="cs-CZ" sz="2800"/>
              <a:t>Čl</a:t>
            </a:r>
            <a:r>
              <a:rPr lang="cs-CZ" altLang="cs-CZ" sz="2800" dirty="0"/>
              <a:t>. 34: </a:t>
            </a:r>
            <a:r>
              <a:rPr lang="cs-CZ" sz="2400" i="1" dirty="0"/>
              <a:t>Množstevní omezení dovozu, jakož i veškerá </a:t>
            </a:r>
            <a:r>
              <a:rPr lang="cs-CZ" sz="2400" b="1" i="1" dirty="0"/>
              <a:t>opatření s rovnocenným účinkem,</a:t>
            </a:r>
            <a:r>
              <a:rPr lang="cs-CZ" sz="2400" i="1" dirty="0"/>
              <a:t> jsou mezi členskými státy zakázána.</a:t>
            </a:r>
            <a:r>
              <a:rPr lang="cs-CZ" altLang="cs-CZ" sz="2400" dirty="0"/>
              <a:t> </a:t>
            </a:r>
          </a:p>
          <a:p>
            <a:pPr eaLnBrk="1" hangingPunct="1">
              <a:defRPr/>
            </a:pPr>
            <a:r>
              <a:rPr lang="cs-CZ" altLang="cs-CZ" sz="2400" dirty="0"/>
              <a:t>Samo množstevní omezení (kvóty a zákazy) jasné.</a:t>
            </a:r>
          </a:p>
          <a:p>
            <a:pPr eaLnBrk="1" hangingPunct="1">
              <a:defRPr/>
            </a:pPr>
            <a:r>
              <a:rPr lang="cs-CZ" altLang="cs-CZ" sz="2400" b="1" i="1" dirty="0"/>
              <a:t>Chybí </a:t>
            </a:r>
            <a:r>
              <a:rPr lang="cs-CZ" altLang="cs-CZ" sz="2400" b="1" i="1" u="sng" dirty="0"/>
              <a:t>definice</a:t>
            </a:r>
            <a:r>
              <a:rPr lang="cs-CZ" altLang="cs-CZ" sz="2400" b="1" i="1" dirty="0"/>
              <a:t> opatření s rovnocenným účinkem </a:t>
            </a:r>
            <a:r>
              <a:rPr lang="cs-CZ" altLang="cs-CZ" sz="2400" dirty="0"/>
              <a:t>(vymezení) = specifikováno v judikatuře SDEU – stovky rozsudků</a:t>
            </a:r>
          </a:p>
          <a:p>
            <a:pPr eaLnBrk="1" hangingPunct="1">
              <a:defRPr/>
            </a:pPr>
            <a:r>
              <a:rPr lang="cs-CZ" altLang="cs-CZ" sz="2400">
                <a:solidFill>
                  <a:schemeClr val="tx1"/>
                </a:solidFill>
              </a:rPr>
              <a:t>podobné pravidlo pro vývoz </a:t>
            </a:r>
            <a:endParaRPr lang="cs-CZ" altLang="cs-CZ" sz="2400" dirty="0">
              <a:solidFill>
                <a:schemeClr val="tx1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cs-CZ" altLang="cs-CZ" sz="2800" i="1">
                <a:solidFill>
                  <a:schemeClr val="accent2"/>
                </a:solidFill>
              </a:rPr>
              <a:t>- </a:t>
            </a:r>
            <a:r>
              <a:rPr lang="cs-CZ" altLang="cs-CZ" sz="2800" b="1" i="1">
                <a:solidFill>
                  <a:schemeClr val="accent2"/>
                </a:solidFill>
              </a:rPr>
              <a:t>původce opatření: stát </a:t>
            </a:r>
            <a:r>
              <a:rPr lang="cs-CZ" altLang="cs-CZ" sz="2800" i="1">
                <a:solidFill>
                  <a:schemeClr val="accent2"/>
                </a:solidFill>
              </a:rPr>
              <a:t>(nikoli soukromý subjekt) – různé formy</a:t>
            </a:r>
          </a:p>
          <a:p>
            <a:pPr marL="0" indent="0" eaLnBrk="1" hangingPunct="1">
              <a:buNone/>
              <a:defRPr/>
            </a:pPr>
            <a:endParaRPr lang="cs-CZ" altLang="cs-CZ" sz="2400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EB3F0DE-6913-4977-BF37-0C2003C4AE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274638"/>
            <a:ext cx="8928100" cy="17859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3600"/>
              <a:t>Administrativní překážky.</a:t>
            </a:r>
            <a:br>
              <a:rPr lang="cs-CZ" altLang="cs-CZ" sz="3600"/>
            </a:br>
            <a:r>
              <a:rPr lang="cs-CZ" altLang="cs-CZ" sz="3600"/>
              <a:t> Kvantitativní omezení dovozu a </a:t>
            </a:r>
            <a:br>
              <a:rPr lang="cs-CZ" altLang="cs-CZ" sz="3600"/>
            </a:br>
            <a:r>
              <a:rPr lang="cs-CZ" altLang="cs-CZ" sz="3600" b="1">
                <a:solidFill>
                  <a:srgbClr val="CC0000"/>
                </a:solidFill>
              </a:rPr>
              <a:t>opatření s rovnocenným účinkem 1a</a:t>
            </a:r>
            <a:r>
              <a:rPr lang="cs-CZ" altLang="cs-CZ" sz="3600" b="1"/>
              <a:t> 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72EB99A5-2505-4B3F-8CC5-1570A74A7D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4032250"/>
          </a:xfrm>
          <a:solidFill>
            <a:srgbClr val="F3FFF6"/>
          </a:solidFill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2800" i="1">
                <a:solidFill>
                  <a:schemeClr val="tx1"/>
                </a:solidFill>
              </a:rPr>
              <a:t>	první definice:</a:t>
            </a:r>
          </a:p>
          <a:p>
            <a:pPr marL="0" indent="0" eaLnBrk="1" hangingPunct="1">
              <a:buNone/>
            </a:pPr>
            <a:endParaRPr lang="cs-CZ" altLang="cs-CZ" sz="2800" i="1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sz="2800" b="1">
                <a:solidFill>
                  <a:srgbClr val="CC0000"/>
                </a:solidFill>
              </a:rPr>
              <a:t>Dassonville (8/74):</a:t>
            </a:r>
            <a:r>
              <a:rPr lang="cs-CZ" altLang="cs-CZ" sz="2800"/>
              <a:t> jakékoli opatření </a:t>
            </a:r>
            <a:r>
              <a:rPr lang="cs-CZ" altLang="cs-CZ" sz="2800" i="1"/>
              <a:t>státu,</a:t>
            </a:r>
            <a:r>
              <a:rPr lang="cs-CZ" altLang="cs-CZ" sz="2800"/>
              <a:t> které znamená</a:t>
            </a:r>
          </a:p>
          <a:p>
            <a:pPr lvl="1" eaLnBrk="1" hangingPunct="1"/>
            <a:r>
              <a:rPr lang="cs-CZ" altLang="cs-CZ"/>
              <a:t>přímé nebo nepřímé</a:t>
            </a:r>
          </a:p>
          <a:p>
            <a:pPr lvl="1" eaLnBrk="1" hangingPunct="1"/>
            <a:r>
              <a:rPr lang="cs-CZ" altLang="cs-CZ"/>
              <a:t>skutečné nebo potencionální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cs-CZ" altLang="cs-CZ"/>
              <a:t>omezení pohybu zboží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9FDF71D5-8EFA-4671-86BA-85FB9E72A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6251"/>
            <a:ext cx="8228013" cy="1440582"/>
          </a:xfrm>
          <a:solidFill>
            <a:srgbClr val="00FFCC"/>
          </a:solidFill>
        </p:spPr>
        <p:txBody>
          <a:bodyPr/>
          <a:lstStyle/>
          <a:p>
            <a:r>
              <a:rPr lang="cs-CZ" altLang="cs-CZ" dirty="0"/>
              <a:t>Směrnice Komise č. 70/50</a:t>
            </a:r>
            <a:br>
              <a:rPr lang="cs-CZ" altLang="cs-CZ" dirty="0"/>
            </a:br>
            <a:r>
              <a:rPr lang="cs-CZ" altLang="cs-CZ" sz="1600" dirty="0"/>
              <a:t>ze dne 22. prosince 1969 založená na čl. 33 odst. 7 o zrušení opatření s účinkem rovnocenným množstevním omezením dovozu, na která se nevztahují jiné předpisy přijaté na základě Smlouvy o EHS</a:t>
            </a: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A29D9973-162B-4097-B6A9-54C927177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988840"/>
            <a:ext cx="8496944" cy="4680248"/>
          </a:xfrm>
          <a:solidFill>
            <a:srgbClr val="99FFCC"/>
          </a:solidFill>
        </p:spPr>
        <p:txBody>
          <a:bodyPr/>
          <a:lstStyle/>
          <a:p>
            <a:r>
              <a:rPr lang="cs-CZ" altLang="cs-CZ" sz="2000" dirty="0"/>
              <a:t>směrnice Komise pro přechodné období (do 31.12.1969)</a:t>
            </a:r>
          </a:p>
          <a:p>
            <a:r>
              <a:rPr lang="cs-CZ" altLang="cs-CZ" sz="2000" dirty="0"/>
              <a:t>účel: odstranit zatím existující opatření s rovnocenným účinkem</a:t>
            </a:r>
          </a:p>
          <a:p>
            <a:r>
              <a:rPr lang="cs-CZ" altLang="cs-CZ" sz="2000" dirty="0"/>
              <a:t>proto nutnost jejich vymezení </a:t>
            </a:r>
            <a:r>
              <a:rPr lang="cs-CZ" altLang="cs-CZ" sz="2000" b="1" i="1" dirty="0">
                <a:solidFill>
                  <a:srgbClr val="C00000"/>
                </a:solidFill>
              </a:rPr>
              <a:t>(omezují dovoz zvýhodňováním domácího zboží)</a:t>
            </a:r>
            <a:r>
              <a:rPr lang="cs-CZ" altLang="cs-CZ" sz="2000" b="1" dirty="0"/>
              <a:t>: </a:t>
            </a:r>
          </a:p>
          <a:p>
            <a:pPr lvl="1"/>
            <a:r>
              <a:rPr lang="cs-CZ" altLang="cs-CZ" sz="2000" b="1" dirty="0"/>
              <a:t>diskriminační (odlišný režim)</a:t>
            </a:r>
          </a:p>
          <a:p>
            <a:pPr lvl="1"/>
            <a:r>
              <a:rPr lang="cs-CZ" altLang="cs-CZ" sz="2000" b="1" dirty="0"/>
              <a:t>nediskriminační (stejný režim – vadí jen při zneužití)</a:t>
            </a:r>
          </a:p>
          <a:p>
            <a:pPr lvl="2"/>
            <a:r>
              <a:rPr lang="cs-CZ" altLang="cs-CZ" sz="1600" dirty="0"/>
              <a:t>judikát </a:t>
            </a:r>
            <a:r>
              <a:rPr lang="cs-CZ" altLang="cs-CZ" sz="1600" dirty="0" err="1"/>
              <a:t>Rau</a:t>
            </a:r>
            <a:r>
              <a:rPr lang="cs-CZ" altLang="cs-CZ" sz="1600" dirty="0"/>
              <a:t> 261/81 – margarín v Belgii povinně v kostkách (balení výrobku)</a:t>
            </a:r>
          </a:p>
          <a:p>
            <a:pPr lvl="2"/>
            <a:r>
              <a:rPr lang="cs-CZ" altLang="cs-CZ" sz="1600" dirty="0"/>
              <a:t>uvedení země původu zboží – nežádoucí (předsudky) (označování výrobku)</a:t>
            </a:r>
          </a:p>
          <a:p>
            <a:r>
              <a:rPr lang="cs-CZ" altLang="cs-CZ" sz="2000" dirty="0"/>
              <a:t>demonstrativní výčet opatření</a:t>
            </a:r>
          </a:p>
          <a:p>
            <a:r>
              <a:rPr lang="cs-CZ" altLang="cs-CZ" sz="2000" dirty="0"/>
              <a:t>převzato a někdy překonáno judikaturou – někdy přísnější (</a:t>
            </a:r>
            <a:r>
              <a:rPr lang="cs-CZ" altLang="cs-CZ" sz="2000" dirty="0" err="1"/>
              <a:t>Dassonville</a:t>
            </a:r>
            <a:r>
              <a:rPr lang="cs-CZ" altLang="cs-CZ" sz="2000" dirty="0"/>
              <a:t>)</a:t>
            </a:r>
          </a:p>
          <a:p>
            <a:r>
              <a:rPr lang="cs-CZ" altLang="cs-CZ" sz="2000" dirty="0"/>
              <a:t>ale dodnes se na ni Soudní dvůr odvolává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FD587501-80DB-4418-AF0D-9B3866C016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274638"/>
            <a:ext cx="8928100" cy="20018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4000" dirty="0"/>
              <a:t> </a:t>
            </a:r>
            <a:r>
              <a:rPr lang="cs-CZ" altLang="cs-CZ" sz="3600" dirty="0"/>
              <a:t>Kvantitativní omezení dovozu a </a:t>
            </a:r>
            <a:r>
              <a:rPr lang="cs-CZ" altLang="cs-CZ" sz="3600" dirty="0">
                <a:solidFill>
                  <a:srgbClr val="CC0000"/>
                </a:solidFill>
              </a:rPr>
              <a:t>opatření s rovnocenným účinkem 2</a:t>
            </a:r>
            <a:r>
              <a:rPr lang="cs-CZ" altLang="cs-CZ" sz="3600" dirty="0"/>
              <a:t> 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C6BB6D98-86EB-4519-9254-315A137641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492375"/>
            <a:ext cx="8229600" cy="3817938"/>
          </a:xfrm>
          <a:solidFill>
            <a:srgbClr val="F3FFF6"/>
          </a:solidFill>
        </p:spPr>
        <p:txBody>
          <a:bodyPr/>
          <a:lstStyle/>
          <a:p>
            <a:pPr eaLnBrk="1" hangingPunct="1"/>
            <a:r>
              <a:rPr lang="cs-CZ" altLang="cs-CZ" dirty="0"/>
              <a:t>Neadekvátní šíře „</a:t>
            </a:r>
            <a:r>
              <a:rPr lang="cs-CZ" altLang="cs-CZ" dirty="0" err="1"/>
              <a:t>dassonvillské</a:t>
            </a:r>
            <a:r>
              <a:rPr lang="cs-CZ" altLang="cs-CZ" dirty="0"/>
              <a:t>“ definice </a:t>
            </a:r>
          </a:p>
          <a:p>
            <a:pPr eaLnBrk="1" hangingPunct="1"/>
            <a:r>
              <a:rPr lang="cs-CZ" altLang="cs-CZ" b="1" dirty="0" err="1">
                <a:solidFill>
                  <a:srgbClr val="CC0000"/>
                </a:solidFill>
              </a:rPr>
              <a:t>Cassis</a:t>
            </a:r>
            <a:r>
              <a:rPr lang="cs-CZ" altLang="cs-CZ" b="1" dirty="0">
                <a:solidFill>
                  <a:srgbClr val="CC0000"/>
                </a:solidFill>
              </a:rPr>
              <a:t> de Dijon (120/78):</a:t>
            </a:r>
            <a:r>
              <a:rPr lang="cs-CZ" altLang="cs-CZ" dirty="0"/>
              <a:t> další odůvodněná omezení: </a:t>
            </a:r>
          </a:p>
          <a:p>
            <a:pPr lvl="1" eaLnBrk="1" hangingPunct="1"/>
            <a:r>
              <a:rPr lang="cs-CZ" altLang="cs-CZ" dirty="0"/>
              <a:t>kategorické požadavky (vitální zájmy) státu uznávané komunitárním (unijním) právem</a:t>
            </a:r>
          </a:p>
          <a:p>
            <a:pPr lvl="1" eaLnBrk="1" hangingPunct="1"/>
            <a:r>
              <a:rPr lang="cs-CZ" altLang="cs-CZ" dirty="0"/>
              <a:t>proporcionalita a nezbytnost jejich uplatnění</a:t>
            </a:r>
          </a:p>
          <a:p>
            <a:pPr lvl="1" eaLnBrk="1" hangingPunct="1"/>
            <a:r>
              <a:rPr lang="cs-CZ" altLang="cs-CZ" dirty="0"/>
              <a:t>nesmí být diskriminační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94C4DEFF-D496-4152-B5A5-7466DC1FAE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274639"/>
            <a:ext cx="8928100" cy="1282154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4000" dirty="0"/>
              <a:t> </a:t>
            </a:r>
            <a:r>
              <a:rPr lang="cs-CZ" altLang="cs-CZ" sz="3200" dirty="0"/>
              <a:t>Kvantitativní omezení dovozu a </a:t>
            </a:r>
            <a:r>
              <a:rPr lang="cs-CZ" altLang="cs-CZ" sz="3200" dirty="0">
                <a:solidFill>
                  <a:srgbClr val="CC0000"/>
                </a:solidFill>
              </a:rPr>
              <a:t>opatření s rovnocenným účinkem 3</a:t>
            </a:r>
            <a:r>
              <a:rPr lang="cs-CZ" altLang="cs-CZ" sz="3200" dirty="0"/>
              <a:t> 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DA8AAC72-AB8B-41CE-BE36-8BD0D6AABB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700808"/>
            <a:ext cx="8229600" cy="4609505"/>
          </a:xfrm>
          <a:solidFill>
            <a:srgbClr val="F3FFF6"/>
          </a:solidFill>
        </p:spPr>
        <p:txBody>
          <a:bodyPr/>
          <a:lstStyle/>
          <a:p>
            <a:pPr eaLnBrk="1" hangingPunct="1"/>
            <a:r>
              <a:rPr lang="cs-CZ" altLang="cs-CZ" sz="2400" dirty="0"/>
              <a:t>další narušení „</a:t>
            </a:r>
            <a:r>
              <a:rPr lang="cs-CZ" altLang="cs-CZ" sz="2400" dirty="0" err="1"/>
              <a:t>dassonvillské</a:t>
            </a:r>
            <a:r>
              <a:rPr lang="cs-CZ" altLang="cs-CZ" sz="2400" dirty="0"/>
              <a:t>“ definice </a:t>
            </a:r>
          </a:p>
          <a:p>
            <a:pPr eaLnBrk="1" hangingPunct="1"/>
            <a:r>
              <a:rPr lang="cs-CZ" sz="1800" dirty="0"/>
              <a:t>důsledek absurdit zákazu nedělního prodeje v GB (rozsudek </a:t>
            </a:r>
            <a:r>
              <a:rPr lang="cs-CZ" sz="1800" dirty="0" err="1"/>
              <a:t>Torfaen</a:t>
            </a:r>
            <a:r>
              <a:rPr lang="cs-CZ" sz="1800" dirty="0"/>
              <a:t> 145/88). Jednalo se o zákaz nedělního prodeje některého zboží v Anglii a Walesu, který se vztahoval na zboží bez ohledu na jeho původ. Soud uvedl, že pokud tato pravidla </a:t>
            </a:r>
            <a:r>
              <a:rPr lang="cs-CZ" sz="1800" u="sng" dirty="0"/>
              <a:t>nečiní prodej dováženého zboží</a:t>
            </a:r>
            <a:r>
              <a:rPr lang="cs-CZ" sz="1800" dirty="0"/>
              <a:t> nikterak </a:t>
            </a:r>
            <a:r>
              <a:rPr lang="cs-CZ" sz="1800" u="sng" dirty="0"/>
              <a:t>obtížnějším</a:t>
            </a:r>
            <a:r>
              <a:rPr lang="cs-CZ" sz="1800" dirty="0"/>
              <a:t> oproti prodeji domácí produkce a jsou aplikována </a:t>
            </a:r>
            <a:r>
              <a:rPr lang="cs-CZ" sz="1800" u="sng" dirty="0"/>
              <a:t>proporcionálně</a:t>
            </a:r>
            <a:r>
              <a:rPr lang="cs-CZ" sz="1800" dirty="0"/>
              <a:t>, pak nejsou v rozporu s článkem 34 (</a:t>
            </a:r>
            <a:r>
              <a:rPr lang="cs-CZ" sz="1800" u="sng" dirty="0"/>
              <a:t>příliš flexibilní</a:t>
            </a:r>
            <a:r>
              <a:rPr lang="cs-CZ" sz="1800" dirty="0"/>
              <a:t>). Zhodnocení proporcionality těchto opatření ponechána na národních soudech. Nicméně anglické soudy rozhodovaly nejednotně a Soudní dvůr tak definitivně rozhodl, že tento způsob prodeje je v souladu s evropským právem. Soud následně hledal nějaké obecnější doktrinální řešení pro sporné způsoby prodeje zboží.</a:t>
            </a:r>
            <a:endParaRPr lang="cs-CZ" altLang="cs-CZ" sz="1800" dirty="0"/>
          </a:p>
          <a:p>
            <a:pPr eaLnBrk="1" hangingPunct="1"/>
            <a:r>
              <a:rPr lang="cs-CZ" altLang="cs-CZ" sz="2400" b="1" dirty="0" err="1">
                <a:solidFill>
                  <a:srgbClr val="CC0000"/>
                </a:solidFill>
              </a:rPr>
              <a:t>Keck</a:t>
            </a:r>
            <a:r>
              <a:rPr lang="cs-CZ" altLang="cs-CZ" sz="2400" b="1" dirty="0">
                <a:solidFill>
                  <a:srgbClr val="CC0000"/>
                </a:solidFill>
              </a:rPr>
              <a:t> a </a:t>
            </a:r>
            <a:r>
              <a:rPr lang="cs-CZ" altLang="cs-CZ" sz="2400" b="1" dirty="0" err="1">
                <a:solidFill>
                  <a:srgbClr val="CC0000"/>
                </a:solidFill>
              </a:rPr>
              <a:t>Mithouard</a:t>
            </a:r>
            <a:r>
              <a:rPr lang="cs-CZ" altLang="cs-CZ" sz="2400" b="1" dirty="0">
                <a:solidFill>
                  <a:srgbClr val="CC0000"/>
                </a:solidFill>
              </a:rPr>
              <a:t> (C-267,268/91):</a:t>
            </a:r>
            <a:r>
              <a:rPr lang="cs-CZ" altLang="cs-CZ" sz="2400" dirty="0"/>
              <a:t> </a:t>
            </a:r>
          </a:p>
          <a:p>
            <a:pPr eaLnBrk="1" hangingPunct="1"/>
            <a:r>
              <a:rPr lang="cs-CZ" altLang="cs-CZ" sz="2400" u="sng" dirty="0"/>
              <a:t>nediskriminační</a:t>
            </a:r>
            <a:r>
              <a:rPr lang="cs-CZ" altLang="cs-CZ" sz="2400" dirty="0"/>
              <a:t> marketingové metody přípustné</a:t>
            </a:r>
          </a:p>
          <a:p>
            <a:pPr eaLnBrk="1" hangingPunct="1"/>
            <a:r>
              <a:rPr lang="cs-CZ" altLang="cs-CZ" sz="2400" dirty="0"/>
              <a:t>faktická opatření členského státu, nečinnost </a:t>
            </a:r>
            <a:r>
              <a:rPr lang="cs-CZ" altLang="cs-CZ" sz="2400" b="1" dirty="0">
                <a:solidFill>
                  <a:srgbClr val="FF3300"/>
                </a:solidFill>
              </a:rPr>
              <a:t>(jahody)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5F91C587-330B-43A8-A366-B2F288F7D2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274638"/>
            <a:ext cx="8928100" cy="2074862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cs-CZ" altLang="cs-CZ" sz="4000"/>
              <a:t> Kvantitativní omezení dovozu a </a:t>
            </a:r>
            <a:r>
              <a:rPr lang="cs-CZ" altLang="cs-CZ" sz="4000">
                <a:solidFill>
                  <a:schemeClr val="tx1"/>
                </a:solidFill>
              </a:rPr>
              <a:t>opatření s rovnocenným účinkem:</a:t>
            </a:r>
            <a:r>
              <a:rPr lang="cs-CZ" altLang="cs-CZ">
                <a:solidFill>
                  <a:srgbClr val="CC0000"/>
                </a:solidFill>
              </a:rPr>
              <a:t> dovolené výjimky</a:t>
            </a:r>
            <a:r>
              <a:rPr lang="cs-CZ" altLang="cs-CZ" sz="4000"/>
              <a:t> </a:t>
            </a:r>
            <a:r>
              <a:rPr lang="cs-CZ" altLang="cs-CZ" sz="4000">
                <a:solidFill>
                  <a:srgbClr val="CC0000"/>
                </a:solidFill>
              </a:rPr>
              <a:t>(čl. 36)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75667F32-451E-434B-A69E-97423DA925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636838"/>
            <a:ext cx="8229600" cy="3816350"/>
          </a:xfrm>
          <a:solidFill>
            <a:srgbClr val="F3FFF6"/>
          </a:solidFill>
        </p:spPr>
        <p:txBody>
          <a:bodyPr/>
          <a:lstStyle/>
          <a:p>
            <a:pPr eaLnBrk="1" hangingPunct="1"/>
            <a:r>
              <a:rPr lang="cs-CZ" altLang="cs-CZ" sz="2800"/>
              <a:t>ochrana  veřejné mravnosti</a:t>
            </a:r>
          </a:p>
          <a:p>
            <a:pPr eaLnBrk="1" hangingPunct="1"/>
            <a:r>
              <a:rPr lang="cs-CZ" altLang="cs-CZ" sz="2800"/>
              <a:t>ochrana  veřejného pořádku a bezpečnosti</a:t>
            </a:r>
          </a:p>
          <a:p>
            <a:pPr eaLnBrk="1" hangingPunct="1"/>
            <a:r>
              <a:rPr lang="cs-CZ" altLang="cs-CZ" sz="2800"/>
              <a:t>ochrana  života a zdraví</a:t>
            </a:r>
          </a:p>
          <a:p>
            <a:pPr eaLnBrk="1" hangingPunct="1"/>
            <a:r>
              <a:rPr lang="cs-CZ" altLang="cs-CZ" sz="2800"/>
              <a:t>ochrana  kulturního bohatství</a:t>
            </a:r>
          </a:p>
          <a:p>
            <a:pPr eaLnBrk="1" hangingPunct="1"/>
            <a:r>
              <a:rPr lang="cs-CZ" altLang="cs-CZ" sz="2800"/>
              <a:t>ochrana  práv k duševnímu vlastnictví</a:t>
            </a:r>
          </a:p>
          <a:p>
            <a:pPr eaLnBrk="1" hangingPunct="1"/>
            <a:r>
              <a:rPr lang="cs-CZ" altLang="cs-CZ" sz="2800">
                <a:solidFill>
                  <a:srgbClr val="0000FF"/>
                </a:solidFill>
              </a:rPr>
              <a:t>obecná podmínka: není svévolná diskriminace ani skryté omezování obchodu</a:t>
            </a:r>
          </a:p>
          <a:p>
            <a:pPr eaLnBrk="1" hangingPunct="1"/>
            <a:endParaRPr lang="cs-CZ" altLang="cs-CZ" sz="28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94691AA9-8DFE-408E-8DC9-C6FE8CD643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/>
              <a:t>Metodika určování přípustnosti opatření: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5A42BB71-A24B-4579-B2A0-B3527E12B9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8013" cy="4208462"/>
          </a:xfrm>
        </p:spPr>
        <p:txBody>
          <a:bodyPr/>
          <a:lstStyle/>
          <a:p>
            <a:pPr eaLnBrk="1" hangingPunct="1"/>
            <a:r>
              <a:rPr lang="cs-CZ" altLang="cs-CZ"/>
              <a:t>výjimka podle čl. 36: </a:t>
            </a:r>
          </a:p>
          <a:p>
            <a:pPr lvl="1" eaLnBrk="1" hangingPunct="1"/>
            <a:r>
              <a:rPr lang="cs-CZ" altLang="cs-CZ"/>
              <a:t> </a:t>
            </a:r>
            <a:r>
              <a:rPr lang="cs-CZ" altLang="cs-CZ" b="1">
                <a:solidFill>
                  <a:srgbClr val="009900"/>
                </a:solidFill>
              </a:rPr>
              <a:t>ANO – </a:t>
            </a:r>
            <a:r>
              <a:rPr lang="cs-CZ" altLang="cs-CZ">
                <a:solidFill>
                  <a:srgbClr val="009900"/>
                </a:solidFill>
              </a:rPr>
              <a:t>opatření přípustné</a:t>
            </a:r>
          </a:p>
          <a:p>
            <a:pPr lvl="1" eaLnBrk="1" hangingPunct="1"/>
            <a:r>
              <a:rPr lang="cs-CZ" altLang="cs-CZ" b="1">
                <a:solidFill>
                  <a:srgbClr val="CC0000"/>
                </a:solidFill>
              </a:rPr>
              <a:t> NE – </a:t>
            </a:r>
            <a:r>
              <a:rPr lang="cs-CZ" altLang="cs-CZ">
                <a:solidFill>
                  <a:srgbClr val="CC0000"/>
                </a:solidFill>
              </a:rPr>
              <a:t>pokračování k judikatuře ESD</a:t>
            </a:r>
          </a:p>
          <a:p>
            <a:pPr eaLnBrk="1" hangingPunct="1"/>
            <a:r>
              <a:rPr lang="cs-CZ" altLang="cs-CZ"/>
              <a:t>výjimka obsažená v judikatuře k čl. 34:</a:t>
            </a:r>
          </a:p>
          <a:p>
            <a:pPr lvl="1" eaLnBrk="1" hangingPunct="1"/>
            <a:r>
              <a:rPr lang="cs-CZ" altLang="cs-CZ" b="1"/>
              <a:t> </a:t>
            </a:r>
            <a:r>
              <a:rPr lang="cs-CZ" altLang="cs-CZ" b="1">
                <a:solidFill>
                  <a:srgbClr val="009900"/>
                </a:solidFill>
              </a:rPr>
              <a:t>ANO</a:t>
            </a:r>
            <a:r>
              <a:rPr lang="cs-CZ" altLang="cs-CZ">
                <a:solidFill>
                  <a:srgbClr val="009900"/>
                </a:solidFill>
              </a:rPr>
              <a:t> – opatření přípustné</a:t>
            </a:r>
          </a:p>
          <a:p>
            <a:pPr lvl="1" eaLnBrk="1" hangingPunct="1"/>
            <a:r>
              <a:rPr lang="cs-CZ" altLang="cs-CZ"/>
              <a:t> </a:t>
            </a:r>
            <a:r>
              <a:rPr lang="cs-CZ" altLang="cs-CZ" b="1">
                <a:solidFill>
                  <a:srgbClr val="CC0000"/>
                </a:solidFill>
              </a:rPr>
              <a:t>NE</a:t>
            </a:r>
            <a:r>
              <a:rPr lang="cs-CZ" altLang="cs-CZ">
                <a:solidFill>
                  <a:srgbClr val="CC0000"/>
                </a:solidFill>
              </a:rPr>
              <a:t> – opatření definitivně nepřípustné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CDF6549-62C6-4B79-8E04-245E46968F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006" y="620688"/>
            <a:ext cx="7773987" cy="5799138"/>
          </a:xfrm>
          <a:solidFill>
            <a:srgbClr val="FFFFCC"/>
          </a:solidFill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CC0000"/>
                </a:solidFill>
              </a:rPr>
              <a:t>PRÁVO EVROPSKÉ UNIE </a:t>
            </a:r>
            <a:br>
              <a:rPr lang="cs-CZ" altLang="cs-CZ" sz="3000" b="1" dirty="0"/>
            </a:br>
            <a:br>
              <a:rPr lang="cs-CZ" altLang="cs-CZ" sz="900" dirty="0"/>
            </a:br>
            <a:br>
              <a:rPr lang="cs-CZ" altLang="cs-CZ" sz="900" dirty="0"/>
            </a:br>
            <a:br>
              <a:rPr lang="cs-CZ" altLang="cs-CZ" sz="900" dirty="0"/>
            </a:br>
            <a:r>
              <a:rPr lang="cs-CZ" altLang="cs-CZ" sz="900" b="1" dirty="0">
                <a:solidFill>
                  <a:srgbClr val="0000FF"/>
                </a:solidFill>
              </a:rPr>
              <a:t> </a:t>
            </a:r>
            <a:r>
              <a:rPr lang="cs-CZ" altLang="cs-CZ" sz="3200" b="1" dirty="0">
                <a:solidFill>
                  <a:srgbClr val="0000FF"/>
                </a:solidFill>
              </a:rPr>
              <a:t>Ekonomická integrace: </a:t>
            </a:r>
            <a:br>
              <a:rPr lang="cs-CZ" altLang="cs-CZ" sz="3200" b="1" dirty="0">
                <a:solidFill>
                  <a:srgbClr val="0000FF"/>
                </a:solidFill>
              </a:rPr>
            </a:br>
            <a:r>
              <a:rPr lang="cs-CZ" altLang="cs-CZ" sz="3200" b="1" dirty="0">
                <a:solidFill>
                  <a:srgbClr val="0000FF"/>
                </a:solidFill>
              </a:rPr>
              <a:t>Jednotný vnitřní trh </a:t>
            </a:r>
            <a:br>
              <a:rPr lang="cs-CZ" altLang="cs-CZ" sz="3200" dirty="0">
                <a:solidFill>
                  <a:srgbClr val="006600"/>
                </a:solidFill>
              </a:rPr>
            </a:br>
            <a:br>
              <a:rPr lang="cs-CZ" altLang="cs-CZ" sz="3200" dirty="0">
                <a:solidFill>
                  <a:srgbClr val="006600"/>
                </a:solidFill>
              </a:rPr>
            </a:br>
            <a:r>
              <a:rPr lang="cs-CZ" altLang="cs-CZ" sz="3200" dirty="0">
                <a:solidFill>
                  <a:schemeClr val="bg2">
                    <a:lumMod val="50000"/>
                  </a:schemeClr>
                </a:solidFill>
              </a:rPr>
              <a:t>Masarykova univerzita 2023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869FB3-A079-4F0D-91CC-649E941E1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3375"/>
            <a:ext cx="8228013" cy="2447553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defRPr/>
            </a:pPr>
            <a:r>
              <a:rPr lang="cs-CZ" sz="3600" dirty="0"/>
              <a:t>Podmínky pro pohyb zboží </a:t>
            </a:r>
            <a:br>
              <a:rPr lang="cs-CZ" sz="3600" dirty="0"/>
            </a:br>
            <a:r>
              <a:rPr lang="cs-CZ" sz="3600" dirty="0"/>
              <a:t>Jak se řeší různé (konfliktní) požadavky na zboží (vč. dováženého)</a:t>
            </a: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6558179A-341A-4EA6-BE15-6F0CFC869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36911"/>
            <a:ext cx="8228013" cy="3487663"/>
          </a:xfrm>
        </p:spPr>
        <p:txBody>
          <a:bodyPr/>
          <a:lstStyle/>
          <a:p>
            <a:endParaRPr lang="cs-CZ" altLang="cs-CZ" dirty="0"/>
          </a:p>
          <a:p>
            <a:r>
              <a:rPr lang="cs-CZ" altLang="cs-CZ" dirty="0">
                <a:solidFill>
                  <a:srgbClr val="C00000"/>
                </a:solidFill>
              </a:rPr>
              <a:t>Různé požadavky na zboží uváděné na trh se řeší:</a:t>
            </a:r>
          </a:p>
          <a:p>
            <a:pPr lvl="1"/>
            <a:r>
              <a:rPr lang="cs-CZ" altLang="cs-CZ" dirty="0">
                <a:solidFill>
                  <a:srgbClr val="C00000"/>
                </a:solidFill>
              </a:rPr>
              <a:t>harmonizací (sjednocením) podmínek (norem)</a:t>
            </a:r>
          </a:p>
          <a:p>
            <a:pPr lvl="1"/>
            <a:r>
              <a:rPr lang="cs-CZ" altLang="cs-CZ" dirty="0">
                <a:solidFill>
                  <a:srgbClr val="C00000"/>
                </a:solidFill>
              </a:rPr>
              <a:t>vzájemným uznáváním podmínek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ED0BD21-7B2A-4458-92F4-1D4D0A7829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/>
          <a:lstStyle/>
          <a:p>
            <a:pPr eaLnBrk="1" hangingPunct="1"/>
            <a:r>
              <a:rPr lang="cs-CZ" altLang="cs-CZ"/>
              <a:t>Sbližování (harmonizace) práva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4ACF6F4-53EB-4B99-8E7E-D83A6887E1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gradFill rotWithShape="1">
            <a:gsLst>
              <a:gs pos="0">
                <a:srgbClr val="F9FFD5"/>
              </a:gs>
              <a:gs pos="100000">
                <a:srgbClr val="CCFFCC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sz="2800" dirty="0"/>
              <a:t>Připomenutí:</a:t>
            </a:r>
          </a:p>
          <a:p>
            <a:pPr eaLnBrk="1" hangingPunct="1"/>
            <a:r>
              <a:rPr lang="cs-CZ" altLang="cs-CZ" sz="2800" dirty="0"/>
              <a:t>právní režim EU tvoří:</a:t>
            </a:r>
          </a:p>
          <a:p>
            <a:pPr lvl="1" eaLnBrk="1" hangingPunct="1"/>
            <a:r>
              <a:rPr lang="cs-CZ" altLang="cs-CZ" dirty="0"/>
              <a:t>vlastní </a:t>
            </a:r>
            <a:r>
              <a:rPr lang="cs-CZ" altLang="cs-CZ" b="1" dirty="0">
                <a:solidFill>
                  <a:srgbClr val="FF0000"/>
                </a:solidFill>
              </a:rPr>
              <a:t>předpisy EU</a:t>
            </a:r>
            <a:r>
              <a:rPr lang="cs-CZ" altLang="cs-CZ" dirty="0"/>
              <a:t> – primární právo, </a:t>
            </a:r>
            <a:r>
              <a:rPr lang="cs-CZ" altLang="cs-CZ" dirty="0">
                <a:highlight>
                  <a:srgbClr val="FFFF00"/>
                </a:highlight>
              </a:rPr>
              <a:t>nařízení</a:t>
            </a:r>
            <a:r>
              <a:rPr lang="cs-CZ" altLang="cs-CZ" dirty="0"/>
              <a:t> platné ve všech členských státech</a:t>
            </a:r>
          </a:p>
          <a:p>
            <a:pPr lvl="1" eaLnBrk="1" hangingPunct="1"/>
            <a:r>
              <a:rPr lang="cs-CZ" altLang="cs-CZ" dirty="0"/>
              <a:t>právní předpisy </a:t>
            </a:r>
            <a:r>
              <a:rPr lang="cs-CZ" altLang="cs-CZ" b="1" dirty="0">
                <a:solidFill>
                  <a:srgbClr val="FF0000"/>
                </a:solidFill>
              </a:rPr>
              <a:t>členských států</a:t>
            </a:r>
            <a:r>
              <a:rPr lang="cs-CZ" altLang="cs-CZ" dirty="0"/>
              <a:t> přizpůsobené (modifikované) podle </a:t>
            </a:r>
            <a:r>
              <a:rPr lang="cs-CZ" altLang="cs-CZ" dirty="0">
                <a:highlight>
                  <a:srgbClr val="FFFF00"/>
                </a:highlight>
              </a:rPr>
              <a:t>směrnic</a:t>
            </a:r>
            <a:r>
              <a:rPr lang="cs-CZ" altLang="cs-CZ" dirty="0">
                <a:solidFill>
                  <a:srgbClr val="0000FF"/>
                </a:solidFill>
              </a:rPr>
              <a:t>    </a:t>
            </a:r>
            <a:r>
              <a:rPr lang="cs-CZ" altLang="cs-CZ" sz="3600" dirty="0">
                <a:solidFill>
                  <a:srgbClr val="0000FF"/>
                </a:solidFill>
              </a:rPr>
              <a:t>= výsledek </a:t>
            </a:r>
            <a:r>
              <a:rPr lang="cs-CZ" altLang="cs-CZ" sz="3600" b="1" u="sng" dirty="0">
                <a:solidFill>
                  <a:srgbClr val="0000FF"/>
                </a:solidFill>
                <a:latin typeface="Arial Unicode MS" pitchFamily="34" charset="-128"/>
              </a:rPr>
              <a:t>sbližování práva</a:t>
            </a:r>
            <a:r>
              <a:rPr lang="cs-CZ" altLang="cs-CZ" sz="3600" u="sng" dirty="0">
                <a:solidFill>
                  <a:srgbClr val="0000FF"/>
                </a:solidFill>
              </a:rPr>
              <a:t> </a:t>
            </a:r>
            <a:r>
              <a:rPr lang="cs-CZ" altLang="cs-CZ" sz="3600" dirty="0">
                <a:solidFill>
                  <a:srgbClr val="0000FF"/>
                </a:solidFill>
              </a:rPr>
              <a:t>(nezbytné pro fungování vnitřního trhu)</a:t>
            </a:r>
          </a:p>
          <a:p>
            <a:pPr lvl="2" eaLnBrk="1" hangingPunct="1"/>
            <a:r>
              <a:rPr lang="cs-CZ" altLang="cs-CZ" sz="2800" dirty="0">
                <a:solidFill>
                  <a:srgbClr val="660033"/>
                </a:solidFill>
              </a:rPr>
              <a:t>předěl: 1986 – JEA (kvalifikovaná většina)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CD2DEE2C-94AD-478E-A7E9-1F3BFEA51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96156"/>
          </a:xfrm>
          <a:solidFill>
            <a:srgbClr val="FFC000"/>
          </a:solidFill>
        </p:spPr>
        <p:txBody>
          <a:bodyPr/>
          <a:lstStyle/>
          <a:p>
            <a:r>
              <a:rPr lang="cs-CZ" altLang="cs-CZ" sz="3600" dirty="0"/>
              <a:t>Základní postupy při harmonizaci - 1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3D1693-DB8E-43B3-B3CE-26C6B45B7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8013" cy="5532660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cs-CZ" sz="2400" dirty="0">
                <a:solidFill>
                  <a:schemeClr val="tx1"/>
                </a:solidFill>
              </a:rPr>
              <a:t>Čl. </a:t>
            </a:r>
            <a:r>
              <a:rPr lang="cs-CZ" sz="2400" b="1" dirty="0">
                <a:solidFill>
                  <a:schemeClr val="tx1"/>
                </a:solidFill>
              </a:rPr>
              <a:t>113 (harmonizace nepřímých daní):</a:t>
            </a:r>
            <a:r>
              <a:rPr lang="cs-CZ" sz="2400" dirty="0">
                <a:solidFill>
                  <a:srgbClr val="990000"/>
                </a:solidFill>
              </a:rPr>
              <a:t> </a:t>
            </a:r>
            <a:r>
              <a:rPr lang="cs-CZ" sz="2400" dirty="0">
                <a:solidFill>
                  <a:schemeClr val="tx1"/>
                </a:solidFill>
              </a:rPr>
              <a:t>Rada </a:t>
            </a:r>
            <a:r>
              <a:rPr lang="cs-CZ" sz="2400" u="sng" dirty="0">
                <a:solidFill>
                  <a:schemeClr val="tx1"/>
                </a:solidFill>
              </a:rPr>
              <a:t>zvláštním legislativním postupem </a:t>
            </a:r>
            <a:r>
              <a:rPr lang="cs-CZ" sz="2400" dirty="0">
                <a:solidFill>
                  <a:schemeClr val="tx1"/>
                </a:solidFill>
              </a:rPr>
              <a:t>a po konzultaci s Evropským parlamentem a Hospodářským a sociálním výborem </a:t>
            </a:r>
            <a:r>
              <a:rPr lang="cs-CZ" sz="2400" u="sng" dirty="0">
                <a:solidFill>
                  <a:schemeClr val="tx1"/>
                </a:solidFill>
              </a:rPr>
              <a:t>jednomyslně </a:t>
            </a:r>
            <a:r>
              <a:rPr lang="cs-CZ" sz="2400" dirty="0">
                <a:solidFill>
                  <a:schemeClr val="tx1"/>
                </a:solidFill>
              </a:rPr>
              <a:t>přijme ustanovení k harmonizaci … </a:t>
            </a:r>
            <a:r>
              <a:rPr lang="cs-CZ" sz="2400" b="1" dirty="0">
                <a:solidFill>
                  <a:schemeClr val="tx1"/>
                </a:solidFill>
              </a:rPr>
              <a:t>nepřímých daní </a:t>
            </a:r>
            <a:r>
              <a:rPr lang="cs-CZ" sz="2400" dirty="0">
                <a:solidFill>
                  <a:schemeClr val="tx1"/>
                </a:solidFill>
              </a:rPr>
              <a:t>(DPH, spotřební daně), ...</a:t>
            </a:r>
          </a:p>
          <a:p>
            <a:pPr marL="0" indent="0">
              <a:buNone/>
              <a:defRPr/>
            </a:pP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cs-CZ" sz="2200" b="1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</a:rPr>
              <a:t>Shrnutí</a:t>
            </a:r>
            <a:r>
              <a:rPr lang="cs-CZ" sz="2200" b="1" dirty="0">
                <a:solidFill>
                  <a:schemeClr val="accent1">
                    <a:lumMod val="50000"/>
                  </a:schemeClr>
                </a:solidFill>
              </a:rPr>
              <a:t> 113: Nepřímé daně - </a:t>
            </a:r>
            <a:r>
              <a:rPr lang="cs-CZ" sz="2200" b="1" u="sng" dirty="0">
                <a:solidFill>
                  <a:schemeClr val="accent1">
                    <a:lumMod val="50000"/>
                  </a:schemeClr>
                </a:solidFill>
              </a:rPr>
              <a:t>jednomyslnost</a:t>
            </a:r>
            <a:r>
              <a:rPr lang="cs-CZ" sz="2200" b="1" dirty="0">
                <a:solidFill>
                  <a:schemeClr val="accent1">
                    <a:lumMod val="50000"/>
                  </a:schemeClr>
                </a:solidFill>
              </a:rPr>
              <a:t> v Radě</a:t>
            </a:r>
          </a:p>
          <a:p>
            <a:pPr>
              <a:buFont typeface="Arial" charset="0"/>
              <a:buChar char="•"/>
              <a:defRPr/>
            </a:pPr>
            <a:r>
              <a:rPr lang="cs-CZ" sz="2400" dirty="0">
                <a:solidFill>
                  <a:srgbClr val="C00000"/>
                </a:solidFill>
              </a:rPr>
              <a:t>Čl. </a:t>
            </a:r>
            <a:r>
              <a:rPr lang="cs-CZ" sz="2400" b="1" dirty="0">
                <a:solidFill>
                  <a:srgbClr val="C00000"/>
                </a:solidFill>
              </a:rPr>
              <a:t>114 (obecné pravidlo pro harmonizaci):</a:t>
            </a:r>
            <a:r>
              <a:rPr lang="cs-CZ" sz="2400" dirty="0">
                <a:solidFill>
                  <a:srgbClr val="C00000"/>
                </a:solidFill>
              </a:rPr>
              <a:t> </a:t>
            </a:r>
            <a:r>
              <a:rPr lang="cs-CZ" sz="2400" b="1" dirty="0">
                <a:solidFill>
                  <a:srgbClr val="C00000"/>
                </a:solidFill>
              </a:rPr>
              <a:t>Evropský parlament a Rada </a:t>
            </a:r>
            <a:r>
              <a:rPr lang="cs-CZ" sz="2400" b="1" u="sng" dirty="0">
                <a:solidFill>
                  <a:srgbClr val="C00000"/>
                </a:solidFill>
              </a:rPr>
              <a:t>řádným legislativním postupem</a:t>
            </a:r>
            <a:r>
              <a:rPr lang="cs-CZ" sz="2400" dirty="0">
                <a:solidFill>
                  <a:srgbClr val="C00000"/>
                </a:solidFill>
              </a:rPr>
              <a:t>    </a:t>
            </a:r>
            <a:r>
              <a:rPr lang="cs-CZ" sz="2400" dirty="0"/>
              <a:t>(= kvalifikovanou většinou) … přijímají opatření ke sbližování ustanovení právních a správních předpisů členských států, </a:t>
            </a:r>
            <a:r>
              <a:rPr lang="cs-CZ" sz="2400" b="1" dirty="0">
                <a:solidFill>
                  <a:srgbClr val="FF0000"/>
                </a:solidFill>
              </a:rPr>
              <a:t>jejichž účelem je vytvoření a fungování vnitřního trhu.</a:t>
            </a:r>
          </a:p>
          <a:p>
            <a:pPr marL="0" indent="0">
              <a:buNone/>
              <a:defRPr/>
            </a:pP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cs-CZ" sz="2200" b="1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</a:rPr>
              <a:t>Shrnutí</a:t>
            </a:r>
            <a:r>
              <a:rPr lang="cs-CZ" sz="2200" b="1" dirty="0">
                <a:solidFill>
                  <a:schemeClr val="accent1">
                    <a:lumMod val="50000"/>
                  </a:schemeClr>
                </a:solidFill>
              </a:rPr>
              <a:t> 114: Ostatní případy: </a:t>
            </a:r>
            <a:r>
              <a:rPr lang="cs-CZ" sz="2200" b="1" u="sng" dirty="0">
                <a:solidFill>
                  <a:schemeClr val="accent1">
                    <a:lumMod val="50000"/>
                  </a:schemeClr>
                </a:solidFill>
              </a:rPr>
              <a:t>kvalifikovaná většina</a:t>
            </a:r>
            <a:r>
              <a:rPr lang="cs-CZ" sz="2200" b="1" dirty="0">
                <a:solidFill>
                  <a:schemeClr val="accent1">
                    <a:lumMod val="50000"/>
                  </a:schemeClr>
                </a:solidFill>
              </a:rPr>
              <a:t> v Radě</a:t>
            </a:r>
            <a:endParaRPr lang="cs-CZ" sz="22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  <a:defRPr/>
            </a:pPr>
            <a:endParaRPr lang="cs-CZ" sz="24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cs-CZ" sz="1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CD2DEE2C-94AD-478E-A7E9-1F3BFEA51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356196"/>
          </a:xfrm>
          <a:solidFill>
            <a:srgbClr val="FFC000"/>
          </a:solidFill>
        </p:spPr>
        <p:txBody>
          <a:bodyPr/>
          <a:lstStyle/>
          <a:p>
            <a:r>
              <a:rPr lang="cs-CZ" altLang="cs-CZ" sz="3600" dirty="0"/>
              <a:t>Základní postupy při harmonizaci – 2</a:t>
            </a:r>
            <a:br>
              <a:rPr lang="cs-CZ" altLang="cs-CZ" sz="3600" dirty="0"/>
            </a:br>
            <a:r>
              <a:rPr lang="cs-CZ" altLang="cs-CZ" sz="3200" dirty="0"/>
              <a:t>(zmírnění důsledků kvalifikované většiny)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3D1693-DB8E-43B3-B3CE-26C6B45B7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628800"/>
            <a:ext cx="8568952" cy="5100612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cs-CZ" sz="2400" dirty="0">
                <a:solidFill>
                  <a:srgbClr val="990000"/>
                </a:solidFill>
              </a:rPr>
              <a:t>Přijímání harmonizačních směrnic - </a:t>
            </a:r>
            <a:r>
              <a:rPr lang="cs-CZ" altLang="cs-CZ" sz="2400" dirty="0">
                <a:solidFill>
                  <a:srgbClr val="660033"/>
                </a:solidFill>
              </a:rPr>
              <a:t>předěl: 1986 – Jednotný evropský akt (zavedení kvalifikované většiny)</a:t>
            </a:r>
          </a:p>
          <a:p>
            <a:pPr>
              <a:buFont typeface="Arial" charset="0"/>
              <a:buChar char="•"/>
              <a:defRPr/>
            </a:pPr>
            <a:r>
              <a:rPr lang="cs-CZ" sz="2000" b="1" u="sng" dirty="0">
                <a:solidFill>
                  <a:srgbClr val="C00000"/>
                </a:solidFill>
                <a:highlight>
                  <a:srgbClr val="FFFF00"/>
                </a:highlight>
              </a:rPr>
              <a:t>VÝJIMKY</a:t>
            </a:r>
            <a:r>
              <a:rPr lang="cs-CZ" sz="2000" b="1" dirty="0">
                <a:solidFill>
                  <a:schemeClr val="accent6"/>
                </a:solidFill>
                <a:highlight>
                  <a:srgbClr val="FFFF00"/>
                </a:highlight>
              </a:rPr>
              <a:t> </a:t>
            </a:r>
            <a:r>
              <a:rPr lang="cs-CZ" sz="2000" b="1" dirty="0">
                <a:solidFill>
                  <a:srgbClr val="006600"/>
                </a:solidFill>
                <a:highlight>
                  <a:srgbClr val="FFFF00"/>
                </a:highlight>
              </a:rPr>
              <a:t>(POJISTKY PRO DŮSLEDKY UPLATNĚNÍ KVALIFIKOVANÉ VĚTŠINY): </a:t>
            </a:r>
            <a:r>
              <a:rPr lang="cs-CZ" sz="2000" b="1" dirty="0">
                <a:solidFill>
                  <a:srgbClr val="006600"/>
                </a:solidFill>
              </a:rPr>
              <a:t>směrnice na daný členský stát nebude dočasně aplikována – potřebná </a:t>
            </a:r>
            <a:r>
              <a:rPr lang="cs-CZ" sz="2000" b="1" dirty="0">
                <a:solidFill>
                  <a:srgbClr val="C00000"/>
                </a:solidFill>
              </a:rPr>
              <a:t>žádost Komisi:</a:t>
            </a:r>
            <a:endParaRPr lang="cs-CZ" sz="2000" dirty="0">
              <a:solidFill>
                <a:srgbClr val="C00000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cs-CZ" sz="2000" b="1" dirty="0">
                <a:solidFill>
                  <a:srgbClr val="006600"/>
                </a:solidFill>
              </a:rPr>
              <a:t>Čl. 114/4: </a:t>
            </a:r>
            <a:r>
              <a:rPr lang="cs-CZ" sz="2000" dirty="0">
                <a:solidFill>
                  <a:srgbClr val="006600"/>
                </a:solidFill>
              </a:rPr>
              <a:t>Pokládá-li členský stát po přijetí harmonizačních opatření za nezbytné </a:t>
            </a:r>
            <a:r>
              <a:rPr lang="cs-CZ" sz="2000" b="1" u="sng" dirty="0">
                <a:solidFill>
                  <a:srgbClr val="C00000"/>
                </a:solidFill>
              </a:rPr>
              <a:t>ponechat si</a:t>
            </a:r>
            <a:r>
              <a:rPr lang="cs-CZ" sz="2000" b="1" dirty="0">
                <a:solidFill>
                  <a:srgbClr val="C00000"/>
                </a:solidFill>
              </a:rPr>
              <a:t> vlastní vnitrostátní předpisy </a:t>
            </a:r>
            <a:r>
              <a:rPr lang="cs-CZ" sz="2000" dirty="0">
                <a:solidFill>
                  <a:srgbClr val="006600"/>
                </a:solidFill>
              </a:rPr>
              <a:t>ze závažných důvodů uvedených v článku 36 nebo týkající se ochrany životního nebo pracovního prostředí, oznámí je Komisi spolu s důvody pro jejich ponechání.</a:t>
            </a:r>
          </a:p>
          <a:p>
            <a:pPr>
              <a:buFont typeface="Arial" charset="0"/>
              <a:buChar char="•"/>
              <a:defRPr/>
            </a:pPr>
            <a:r>
              <a:rPr lang="cs-CZ" sz="2000" b="1" dirty="0">
                <a:solidFill>
                  <a:srgbClr val="006600"/>
                </a:solidFill>
              </a:rPr>
              <a:t>Čl. 114/5: </a:t>
            </a:r>
            <a:r>
              <a:rPr lang="cs-CZ" sz="2000" dirty="0">
                <a:solidFill>
                  <a:srgbClr val="006600"/>
                </a:solidFill>
              </a:rPr>
              <a:t>Pokládá-li členský stát po přijetí harmonizačních opatření za nezbytné </a:t>
            </a:r>
            <a:r>
              <a:rPr lang="cs-CZ" sz="2000" b="1" u="sng" dirty="0">
                <a:solidFill>
                  <a:srgbClr val="C00000"/>
                </a:solidFill>
              </a:rPr>
              <a:t>zavést</a:t>
            </a:r>
            <a:r>
              <a:rPr lang="cs-CZ" sz="2000" dirty="0">
                <a:solidFill>
                  <a:srgbClr val="C00000"/>
                </a:solidFill>
              </a:rPr>
              <a:t> vnitrostátní předpisy, </a:t>
            </a:r>
            <a:r>
              <a:rPr lang="cs-CZ" sz="2000" dirty="0">
                <a:solidFill>
                  <a:srgbClr val="006600"/>
                </a:solidFill>
              </a:rPr>
              <a:t>opírající se o nové vědecké poznatky k ochraně životního prostředí nebo pracovního prostředí, z důvodu zvláštního problému, který se objeví dodatečně oznámí zamýšlené předpisy Komisi spolu s důvody pro jejich zavedení.</a:t>
            </a:r>
          </a:p>
          <a:p>
            <a:pPr marL="0" indent="0">
              <a:buNone/>
              <a:defRPr/>
            </a:pPr>
            <a:endParaRPr lang="cs-CZ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42905650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CD2DEE2C-94AD-478E-A7E9-1F3BFEA51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356196"/>
          </a:xfrm>
          <a:solidFill>
            <a:srgbClr val="FFC000"/>
          </a:solidFill>
        </p:spPr>
        <p:txBody>
          <a:bodyPr/>
          <a:lstStyle/>
          <a:p>
            <a:r>
              <a:rPr lang="cs-CZ" altLang="cs-CZ" sz="3600" dirty="0"/>
              <a:t>Základní postupy při harmonizaci – 3</a:t>
            </a:r>
            <a:br>
              <a:rPr lang="cs-CZ" altLang="cs-CZ" sz="3600" dirty="0"/>
            </a:br>
            <a:r>
              <a:rPr lang="cs-CZ" altLang="cs-CZ" sz="3200" dirty="0"/>
              <a:t>(zmírnění důsledků kvalifikované většiny)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3D1693-DB8E-43B3-B3CE-26C6B45B7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8013" cy="5100612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endParaRPr lang="cs-CZ" sz="2400" dirty="0">
              <a:solidFill>
                <a:srgbClr val="006600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cs-CZ" sz="2400" dirty="0">
                <a:solidFill>
                  <a:schemeClr val="tx1"/>
                </a:solidFill>
              </a:rPr>
              <a:t>Rozhodování Komise o žádosti:</a:t>
            </a:r>
          </a:p>
          <a:p>
            <a:pPr>
              <a:buFont typeface="Arial" charset="0"/>
              <a:buChar char="•"/>
              <a:defRPr/>
            </a:pPr>
            <a:r>
              <a:rPr lang="cs-CZ" sz="2400" b="1" dirty="0">
                <a:solidFill>
                  <a:srgbClr val="006600"/>
                </a:solidFill>
              </a:rPr>
              <a:t>Čl. 114/6: </a:t>
            </a:r>
            <a:r>
              <a:rPr lang="cs-CZ" sz="2400" dirty="0">
                <a:solidFill>
                  <a:srgbClr val="006600"/>
                </a:solidFill>
              </a:rPr>
              <a:t>Komise ...  dotyčné vnitrostátní právní předpisy </a:t>
            </a:r>
            <a:r>
              <a:rPr lang="cs-CZ" sz="2400" u="sng" dirty="0">
                <a:solidFill>
                  <a:srgbClr val="006600"/>
                </a:solidFill>
              </a:rPr>
              <a:t>schválí nebo zamítne</a:t>
            </a:r>
            <a:r>
              <a:rPr lang="cs-CZ" sz="2400" dirty="0">
                <a:solidFill>
                  <a:srgbClr val="006600"/>
                </a:solidFill>
              </a:rPr>
              <a:t> poté, co prověří, zda neslouží jako </a:t>
            </a:r>
            <a:r>
              <a:rPr lang="cs-CZ" sz="2400" u="sng" dirty="0">
                <a:solidFill>
                  <a:srgbClr val="006600"/>
                </a:solidFill>
              </a:rPr>
              <a:t>prostředek svévolné diskriminace </a:t>
            </a:r>
            <a:r>
              <a:rPr lang="cs-CZ" sz="2400" dirty="0">
                <a:solidFill>
                  <a:srgbClr val="006600"/>
                </a:solidFill>
              </a:rPr>
              <a:t>nebo zastřeného omezování obchodu mezi členskými státy a nenarušují fungování vnitřního trhu.</a:t>
            </a:r>
          </a:p>
          <a:p>
            <a:pPr>
              <a:buFont typeface="Arial" charset="0"/>
              <a:buChar char="•"/>
              <a:defRPr/>
            </a:pPr>
            <a:endParaRPr lang="cs-CZ" sz="2400" dirty="0">
              <a:solidFill>
                <a:srgbClr val="006600"/>
              </a:solidFill>
            </a:endParaRPr>
          </a:p>
          <a:p>
            <a:pPr marL="0" indent="0">
              <a:buNone/>
              <a:defRPr/>
            </a:pPr>
            <a:r>
              <a:rPr lang="cs-CZ" sz="2400" b="1" dirty="0">
                <a:solidFill>
                  <a:srgbClr val="006600"/>
                </a:solidFill>
              </a:rPr>
              <a:t>  Shrnutí: Výjimky z účinnosti směrnice může povolit Komise (zpravidla dočasně)</a:t>
            </a:r>
            <a:endParaRPr lang="cs-CZ" sz="2400" dirty="0">
              <a:solidFill>
                <a:srgbClr val="006600"/>
              </a:solidFill>
            </a:endParaRPr>
          </a:p>
          <a:p>
            <a:pPr marL="0" indent="0">
              <a:buNone/>
              <a:defRPr/>
            </a:pPr>
            <a:endParaRPr lang="cs-CZ" sz="1800" dirty="0">
              <a:solidFill>
                <a:srgbClr val="006600"/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cs-CZ" sz="14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4164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8A090C-2C3B-44F2-928E-F5A2F28E9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24148"/>
          </a:xfrm>
        </p:spPr>
        <p:txBody>
          <a:bodyPr/>
          <a:lstStyle/>
          <a:p>
            <a:r>
              <a:rPr lang="pl-PL" dirty="0" err="1"/>
              <a:t>Technické</a:t>
            </a:r>
            <a:r>
              <a:rPr lang="pl-PL" dirty="0"/>
              <a:t> a </a:t>
            </a:r>
            <a:r>
              <a:rPr lang="pl-PL" dirty="0" err="1"/>
              <a:t>podobné</a:t>
            </a:r>
            <a:r>
              <a:rPr lang="pl-PL" dirty="0"/>
              <a:t> normy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10C1F5-6CB0-409A-85E4-70A42D979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8013" cy="4927823"/>
          </a:xfrm>
        </p:spPr>
        <p:txBody>
          <a:bodyPr/>
          <a:lstStyle/>
          <a:p>
            <a:r>
              <a:rPr lang="pl-PL" dirty="0" err="1"/>
              <a:t>Nový</a:t>
            </a:r>
            <a:r>
              <a:rPr lang="pl-PL" dirty="0"/>
              <a:t> </a:t>
            </a:r>
            <a:r>
              <a:rPr lang="pl-PL" dirty="0" err="1"/>
              <a:t>přístup</a:t>
            </a:r>
            <a:r>
              <a:rPr lang="pl-PL" dirty="0"/>
              <a:t> (</a:t>
            </a:r>
            <a:r>
              <a:rPr lang="pl-PL" dirty="0" err="1"/>
              <a:t>rychlý</a:t>
            </a:r>
            <a:r>
              <a:rPr lang="pl-PL" dirty="0"/>
              <a:t>): </a:t>
            </a:r>
            <a:r>
              <a:rPr lang="pl-PL" dirty="0" err="1"/>
              <a:t>směrnice</a:t>
            </a:r>
            <a:r>
              <a:rPr lang="pl-PL" dirty="0"/>
              <a:t> pro </a:t>
            </a:r>
            <a:r>
              <a:rPr lang="pl-PL" dirty="0" err="1"/>
              <a:t>velké</a:t>
            </a:r>
            <a:r>
              <a:rPr lang="pl-PL" dirty="0"/>
              <a:t> skupiny </a:t>
            </a:r>
            <a:r>
              <a:rPr lang="pl-PL" dirty="0" err="1"/>
              <a:t>výrobků</a:t>
            </a:r>
            <a:r>
              <a:rPr lang="pl-PL" dirty="0"/>
              <a:t> (</a:t>
            </a:r>
            <a:r>
              <a:rPr lang="pl-PL" dirty="0" err="1"/>
              <a:t>např</a:t>
            </a:r>
            <a:r>
              <a:rPr lang="pl-PL" dirty="0"/>
              <a:t>. </a:t>
            </a:r>
            <a:r>
              <a:rPr lang="pl-PL" dirty="0" err="1"/>
              <a:t>plynové</a:t>
            </a:r>
            <a:r>
              <a:rPr lang="pl-PL" dirty="0"/>
              <a:t> </a:t>
            </a:r>
            <a:r>
              <a:rPr lang="pl-PL" dirty="0" err="1"/>
              <a:t>spotřebiče</a:t>
            </a:r>
            <a:r>
              <a:rPr lang="pl-PL" dirty="0"/>
              <a:t>, </a:t>
            </a:r>
            <a:r>
              <a:rPr lang="pl-PL" dirty="0" err="1"/>
              <a:t>lékařské</a:t>
            </a:r>
            <a:r>
              <a:rPr lang="pl-PL" dirty="0"/>
              <a:t> </a:t>
            </a:r>
            <a:r>
              <a:rPr lang="pl-PL" dirty="0" err="1"/>
              <a:t>nástroje</a:t>
            </a:r>
            <a:r>
              <a:rPr lang="pl-PL" dirty="0"/>
              <a:t>) – </a:t>
            </a:r>
            <a:r>
              <a:rPr lang="pl-PL" dirty="0" err="1"/>
              <a:t>pouze</a:t>
            </a:r>
            <a:r>
              <a:rPr lang="pl-PL" dirty="0"/>
              <a:t> </a:t>
            </a:r>
            <a:r>
              <a:rPr lang="pl-PL" dirty="0" err="1"/>
              <a:t>omezený</a:t>
            </a:r>
            <a:r>
              <a:rPr lang="pl-PL" dirty="0"/>
              <a:t> </a:t>
            </a:r>
            <a:r>
              <a:rPr lang="pl-PL" dirty="0" err="1"/>
              <a:t>počet</a:t>
            </a:r>
            <a:r>
              <a:rPr lang="pl-PL" dirty="0"/>
              <a:t> </a:t>
            </a:r>
            <a:r>
              <a:rPr lang="pl-PL" dirty="0" err="1"/>
              <a:t>požadavků</a:t>
            </a:r>
            <a:endParaRPr lang="pl-PL" dirty="0"/>
          </a:p>
          <a:p>
            <a:r>
              <a:rPr lang="pl-PL" dirty="0" err="1"/>
              <a:t>Technické</a:t>
            </a:r>
            <a:r>
              <a:rPr lang="pl-PL" dirty="0"/>
              <a:t> normy k </a:t>
            </a:r>
            <a:r>
              <a:rPr lang="pl-PL" dirty="0" err="1"/>
              <a:t>těmto</a:t>
            </a:r>
            <a:r>
              <a:rPr lang="pl-PL" dirty="0"/>
              <a:t> </a:t>
            </a:r>
            <a:r>
              <a:rPr lang="pl-PL" dirty="0" err="1"/>
              <a:t>směrnicím</a:t>
            </a:r>
            <a:r>
              <a:rPr lang="pl-PL" dirty="0"/>
              <a:t> </a:t>
            </a:r>
            <a:r>
              <a:rPr lang="pl-PL" dirty="0" err="1"/>
              <a:t>vytvářejí</a:t>
            </a:r>
            <a:r>
              <a:rPr lang="pl-PL" dirty="0"/>
              <a:t> </a:t>
            </a:r>
            <a:r>
              <a:rPr lang="pl-PL" dirty="0" err="1"/>
              <a:t>nevládní</a:t>
            </a:r>
            <a:r>
              <a:rPr lang="pl-PL" dirty="0"/>
              <a:t> </a:t>
            </a:r>
            <a:r>
              <a:rPr lang="pl-PL" dirty="0" err="1"/>
              <a:t>organizace</a:t>
            </a:r>
            <a:endParaRPr lang="pl-PL" dirty="0"/>
          </a:p>
          <a:p>
            <a:r>
              <a:rPr lang="pl-PL" dirty="0" err="1"/>
              <a:t>Certifikace</a:t>
            </a:r>
            <a:r>
              <a:rPr lang="pl-PL" dirty="0"/>
              <a:t> (</a:t>
            </a:r>
            <a:r>
              <a:rPr lang="pl-PL" dirty="0" err="1"/>
              <a:t>shoda</a:t>
            </a:r>
            <a:r>
              <a:rPr lang="pl-PL" dirty="0"/>
              <a:t> </a:t>
            </a:r>
            <a:r>
              <a:rPr lang="pl-PL" dirty="0" err="1"/>
              <a:t>výrobku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</a:t>
            </a:r>
            <a:r>
              <a:rPr lang="pl-PL" dirty="0" err="1"/>
              <a:t>směrnicemi</a:t>
            </a:r>
            <a:r>
              <a:rPr lang="pl-PL" dirty="0"/>
              <a:t>) – </a:t>
            </a:r>
            <a:r>
              <a:rPr lang="pl-PL" dirty="0" err="1"/>
              <a:t>provádějí</a:t>
            </a:r>
            <a:r>
              <a:rPr lang="pl-PL" dirty="0"/>
              <a:t> </a:t>
            </a:r>
            <a:r>
              <a:rPr lang="pl-PL" dirty="0" err="1"/>
              <a:t>jednotlivé</a:t>
            </a:r>
            <a:r>
              <a:rPr lang="pl-PL" dirty="0"/>
              <a:t> </a:t>
            </a:r>
            <a:r>
              <a:rPr lang="pl-PL" dirty="0" err="1"/>
              <a:t>státy</a:t>
            </a:r>
            <a:r>
              <a:rPr lang="pl-PL" dirty="0"/>
              <a:t>, </a:t>
            </a:r>
            <a:r>
              <a:rPr lang="pl-PL" dirty="0" err="1"/>
              <a:t>vzájemné</a:t>
            </a:r>
            <a:r>
              <a:rPr lang="pl-PL" dirty="0"/>
              <a:t> </a:t>
            </a:r>
            <a:r>
              <a:rPr lang="pl-PL" dirty="0" err="1"/>
              <a:t>uznávání</a:t>
            </a:r>
            <a:endParaRPr lang="pl-PL" dirty="0"/>
          </a:p>
          <a:p>
            <a:r>
              <a:rPr lang="pl-PL" dirty="0"/>
              <a:t>CE</a:t>
            </a:r>
          </a:p>
        </p:txBody>
      </p:sp>
    </p:spTree>
    <p:extLst>
      <p:ext uri="{BB962C8B-B14F-4D97-AF65-F5344CB8AC3E}">
        <p14:creationId xmlns:p14="http://schemas.microsoft.com/office/powerpoint/2010/main" val="18903602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CD26E5-332E-4CB2-8901-EDA9EABC1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500212"/>
          </a:xfrm>
          <a:solidFill>
            <a:srgbClr val="EAFB83"/>
          </a:solidFill>
        </p:spPr>
        <p:txBody>
          <a:bodyPr/>
          <a:lstStyle/>
          <a:p>
            <a:r>
              <a:rPr lang="pl-PL" sz="3200" b="1" dirty="0"/>
              <a:t>Odstraňování rozdílů bez harmonizace: </a:t>
            </a:r>
            <a:r>
              <a:rPr lang="pl-PL" sz="3200" b="1" i="1" dirty="0">
                <a:solidFill>
                  <a:srgbClr val="C00000"/>
                </a:solidFill>
              </a:rPr>
              <a:t>princip vzájemného uznávání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63E05E-89FD-464A-A9E4-3A550898D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8013" cy="4464496"/>
          </a:xfrm>
        </p:spPr>
        <p:txBody>
          <a:bodyPr/>
          <a:lstStyle/>
          <a:p>
            <a:r>
              <a:rPr lang="cs-CZ" sz="1800" i="1" dirty="0" err="1"/>
              <a:t>Cassis</a:t>
            </a:r>
            <a:r>
              <a:rPr lang="cs-CZ" sz="1800" i="1" dirty="0"/>
              <a:t> de Dijon: </a:t>
            </a:r>
            <a:r>
              <a:rPr lang="cs-CZ" sz="1800" dirty="0"/>
              <a:t>Šlo tehdy o spor, zdali může Německo (nebo jakákoli jiná země)  bránit v dovozu francouzského likéru </a:t>
            </a:r>
            <a:r>
              <a:rPr lang="cs-CZ" sz="1800" dirty="0" err="1"/>
              <a:t>Cassis</a:t>
            </a:r>
            <a:r>
              <a:rPr lang="cs-CZ" sz="1800" dirty="0"/>
              <a:t> de Dijon (nebo jakéhokoli jiného výrobku) </a:t>
            </a:r>
            <a:r>
              <a:rPr lang="cs-CZ" sz="1800" b="1" dirty="0"/>
              <a:t>jen proto, že neodpovídal německým nebo jiným předpisům </a:t>
            </a:r>
            <a:r>
              <a:rPr lang="cs-CZ" sz="1800" dirty="0"/>
              <a:t>pro tento druh nápojů nebo jiného výrobku. Nemůže, ale zde byl závěr zvrácen uplatněním kategorických požadavků. </a:t>
            </a:r>
          </a:p>
          <a:p>
            <a:r>
              <a:rPr lang="cs-CZ" sz="1800" dirty="0"/>
              <a:t>Od té doby platí ve vzájemném obchodě zásada, že </a:t>
            </a:r>
            <a:r>
              <a:rPr lang="cs-CZ" sz="1800" dirty="0">
                <a:solidFill>
                  <a:srgbClr val="0000FF"/>
                </a:solidFill>
              </a:rPr>
              <a:t>výrobek legálně vyrobený a uvedený na trh v jednom členském státě musí mít </a:t>
            </a:r>
            <a:r>
              <a:rPr lang="cs-CZ" sz="1800" b="1" dirty="0">
                <a:solidFill>
                  <a:srgbClr val="0000FF"/>
                </a:solidFill>
              </a:rPr>
              <a:t>volný přístup i na trhy všech ostatních členů EU, bez ohledu na to, zda odpovídá předpisům těchto členských států</a:t>
            </a:r>
            <a:r>
              <a:rPr lang="cs-CZ" sz="1800" dirty="0">
                <a:solidFill>
                  <a:srgbClr val="0000FF"/>
                </a:solidFill>
              </a:rPr>
              <a:t>. </a:t>
            </a:r>
            <a:r>
              <a:rPr lang="cs-CZ" sz="1800" dirty="0">
                <a:solidFill>
                  <a:srgbClr val="FF0000"/>
                </a:solidFill>
              </a:rPr>
              <a:t>Soud vycházel z toho, že všechny členské státy ochraňují na srovnatelné úrovni zdraví, bezpečnost a životní prostředí svých občanů a že mezi nimi neexistují zásadní rozdíly.</a:t>
            </a:r>
          </a:p>
          <a:p>
            <a:r>
              <a:rPr lang="cs-CZ" sz="1800" b="1" dirty="0"/>
              <a:t>Vzájemné uznávání výrobků</a:t>
            </a:r>
            <a:r>
              <a:rPr lang="cs-CZ" sz="1800" dirty="0"/>
              <a:t> se stalo vůdčí zásadou pro uvolnění vzájemného obchodu členských zemí. Podle odhadu kolem poloviny tohoto obchodu probíhá dnes podle těchto zásad. </a:t>
            </a:r>
          </a:p>
          <a:p>
            <a:r>
              <a:rPr lang="cs-CZ" sz="1800" dirty="0"/>
              <a:t>Původně nepsaná zásada prosazovaná Soudním dvorem, od r. 2019 nařízení přijaté podle čl. 114 SFEU (viz hned dále).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434598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DA4807FC-18B3-4A24-99A5-97155561F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212850"/>
          </a:xfrm>
          <a:solidFill>
            <a:srgbClr val="99FFCC"/>
          </a:solidFill>
        </p:spPr>
        <p:txBody>
          <a:bodyPr/>
          <a:lstStyle/>
          <a:p>
            <a:r>
              <a:rPr lang="cs-CZ" altLang="cs-CZ" sz="3200" b="1" dirty="0"/>
              <a:t>Princip vzájemného uznávání</a:t>
            </a:r>
            <a:br>
              <a:rPr lang="cs-CZ" altLang="cs-CZ" sz="3200" b="1" dirty="0"/>
            </a:br>
            <a:r>
              <a:rPr lang="cs-CZ" altLang="cs-CZ" sz="3200" b="1" dirty="0"/>
              <a:t>(nařízení 2019/515)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57541D29-4D57-4643-98EC-993370C84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313"/>
            <a:ext cx="8228013" cy="5113337"/>
          </a:xfrm>
        </p:spPr>
        <p:txBody>
          <a:bodyPr/>
          <a:lstStyle/>
          <a:p>
            <a:r>
              <a:rPr lang="cs-CZ" altLang="cs-CZ" sz="2000" b="1" dirty="0">
                <a:solidFill>
                  <a:srgbClr val="C00000"/>
                </a:solidFill>
              </a:rPr>
              <a:t>alternativa k harmonizaci (unifikaci) norem,</a:t>
            </a:r>
            <a:r>
              <a:rPr lang="cs-CZ" altLang="cs-CZ" sz="2000" dirty="0"/>
              <a:t> tedy požadavků na výrobky</a:t>
            </a:r>
          </a:p>
          <a:p>
            <a:r>
              <a:rPr lang="cs-CZ" altLang="cs-CZ" sz="2000" dirty="0"/>
              <a:t>zboží má splňovat určité </a:t>
            </a:r>
            <a:r>
              <a:rPr lang="cs-CZ" altLang="cs-CZ" sz="2000" b="1" dirty="0">
                <a:solidFill>
                  <a:srgbClr val="C00000"/>
                </a:solidFill>
              </a:rPr>
              <a:t>technické požadavky</a:t>
            </a:r>
            <a:r>
              <a:rPr lang="cs-CZ" altLang="cs-CZ" sz="2000" dirty="0">
                <a:solidFill>
                  <a:srgbClr val="C00000"/>
                </a:solidFill>
              </a:rPr>
              <a:t>, </a:t>
            </a:r>
            <a:r>
              <a:rPr lang="cs-CZ" altLang="cs-CZ" sz="2000" dirty="0"/>
              <a:t>např. na název, tvar, velikost, hmotnost, složení, označování nebo balení</a:t>
            </a:r>
          </a:p>
          <a:p>
            <a:r>
              <a:rPr lang="cs-CZ" altLang="cs-CZ" sz="2000" dirty="0"/>
              <a:t>u zboží či aspektů zboží, na které se harmonizační pravidla </a:t>
            </a:r>
            <a:r>
              <a:rPr lang="cs-CZ" altLang="cs-CZ" sz="2000" b="1" dirty="0"/>
              <a:t>nevztahují</a:t>
            </a:r>
            <a:r>
              <a:rPr lang="cs-CZ" altLang="cs-CZ" sz="2000" dirty="0"/>
              <a:t> vyčerpávajícím způsobem, uplatňuje se zásada vzájemného uznávání, </a:t>
            </a:r>
            <a:r>
              <a:rPr lang="cs-CZ" altLang="cs-CZ" sz="2000" dirty="0">
                <a:solidFill>
                  <a:srgbClr val="C00000"/>
                </a:solidFill>
              </a:rPr>
              <a:t>jak ji vymezil Soudní dvůr Evropské unie </a:t>
            </a:r>
            <a:r>
              <a:rPr lang="cs-CZ" altLang="cs-CZ" sz="2000" dirty="0"/>
              <a:t>(např. mléko UHT – 124/81, </a:t>
            </a:r>
            <a:r>
              <a:rPr lang="cs-CZ" altLang="cs-CZ" sz="2000" dirty="0" err="1"/>
              <a:t>Deserbais</a:t>
            </a:r>
            <a:r>
              <a:rPr lang="cs-CZ" altLang="cs-CZ" sz="2000" dirty="0"/>
              <a:t> / Eidam – 286/86)</a:t>
            </a:r>
          </a:p>
          <a:p>
            <a:r>
              <a:rPr lang="cs-CZ" altLang="cs-CZ" sz="2000" b="1" i="1" dirty="0">
                <a:solidFill>
                  <a:srgbClr val="C00000"/>
                </a:solidFill>
                <a:highlight>
                  <a:srgbClr val="FFFF00"/>
                </a:highlight>
              </a:rPr>
              <a:t>Členské státy nesmějí zakázat na svém území prodej zboží uvedeného v souladu s právními předpisy na trh v jiném členském státě</a:t>
            </a:r>
          </a:p>
          <a:p>
            <a:r>
              <a:rPr lang="cs-CZ" altLang="cs-CZ" sz="2000" b="1" dirty="0">
                <a:solidFill>
                  <a:srgbClr val="000099"/>
                </a:solidFill>
              </a:rPr>
              <a:t>VÝJIMKY:</a:t>
            </a:r>
            <a:r>
              <a:rPr lang="cs-CZ" altLang="cs-CZ" sz="2000" dirty="0"/>
              <a:t> z důvodů stanovených v </a:t>
            </a:r>
            <a:r>
              <a:rPr lang="cs-CZ" altLang="cs-CZ" sz="2000" dirty="0">
                <a:solidFill>
                  <a:srgbClr val="C00000"/>
                </a:solidFill>
              </a:rPr>
              <a:t>článku 36 </a:t>
            </a:r>
            <a:r>
              <a:rPr lang="cs-CZ" altLang="cs-CZ" sz="2000" dirty="0"/>
              <a:t>SFEU nebo na základě jiných </a:t>
            </a:r>
            <a:r>
              <a:rPr lang="cs-CZ" altLang="cs-CZ" sz="2000" b="1" dirty="0">
                <a:solidFill>
                  <a:srgbClr val="C00000"/>
                </a:solidFill>
              </a:rPr>
              <a:t>naléhavých důvodů obecného zájmu (kategorických požadavků) </a:t>
            </a:r>
            <a:r>
              <a:rPr lang="cs-CZ" altLang="cs-CZ" sz="2000" dirty="0"/>
              <a:t>uznaných judikaturou Soudního dvora (zejm. ochrana spotřebitele, ochrana životního prostředí, veřejného zdraví a ochrana lidských práv) </a:t>
            </a:r>
            <a:r>
              <a:rPr lang="cs-CZ" altLang="cs-CZ" sz="2000" i="1" dirty="0">
                <a:solidFill>
                  <a:srgbClr val="0000FF"/>
                </a:solidFill>
              </a:rPr>
              <a:t>(</a:t>
            </a:r>
            <a:r>
              <a:rPr lang="cs-CZ" altLang="cs-CZ" sz="2000" i="1" dirty="0" err="1">
                <a:solidFill>
                  <a:srgbClr val="0000FF"/>
                </a:solidFill>
              </a:rPr>
              <a:t>neuzn</a:t>
            </a:r>
            <a:r>
              <a:rPr lang="cs-CZ" altLang="cs-CZ" sz="2000" i="1" dirty="0">
                <a:solidFill>
                  <a:srgbClr val="0000FF"/>
                </a:solidFill>
              </a:rPr>
              <a:t>.: 261/81 </a:t>
            </a:r>
            <a:r>
              <a:rPr lang="cs-CZ" altLang="cs-CZ" sz="2000" i="1" dirty="0" err="1">
                <a:solidFill>
                  <a:srgbClr val="0000FF"/>
                </a:solidFill>
              </a:rPr>
              <a:t>Rau</a:t>
            </a:r>
            <a:r>
              <a:rPr lang="cs-CZ" altLang="cs-CZ" sz="2000" i="1" dirty="0">
                <a:solidFill>
                  <a:srgbClr val="0000FF"/>
                </a:solidFill>
              </a:rPr>
              <a:t>, 174/82 </a:t>
            </a:r>
            <a:r>
              <a:rPr lang="cs-CZ" altLang="cs-CZ" sz="2000" i="1" dirty="0" err="1">
                <a:solidFill>
                  <a:srgbClr val="0000FF"/>
                </a:solidFill>
              </a:rPr>
              <a:t>Muesli</a:t>
            </a:r>
            <a:r>
              <a:rPr lang="cs-CZ" altLang="cs-CZ" sz="2000" i="1" dirty="0">
                <a:solidFill>
                  <a:srgbClr val="0000FF"/>
                </a:solidFill>
              </a:rPr>
              <a:t>)</a:t>
            </a:r>
          </a:p>
          <a:p>
            <a:endParaRPr lang="cs-CZ" altLang="cs-CZ" sz="2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BF599A-6591-4880-8295-8C20F209B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dirty="0" err="1"/>
              <a:t>Doplňková</a:t>
            </a:r>
            <a:r>
              <a:rPr lang="pl-PL" sz="3200" dirty="0"/>
              <a:t> </a:t>
            </a:r>
            <a:r>
              <a:rPr lang="pl-PL" sz="3200" dirty="0" err="1"/>
              <a:t>judikatura</a:t>
            </a:r>
            <a:endParaRPr lang="pl-PL" sz="3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E745CD-4A78-4DB8-B856-AF9DBC2B9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600" i="1" dirty="0"/>
          </a:p>
          <a:p>
            <a:r>
              <a:rPr lang="cs-CZ" altLang="cs-CZ" sz="1600" i="1" dirty="0">
                <a:solidFill>
                  <a:srgbClr val="0000FF"/>
                </a:solidFill>
              </a:rPr>
              <a:t>174/82 </a:t>
            </a:r>
            <a:r>
              <a:rPr lang="cs-CZ" altLang="cs-CZ" sz="1600" i="1" dirty="0" err="1">
                <a:solidFill>
                  <a:srgbClr val="0000FF"/>
                </a:solidFill>
              </a:rPr>
              <a:t>Muesli</a:t>
            </a:r>
            <a:r>
              <a:rPr lang="cs-CZ" altLang="cs-CZ" sz="1600" i="1" dirty="0">
                <a:solidFill>
                  <a:srgbClr val="0000FF"/>
                </a:solidFill>
              </a:rPr>
              <a:t>: </a:t>
            </a:r>
            <a:r>
              <a:rPr lang="cs-CZ" sz="1600" i="1" dirty="0"/>
              <a:t>Komunitární právo nezakazuje národní úpravu zakazující uvádění na trh dovážených potravin s přídavkem vitamínů, legálně uváděných na trh v jiném členském státě, pokud bude uvedení na trh povoleno, </a:t>
            </a:r>
            <a:r>
              <a:rPr lang="cs-CZ" sz="1600" b="1" i="1" dirty="0"/>
              <a:t>odpovídá-li přidání vitamínů reálné potřebě z hlediska technologického nebo potravinářského</a:t>
            </a:r>
            <a:r>
              <a:rPr lang="fr-FR" sz="1600" b="1" i="1" dirty="0"/>
              <a:t>. </a:t>
            </a:r>
            <a:endParaRPr lang="cs-CZ" sz="1600" b="1" i="1" dirty="0"/>
          </a:p>
          <a:p>
            <a:r>
              <a:rPr lang="cs-CZ" altLang="cs-CZ" sz="1600" i="1" dirty="0">
                <a:solidFill>
                  <a:srgbClr val="0000FF"/>
                </a:solidFill>
              </a:rPr>
              <a:t>124/81 Mléko UHT: </a:t>
            </a:r>
            <a:r>
              <a:rPr lang="cs-CZ" altLang="cs-CZ" sz="1600" dirty="0"/>
              <a:t>Uvádění dováženého UHT mléka na britský trh nesmí být vázáno na zvláštní povolení.</a:t>
            </a:r>
          </a:p>
          <a:p>
            <a:r>
              <a:rPr lang="cs-CZ" sz="1600" b="1" dirty="0">
                <a:solidFill>
                  <a:srgbClr val="0000FF"/>
                </a:solidFill>
              </a:rPr>
              <a:t>VÝVOZ:  C-305/17 FENS: </a:t>
            </a:r>
            <a:r>
              <a:rPr lang="cs-CZ" sz="1600" b="1" dirty="0"/>
              <a:t>Slovensko – vyvážená elektrická energie vyrobená na Slovensku – poplatek za používání přenosové sítě. SDEU: Nelze – je to poplatek, který se týká jen vyvážené elektřiny, která je také zbožím</a:t>
            </a:r>
          </a:p>
          <a:p>
            <a:r>
              <a:rPr lang="cs-CZ" sz="1600" dirty="0">
                <a:solidFill>
                  <a:srgbClr val="0000FF"/>
                </a:solidFill>
              </a:rPr>
              <a:t>C-24/00 </a:t>
            </a:r>
            <a:r>
              <a:rPr lang="cs-CZ" sz="1600" dirty="0" err="1">
                <a:solidFill>
                  <a:srgbClr val="0000FF"/>
                </a:solidFill>
              </a:rPr>
              <a:t>Red</a:t>
            </a:r>
            <a:r>
              <a:rPr lang="cs-CZ" sz="1600" dirty="0">
                <a:solidFill>
                  <a:srgbClr val="0000FF"/>
                </a:solidFill>
              </a:rPr>
              <a:t> Bull (KO x FR): </a:t>
            </a:r>
            <a:r>
              <a:rPr lang="cs-CZ" sz="1600" dirty="0"/>
              <a:t>Zákaz uvádění na trh ve FR – rizika pro těhotné ženy, znemožnění antidopingové kontroly, lživé údaje o energetické hodnotě výrobku. SDEU: zakázat lze jen v případě, že rizika jsou reálná a že žádající stát je prokáže. FR prokázala posudkem vědeckého ústavu.</a:t>
            </a:r>
          </a:p>
          <a:p>
            <a:endParaRPr lang="cs-CZ" sz="1600" dirty="0"/>
          </a:p>
          <a:p>
            <a:pPr marL="0" indent="0">
              <a:buNone/>
            </a:pPr>
            <a:r>
              <a:rPr lang="cs-CZ" sz="1600" dirty="0"/>
              <a:t>                                                                                                (Konec prezentace)</a:t>
            </a:r>
          </a:p>
          <a:p>
            <a:pPr marL="914400" lvl="2" indent="0">
              <a:buNone/>
            </a:pPr>
            <a:endParaRPr lang="cs-CZ" sz="800" dirty="0"/>
          </a:p>
          <a:p>
            <a:endParaRPr lang="cs-CZ" sz="1600" dirty="0"/>
          </a:p>
          <a:p>
            <a:pPr lvl="8"/>
            <a:r>
              <a:rPr lang="cs-CZ" sz="400" dirty="0"/>
              <a:t>(</a:t>
            </a:r>
          </a:p>
        </p:txBody>
      </p:sp>
    </p:spTree>
    <p:extLst>
      <p:ext uri="{BB962C8B-B14F-4D97-AF65-F5344CB8AC3E}">
        <p14:creationId xmlns:p14="http://schemas.microsoft.com/office/powerpoint/2010/main" val="1040536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894C2EE-4DA0-4435-9D39-AECD3DC07E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73038"/>
            <a:ext cx="8223250" cy="1087437"/>
          </a:xfrm>
          <a:solidFill>
            <a:srgbClr val="CCFF66"/>
          </a:solidFill>
        </p:spPr>
        <p:txBody>
          <a:bodyPr lIns="0" tIns="35203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4000" b="1"/>
              <a:t>Právo EU jako integrační nástroj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0A973DB-7F80-4F9D-8F77-5908EF4E54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260475"/>
            <a:ext cx="8142288" cy="5400675"/>
          </a:xfrm>
          <a:solidFill>
            <a:srgbClr val="FFFFCC"/>
          </a:solidFill>
        </p:spPr>
        <p:txBody>
          <a:bodyPr lIns="0" tIns="25602" rIns="0" bIns="0"/>
          <a:lstStyle/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cs-CZ" altLang="cs-CZ" b="1" dirty="0">
              <a:solidFill>
                <a:srgbClr val="DC2300"/>
              </a:solidFill>
            </a:endParaRPr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 dirty="0">
                <a:solidFill>
                  <a:srgbClr val="DC2300"/>
                </a:solidFill>
              </a:rPr>
              <a:t>2 metody úpravy</a:t>
            </a:r>
            <a:r>
              <a:rPr lang="cs-CZ" altLang="cs-CZ" dirty="0">
                <a:solidFill>
                  <a:srgbClr val="DC2300"/>
                </a:solidFill>
              </a:rPr>
              <a:t>: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dirty="0"/>
              <a:t>	- </a:t>
            </a:r>
            <a:r>
              <a:rPr lang="cs-CZ" altLang="cs-CZ" b="1" i="1" dirty="0"/>
              <a:t>samostatná unijní úprava </a:t>
            </a:r>
            <a:r>
              <a:rPr lang="cs-CZ" altLang="cs-CZ" dirty="0">
                <a:highlight>
                  <a:srgbClr val="FFFF00"/>
                </a:highlight>
              </a:rPr>
              <a:t>(primární právo, nařízení) </a:t>
            </a:r>
            <a:r>
              <a:rPr lang="cs-CZ" altLang="cs-CZ" dirty="0"/>
              <a:t>– existuje paralelně s vnitrostátní úpravou, má aplikační přednost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dirty="0"/>
              <a:t>	- </a:t>
            </a:r>
            <a:r>
              <a:rPr lang="cs-CZ" altLang="cs-CZ" b="1" i="1" dirty="0"/>
              <a:t>určování obsahu vnitrostátní úpravy (její sbližování) </a:t>
            </a:r>
            <a:r>
              <a:rPr lang="cs-CZ" altLang="cs-CZ" dirty="0">
                <a:highlight>
                  <a:srgbClr val="FFFF00"/>
                </a:highlight>
              </a:rPr>
              <a:t>(směrnice)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800" dirty="0"/>
              <a:t>	-- aplikuje se vnitrostátní úprava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cs-CZ" altLang="cs-CZ" dirty="0"/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1800" dirty="0"/>
              <a:t>	Kontrolní otázka: Zajímají nás z aplikačního hlediska směrnice?  </a:t>
            </a:r>
          </a:p>
        </p:txBody>
      </p:sp>
      <p:sp>
        <p:nvSpPr>
          <p:cNvPr id="3" name="Veselý obličej 2">
            <a:extLst>
              <a:ext uri="{FF2B5EF4-FFF2-40B4-BE49-F238E27FC236}">
                <a16:creationId xmlns:a16="http://schemas.microsoft.com/office/drawing/2014/main" id="{A507727A-89FA-CC87-ACFD-F951C9B2D8CF}"/>
              </a:ext>
            </a:extLst>
          </p:cNvPr>
          <p:cNvSpPr/>
          <p:nvPr/>
        </p:nvSpPr>
        <p:spPr bwMode="auto">
          <a:xfrm flipH="1">
            <a:off x="9396536" y="5911485"/>
            <a:ext cx="45719" cy="45719"/>
          </a:xfrm>
          <a:prstGeom prst="smileyFace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cs-CZ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032" name="Picture 8" descr="Salutující smajlík">
            <a:extLst>
              <a:ext uri="{FF2B5EF4-FFF2-40B4-BE49-F238E27FC236}">
                <a16:creationId xmlns:a16="http://schemas.microsoft.com/office/drawing/2014/main" id="{624E8C4E-5945-7CF9-6F14-E15DCD58FE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633168"/>
            <a:ext cx="648072" cy="648072"/>
          </a:xfrm>
          <a:prstGeom prst="rect">
            <a:avLst/>
          </a:prstGeom>
          <a:solidFill>
            <a:srgbClr val="FFC000"/>
          </a:solidFill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6554B5C-CCE2-4E40-9584-F0D035348A3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59532" y="1556792"/>
            <a:ext cx="8424936" cy="4536504"/>
          </a:xfrm>
          <a:solidFill>
            <a:srgbClr val="EAFB83"/>
          </a:solidFill>
        </p:spPr>
        <p:txBody>
          <a:bodyPr/>
          <a:lstStyle/>
          <a:p>
            <a:pPr eaLnBrk="1" hangingPunct="1">
              <a:lnSpc>
                <a:spcPct val="100000"/>
              </a:lnSpc>
              <a:buFont typeface="Times New Roman" panose="02020603050405020304" pitchFamily="18" charset="0"/>
              <a:buNone/>
            </a:pPr>
            <a:r>
              <a:rPr lang="cs-CZ" altLang="cs-CZ" b="1" i="1" dirty="0">
                <a:solidFill>
                  <a:srgbClr val="C00000"/>
                </a:solidFill>
                <a:latin typeface="Arial Unicode MS" pitchFamily="34" charset="-128"/>
              </a:rPr>
              <a:t>Ekonomická integrace:</a:t>
            </a:r>
            <a:br>
              <a:rPr lang="cs-CZ" altLang="cs-CZ" b="1" i="1" dirty="0">
                <a:solidFill>
                  <a:srgbClr val="C00000"/>
                </a:solidFill>
                <a:latin typeface="Arial Unicode MS" pitchFamily="34" charset="-128"/>
              </a:rPr>
            </a:br>
            <a:br>
              <a:rPr lang="cs-CZ" altLang="cs-CZ" b="1" i="1" dirty="0">
                <a:solidFill>
                  <a:srgbClr val="C00000"/>
                </a:solidFill>
                <a:latin typeface="Arial Unicode MS" pitchFamily="34" charset="-128"/>
              </a:rPr>
            </a:br>
            <a:r>
              <a:rPr lang="cs-CZ" altLang="cs-CZ" sz="3600" b="1" dirty="0">
                <a:solidFill>
                  <a:schemeClr val="tx1"/>
                </a:solidFill>
                <a:latin typeface="Arial Unicode MS" pitchFamily="34" charset="-128"/>
              </a:rPr>
              <a:t>Společný trh        Jednotný vnitřní trh</a:t>
            </a:r>
            <a:br>
              <a:rPr lang="cs-CZ" altLang="cs-CZ" b="1" dirty="0">
                <a:solidFill>
                  <a:srgbClr val="FF0000"/>
                </a:solidFill>
                <a:latin typeface="Arial Unicode MS" pitchFamily="34" charset="-128"/>
              </a:rPr>
            </a:br>
            <a:br>
              <a:rPr lang="cs-CZ" altLang="cs-CZ" b="1" dirty="0">
                <a:solidFill>
                  <a:srgbClr val="FF0000"/>
                </a:solidFill>
                <a:latin typeface="Arial Unicode MS" pitchFamily="34" charset="-128"/>
              </a:rPr>
            </a:br>
            <a:r>
              <a:rPr lang="cs-CZ" altLang="cs-CZ" sz="3600" b="1" dirty="0">
                <a:latin typeface="Arial Unicode MS" pitchFamily="34" charset="-128"/>
              </a:rPr>
              <a:t>Sbližování (harmonizace) práva v EU</a:t>
            </a:r>
            <a:br>
              <a:rPr lang="cs-CZ" altLang="cs-CZ" b="1" dirty="0">
                <a:latin typeface="Arial Unicode MS" pitchFamily="34" charset="-128"/>
              </a:rPr>
            </a:br>
            <a:endParaRPr lang="cs-CZ" altLang="cs-CZ" b="1" dirty="0">
              <a:solidFill>
                <a:srgbClr val="0066FF"/>
              </a:solidFill>
              <a:latin typeface="Arial Unicode MS" pitchFamily="34" charset="-128"/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31E8B1C-2655-491E-803F-1CF2009D1BB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5516563"/>
            <a:ext cx="6400800" cy="122237"/>
          </a:xfrm>
        </p:spPr>
        <p:txBody>
          <a:bodyPr/>
          <a:lstStyle/>
          <a:p>
            <a:pPr eaLnBrk="1" hangingPunct="1"/>
            <a:r>
              <a:rPr lang="cs-CZ" altLang="cs-CZ"/>
              <a:t>    </a:t>
            </a:r>
          </a:p>
        </p:txBody>
      </p:sp>
      <p:sp>
        <p:nvSpPr>
          <p:cNvPr id="3" name="Šipka: doprava 2">
            <a:extLst>
              <a:ext uri="{FF2B5EF4-FFF2-40B4-BE49-F238E27FC236}">
                <a16:creationId xmlns:a16="http://schemas.microsoft.com/office/drawing/2014/main" id="{4CC75FA9-0670-13B2-52CA-5C6C9F3F90B7}"/>
              </a:ext>
            </a:extLst>
          </p:cNvPr>
          <p:cNvSpPr/>
          <p:nvPr/>
        </p:nvSpPr>
        <p:spPr bwMode="auto">
          <a:xfrm>
            <a:off x="3491880" y="3419977"/>
            <a:ext cx="648072" cy="216023"/>
          </a:xfrm>
          <a:prstGeom prst="righ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cs-CZ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606959-E9E6-4604-98FD-EDA7C2820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24148"/>
          </a:xfrm>
          <a:solidFill>
            <a:srgbClr val="00FFCC"/>
          </a:solidFill>
        </p:spPr>
        <p:txBody>
          <a:bodyPr/>
          <a:lstStyle/>
          <a:p>
            <a:r>
              <a:rPr lang="pl-PL" b="1" dirty="0" err="1"/>
              <a:t>Společný</a:t>
            </a:r>
            <a:r>
              <a:rPr lang="pl-PL" b="1" dirty="0"/>
              <a:t> </a:t>
            </a:r>
            <a:r>
              <a:rPr lang="pl-PL" b="1" dirty="0" err="1"/>
              <a:t>trh</a:t>
            </a:r>
            <a:endParaRPr lang="pl-PL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DA5769-B03E-4AD0-AE00-F99F951D23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124744"/>
            <a:ext cx="8424936" cy="5472608"/>
          </a:xfrm>
        </p:spPr>
        <p:txBody>
          <a:bodyPr/>
          <a:lstStyle/>
          <a:p>
            <a:r>
              <a:rPr lang="pl-PL" sz="2800" dirty="0" err="1"/>
              <a:t>Založen</a:t>
            </a:r>
            <a:r>
              <a:rPr lang="pl-PL" sz="2800" dirty="0"/>
              <a:t> na 4 </a:t>
            </a:r>
            <a:r>
              <a:rPr lang="pl-PL" sz="2800" dirty="0" err="1"/>
              <a:t>základních</a:t>
            </a:r>
            <a:r>
              <a:rPr lang="pl-PL" sz="2800" dirty="0"/>
              <a:t> </a:t>
            </a:r>
            <a:r>
              <a:rPr lang="pl-PL" sz="2800" dirty="0" err="1"/>
              <a:t>svobodách</a:t>
            </a:r>
            <a:r>
              <a:rPr lang="pl-PL" sz="2800" dirty="0"/>
              <a:t>:</a:t>
            </a:r>
          </a:p>
          <a:p>
            <a:pPr eaLnBrk="1" hangingPunct="1"/>
            <a:r>
              <a:rPr lang="cs-CZ" altLang="cs-CZ" sz="2800" dirty="0">
                <a:solidFill>
                  <a:srgbClr val="0000FF"/>
                </a:solidFill>
              </a:rPr>
              <a:t>volný pohyb zboží, osob, služeb, kapitálu</a:t>
            </a:r>
          </a:p>
          <a:p>
            <a:pPr marL="457200" lvl="1" indent="0" eaLnBrk="1" hangingPunct="1">
              <a:buNone/>
            </a:pPr>
            <a:r>
              <a:rPr lang="pl-PL" dirty="0" err="1"/>
              <a:t>budován</a:t>
            </a:r>
            <a:r>
              <a:rPr lang="pl-PL" dirty="0"/>
              <a:t> v 50. a 60. </a:t>
            </a:r>
            <a:r>
              <a:rPr lang="pl-PL" dirty="0" err="1"/>
              <a:t>letech</a:t>
            </a:r>
            <a:r>
              <a:rPr lang="pl-PL" dirty="0"/>
              <a:t>, funguje </a:t>
            </a:r>
            <a:r>
              <a:rPr lang="pl-PL" dirty="0" err="1"/>
              <a:t>až</a:t>
            </a:r>
            <a:r>
              <a:rPr lang="pl-PL" dirty="0"/>
              <a:t> do 1993, </a:t>
            </a:r>
            <a:r>
              <a:rPr lang="pl-PL" dirty="0" err="1"/>
              <a:t>kdy</a:t>
            </a:r>
            <a:r>
              <a:rPr lang="pl-PL" dirty="0"/>
              <a:t> </a:t>
            </a:r>
            <a:r>
              <a:rPr lang="pl-PL" b="1" dirty="0" err="1">
                <a:solidFill>
                  <a:srgbClr val="C00000"/>
                </a:solidFill>
              </a:rPr>
              <a:t>se</a:t>
            </a:r>
            <a:r>
              <a:rPr lang="pl-PL" b="1" dirty="0">
                <a:solidFill>
                  <a:srgbClr val="C00000"/>
                </a:solidFill>
              </a:rPr>
              <a:t> </a:t>
            </a:r>
            <a:r>
              <a:rPr lang="pl-PL" b="1" dirty="0" err="1">
                <a:solidFill>
                  <a:srgbClr val="C00000"/>
                </a:solidFill>
              </a:rPr>
              <a:t>mění</a:t>
            </a:r>
            <a:r>
              <a:rPr lang="pl-PL" b="1" dirty="0">
                <a:solidFill>
                  <a:srgbClr val="C00000"/>
                </a:solidFill>
              </a:rPr>
              <a:t> na </a:t>
            </a:r>
            <a:r>
              <a:rPr lang="pl-PL" b="1" dirty="0" err="1">
                <a:solidFill>
                  <a:srgbClr val="C00000"/>
                </a:solidFill>
              </a:rPr>
              <a:t>jednotný</a:t>
            </a:r>
            <a:r>
              <a:rPr lang="pl-PL" b="1" dirty="0">
                <a:solidFill>
                  <a:srgbClr val="C00000"/>
                </a:solidFill>
              </a:rPr>
              <a:t> </a:t>
            </a:r>
            <a:r>
              <a:rPr lang="pl-PL" b="1" dirty="0" err="1">
                <a:solidFill>
                  <a:srgbClr val="C00000"/>
                </a:solidFill>
              </a:rPr>
              <a:t>vnitřní</a:t>
            </a:r>
            <a:r>
              <a:rPr lang="pl-PL" b="1" dirty="0">
                <a:solidFill>
                  <a:srgbClr val="C00000"/>
                </a:solidFill>
              </a:rPr>
              <a:t> </a:t>
            </a:r>
            <a:r>
              <a:rPr lang="pl-PL" b="1" dirty="0" err="1">
                <a:solidFill>
                  <a:srgbClr val="C00000"/>
                </a:solidFill>
              </a:rPr>
              <a:t>trh</a:t>
            </a:r>
            <a:endParaRPr lang="pl-PL" b="1" dirty="0">
              <a:solidFill>
                <a:srgbClr val="C00000"/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l-PL" b="1" dirty="0"/>
              <a:t>Ekonomika: původně</a:t>
            </a:r>
            <a:r>
              <a:rPr lang="pl-PL" dirty="0"/>
              <a:t> zcela převažující </a:t>
            </a:r>
            <a:r>
              <a:rPr lang="pl-PL" b="1" dirty="0"/>
              <a:t>smysl</a:t>
            </a:r>
            <a:r>
              <a:rPr lang="pl-PL" dirty="0"/>
              <a:t> evropské integrace (EHS)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l-PL" dirty="0" err="1"/>
              <a:t>prosazeno</a:t>
            </a:r>
            <a:r>
              <a:rPr lang="pl-PL" dirty="0"/>
              <a:t>  s h o r a  (</a:t>
            </a:r>
            <a:r>
              <a:rPr lang="pl-PL" dirty="0" err="1"/>
              <a:t>ekonomické</a:t>
            </a:r>
            <a:r>
              <a:rPr lang="pl-PL" dirty="0"/>
              <a:t> zajmy </a:t>
            </a:r>
            <a:r>
              <a:rPr lang="pl-PL" dirty="0" err="1"/>
              <a:t>velkých</a:t>
            </a:r>
            <a:r>
              <a:rPr lang="pl-PL" dirty="0"/>
              <a:t> </a:t>
            </a:r>
            <a:r>
              <a:rPr lang="pl-PL" dirty="0" err="1"/>
              <a:t>hospodářských</a:t>
            </a:r>
            <a:r>
              <a:rPr lang="pl-PL" dirty="0"/>
              <a:t> </a:t>
            </a:r>
            <a:r>
              <a:rPr lang="pl-PL" dirty="0" err="1"/>
              <a:t>subjektů</a:t>
            </a:r>
            <a:r>
              <a:rPr lang="pl-PL" dirty="0"/>
              <a:t>) – </a:t>
            </a:r>
            <a:r>
              <a:rPr lang="pl-PL" dirty="0" err="1"/>
              <a:t>nutnost</a:t>
            </a:r>
            <a:r>
              <a:rPr lang="pl-PL" dirty="0"/>
              <a:t> </a:t>
            </a:r>
            <a:r>
              <a:rPr lang="pl-PL" dirty="0" err="1"/>
              <a:t>velkého</a:t>
            </a:r>
            <a:r>
              <a:rPr lang="pl-PL" dirty="0"/>
              <a:t> </a:t>
            </a:r>
            <a:r>
              <a:rPr lang="pl-PL" dirty="0" err="1"/>
              <a:t>trhu</a:t>
            </a:r>
            <a:r>
              <a:rPr lang="pl-PL" dirty="0"/>
              <a:t> k </a:t>
            </a:r>
            <a:r>
              <a:rPr lang="pl-PL" dirty="0" err="1"/>
              <a:t>zajištění</a:t>
            </a:r>
            <a:r>
              <a:rPr lang="pl-PL" dirty="0"/>
              <a:t> odbytu </a:t>
            </a:r>
            <a:r>
              <a:rPr lang="pl-PL" dirty="0" err="1"/>
              <a:t>stále</a:t>
            </a:r>
            <a:r>
              <a:rPr lang="pl-PL" dirty="0"/>
              <a:t> </a:t>
            </a:r>
            <a:r>
              <a:rPr lang="pl-PL" dirty="0" err="1"/>
              <a:t>rostoucího</a:t>
            </a:r>
            <a:r>
              <a:rPr lang="pl-PL" dirty="0"/>
              <a:t> </a:t>
            </a:r>
            <a:r>
              <a:rPr lang="pl-PL" dirty="0" err="1"/>
              <a:t>množství</a:t>
            </a:r>
            <a:r>
              <a:rPr lang="pl-PL" dirty="0"/>
              <a:t> </a:t>
            </a:r>
            <a:r>
              <a:rPr lang="pl-PL" dirty="0" err="1"/>
              <a:t>produktů</a:t>
            </a:r>
            <a:endParaRPr lang="pl-PL" dirty="0"/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l-PL" dirty="0" err="1"/>
              <a:t>prospěšné</a:t>
            </a:r>
            <a:r>
              <a:rPr lang="pl-PL" dirty="0"/>
              <a:t> i pro </a:t>
            </a:r>
            <a:r>
              <a:rPr lang="pl-PL" dirty="0" err="1"/>
              <a:t>spotřebitele</a:t>
            </a:r>
            <a:r>
              <a:rPr lang="pl-PL" dirty="0"/>
              <a:t> (</a:t>
            </a:r>
            <a:r>
              <a:rPr lang="pl-PL" dirty="0" err="1"/>
              <a:t>obyvatelstvo</a:t>
            </a:r>
            <a:r>
              <a:rPr lang="pl-PL" dirty="0"/>
              <a:t>)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l-PL" i="1" dirty="0" err="1"/>
              <a:t>společné</a:t>
            </a:r>
            <a:r>
              <a:rPr lang="pl-PL" i="1" dirty="0"/>
              <a:t> </a:t>
            </a:r>
            <a:r>
              <a:rPr lang="pl-PL" i="1" dirty="0" err="1"/>
              <a:t>politiky</a:t>
            </a:r>
            <a:r>
              <a:rPr lang="pl-PL" i="1" dirty="0"/>
              <a:t>: </a:t>
            </a:r>
            <a:r>
              <a:rPr lang="pl-PL" dirty="0" err="1"/>
              <a:t>tradiční</a:t>
            </a:r>
            <a:r>
              <a:rPr lang="pl-PL" dirty="0"/>
              <a:t> – </a:t>
            </a:r>
            <a:r>
              <a:rPr lang="pl-PL" dirty="0" err="1"/>
              <a:t>zeměd-dopr-obch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11471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A8272E-FBBA-496D-878D-55F8ECFC1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212180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/>
              <a:t>Období stagnace 70.-80. léta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12CCF1-FF9B-48FB-9D7A-A708DFC76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781128"/>
          </a:xfrm>
        </p:spPr>
        <p:txBody>
          <a:bodyPr/>
          <a:lstStyle/>
          <a:p>
            <a:r>
              <a:rPr lang="cs-CZ" sz="2000" dirty="0"/>
              <a:t>sílil tlak na </a:t>
            </a:r>
          </a:p>
          <a:p>
            <a:pPr lvl="1"/>
            <a:r>
              <a:rPr lang="cs-CZ" sz="2000" dirty="0"/>
              <a:t>zrušení dosavadních překážek volného pohybu, </a:t>
            </a:r>
          </a:p>
          <a:p>
            <a:pPr lvl="1"/>
            <a:r>
              <a:rPr lang="cs-CZ" sz="2000" dirty="0"/>
              <a:t>odbourání hraničních kontrol a jiných důvodů fragmentace trhu</a:t>
            </a:r>
          </a:p>
          <a:p>
            <a:r>
              <a:rPr lang="cs-CZ" sz="2000" dirty="0">
                <a:solidFill>
                  <a:srgbClr val="C00000"/>
                </a:solidFill>
              </a:rPr>
              <a:t>1985: „Bílá kniha pro dokončení vnitřního trhu.“</a:t>
            </a:r>
          </a:p>
          <a:p>
            <a:r>
              <a:rPr lang="cs-CZ" sz="2000" dirty="0"/>
              <a:t>odstranit přetrvávající překážky – 3 typy:</a:t>
            </a:r>
          </a:p>
          <a:p>
            <a:pPr lvl="1"/>
            <a:r>
              <a:rPr lang="cs-CZ" sz="2000" dirty="0"/>
              <a:t>tzv. </a:t>
            </a:r>
            <a:r>
              <a:rPr lang="cs-CZ" sz="2000" b="1" dirty="0"/>
              <a:t>materiální překážky </a:t>
            </a:r>
            <a:r>
              <a:rPr lang="cs-CZ" sz="2000" dirty="0"/>
              <a:t>- odstranění kontrol zboží i osob na vnitřních hranicích,</a:t>
            </a:r>
          </a:p>
          <a:p>
            <a:pPr lvl="1"/>
            <a:r>
              <a:rPr lang="cs-CZ" sz="2000" b="1" dirty="0"/>
              <a:t>technické překážky, </a:t>
            </a:r>
            <a:r>
              <a:rPr lang="cs-CZ" sz="2000" dirty="0"/>
              <a:t>týkající se rozdílných národních předpisů upravujících, jak technické parametry výrobků, tak existující procedury k ověřování technických parametrů zboží,</a:t>
            </a:r>
          </a:p>
          <a:p>
            <a:pPr lvl="1"/>
            <a:r>
              <a:rPr lang="cs-CZ" sz="2000" b="1" dirty="0"/>
              <a:t>fiskální překážky </a:t>
            </a:r>
            <a:r>
              <a:rPr lang="cs-CZ" sz="2000" dirty="0"/>
              <a:t>(cla, daně) </a:t>
            </a:r>
          </a:p>
          <a:p>
            <a:r>
              <a:rPr lang="cs-CZ" sz="2000" dirty="0"/>
              <a:t>Právní vyjádření: </a:t>
            </a:r>
            <a:r>
              <a:rPr lang="cs-CZ" sz="2000" b="1" dirty="0">
                <a:solidFill>
                  <a:srgbClr val="C00000"/>
                </a:solidFill>
              </a:rPr>
              <a:t>Jednotný evropský akt 1986/1987 </a:t>
            </a:r>
            <a:r>
              <a:rPr lang="cs-CZ" sz="2000" dirty="0"/>
              <a:t>(revize Smlouvy o založení EHS - program budování jednotného vnitřního trhu) </a:t>
            </a:r>
          </a:p>
        </p:txBody>
      </p:sp>
    </p:spTree>
    <p:extLst>
      <p:ext uri="{BB962C8B-B14F-4D97-AF65-F5344CB8AC3E}">
        <p14:creationId xmlns:p14="http://schemas.microsoft.com/office/powerpoint/2010/main" val="940816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584CB9B-250B-42FF-A4C4-B8406B0863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eaLnBrk="1" hangingPunct="1"/>
            <a:r>
              <a:rPr lang="cs-CZ" altLang="cs-CZ" sz="4000" b="1" dirty="0"/>
              <a:t>Společný trh  x  </a:t>
            </a:r>
            <a:br>
              <a:rPr lang="cs-CZ" altLang="cs-CZ" sz="4000" b="1" dirty="0"/>
            </a:br>
            <a:r>
              <a:rPr lang="cs-CZ" altLang="cs-CZ" sz="4000" b="1" dirty="0"/>
              <a:t>jednotný vnitřní trh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49B9B83-2208-4D9E-9CC8-175F92A97E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gradFill rotWithShape="1">
            <a:gsLst>
              <a:gs pos="0">
                <a:srgbClr val="D9FBFF"/>
              </a:gs>
              <a:gs pos="100000">
                <a:srgbClr val="FFCCFF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b="1" dirty="0"/>
              <a:t>přechod</a:t>
            </a:r>
            <a:r>
              <a:rPr lang="cs-CZ" altLang="cs-CZ" dirty="0"/>
              <a:t> od společného trhu k jednotnému vnitřnímu trhu (vyšší stupeň): cca 1993</a:t>
            </a:r>
          </a:p>
          <a:p>
            <a:pPr eaLnBrk="1" hangingPunct="1"/>
            <a:r>
              <a:rPr lang="cs-CZ" altLang="cs-CZ" b="1" dirty="0"/>
              <a:t>právní nástroje:</a:t>
            </a:r>
            <a:r>
              <a:rPr lang="cs-CZ" altLang="cs-CZ" dirty="0"/>
              <a:t> </a:t>
            </a:r>
            <a:r>
              <a:rPr lang="cs-CZ" altLang="cs-CZ" i="1" dirty="0"/>
              <a:t>Bílá kniha </a:t>
            </a:r>
            <a:r>
              <a:rPr lang="cs-CZ" altLang="cs-CZ" dirty="0"/>
              <a:t>- Jednotný evropský </a:t>
            </a:r>
            <a:r>
              <a:rPr lang="cs-CZ" altLang="cs-CZ"/>
              <a:t>akt 1986/87, Maastrichtská smlouva 1992/93</a:t>
            </a:r>
            <a:endParaRPr lang="cs-CZ" altLang="cs-CZ" dirty="0"/>
          </a:p>
          <a:p>
            <a:pPr eaLnBrk="1" hangingPunct="1"/>
            <a:r>
              <a:rPr lang="cs-CZ" altLang="cs-CZ" dirty="0" err="1"/>
              <a:t>ql</a:t>
            </a:r>
            <a:r>
              <a:rPr lang="cs-CZ" altLang="cs-CZ" dirty="0"/>
              <a:t> a </a:t>
            </a:r>
            <a:r>
              <a:rPr lang="cs-CZ" altLang="cs-CZ" dirty="0" err="1"/>
              <a:t>qt</a:t>
            </a:r>
            <a:r>
              <a:rPr lang="cs-CZ" altLang="cs-CZ" dirty="0"/>
              <a:t> rozšíření 4 základních </a:t>
            </a:r>
            <a:r>
              <a:rPr lang="cs-CZ" altLang="cs-CZ" b="1" dirty="0"/>
              <a:t>svobod</a:t>
            </a:r>
          </a:p>
          <a:p>
            <a:pPr eaLnBrk="1" hangingPunct="1"/>
            <a:r>
              <a:rPr lang="cs-CZ" altLang="cs-CZ" dirty="0"/>
              <a:t>Maastricht: zavedení </a:t>
            </a:r>
            <a:r>
              <a:rPr lang="cs-CZ" altLang="cs-CZ" b="1" dirty="0"/>
              <a:t>nových společných politik,</a:t>
            </a:r>
            <a:r>
              <a:rPr lang="cs-CZ" altLang="cs-CZ" dirty="0"/>
              <a:t> perspektiva jednotné měny</a:t>
            </a:r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BD3A029-862B-47FA-90F1-B043A0AB49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cs-CZ" altLang="cs-CZ" sz="4000"/>
              <a:t>Pojem jednotného vnitřního trhu - 1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61C27A9-A2DF-4C89-A8C9-3E6E269B05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8013" cy="4351337"/>
          </a:xfrm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chemeClr val="tx1"/>
                </a:solidFill>
              </a:rPr>
              <a:t>První složka:</a:t>
            </a:r>
          </a:p>
          <a:p>
            <a:pPr eaLnBrk="1" hangingPunct="1"/>
            <a:r>
              <a:rPr lang="cs-CZ" altLang="cs-CZ" b="1" dirty="0">
                <a:solidFill>
                  <a:srgbClr val="CC0000"/>
                </a:solidFill>
              </a:rPr>
              <a:t>4 základní svobody</a:t>
            </a:r>
            <a:r>
              <a:rPr lang="cs-CZ" altLang="cs-CZ" dirty="0"/>
              <a:t> – volný pohyb </a:t>
            </a:r>
          </a:p>
          <a:p>
            <a:pPr lvl="1" eaLnBrk="1" hangingPunct="1"/>
            <a:r>
              <a:rPr lang="cs-CZ" altLang="cs-CZ" dirty="0"/>
              <a:t>zboží, </a:t>
            </a:r>
          </a:p>
          <a:p>
            <a:pPr lvl="1" eaLnBrk="1" hangingPunct="1"/>
            <a:r>
              <a:rPr lang="cs-CZ" altLang="cs-CZ" dirty="0"/>
              <a:t>osob, </a:t>
            </a:r>
          </a:p>
          <a:p>
            <a:pPr lvl="1" eaLnBrk="1" hangingPunct="1"/>
            <a:r>
              <a:rPr lang="cs-CZ" altLang="cs-CZ" dirty="0"/>
              <a:t>služeb, </a:t>
            </a:r>
          </a:p>
          <a:p>
            <a:pPr lvl="1" eaLnBrk="1" hangingPunct="1"/>
            <a:r>
              <a:rPr lang="cs-CZ" altLang="cs-CZ" dirty="0"/>
              <a:t>kapitálu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E507D05-E591-4FF3-A032-10BEFFB843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8012" cy="936625"/>
          </a:xfrm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cs-CZ" altLang="cs-CZ" sz="3600" b="1"/>
              <a:t>Pojem jednotného vnitřního trhu - 2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7759908-2EFE-46E7-9C31-C5C6868E97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8013" cy="5256212"/>
          </a:xfrm>
          <a:solidFill>
            <a:srgbClr val="CCFFCC"/>
          </a:solidFill>
        </p:spPr>
        <p:txBody>
          <a:bodyPr/>
          <a:lstStyle/>
          <a:p>
            <a:pPr eaLnBrk="1" hangingPunct="1">
              <a:lnSpc>
                <a:spcPct val="83000"/>
              </a:lnSpc>
            </a:pPr>
            <a:r>
              <a:rPr lang="cs-CZ" altLang="cs-CZ" b="1" dirty="0">
                <a:solidFill>
                  <a:schemeClr val="tx1"/>
                </a:solidFill>
              </a:rPr>
              <a:t>Druhá složka:</a:t>
            </a:r>
          </a:p>
          <a:p>
            <a:pPr eaLnBrk="1" hangingPunct="1">
              <a:lnSpc>
                <a:spcPct val="83000"/>
              </a:lnSpc>
            </a:pPr>
            <a:r>
              <a:rPr lang="cs-CZ" altLang="cs-CZ" b="1" dirty="0">
                <a:solidFill>
                  <a:srgbClr val="CC0000"/>
                </a:solidFill>
              </a:rPr>
              <a:t>společné politiky</a:t>
            </a:r>
          </a:p>
          <a:p>
            <a:pPr lvl="1" eaLnBrk="1" hangingPunct="1">
              <a:lnSpc>
                <a:spcPct val="83000"/>
              </a:lnSpc>
            </a:pPr>
            <a:r>
              <a:rPr lang="cs-CZ" altLang="cs-CZ" sz="2400" b="1" dirty="0">
                <a:solidFill>
                  <a:schemeClr val="accent2"/>
                </a:solidFill>
              </a:rPr>
              <a:t>základní (původní</a:t>
            </a:r>
            <a:r>
              <a:rPr lang="cs-CZ" altLang="cs-CZ" sz="2400" dirty="0"/>
              <a:t> </a:t>
            </a:r>
            <a:r>
              <a:rPr lang="cs-CZ" altLang="cs-CZ" sz="2400" dirty="0">
                <a:solidFill>
                  <a:schemeClr val="accent2"/>
                </a:solidFill>
              </a:rPr>
              <a:t>- již ve společném trhu)</a:t>
            </a:r>
            <a:r>
              <a:rPr lang="cs-CZ" altLang="cs-CZ" sz="2400" dirty="0"/>
              <a:t> – zemědělská, dopravní, společná obchodní, sociální, (soutěžní)</a:t>
            </a:r>
          </a:p>
          <a:p>
            <a:pPr lvl="1" eaLnBrk="1" hangingPunct="1">
              <a:lnSpc>
                <a:spcPct val="83000"/>
              </a:lnSpc>
            </a:pPr>
            <a:r>
              <a:rPr lang="cs-CZ" altLang="cs-CZ" sz="2400" b="1" dirty="0">
                <a:solidFill>
                  <a:schemeClr val="accent2"/>
                </a:solidFill>
              </a:rPr>
              <a:t>novější (Maastricht </a:t>
            </a:r>
            <a:r>
              <a:rPr lang="cs-CZ" altLang="cs-CZ" sz="2400" dirty="0">
                <a:solidFill>
                  <a:schemeClr val="accent2"/>
                </a:solidFill>
              </a:rPr>
              <a:t>– až v jednotném vnitřním trhu)</a:t>
            </a:r>
            <a:r>
              <a:rPr lang="cs-CZ" altLang="cs-CZ" sz="2400" b="1" dirty="0">
                <a:solidFill>
                  <a:schemeClr val="accent2"/>
                </a:solidFill>
              </a:rPr>
              <a:t> </a:t>
            </a:r>
            <a:r>
              <a:rPr lang="cs-CZ" altLang="cs-CZ" sz="2400" dirty="0"/>
              <a:t>–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vízová, azylová a přistěhovalecká,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hospodářská a měnová,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fiskální (daně)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ochrana spotřebitele,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hospodářská a sociální soudržnost,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ochrana životního prostředí,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rozvojová spolupráce aj.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2307</Words>
  <Application>Microsoft Office PowerPoint</Application>
  <PresentationFormat>Předvádění na obrazovce (4:3)</PresentationFormat>
  <Paragraphs>195</Paragraphs>
  <Slides>28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Arial Unicode MS</vt:lpstr>
      <vt:lpstr>Times New Roman</vt:lpstr>
      <vt:lpstr>Wingdings</vt:lpstr>
      <vt:lpstr>Výchozí návrh</vt:lpstr>
      <vt:lpstr>Vlastní náplň činnosti Unie Oblasti integrace</vt:lpstr>
      <vt:lpstr>PRÁVO EVROPSKÉ UNIE      Ekonomická integrace:  Jednotný vnitřní trh   Masarykova univerzita 2023</vt:lpstr>
      <vt:lpstr>Právo EU jako integrační nástroj</vt:lpstr>
      <vt:lpstr>Ekonomická integrace:  Společný trh        Jednotný vnitřní trh  Sbližování (harmonizace) práva v EU </vt:lpstr>
      <vt:lpstr>Společný trh</vt:lpstr>
      <vt:lpstr>Období stagnace 70.-80. léta</vt:lpstr>
      <vt:lpstr>Společný trh  x   jednotný vnitřní trh</vt:lpstr>
      <vt:lpstr>Pojem jednotného vnitřního trhu - 1</vt:lpstr>
      <vt:lpstr>Pojem jednotného vnitřního trhu - 2</vt:lpstr>
      <vt:lpstr>Definice vnitřního trhu</vt:lpstr>
      <vt:lpstr>Volný pohyb zboží (uvnitř Unie)</vt:lpstr>
      <vt:lpstr>Co je zboží ?</vt:lpstr>
      <vt:lpstr>Administrativní překážky.  Kvantitativní omezení dovozu a  opatření s rovnocenným účinkem 1 </vt:lpstr>
      <vt:lpstr>Administrativní překážky.  Kvantitativní omezení dovozu a  opatření s rovnocenným účinkem 1a </vt:lpstr>
      <vt:lpstr>Směrnice Komise č. 70/50 ze dne 22. prosince 1969 založená na čl. 33 odst. 7 o zrušení opatření s účinkem rovnocenným množstevním omezením dovozu, na která se nevztahují jiné předpisy přijaté na základě Smlouvy o EHS</vt:lpstr>
      <vt:lpstr> Kvantitativní omezení dovozu a opatření s rovnocenným účinkem 2 </vt:lpstr>
      <vt:lpstr> Kvantitativní omezení dovozu a opatření s rovnocenným účinkem 3 </vt:lpstr>
      <vt:lpstr> Kvantitativní omezení dovozu a opatření s rovnocenným účinkem: dovolené výjimky (čl. 36)</vt:lpstr>
      <vt:lpstr>Metodika určování přípustnosti opatření:</vt:lpstr>
      <vt:lpstr>Podmínky pro pohyb zboží  Jak se řeší různé (konfliktní) požadavky na zboží (vč. dováženého)</vt:lpstr>
      <vt:lpstr>Sbližování (harmonizace) práva</vt:lpstr>
      <vt:lpstr>Základní postupy při harmonizaci - 1</vt:lpstr>
      <vt:lpstr>Základní postupy při harmonizaci – 2 (zmírnění důsledků kvalifikované většiny)</vt:lpstr>
      <vt:lpstr>Základní postupy při harmonizaci – 3 (zmírnění důsledků kvalifikované většiny)</vt:lpstr>
      <vt:lpstr>Technické a podobné normy</vt:lpstr>
      <vt:lpstr>Odstraňování rozdílů bez harmonizace: princip vzájemného uznávání</vt:lpstr>
      <vt:lpstr>Princip vzájemného uznávání (nařízení 2019/515)</vt:lpstr>
      <vt:lpstr>Doplňková judikatura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Vladimír Týč</dc:creator>
  <cp:lastModifiedBy>Vladimír Týč</cp:lastModifiedBy>
  <cp:revision>91</cp:revision>
  <dcterms:modified xsi:type="dcterms:W3CDTF">2023-09-20T12:43:12Z</dcterms:modified>
</cp:coreProperties>
</file>