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4" r:id="rId3"/>
    <p:sldId id="297" r:id="rId4"/>
    <p:sldId id="334" r:id="rId5"/>
    <p:sldId id="363" r:id="rId6"/>
    <p:sldId id="358" r:id="rId7"/>
    <p:sldId id="365" r:id="rId8"/>
    <p:sldId id="332" r:id="rId9"/>
    <p:sldId id="339" r:id="rId10"/>
    <p:sldId id="337" r:id="rId11"/>
    <p:sldId id="357" r:id="rId12"/>
    <p:sldId id="340" r:id="rId13"/>
    <p:sldId id="341" r:id="rId14"/>
    <p:sldId id="360" r:id="rId15"/>
    <p:sldId id="359" r:id="rId16"/>
    <p:sldId id="308" r:id="rId17"/>
    <p:sldId id="345" r:id="rId18"/>
    <p:sldId id="349" r:id="rId19"/>
    <p:sldId id="355" r:id="rId20"/>
    <p:sldId id="315" r:id="rId21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14" d="100"/>
          <a:sy n="114" d="100"/>
        </p:scale>
        <p:origin x="138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B651A8-6691-4151-BFE4-CFC94C14E6F6}" type="slidenum">
              <a:rPr lang="cs-CZ" altLang="cs-CZ" sz="1300" smtClean="0"/>
              <a:pPr/>
              <a:t>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59753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B651A8-6691-4151-BFE4-CFC94C14E6F6}" type="slidenum">
              <a:rPr lang="cs-CZ" altLang="cs-CZ" sz="1300" smtClean="0"/>
              <a:pPr/>
              <a:t>7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4167168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19138" indent="-2762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08075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50988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93900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6DBA8E6-F01A-4141-8A51-46DC6F7548CB}" type="slidenum">
              <a:rPr lang="cs-CZ" altLang="cs-CZ" sz="1300" smtClean="0"/>
              <a:pPr/>
              <a:t>18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56932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22306" y="6203092"/>
            <a:ext cx="6314536" cy="457200"/>
          </a:xfrm>
        </p:spPr>
        <p:txBody>
          <a:bodyPr/>
          <a:lstStyle/>
          <a:p>
            <a:r>
              <a:rPr lang="cs-CZ" altLang="cs-CZ" dirty="0"/>
              <a:t>                         Katedra správní vědy a správního práva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03092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3821" y="1268626"/>
            <a:ext cx="7518400" cy="4316627"/>
          </a:xfrm>
        </p:spPr>
        <p:txBody>
          <a:bodyPr/>
          <a:lstStyle/>
          <a:p>
            <a:r>
              <a:rPr lang="cs-CZ" altLang="cs-CZ" sz="2800" dirty="0">
                <a:solidFill>
                  <a:schemeClr val="tx1"/>
                </a:solidFill>
              </a:rPr>
              <a:t>MP719Z Správní právo II  </a:t>
            </a:r>
            <a:br>
              <a:rPr lang="cs-CZ" altLang="cs-CZ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sz="2400" b="0" dirty="0">
                <a:solidFill>
                  <a:schemeClr val="tx1"/>
                </a:solidFill>
              </a:rPr>
              <a:t>1. přednáška - 25.9.2023</a:t>
            </a:r>
            <a:br>
              <a:rPr lang="cs-CZ" altLang="cs-CZ" sz="2400" b="0" dirty="0">
                <a:solidFill>
                  <a:schemeClr val="tx1"/>
                </a:solidFill>
              </a:rPr>
            </a:br>
            <a:br>
              <a:rPr lang="cs-CZ" altLang="cs-CZ" sz="2400" dirty="0">
                <a:solidFill>
                  <a:schemeClr val="tx1"/>
                </a:solidFill>
              </a:rPr>
            </a:br>
            <a:br>
              <a:rPr lang="cs-CZ" altLang="cs-CZ" dirty="0">
                <a:solidFill>
                  <a:schemeClr val="tx1"/>
                </a:solidFill>
              </a:rPr>
            </a:b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sz="2000" b="0" i="1" dirty="0" err="1">
                <a:solidFill>
                  <a:schemeClr val="tx1"/>
                </a:solidFill>
              </a:rPr>
              <a:t>doc.JUDr</a:t>
            </a:r>
            <a:r>
              <a:rPr lang="cs-CZ" altLang="cs-CZ" sz="2000" b="0" i="1" dirty="0">
                <a:solidFill>
                  <a:schemeClr val="tx1"/>
                </a:solidFill>
              </a:rPr>
              <a:t>. Soňa Skulová,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79508"/>
            <a:ext cx="8086635" cy="623199"/>
          </a:xfrm>
        </p:spPr>
        <p:txBody>
          <a:bodyPr/>
          <a:lstStyle/>
          <a:p>
            <a:r>
              <a:rPr lang="cs-CZ" dirty="0"/>
              <a:t>                  Výuka předmětu Správní právo II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02706"/>
            <a:ext cx="8082321" cy="470397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nezahrnuje pouze poznatky a informace:</a:t>
            </a:r>
          </a:p>
          <a:p>
            <a:pPr marL="0" indent="0">
              <a:buNone/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formách realizace veřejné správy </a:t>
            </a:r>
            <a:r>
              <a:rPr lang="cs-CZ" sz="2000" b="1" i="1" dirty="0"/>
              <a:t>(druhy, znaky, vztahy),  včetně správního trestání, ale také, </a:t>
            </a:r>
            <a:r>
              <a:rPr lang="cs-CZ" sz="2000" b="1" i="1" u="sng" dirty="0"/>
              <a:t>v logické posloupnosti</a:t>
            </a:r>
            <a:r>
              <a:rPr lang="cs-CZ" sz="2000" b="1" i="1" dirty="0"/>
              <a:t> problematiku:</a:t>
            </a:r>
          </a:p>
          <a:p>
            <a:pPr algn="just">
              <a:buFontTx/>
              <a:buChar char="-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vázanosti, resp. „volnosti“ v činnosti SO </a:t>
            </a:r>
            <a:r>
              <a:rPr lang="cs-CZ" sz="2000" dirty="0"/>
              <a:t>(správná uvážení, neurčité pojmy), </a:t>
            </a:r>
          </a:p>
          <a:p>
            <a:pPr algn="just">
              <a:buFontTx/>
              <a:buChar char="-"/>
            </a:pP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právních záruk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dirty="0"/>
              <a:t>ve veřejné správě (= rovněž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 systém</a:t>
            </a:r>
            <a:r>
              <a:rPr lang="cs-CZ" sz="2000" dirty="0"/>
              <a:t>), včetně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zvnějšku vůči VS</a:t>
            </a:r>
            <a:r>
              <a:rPr lang="cs-CZ" sz="2000" b="1" dirty="0"/>
              <a:t> </a:t>
            </a:r>
            <a:r>
              <a:rPr lang="cs-CZ" sz="2000" dirty="0"/>
              <a:t>vykonávaných či uplatňovaných, </a:t>
            </a:r>
          </a:p>
          <a:p>
            <a:pPr marL="0" indent="0" algn="just">
              <a:buNone/>
            </a:pPr>
            <a:r>
              <a:rPr lang="cs-CZ" sz="2000" dirty="0"/>
              <a:t>včetně </a:t>
            </a:r>
            <a:r>
              <a:rPr lang="cs-CZ" sz="2000" b="1" dirty="0"/>
              <a:t>řešení vad </a:t>
            </a:r>
            <a:r>
              <a:rPr lang="cs-CZ" sz="2000" dirty="0"/>
              <a:t>vydaných aktů, a vad </a:t>
            </a:r>
            <a:r>
              <a:rPr lang="cs-CZ" sz="2000" b="1" dirty="0"/>
              <a:t>v postupu </a:t>
            </a:r>
            <a:r>
              <a:rPr lang="cs-CZ" sz="2000" dirty="0"/>
              <a:t>(</a:t>
            </a:r>
            <a:r>
              <a:rPr lang="cs-CZ" sz="2000" b="1" dirty="0"/>
              <a:t>přezkum uvnitř VS, a také soudní), </a:t>
            </a:r>
          </a:p>
          <a:p>
            <a:pPr algn="just">
              <a:buFontTx/>
              <a:buChar char="-"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uplatňování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 právní odpovědnosti</a:t>
            </a:r>
            <a:r>
              <a:rPr lang="cs-CZ" sz="2000" dirty="0"/>
              <a:t>, včetně správního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trestání</a:t>
            </a:r>
            <a:r>
              <a:rPr lang="cs-CZ" sz="2000" dirty="0"/>
              <a:t>, </a:t>
            </a:r>
          </a:p>
          <a:p>
            <a:pPr marL="0" indent="0" algn="just">
              <a:buNone/>
            </a:pPr>
            <a:r>
              <a:rPr lang="cs-CZ" sz="2000" dirty="0"/>
              <a:t> - a také 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za újmu </a:t>
            </a:r>
            <a:r>
              <a:rPr lang="cs-CZ" sz="2000" dirty="0"/>
              <a:t>materiální a nemateriální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způsobené veřejnou správou.</a:t>
            </a:r>
          </a:p>
          <a:p>
            <a:pPr marL="0" indent="0" algn="just">
              <a:buNone/>
            </a:pPr>
            <a:r>
              <a:rPr lang="cs-CZ" sz="2000" dirty="0"/>
              <a:t>                            </a:t>
            </a:r>
            <a:r>
              <a:rPr lang="cs-CZ" dirty="0"/>
              <a:t>(K tomu – srov. </a:t>
            </a:r>
            <a:r>
              <a:rPr lang="cs-CZ" b="1" dirty="0"/>
              <a:t>program přenášek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 algn="just">
              <a:buNone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687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115" y="875018"/>
            <a:ext cx="8086635" cy="647700"/>
          </a:xfrm>
        </p:spPr>
        <p:txBody>
          <a:bodyPr/>
          <a:lstStyle/>
          <a:p>
            <a:r>
              <a:rPr lang="cs-CZ" dirty="0"/>
              <a:t>Následovat  bude </a:t>
            </a:r>
            <a:r>
              <a:rPr lang="cs-CZ" b="0" dirty="0"/>
              <a:t>(na jaře 2024</a:t>
            </a:r>
            <a:r>
              <a:rPr lang="cs-CZ" b="0" dirty="0">
                <a:sym typeface="Wingdings" pitchFamily="2" charset="2"/>
              </a:rPr>
              <a:t>)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457" y="1664809"/>
            <a:ext cx="8082321" cy="444149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Správní právo III. </a:t>
            </a:r>
          </a:p>
          <a:p>
            <a:pPr marL="0" indent="0">
              <a:buNone/>
              <a:defRPr/>
            </a:pPr>
            <a:r>
              <a:rPr lang="cs-CZ" dirty="0"/>
              <a:t>                    = tzv. </a:t>
            </a:r>
            <a:r>
              <a:rPr lang="cs-CZ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zvláštní část správního práva</a:t>
            </a:r>
            <a:r>
              <a:rPr lang="cs-CZ" dirty="0"/>
              <a:t>.</a:t>
            </a:r>
          </a:p>
          <a:p>
            <a:pPr marL="0" indent="0">
              <a:buNone/>
              <a:defRPr/>
            </a:pPr>
            <a:r>
              <a:rPr lang="cs-CZ" dirty="0"/>
              <a:t>Zde právní úprava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vybraných odvětví </a:t>
            </a:r>
            <a:r>
              <a:rPr lang="cs-CZ" dirty="0"/>
              <a:t>veřejné správy.</a:t>
            </a:r>
          </a:p>
          <a:p>
            <a:pPr marL="0" indent="0">
              <a:buNone/>
              <a:defRPr/>
            </a:pPr>
            <a:r>
              <a:rPr lang="cs-CZ" dirty="0"/>
              <a:t>A to </a:t>
            </a:r>
            <a:r>
              <a:rPr lang="cs-CZ" b="1" dirty="0"/>
              <a:t>„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celostně“</a:t>
            </a:r>
            <a:r>
              <a:rPr lang="cs-CZ" b="1" dirty="0"/>
              <a:t> </a:t>
            </a:r>
            <a:r>
              <a:rPr lang="cs-CZ" dirty="0"/>
              <a:t>- v aspektu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organizačním, činnosti</a:t>
            </a:r>
            <a:r>
              <a:rPr lang="cs-CZ" dirty="0"/>
              <a:t> v dané oblasti, včetně uplatňování odpovědnosti.</a:t>
            </a:r>
          </a:p>
          <a:p>
            <a:pPr marL="0" indent="0">
              <a:buNone/>
              <a:defRPr/>
            </a:pPr>
            <a:r>
              <a:rPr lang="cs-CZ" dirty="0"/>
              <a:t>Současně budou zdůrazněny event.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procesní.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</a:p>
          <a:p>
            <a:pPr marL="0" indent="0">
              <a:buNone/>
              <a:defRPr/>
            </a:pPr>
            <a:r>
              <a:rPr lang="cs-CZ" dirty="0"/>
              <a:t>POZN. K výuce : předměty</a:t>
            </a:r>
            <a:r>
              <a:rPr lang="cs-CZ" b="1" dirty="0"/>
              <a:t> Správní právo 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I, II a III:</a:t>
            </a: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souborná zkouška </a:t>
            </a:r>
            <a:r>
              <a:rPr lang="cs-CZ" dirty="0"/>
              <a:t>– v VIII. semestru.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324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 noChangeArrowheads="1"/>
          </p:cNvSpPr>
          <p:nvPr>
            <p:ph type="title"/>
          </p:nvPr>
        </p:nvSpPr>
        <p:spPr>
          <a:xfrm>
            <a:off x="509589" y="350730"/>
            <a:ext cx="8086635" cy="701456"/>
          </a:xfrm>
        </p:spPr>
        <p:txBody>
          <a:bodyPr/>
          <a:lstStyle/>
          <a:p>
            <a:pPr algn="ctr"/>
            <a:r>
              <a:rPr lang="cs-CZ" altLang="cs-CZ" dirty="0"/>
              <a:t>Systém správního práva – </a:t>
            </a:r>
            <a:r>
              <a:rPr lang="cs-CZ" altLang="cs-CZ" u="sng" dirty="0"/>
              <a:t>praktický pohled</a:t>
            </a:r>
            <a:r>
              <a:rPr lang="cs-CZ" altLang="cs-CZ" dirty="0"/>
              <a:t>:</a:t>
            </a:r>
          </a:p>
        </p:txBody>
      </p:sp>
      <p:sp>
        <p:nvSpPr>
          <p:cNvPr id="13315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589" y="1290181"/>
            <a:ext cx="8082321" cy="4842332"/>
          </a:xfrm>
        </p:spPr>
        <p:txBody>
          <a:bodyPr/>
          <a:lstStyle/>
          <a:p>
            <a:r>
              <a:rPr lang="cs-CZ" altLang="cs-CZ" b="1" dirty="0"/>
              <a:t>V předpisech správního práva </a:t>
            </a:r>
            <a:r>
              <a:rPr lang="cs-CZ" altLang="cs-CZ" dirty="0"/>
              <a:t>upravujících výkon správy na jednotlivých úsecích –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propojení 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 částí </a:t>
            </a:r>
            <a:r>
              <a:rPr lang="cs-CZ" altLang="cs-CZ" i="1" dirty="0"/>
              <a:t>správního práva. </a:t>
            </a:r>
          </a:p>
          <a:p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Jednotlivé právní předpisy </a:t>
            </a:r>
            <a:r>
              <a:rPr lang="cs-CZ" altLang="cs-CZ" dirty="0"/>
              <a:t>různě provázány – na základě struktury správního práva, a požadavku ucelenosti úpravy.  </a:t>
            </a:r>
          </a:p>
          <a:p>
            <a:r>
              <a:rPr lang="cs-CZ" altLang="cs-CZ" sz="2000" dirty="0"/>
              <a:t>(+ vztahy s</a:t>
            </a:r>
            <a:r>
              <a:rPr lang="cs-CZ" altLang="cs-CZ" sz="2000" i="1" dirty="0"/>
              <a:t> jinými odvětvími</a:t>
            </a:r>
            <a:r>
              <a:rPr lang="cs-CZ" altLang="cs-CZ" sz="2000" dirty="0"/>
              <a:t>; specificky s ústavním právem)</a:t>
            </a:r>
          </a:p>
          <a:p>
            <a:endParaRPr lang="cs-CZ" altLang="cs-CZ" sz="1800" dirty="0"/>
          </a:p>
          <a:p>
            <a:r>
              <a:rPr lang="cs-CZ" altLang="cs-CZ" sz="2000" dirty="0" err="1"/>
              <a:t>Pozn</a:t>
            </a:r>
            <a:r>
              <a:rPr lang="cs-CZ" altLang="cs-CZ" sz="2000" dirty="0"/>
              <a:t>: </a:t>
            </a:r>
            <a:r>
              <a:rPr lang="cs-CZ" altLang="cs-CZ" sz="2000" b="1" dirty="0"/>
              <a:t>V rámci jednotlivých předpisů (zákonů) </a:t>
            </a:r>
            <a:r>
              <a:rPr lang="cs-CZ" altLang="cs-CZ" sz="2000" dirty="0"/>
              <a:t>zařazeny </a:t>
            </a:r>
            <a:r>
              <a:rPr lang="cs-CZ" altLang="cs-CZ" sz="2000" b="1" dirty="0"/>
              <a:t>normy upravujíc</a:t>
            </a:r>
            <a:r>
              <a:rPr lang="cs-CZ" altLang="cs-CZ" sz="1800" b="1" dirty="0"/>
              <a:t>í:</a:t>
            </a:r>
            <a:r>
              <a:rPr lang="cs-CZ" altLang="cs-CZ" sz="1800" dirty="0"/>
              <a:t> organizační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strukturu</a:t>
            </a:r>
            <a:r>
              <a:rPr lang="cs-CZ" altLang="cs-CZ" sz="1800" dirty="0"/>
              <a:t>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vztahy</a:t>
            </a:r>
            <a:r>
              <a:rPr lang="cs-CZ" altLang="cs-CZ" sz="1800" dirty="0"/>
              <a:t> k jiným správním orgánům, okruh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působnosti</a:t>
            </a:r>
            <a:r>
              <a:rPr lang="cs-CZ" altLang="cs-CZ" sz="1800" dirty="0"/>
              <a:t>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a činnost </a:t>
            </a:r>
            <a:r>
              <a:rPr lang="cs-CZ" altLang="cs-CZ" sz="1800" dirty="0"/>
              <a:t>jednotlivých správních orgánů,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záruky legality </a:t>
            </a:r>
            <a:r>
              <a:rPr lang="cs-CZ" altLang="cs-CZ" sz="1800" dirty="0"/>
              <a:t>při výkonu veřejné správy, a také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povinnosti a oprávnění </a:t>
            </a:r>
            <a:r>
              <a:rPr lang="cs-CZ" altLang="cs-CZ" sz="1800" dirty="0"/>
              <a:t>dotčených osob („veřejná subjektivní práva“) v příslušné oblasti, otázky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</a:t>
            </a:r>
            <a:r>
              <a:rPr lang="cs-CZ" altLang="cs-CZ" sz="1800" dirty="0"/>
              <a:t>za porušení povinností (správní trestání), a dále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postupy</a:t>
            </a:r>
            <a:r>
              <a:rPr lang="cs-CZ" altLang="cs-CZ" sz="1800" dirty="0"/>
              <a:t> při výkonu veřejné správy.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F25AF1-E8DF-4DB6-90C7-B1AC6CFAB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331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D701C9C8-9A3D-4C00-AA25-C2B0CA5E4273}" type="slidenum">
              <a:rPr lang="cs-CZ" altLang="cs-CZ" sz="1200"/>
              <a:pPr/>
              <a:t>12</a:t>
            </a:fld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50212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 noChangeArrowheads="1"/>
          </p:cNvSpPr>
          <p:nvPr>
            <p:ph type="title"/>
          </p:nvPr>
        </p:nvSpPr>
        <p:spPr>
          <a:xfrm>
            <a:off x="509589" y="725487"/>
            <a:ext cx="8086635" cy="457200"/>
          </a:xfrm>
        </p:spPr>
        <p:txBody>
          <a:bodyPr/>
          <a:lstStyle/>
          <a:p>
            <a:pPr algn="ctr"/>
            <a:r>
              <a:rPr lang="cs-CZ" altLang="cs-CZ" dirty="0"/>
              <a:t>Příklad:</a:t>
            </a:r>
          </a:p>
        </p:txBody>
      </p:sp>
      <p:sp>
        <p:nvSpPr>
          <p:cNvPr id="14339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589" y="1300294"/>
            <a:ext cx="8082321" cy="4832219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Z oblasti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správy živnostenské</a:t>
            </a:r>
            <a:r>
              <a:rPr lang="cs-CZ" altLang="cs-CZ" dirty="0"/>
              <a:t>:</a:t>
            </a:r>
          </a:p>
          <a:p>
            <a:pPr marL="0" indent="0">
              <a:buNone/>
            </a:pPr>
            <a:r>
              <a:rPr lang="cs-CZ" altLang="cs-CZ" sz="2000" dirty="0"/>
              <a:t>- Zákon č. 455/1991 Sb.,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živnostenském podnikání     </a:t>
            </a:r>
            <a:r>
              <a:rPr lang="cs-CZ" altLang="cs-CZ" sz="2000" dirty="0"/>
              <a:t>(živnostenský zákon) - obsah:</a:t>
            </a:r>
          </a:p>
          <a:p>
            <a:r>
              <a:rPr lang="cs-CZ" altLang="cs-CZ" sz="1800" dirty="0"/>
              <a:t>Část první – Všeobecná ustanovení</a:t>
            </a:r>
          </a:p>
          <a:p>
            <a:r>
              <a:rPr lang="cs-CZ" altLang="cs-CZ" sz="1800" dirty="0"/>
              <a:t>Část druhá – Druhy živností</a:t>
            </a:r>
          </a:p>
          <a:p>
            <a:r>
              <a:rPr lang="cs-CZ" altLang="cs-CZ" sz="1800" dirty="0"/>
              <a:t>Část třetí – Rozsah živnostenského oprávnění</a:t>
            </a:r>
          </a:p>
          <a:p>
            <a:r>
              <a:rPr lang="cs-CZ" altLang="cs-CZ" sz="1800" dirty="0"/>
              <a:t>Část čtvrtá – vznik, změna a zánik ŽO a živnostenský rejstřík</a:t>
            </a:r>
          </a:p>
          <a:p>
            <a:r>
              <a:rPr lang="cs-CZ" altLang="cs-CZ" sz="1800" dirty="0"/>
              <a:t>Část pátá – Živnostenská kontrola a přestupky</a:t>
            </a:r>
          </a:p>
          <a:p>
            <a:r>
              <a:rPr lang="cs-CZ" altLang="cs-CZ" sz="1800" dirty="0"/>
              <a:t>Část šestá – Společná, přechodná a závěrečná ustanovení,</a:t>
            </a:r>
          </a:p>
          <a:p>
            <a:pPr marL="0" indent="0">
              <a:buNone/>
            </a:pPr>
            <a:r>
              <a:rPr lang="cs-CZ" altLang="cs-CZ" sz="1800" dirty="0"/>
              <a:t>a také:</a:t>
            </a:r>
          </a:p>
          <a:p>
            <a:pPr marL="0" indent="0">
              <a:buNone/>
            </a:pPr>
            <a:r>
              <a:rPr lang="cs-CZ" sz="2000" dirty="0"/>
              <a:t>- Zákon č. 570/1991 Sb.,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živnostenských úřadech.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Otázky:</a:t>
            </a:r>
            <a:r>
              <a:rPr lang="cs-CZ" sz="2000" dirty="0"/>
              <a:t> Kdo vykonává působnost Živnostenského úřadu ČR ? Kde sídlí obecní a krajské živnostenské úřady? Podle jakých pravidel probíhají postupy u těchto úřadů? Čím se řídí postup kontroly, a ukládání sankcí? 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2AFA30-EAEA-498C-9F6A-6F399CB053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434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A4DF59A1-7A37-4852-8AAE-C6A8B5432D52}" type="slidenum">
              <a:rPr lang="cs-CZ" altLang="cs-CZ" sz="1200"/>
              <a:pPr/>
              <a:t>13</a:t>
            </a:fld>
            <a:endParaRPr lang="cs-CZ" altLang="cs-CZ" sz="1200"/>
          </a:p>
        </p:txBody>
      </p:sp>
      <p:pic>
        <p:nvPicPr>
          <p:cNvPr id="3" name="Obrázek 2" descr="Obsah obrázku lano, interiér&#10;&#10;Popis byl vytvořen automaticky">
            <a:extLst>
              <a:ext uri="{FF2B5EF4-FFF2-40B4-BE49-F238E27FC236}">
                <a16:creationId xmlns:a16="http://schemas.microsoft.com/office/drawing/2014/main" id="{DD67612F-CF86-B8BD-6072-1CD02D95E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234" y="83890"/>
            <a:ext cx="3268211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54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1ADC3-EF11-3C35-B075-4CBB4AAB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Nebo aktuálně, dokládající složitost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A14ED-2161-2A97-E7CF-41909AA2E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s některými nevyjasněnými, resp. „neusazenými“  otázkami či souvislostmi.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rgbClr val="0070C0"/>
                </a:solidFill>
              </a:rPr>
              <a:t>Příklad: </a:t>
            </a:r>
          </a:p>
          <a:p>
            <a:pPr marL="0" indent="0" algn="just">
              <a:buNone/>
            </a:pPr>
            <a:r>
              <a:rPr lang="cs-CZ" sz="2400" dirty="0"/>
              <a:t>Postup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vydávání mimořádných opatření </a:t>
            </a:r>
            <a:r>
              <a:rPr lang="cs-CZ" sz="2400" dirty="0"/>
              <a:t>proti Covidu-19, jejich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 (rušení), </a:t>
            </a:r>
            <a:r>
              <a:rPr lang="cs-CZ" sz="2400" dirty="0"/>
              <a:t>a rozhodování o ne/poskytnutí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 za újmu</a:t>
            </a:r>
            <a:r>
              <a:rPr lang="cs-CZ" sz="2400" dirty="0"/>
              <a:t> způsobenou těmito opatřeními.</a:t>
            </a:r>
          </a:p>
          <a:p>
            <a:pPr marL="0" indent="0">
              <a:buNone/>
            </a:pPr>
            <a:r>
              <a:rPr lang="cs-CZ" sz="2400" dirty="0"/>
              <a:t>   (srov. např. aktuální rozhodnutí NS </a:t>
            </a:r>
            <a:r>
              <a:rPr lang="cs-CZ" sz="2400" dirty="0" err="1"/>
              <a:t>sp.zn</a:t>
            </a:r>
            <a:r>
              <a:rPr lang="cs-CZ" sz="2400" dirty="0"/>
              <a:t>. 30 </a:t>
            </a:r>
            <a:r>
              <a:rPr lang="cs-CZ" sz="2400" dirty="0" err="1"/>
              <a:t>Cdo</a:t>
            </a:r>
            <a:r>
              <a:rPr lang="cs-CZ" sz="2400" dirty="0"/>
              <a:t> 63/2023).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D78C28-4CBF-A664-562B-79C7FFAD4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7994F9-9F81-C9EA-45D4-ED37CF5A19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3788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259832"/>
            <a:ext cx="8086635" cy="142464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III. </a:t>
            </a:r>
            <a:r>
              <a:rPr lang="cs-CZ" b="0" dirty="0"/>
              <a:t>Rekapitulace poznatků o </a:t>
            </a:r>
            <a:r>
              <a:rPr lang="cs-CZ" dirty="0"/>
              <a:t>činnosti veřejné správy: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75719"/>
            <a:ext cx="8082321" cy="4756794"/>
          </a:xfrm>
        </p:spPr>
        <p:txBody>
          <a:bodyPr/>
          <a:lstStyle/>
          <a:p>
            <a:pPr algn="just"/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(„VS“) naplňuje své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poslání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(cíle, účely, úkoly) skrze svou činnost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U tohoto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funkčního pojetí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r>
              <a:rPr lang="cs-CZ" sz="2000" dirty="0"/>
              <a:t>          - jde o realizaci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obsahu norem správního práva hmotného</a:t>
            </a:r>
            <a:r>
              <a:rPr lang="cs-CZ" sz="2000" dirty="0"/>
              <a:t>, a to</a:t>
            </a:r>
          </a:p>
          <a:p>
            <a:pPr marL="0" indent="0">
              <a:buNone/>
            </a:pPr>
            <a:r>
              <a:rPr lang="cs-CZ" sz="2000" dirty="0"/>
              <a:t>prostřednictvím, resp.na základě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norem organizačních (kompetenčních) a procesních,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- nacházíme </a:t>
            </a:r>
            <a:r>
              <a:rPr lang="cs-CZ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mnohost,</a:t>
            </a:r>
            <a:r>
              <a:rPr lang="cs-CZ" sz="2000" dirty="0">
                <a:solidFill>
                  <a:schemeClr val="bg2"/>
                </a:solidFill>
              </a:rPr>
              <a:t> různorodost </a:t>
            </a:r>
            <a:r>
              <a:rPr lang="cs-CZ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forem činnosti,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zejména v</a:t>
            </a:r>
            <a:r>
              <a:rPr lang="cs-CZ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eřejnoprávní,</a:t>
            </a:r>
          </a:p>
          <a:p>
            <a:pPr marL="0" indent="0">
              <a:buNone/>
            </a:pPr>
            <a:r>
              <a:rPr lang="cs-CZ" sz="2000" b="1" dirty="0"/>
              <a:t>-  ZNAKY: </a:t>
            </a:r>
            <a:r>
              <a:rPr lang="cs-CZ" sz="2000" dirty="0"/>
              <a:t>vyšší míra </a:t>
            </a:r>
            <a:r>
              <a:rPr lang="cs-CZ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vázanosti zákonem</a:t>
            </a:r>
            <a:r>
              <a:rPr lang="cs-CZ" sz="2000" dirty="0">
                <a:solidFill>
                  <a:schemeClr val="bg2"/>
                </a:solidFill>
              </a:rPr>
              <a:t>, jednání ve </a:t>
            </a:r>
            <a:r>
              <a:rPr lang="cs-CZ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veřejném zájmu</a:t>
            </a:r>
            <a:r>
              <a:rPr lang="cs-CZ" sz="2000" dirty="0">
                <a:solidFill>
                  <a:schemeClr val="bg2"/>
                </a:solidFill>
              </a:rPr>
              <a:t>, zpravidla </a:t>
            </a:r>
            <a:r>
              <a:rPr lang="cs-CZ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stanovenými postupy</a:t>
            </a:r>
            <a:r>
              <a:rPr lang="cs-CZ" sz="2000" dirty="0">
                <a:solidFill>
                  <a:schemeClr val="bg2"/>
                </a:solidFill>
              </a:rPr>
              <a:t>, s </a:t>
            </a:r>
            <a:r>
              <a:rPr lang="cs-CZ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odpovědností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/>
              <a:t>z</a:t>
            </a:r>
            <a:r>
              <a:rPr lang="cs-CZ" sz="2000" i="1" dirty="0"/>
              <a:t>a zákonnost, resp. správnost postupu a výsledku, či za event. </a:t>
            </a:r>
            <a:r>
              <a:rPr lang="cs-CZ" sz="2000" dirty="0"/>
              <a:t> </a:t>
            </a:r>
            <a:r>
              <a:rPr lang="cs-CZ" sz="2000" i="1" dirty="0"/>
              <a:t>nečinnost</a:t>
            </a:r>
            <a:r>
              <a:rPr lang="cs-CZ" sz="2000" dirty="0"/>
              <a:t>, včetně odpovědnosti za způsobenou  újmu. 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Přitom obsah, rozsah a poměr forem </a:t>
            </a:r>
            <a:r>
              <a:rPr lang="cs-CZ" sz="2000" dirty="0"/>
              <a:t>– </a:t>
            </a:r>
            <a:r>
              <a:rPr lang="cs-CZ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určován cíli a úkoly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veřejné  správy, a plnění příslušných funkcí VS.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2335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16693"/>
            <a:ext cx="8086635" cy="782594"/>
          </a:xfrm>
        </p:spPr>
        <p:txBody>
          <a:bodyPr/>
          <a:lstStyle/>
          <a:p>
            <a:r>
              <a:rPr lang="cs-CZ" dirty="0"/>
              <a:t>Základní pojmy spojené s realizací (činnosti) veřejné správy: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9287"/>
            <a:ext cx="8082321" cy="4633226"/>
          </a:xfrm>
        </p:spPr>
        <p:txBody>
          <a:bodyPr/>
          <a:lstStyle/>
          <a:p>
            <a:r>
              <a:rPr 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>
                <a:solidFill>
                  <a:srgbClr val="002060"/>
                </a:solidFill>
              </a:rPr>
              <a:t> správního orgánu </a:t>
            </a:r>
            <a:r>
              <a:rPr lang="cs-CZ" sz="2000" dirty="0">
                <a:solidFill>
                  <a:srgbClr val="002060"/>
                </a:solidFill>
              </a:rPr>
              <a:t>(= co je oprávněn činit vůči komu, čemu),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	tj. - souhrn právních prostředků  správního orgánu (</a:t>
            </a:r>
            <a:r>
              <a:rPr lang="cs-CZ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„SO“</a:t>
            </a:r>
            <a:r>
              <a:rPr lang="cs-CZ" sz="2000" dirty="0">
                <a:solidFill>
                  <a:srgbClr val="002060"/>
                </a:solidFill>
              </a:rPr>
              <a:t>), určených k realizaci působnosti.</a:t>
            </a:r>
          </a:p>
          <a:p>
            <a:r>
              <a:rPr 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</a:t>
            </a:r>
            <a:r>
              <a:rPr lang="cs-CZ" sz="2000" b="1" dirty="0">
                <a:solidFill>
                  <a:srgbClr val="002060"/>
                </a:solidFill>
              </a:rPr>
              <a:t> správního orgánu</a:t>
            </a:r>
            <a:r>
              <a:rPr lang="cs-CZ" sz="2000" dirty="0">
                <a:solidFill>
                  <a:srgbClr val="002060"/>
                </a:solidFill>
              </a:rPr>
              <a:t> =  okruh věcí, které SO řeší (v jakých věcech, vztazích, území = věcná, územní).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           Pozn.: V procesním právu – otázka „</a:t>
            </a:r>
            <a:r>
              <a:rPr lang="cs-CZ" sz="20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příslušnosti</a:t>
            </a:r>
            <a:r>
              <a:rPr lang="cs-CZ" sz="2000" dirty="0">
                <a:solidFill>
                  <a:srgbClr val="002060"/>
                </a:solidFill>
              </a:rPr>
              <a:t>“ SO. 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002060"/>
                </a:solidFill>
              </a:rPr>
              <a:t>Uplatňuje se plně </a:t>
            </a:r>
            <a:r>
              <a:rPr lang="cs-CZ" sz="2000" b="1" i="1" dirty="0">
                <a:solidFill>
                  <a:srgbClr val="002060"/>
                </a:solidFill>
              </a:rPr>
              <a:t>princip legality.</a:t>
            </a:r>
          </a:p>
          <a:p>
            <a:pPr marL="0" indent="0">
              <a:buNone/>
            </a:pPr>
            <a:endParaRPr lang="cs-CZ" sz="20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Rozlišujeme </a:t>
            </a:r>
            <a:r>
              <a:rPr lang="cs-CZ" sz="2000" b="1" dirty="0">
                <a:solidFill>
                  <a:srgbClr val="002060"/>
                </a:solidFill>
              </a:rPr>
              <a:t>formy činnosti:</a:t>
            </a:r>
          </a:p>
          <a:p>
            <a:pPr>
              <a:buFontTx/>
              <a:buChar char="-"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právní, </a:t>
            </a:r>
            <a:r>
              <a:rPr lang="cs-CZ" sz="2000" dirty="0"/>
              <a:t>s přímými právními důsledky (účinky) hmotněprávními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</a:t>
            </a:r>
            <a:r>
              <a:rPr lang="cs-CZ" sz="2000" dirty="0"/>
              <a:t>tj. do právní pozice adresátů), </a:t>
            </a:r>
          </a:p>
          <a:p>
            <a:pPr>
              <a:buFontTx/>
              <a:buChar char="-"/>
            </a:pPr>
            <a:r>
              <a:rPr lang="cs-CZ" sz="2000" dirty="0"/>
              <a:t>tzv.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„neprávní“ </a:t>
            </a:r>
            <a:r>
              <a:rPr lang="cs-CZ" sz="2000" dirty="0"/>
              <a:t>formy, </a:t>
            </a:r>
            <a:r>
              <a:rPr lang="cs-CZ" sz="2000" i="1" dirty="0"/>
              <a:t>bez </a:t>
            </a:r>
            <a:r>
              <a:rPr lang="cs-CZ" sz="2000" dirty="0"/>
              <a:t>uvedených důsledků.</a:t>
            </a:r>
          </a:p>
          <a:p>
            <a:pPr marL="0" indent="0">
              <a:buNone/>
            </a:pPr>
            <a:endParaRPr lang="cs-CZ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</a:t>
            </a:r>
          </a:p>
        </p:txBody>
      </p:sp>
    </p:spTree>
    <p:extLst>
      <p:ext uri="{BB962C8B-B14F-4D97-AF65-F5344CB8AC3E}">
        <p14:creationId xmlns:p14="http://schemas.microsoft.com/office/powerpoint/2010/main" val="2035707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452" y="685799"/>
            <a:ext cx="7832036" cy="785191"/>
          </a:xfrm>
        </p:spPr>
        <p:txBody>
          <a:bodyPr/>
          <a:lstStyle/>
          <a:p>
            <a:r>
              <a:rPr lang="cs-CZ" dirty="0"/>
              <a:t>	   Podmínky výkonu pravomoci</a:t>
            </a:r>
            <a:br>
              <a:rPr lang="cs-CZ" dirty="0"/>
            </a:br>
            <a:r>
              <a:rPr lang="cs-CZ" dirty="0"/>
              <a:t> 	       správních orgánů: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44756"/>
            <a:ext cx="8082321" cy="436929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Pravomoc – vždy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zákonný základ. </a:t>
            </a:r>
          </a:p>
          <a:p>
            <a:pPr marL="0" indent="0">
              <a:buNone/>
            </a:pPr>
            <a:r>
              <a:rPr lang="cs-CZ" sz="2000" b="1" dirty="0"/>
              <a:t>Skladba</a:t>
            </a:r>
            <a:r>
              <a:rPr lang="cs-CZ" sz="2000" dirty="0"/>
              <a:t> pravomocí –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nestejnorodá</a:t>
            </a:r>
            <a:r>
              <a:rPr lang="cs-CZ" sz="2000" dirty="0"/>
              <a:t> u různých druhů SO – dle účelu, obsahu, zaměření jejich činnosti.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i="1" dirty="0"/>
              <a:t>Výkon pravomoci SO </a:t>
            </a:r>
            <a:r>
              <a:rPr lang="cs-CZ" sz="2000" dirty="0"/>
              <a:t>– působí </a:t>
            </a:r>
            <a:r>
              <a:rPr lang="cs-CZ" sz="2000" b="1" dirty="0">
                <a:solidFill>
                  <a:srgbClr val="002060"/>
                </a:solidFill>
              </a:rPr>
              <a:t>vůči adresátům</a:t>
            </a:r>
            <a:r>
              <a:rPr lang="cs-CZ" sz="2000" dirty="0"/>
              <a:t>,</a:t>
            </a:r>
          </a:p>
          <a:p>
            <a:pPr marL="0" indent="0">
              <a:buNone/>
            </a:pPr>
            <a:r>
              <a:rPr lang="cs-CZ" sz="2000" dirty="0"/>
              <a:t>  - zasahují či se mohou dotýkat jejich </a:t>
            </a:r>
            <a:r>
              <a:rPr lang="cs-CZ" sz="2000" b="1" dirty="0">
                <a:solidFill>
                  <a:srgbClr val="7030A0"/>
                </a:solidFill>
              </a:rPr>
              <a:t>subjektivních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práv </a:t>
            </a:r>
            <a:r>
              <a:rPr lang="cs-CZ" sz="2000" dirty="0"/>
              <a:t>(</a:t>
            </a:r>
            <a:r>
              <a:rPr lang="cs-CZ" sz="2000" i="1" dirty="0"/>
              <a:t>„dotčené osoby“</a:t>
            </a:r>
            <a:r>
              <a:rPr lang="cs-CZ" sz="2000" dirty="0"/>
              <a:t> – </a:t>
            </a:r>
            <a:r>
              <a:rPr lang="cs-CZ" sz="2000" dirty="0" err="1"/>
              <a:t>s.ř</a:t>
            </a:r>
            <a:r>
              <a:rPr lang="cs-CZ" sz="2000" dirty="0"/>
              <a:t>.). 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subjektivní práva </a:t>
            </a:r>
            <a:r>
              <a:rPr lang="cs-CZ" sz="2000" dirty="0"/>
              <a:t>= </a:t>
            </a:r>
            <a:r>
              <a:rPr lang="cs-CZ" sz="2000" b="1" dirty="0"/>
              <a:t>souhrn </a:t>
            </a:r>
            <a:r>
              <a:rPr lang="cs-CZ" sz="2000" b="1" i="1" u="sng" dirty="0"/>
              <a:t>oprávnění a povinností</a:t>
            </a:r>
            <a:r>
              <a:rPr lang="cs-CZ" sz="2000" b="1" dirty="0"/>
              <a:t>,</a:t>
            </a:r>
            <a:r>
              <a:rPr lang="cs-CZ" sz="2000" dirty="0"/>
              <a:t> jež má </a:t>
            </a:r>
            <a:r>
              <a:rPr lang="cs-CZ" sz="2000" b="1" dirty="0"/>
              <a:t>jednotlivec ve vztahu k veřejné správě </a:t>
            </a:r>
            <a:r>
              <a:rPr lang="cs-CZ" sz="2000" dirty="0"/>
              <a:t>(= obsahem SP vztahů).</a:t>
            </a:r>
          </a:p>
          <a:p>
            <a:pPr marL="0" indent="0">
              <a:buNone/>
            </a:pPr>
            <a:r>
              <a:rPr lang="cs-CZ" sz="2000" dirty="0"/>
              <a:t>Významné -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záruky</a:t>
            </a:r>
            <a:r>
              <a:rPr lang="cs-CZ" sz="2000" b="1" dirty="0"/>
              <a:t> veřejných subjektivních práv</a:t>
            </a:r>
            <a:r>
              <a:rPr lang="cs-CZ" sz="2000" dirty="0"/>
              <a:t> 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hmotné, procesní, institucionální</a:t>
            </a:r>
            <a:r>
              <a:rPr lang="cs-CZ" sz="2000" dirty="0"/>
              <a:t>) – jejich základ, dostupnost a efektivnost. </a:t>
            </a:r>
          </a:p>
          <a:p>
            <a:r>
              <a:rPr lang="cs-CZ" sz="2000" dirty="0"/>
              <a:t>Současně však - </a:t>
            </a:r>
            <a:r>
              <a:rPr lang="cs-CZ" sz="2000" b="1" dirty="0"/>
              <a:t>ochrana veřejných zájmů.</a:t>
            </a:r>
            <a:r>
              <a:rPr lang="cs-CZ" sz="2000" dirty="0"/>
              <a:t> 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168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568411" y="247136"/>
            <a:ext cx="7117074" cy="1541908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 Legalita a další principy (základní zásady) činnosti veřejné správy. </a:t>
            </a:r>
            <a:br>
              <a:rPr lang="cs-CZ" sz="2000" dirty="0"/>
            </a:b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7505" y="1292088"/>
            <a:ext cx="7909759" cy="523228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1800" b="1" i="1" dirty="0"/>
              <a:t>	</a:t>
            </a:r>
          </a:p>
          <a:p>
            <a:pPr marL="0" indent="0" eaLnBrk="1" hangingPunct="1">
              <a:buNone/>
              <a:defRPr/>
            </a:pPr>
            <a:r>
              <a:rPr lang="cs-CZ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„Základní zásady činnosti  správních orgánů“  </a:t>
            </a:r>
            <a:r>
              <a:rPr lang="cs-CZ" sz="1800" dirty="0">
                <a:solidFill>
                  <a:srgbClr val="00B050"/>
                </a:solidFill>
              </a:rPr>
              <a:t>(§ 2 – 8 </a:t>
            </a:r>
            <a:r>
              <a:rPr lang="cs-CZ" sz="1800" dirty="0" err="1">
                <a:solidFill>
                  <a:srgbClr val="00B050"/>
                </a:solidFill>
              </a:rPr>
              <a:t>s.ř</a:t>
            </a:r>
            <a:r>
              <a:rPr lang="cs-CZ" sz="1800" dirty="0">
                <a:solidFill>
                  <a:srgbClr val="00B050"/>
                </a:solidFill>
              </a:rPr>
              <a:t>.).</a:t>
            </a:r>
          </a:p>
          <a:p>
            <a:pPr marL="0" indent="0" eaLnBrk="1" hangingPunct="1">
              <a:buNone/>
              <a:defRPr/>
            </a:pPr>
            <a:r>
              <a:rPr lang="cs-CZ" sz="1800" dirty="0"/>
              <a:t>   </a:t>
            </a:r>
            <a:r>
              <a:rPr lang="cs-CZ" sz="1800" b="1" dirty="0"/>
              <a:t>Nejde o pouhé zásady procesní.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Vedle požadavků na procesní stránku</a:t>
            </a:r>
            <a:r>
              <a:rPr lang="cs-CZ" sz="1800" b="1" dirty="0"/>
              <a:t>    </a:t>
            </a:r>
            <a:r>
              <a:rPr lang="cs-CZ" sz="1800" dirty="0"/>
              <a:t>postupů SO působí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na obsah, resp. výsledek postupu.  </a:t>
            </a:r>
          </a:p>
          <a:p>
            <a:pPr marL="0" indent="0" eaLnBrk="1" hangingPunct="1">
              <a:buNone/>
              <a:defRPr/>
            </a:pPr>
            <a:br>
              <a:rPr lang="cs-CZ" sz="1800" dirty="0"/>
            </a:br>
            <a:r>
              <a:rPr lang="cs-CZ" sz="1800" dirty="0"/>
              <a:t>-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 zásady, obecné principy právní a principy správního práva</a:t>
            </a:r>
            <a:r>
              <a:rPr lang="cs-CZ" sz="1800" dirty="0"/>
              <a:t> (vztah státu a jednotlivce, podmínky výkonu veřejné moci, zejm. čl. 36 odst. 1, 38 odst. 2 LZPS). </a:t>
            </a:r>
          </a:p>
          <a:p>
            <a:pPr marL="0" indent="0" algn="just">
              <a:buNone/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mezinárodní a evropský kontext </a:t>
            </a:r>
            <a:r>
              <a:rPr lang="cs-CZ" sz="1800" dirty="0"/>
              <a:t>(ochrana ZPS, právo na řádný,  spravedlivý proces  a rozhodnutí (srov. čl. 6 odst.1 Evropské úmluvy,  Listina ZP EU - čl. 41 – „právo na dobrou správu“).</a:t>
            </a:r>
          </a:p>
          <a:p>
            <a:pPr marL="0" indent="0" algn="just">
              <a:buNone/>
              <a:defRPr/>
            </a:pPr>
            <a:endParaRPr lang="cs-CZ" sz="1800" dirty="0"/>
          </a:p>
          <a:p>
            <a:pPr marL="0" indent="0" algn="just">
              <a:buNone/>
              <a:defRPr/>
            </a:pPr>
            <a:r>
              <a:rPr lang="cs-CZ" sz="1800" dirty="0"/>
              <a:t>- Pojem  a úloha </a:t>
            </a:r>
            <a:r>
              <a:rPr lang="cs-CZ" sz="1800" b="1" dirty="0"/>
              <a:t>principů dobré správy.</a:t>
            </a:r>
          </a:p>
          <a:p>
            <a:pPr marL="0" indent="0">
              <a:buNone/>
              <a:defRPr/>
            </a:pPr>
            <a:r>
              <a:rPr lang="cs-CZ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855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957" y="1773239"/>
            <a:ext cx="8082321" cy="4114800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Základní: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Průcha, P.: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právo, obecná část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8. vydání. Brno: Doplněk, 2012.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Skulová, S., a kol.: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 procesní, 4.  aktualizované a rozšířené vydání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Plzeň:  Vydavatelství Aleš Čeněk, s.r.o., 2020.</a:t>
            </a:r>
          </a:p>
          <a:p>
            <a:pPr marL="0" indent="0">
              <a:buNone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Rozšiřující: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Hendrych, D., a kol.: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právo. Obecná část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9. vydání. Praha: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2016.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Kopecký, M.: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právo. Obecná část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2. vydání. Praha: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2021.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Skulová, S., Potěšil, L. a kol.: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Prostředky ochrany subjektivních práv ve veřejné správě – jejich systém a efektivnost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2017.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921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305" y="302005"/>
            <a:ext cx="8086635" cy="457200"/>
          </a:xfrm>
        </p:spPr>
        <p:txBody>
          <a:bodyPr/>
          <a:lstStyle/>
          <a:p>
            <a:r>
              <a:rPr lang="cs-CZ" dirty="0"/>
              <a:t>                          Účel dnešní přednášky: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759206"/>
            <a:ext cx="8082321" cy="5373308"/>
          </a:xfrm>
        </p:spPr>
        <p:txBody>
          <a:bodyPr/>
          <a:lstStyle/>
          <a:p>
            <a:r>
              <a:rPr lang="cs-CZ" sz="2000" b="1" dirty="0"/>
              <a:t>Přiblížit obsahovou náplň předmětu Správní právo II (dle programu přednášek), </a:t>
            </a:r>
            <a:r>
              <a:rPr lang="cs-CZ" sz="2000" dirty="0"/>
              <a:t>navazujícího na Správní právo I.</a:t>
            </a:r>
            <a:r>
              <a:rPr lang="cs-CZ" sz="2000" b="1" dirty="0"/>
              <a:t>    </a:t>
            </a:r>
          </a:p>
          <a:p>
            <a:r>
              <a:rPr lang="cs-CZ" sz="2000" dirty="0"/>
              <a:t>Objasnit </a:t>
            </a:r>
            <a:r>
              <a:rPr lang="cs-CZ" sz="2000" b="1" dirty="0"/>
              <a:t>návaznost problematiky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</a:t>
            </a:r>
            <a:r>
              <a:rPr lang="cs-CZ" sz="2000" b="1" dirty="0"/>
              <a:t> veřejné správy na oblast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</a:t>
            </a:r>
            <a:r>
              <a:rPr lang="cs-CZ" sz="2000" b="1" dirty="0"/>
              <a:t> </a:t>
            </a:r>
            <a:r>
              <a:rPr lang="cs-CZ" sz="2000" dirty="0"/>
              <a:t>veřejné správy, neboli podpořit celostní vnímání </a:t>
            </a:r>
            <a:r>
              <a:rPr lang="cs-CZ" sz="2000" b="1" dirty="0"/>
              <a:t>veřejné správy (VS jako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</a:t>
            </a:r>
            <a:r>
              <a:rPr lang="cs-CZ" sz="2000" b="1" dirty="0"/>
              <a:t>)</a:t>
            </a:r>
            <a:r>
              <a:rPr lang="cs-CZ" sz="2000" dirty="0"/>
              <a:t>.</a:t>
            </a:r>
          </a:p>
          <a:p>
            <a:r>
              <a:rPr lang="cs-CZ" sz="2000" dirty="0"/>
              <a:t>Objasnit vztah problematiky </a:t>
            </a:r>
            <a:r>
              <a:rPr lang="cs-CZ" sz="2000" dirty="0" err="1"/>
              <a:t>činosti</a:t>
            </a:r>
            <a:r>
              <a:rPr lang="cs-CZ" sz="2000" dirty="0"/>
              <a:t> veřejné správy </a:t>
            </a:r>
            <a:r>
              <a:rPr lang="cs-CZ" sz="2000" b="1" dirty="0"/>
              <a:t>k obsahu </a:t>
            </a:r>
            <a:r>
              <a:rPr lang="cs-CZ" sz="2000" dirty="0"/>
              <a:t>a předmětu úpravy </a:t>
            </a:r>
            <a:r>
              <a:rPr lang="cs-CZ" sz="2000" b="1" dirty="0"/>
              <a:t>Správního práva procesního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(včetně  soudního přezkumu).</a:t>
            </a:r>
          </a:p>
          <a:p>
            <a:r>
              <a:rPr lang="cs-CZ" sz="2000" dirty="0"/>
              <a:t>Prohloubit detailnější vnímání </a:t>
            </a:r>
            <a:r>
              <a:rPr lang="cs-CZ" sz="2000" b="1" dirty="0"/>
              <a:t>systému správního práva</a:t>
            </a:r>
            <a:r>
              <a:rPr lang="cs-CZ" sz="2000" dirty="0"/>
              <a:t> a jeho částí, a jejich vzájemné souvislosti a vztahy. </a:t>
            </a:r>
          </a:p>
          <a:p>
            <a:r>
              <a:rPr lang="cs-CZ" sz="2000" b="1" dirty="0"/>
              <a:t>Rekapitulace hlavních poznatků k činnosti veřejné správy</a:t>
            </a:r>
            <a:r>
              <a:rPr lang="cs-CZ" sz="2000" dirty="0"/>
              <a:t> (z předmětu Správní právo I, resp. ze základů v Úvodu do studia veřejné správy) jako základ pro studium předmětu Správní právo II 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Neboli - upřesnit si, kde se nyní na mapě nacházíme, a co nás ještě čeká.  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A eliminovat event.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</a:t>
            </a:r>
            <a:r>
              <a:rPr lang="cs-CZ" altLang="cs-CZ" dirty="0" err="1"/>
              <a:t>pracovišt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79566" y="6190457"/>
            <a:ext cx="1841740" cy="4572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FB402C1-48FD-8829-6ABB-31880D86D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719" y="5380832"/>
            <a:ext cx="2726423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5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063" y="1302706"/>
            <a:ext cx="8086635" cy="5197331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74381"/>
            <a:ext cx="8082321" cy="4508205"/>
          </a:xfrm>
        </p:spPr>
        <p:txBody>
          <a:bodyPr/>
          <a:lstStyle/>
          <a:p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Toť vše pro dnešek. </a:t>
            </a:r>
          </a:p>
          <a:p>
            <a:pPr marL="0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Příště:</a:t>
            </a:r>
          </a:p>
          <a:p>
            <a:r>
              <a:rPr lang="cs-CZ" sz="2000" dirty="0"/>
              <a:t>(zásadní) </a:t>
            </a:r>
            <a:r>
              <a:rPr lang="cs-CZ" sz="2000" b="1" dirty="0"/>
              <a:t>otázka nastavení vázanosti vs. volnosti v činnosti veřejné správy</a:t>
            </a:r>
            <a:r>
              <a:rPr lang="cs-CZ" sz="2000" dirty="0"/>
              <a:t>, vztah k veřejným subjektivním právům.</a:t>
            </a:r>
          </a:p>
          <a:p>
            <a:r>
              <a:rPr lang="cs-CZ" sz="2000" dirty="0"/>
              <a:t>(poněkud tajemná) </a:t>
            </a:r>
            <a:r>
              <a:rPr lang="cs-CZ" sz="2000" b="1" dirty="0"/>
              <a:t>diskreční pravomoc </a:t>
            </a:r>
            <a:r>
              <a:rPr lang="cs-CZ" sz="2000" dirty="0"/>
              <a:t>veřejné správy, pojem </a:t>
            </a:r>
            <a:r>
              <a:rPr lang="cs-CZ" sz="2000" b="1" dirty="0"/>
              <a:t>správní uvážení</a:t>
            </a:r>
            <a:r>
              <a:rPr lang="cs-CZ" sz="2000" dirty="0"/>
              <a:t>, jeho obsah a meze, a možné  zneužití.</a:t>
            </a:r>
          </a:p>
          <a:p>
            <a:r>
              <a:rPr lang="cs-CZ" sz="2000" dirty="0"/>
              <a:t>(„ne/definovatelnost“) </a:t>
            </a:r>
            <a:r>
              <a:rPr lang="cs-CZ" sz="2000" b="1" dirty="0"/>
              <a:t>neurčitých pojmů</a:t>
            </a:r>
            <a:r>
              <a:rPr lang="cs-CZ" sz="2000" dirty="0"/>
              <a:t>, k čemu tyto slouží, a jak se používají.</a:t>
            </a:r>
          </a:p>
          <a:p>
            <a:r>
              <a:rPr lang="cs-CZ" sz="2000" dirty="0"/>
              <a:t>A to v souvislostech interpretačních, aplikačních a  přezkumu, včetně soudního. 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pic>
        <p:nvPicPr>
          <p:cNvPr id="7" name="Picture 2" descr="D:\SOŇA\Soňa 3 B září  22\PŘÍPRAVY 2\PREDNESY\OBRÁZKY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208" y="438410"/>
            <a:ext cx="1737790" cy="159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64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205947"/>
            <a:ext cx="8086635" cy="633297"/>
          </a:xfrm>
        </p:spPr>
        <p:txBody>
          <a:bodyPr/>
          <a:lstStyle/>
          <a:p>
            <a:r>
              <a:rPr lang="cs-CZ" dirty="0"/>
              <a:t>		I. Ve Správním právu II: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061" y="1018745"/>
            <a:ext cx="8082321" cy="781206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obsahově </a:t>
            </a:r>
            <a:r>
              <a:rPr lang="cs-CZ" b="1" dirty="0"/>
              <a:t>navazujeme na </a:t>
            </a:r>
            <a:r>
              <a:rPr lang="cs-CZ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právo I </a:t>
            </a:r>
            <a:r>
              <a:rPr lang="cs-CZ" dirty="0"/>
              <a:t>,  </a:t>
            </a:r>
          </a:p>
          <a:p>
            <a:pPr marL="0" indent="0">
              <a:buNone/>
            </a:pPr>
            <a:r>
              <a:rPr lang="cs-CZ" dirty="0"/>
              <a:t>- a to v jeho části zaměřené na </a:t>
            </a:r>
            <a:r>
              <a:rPr lang="cs-CZ" b="1" dirty="0">
                <a:solidFill>
                  <a:srgbClr val="7030A0"/>
                </a:solidFill>
              </a:rPr>
              <a:t>organizační stránku  veřejné správy</a:t>
            </a:r>
            <a:r>
              <a:rPr lang="cs-CZ" dirty="0"/>
              <a:t> </a:t>
            </a:r>
            <a:r>
              <a:rPr lang="cs-CZ" sz="1800" i="1" dirty="0"/>
              <a:t>(v přednáškách 1.- 8.),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7030A0"/>
                </a:solidFill>
              </a:rPr>
              <a:t>           </a:t>
            </a:r>
            <a:r>
              <a:rPr lang="cs-CZ" dirty="0"/>
              <a:t>- tedy </a:t>
            </a:r>
            <a:r>
              <a:rPr lang="cs-CZ" dirty="0" err="1"/>
              <a:t>na</a:t>
            </a:r>
            <a:r>
              <a:rPr lang="cs-CZ" i="1" dirty="0" err="1">
                <a:solidFill>
                  <a:srgbClr val="7030A0"/>
                </a:solidFill>
              </a:rPr>
              <a:t>“</a:t>
            </a:r>
            <a:r>
              <a:rPr lang="cs-CZ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statickou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stránku </a:t>
            </a:r>
            <a:r>
              <a:rPr lang="cs-CZ" i="1" dirty="0">
                <a:solidFill>
                  <a:srgbClr val="7030A0"/>
                </a:solidFill>
              </a:rPr>
              <a:t>veřejné správy (- řešení otázky KDO vykonává veřejnou správu, jaké je její uspořádání/ </a:t>
            </a:r>
            <a:r>
              <a:rPr lang="cs-CZ" dirty="0"/>
              <a:t>- pojmy:  subjekty VS, vykonavatelé, vztahy uvnitř VS, … 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              </a:t>
            </a:r>
          </a:p>
          <a:p>
            <a:pPr marL="0" indent="0">
              <a:buNone/>
            </a:pPr>
            <a:endParaRPr lang="cs-CZ" sz="2000" dirty="0"/>
          </a:p>
          <a:p>
            <a:pPr algn="just"/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071" y="4001028"/>
            <a:ext cx="4394681" cy="2392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16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41" y="826719"/>
            <a:ext cx="8086635" cy="776613"/>
          </a:xfrm>
        </p:spPr>
        <p:txBody>
          <a:bodyPr/>
          <a:lstStyle/>
          <a:p>
            <a:r>
              <a:rPr lang="cs-CZ" dirty="0"/>
              <a:t>A pokračujeme dále v SP II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65130"/>
            <a:ext cx="8082321" cy="51983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problematice </a:t>
            </a:r>
            <a:r>
              <a:rPr lang="cs-CZ" b="1" dirty="0">
                <a:solidFill>
                  <a:srgbClr val="0070C0"/>
                </a:solidFill>
              </a:rPr>
              <a:t>činnosti veřejné správy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       resp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funkčního pojetí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veřejné správy,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= “</a:t>
            </a:r>
            <a:r>
              <a:rPr lang="cs-CZ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dynamické“ </a:t>
            </a:r>
            <a:r>
              <a:rPr lang="cs-CZ" dirty="0">
                <a:solidFill>
                  <a:srgbClr val="00B0F0"/>
                </a:solidFill>
              </a:rPr>
              <a:t>stránky veřejné správy“ (- tj.CO  veřejná správa vykonává),</a:t>
            </a:r>
          </a:p>
          <a:p>
            <a:pPr marL="0" indent="0" algn="just">
              <a:buNone/>
            </a:pPr>
            <a:r>
              <a:rPr lang="cs-CZ" b="1" dirty="0"/>
              <a:t>              rovněž obsahově strukturované.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činnosti </a:t>
            </a:r>
            <a:r>
              <a:rPr lang="cs-CZ" b="1" dirty="0"/>
              <a:t>VS </a:t>
            </a:r>
            <a:r>
              <a:rPr lang="cs-CZ" dirty="0"/>
              <a:t>nacházejí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odraz</a:t>
            </a:r>
            <a:r>
              <a:rPr lang="cs-CZ" b="1" dirty="0"/>
              <a:t> </a:t>
            </a:r>
            <a:r>
              <a:rPr lang="cs-CZ" i="1" dirty="0"/>
              <a:t>(ne zcela adekvátní či úplný) </a:t>
            </a:r>
            <a:r>
              <a:rPr lang="cs-CZ" dirty="0"/>
              <a:t>v úpravě </a:t>
            </a:r>
            <a:r>
              <a:rPr lang="cs-CZ" b="1" dirty="0">
                <a:solidFill>
                  <a:srgbClr val="00B050"/>
                </a:solidFill>
              </a:rPr>
              <a:t>procesních forem</a:t>
            </a:r>
            <a:r>
              <a:rPr lang="cs-CZ" dirty="0"/>
              <a:t>, resp. ve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S</a:t>
            </a:r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právním právu procesním ( „SPP“) :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- upravuje formalizované postupy.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254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00012"/>
            <a:ext cx="8229600" cy="1240914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	  Formy realizace veřejné správy </a:t>
            </a:r>
            <a:br>
              <a:rPr lang="cs-CZ" sz="2400" dirty="0"/>
            </a:br>
            <a:r>
              <a:rPr lang="cs-CZ" sz="2400" dirty="0"/>
              <a:t>             </a:t>
            </a:r>
            <a:r>
              <a:rPr lang="cs-CZ" sz="2000" b="0" i="1" dirty="0"/>
              <a:t>(</a:t>
            </a:r>
            <a:r>
              <a:rPr lang="cs-CZ" sz="2000" i="1" dirty="0"/>
              <a:t>opakování ze    SP I </a:t>
            </a:r>
            <a:r>
              <a:rPr lang="cs-CZ" sz="2000" b="0" i="1" dirty="0"/>
              <a:t>– zejm. přednáška 11.)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7868" y="1140902"/>
            <a:ext cx="8229600" cy="5176007"/>
          </a:xfrm>
        </p:spPr>
        <p:txBody>
          <a:bodyPr/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VNĚJŠÍCH PRÁVNÍCH forem realizace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správy </a:t>
            </a:r>
            <a:r>
              <a:rPr lang="cs-CZ" altLang="cs-CZ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jejich odraz ve </a:t>
            </a:r>
            <a:r>
              <a:rPr lang="cs-CZ" alt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SPP</a:t>
            </a:r>
            <a:r>
              <a:rPr lang="cs-CZ" altLang="cs-CZ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 </a:t>
            </a:r>
          </a:p>
          <a:p>
            <a:pPr marL="457200" indent="-457200">
              <a:buFont typeface="Wingdings 3" panose="05040102010807070707" pitchFamily="18" charset="2"/>
              <a:buAutoNum type="alphaUcPeriod"/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Vnější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000" dirty="0">
                <a:solidFill>
                  <a:srgbClr val="002060"/>
                </a:solidFill>
              </a:rPr>
              <a:t>( = vůči adresátům VS):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Jednostranné:</a:t>
            </a:r>
          </a:p>
          <a:p>
            <a:pPr marL="0" indent="0">
              <a:buNone/>
              <a:defRPr/>
            </a:pPr>
            <a:r>
              <a:rPr lang="cs-CZ" altLang="cs-CZ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 </a:t>
            </a:r>
            <a:r>
              <a:rPr lang="cs-CZ" alt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akty</a:t>
            </a:r>
            <a:r>
              <a:rPr lang="cs-CZ" altLang="cs-CZ" sz="2000" dirty="0">
                <a:solidFill>
                  <a:srgbClr val="0070C0"/>
                </a:solidFill>
              </a:rPr>
              <a:t>: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>
                <a:solidFill>
                  <a:srgbClr val="00B050"/>
                </a:solidFill>
              </a:rPr>
              <a:t>	</a:t>
            </a:r>
            <a:r>
              <a:rPr lang="cs-CZ" altLang="cs-CZ" sz="2000" b="1" dirty="0"/>
              <a:t>-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>
                <a:solidFill>
                  <a:srgbClr val="0070C0"/>
                </a:solidFill>
              </a:rPr>
              <a:t>normativní </a:t>
            </a:r>
            <a:r>
              <a:rPr lang="cs-CZ" altLang="cs-CZ" sz="2000" dirty="0"/>
              <a:t>(abstraktní) – jde právní přepisy vydávané SO,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/postup </a:t>
            </a:r>
            <a:r>
              <a:rPr lang="cs-CZ" altLang="cs-CZ" sz="2000" b="1" dirty="0"/>
              <a:t>není </a:t>
            </a:r>
            <a:r>
              <a:rPr lang="cs-CZ" altLang="cs-CZ" sz="2000" dirty="0"/>
              <a:t>upraven ve správním řádu /SŘ/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	- </a:t>
            </a:r>
            <a:r>
              <a:rPr lang="cs-CZ" altLang="cs-CZ" sz="2000" b="1" dirty="0">
                <a:solidFill>
                  <a:srgbClr val="0070C0"/>
                </a:solidFill>
              </a:rPr>
              <a:t>individuální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(konkrétní) – jde o konkrétní rozhodnutí, </a:t>
            </a:r>
            <a:r>
              <a:rPr lang="cs-CZ" altLang="cs-CZ" sz="2000" b="1" dirty="0">
                <a:solidFill>
                  <a:srgbClr val="00B050"/>
                </a:solidFill>
              </a:rPr>
              <a:t>- postup podrobně upraven v SŘ </a:t>
            </a:r>
            <a:r>
              <a:rPr lang="cs-CZ" altLang="cs-CZ" sz="2000" dirty="0"/>
              <a:t>– </a:t>
            </a:r>
            <a:r>
              <a:rPr lang="cs-CZ" altLang="cs-CZ" sz="2000" dirty="0">
                <a:solidFill>
                  <a:srgbClr val="00B050"/>
                </a:solidFill>
              </a:rPr>
              <a:t>správní řízení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rgbClr val="00B050"/>
                </a:solidFill>
              </a:rPr>
              <a:t>(část II. a III.), </a:t>
            </a:r>
            <a:r>
              <a:rPr lang="cs-CZ" altLang="cs-CZ" sz="2000" dirty="0"/>
              <a:t>a </a:t>
            </a:r>
            <a:r>
              <a:rPr lang="cs-CZ" altLang="cs-CZ" sz="2000" dirty="0">
                <a:solidFill>
                  <a:srgbClr val="00B050"/>
                </a:solidFill>
              </a:rPr>
              <a:t>jiné úkony (část IV.)</a:t>
            </a:r>
            <a:r>
              <a:rPr lang="cs-CZ" altLang="cs-CZ" sz="2000" dirty="0"/>
              <a:t> </a:t>
            </a:r>
            <a:endParaRPr lang="cs-CZ" altLang="cs-CZ" sz="2000" i="1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	- </a:t>
            </a:r>
            <a:r>
              <a:rPr lang="cs-CZ" altLang="cs-CZ" sz="2000" b="1" dirty="0">
                <a:solidFill>
                  <a:srgbClr val="0070C0"/>
                </a:solidFill>
              </a:rPr>
              <a:t>smíšené</a:t>
            </a:r>
            <a:r>
              <a:rPr lang="cs-CZ" altLang="cs-CZ" sz="2000" dirty="0"/>
              <a:t> -  </a:t>
            </a:r>
            <a:r>
              <a:rPr lang="cs-CZ" altLang="cs-CZ" sz="2000" i="1" dirty="0">
                <a:solidFill>
                  <a:srgbClr val="00B050"/>
                </a:solidFill>
              </a:rPr>
              <a:t>v SŘ  opatření obecné povahy </a:t>
            </a:r>
            <a:r>
              <a:rPr lang="cs-CZ" altLang="cs-CZ" sz="2000" dirty="0">
                <a:solidFill>
                  <a:srgbClr val="00B050"/>
                </a:solidFill>
              </a:rPr>
              <a:t>(část VI.),</a:t>
            </a:r>
            <a:r>
              <a:rPr lang="cs-CZ" altLang="cs-CZ" sz="2000" dirty="0"/>
              <a:t>  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      	</a:t>
            </a:r>
            <a:r>
              <a:rPr lang="cs-CZ" altLang="cs-CZ" sz="2000" b="1" dirty="0"/>
              <a:t>b)</a:t>
            </a:r>
            <a:r>
              <a:rPr lang="cs-CZ" altLang="cs-CZ" sz="2000" dirty="0"/>
              <a:t> </a:t>
            </a:r>
            <a:r>
              <a:rPr lang="cs-CZ" altLang="cs-CZ" sz="2000" b="1" dirty="0"/>
              <a:t> </a:t>
            </a:r>
            <a:r>
              <a:rPr lang="cs-CZ" altLang="cs-CZ" sz="2000" b="1" i="1" dirty="0">
                <a:solidFill>
                  <a:srgbClr val="7030A0"/>
                </a:solidFill>
              </a:rPr>
              <a:t>faktické úkony</a:t>
            </a:r>
            <a:r>
              <a:rPr lang="cs-CZ" altLang="cs-CZ" sz="2000" dirty="0"/>
              <a:t>, resp. </a:t>
            </a:r>
            <a:r>
              <a:rPr lang="cs-CZ" altLang="cs-CZ" sz="2000" b="1" i="1" dirty="0">
                <a:solidFill>
                  <a:srgbClr val="7030A0"/>
                </a:solidFill>
              </a:rPr>
              <a:t>bezprostřední zákroky </a:t>
            </a:r>
            <a:r>
              <a:rPr lang="cs-CZ" altLang="cs-CZ" sz="2000" dirty="0"/>
              <a:t>– postup </a:t>
            </a:r>
            <a:r>
              <a:rPr lang="cs-CZ" altLang="cs-CZ" sz="2000" b="1" dirty="0"/>
              <a:t>není</a:t>
            </a:r>
            <a:r>
              <a:rPr lang="cs-CZ" altLang="cs-CZ" sz="2000" dirty="0"/>
              <a:t> v SŘ, také zde však působí </a:t>
            </a:r>
            <a:r>
              <a:rPr lang="cs-CZ" altLang="cs-CZ" sz="2000" b="1" dirty="0">
                <a:solidFill>
                  <a:srgbClr val="00B050"/>
                </a:solidFill>
              </a:rPr>
              <a:t>základní</a:t>
            </a:r>
            <a:r>
              <a:rPr lang="cs-CZ" altLang="cs-CZ" sz="2000" dirty="0"/>
              <a:t> </a:t>
            </a:r>
            <a:r>
              <a:rPr lang="cs-CZ" altLang="cs-CZ" sz="2000" b="1" dirty="0">
                <a:solidFill>
                  <a:srgbClr val="00B050"/>
                </a:solidFill>
              </a:rPr>
              <a:t>zásady činnosti</a:t>
            </a:r>
            <a:r>
              <a:rPr lang="cs-CZ" altLang="cs-CZ" sz="2000" dirty="0">
                <a:solidFill>
                  <a:srgbClr val="00B050"/>
                </a:solidFill>
              </a:rPr>
              <a:t> (v části I</a:t>
            </a:r>
            <a:r>
              <a:rPr lang="cs-CZ" altLang="cs-CZ" sz="2000" dirty="0"/>
              <a:t>.) – viz přednáška 10. v SP I).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Dvou či vícestranné  </a:t>
            </a:r>
            <a:r>
              <a:rPr lang="cs-CZ" altLang="cs-CZ" sz="2000" i="1" dirty="0"/>
              <a:t>- </a:t>
            </a:r>
            <a:r>
              <a:rPr lang="cs-CZ" altLang="cs-CZ" sz="2000" b="1" i="1" dirty="0"/>
              <a:t>Veřejnoprávní smlouvy -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i="1" dirty="0">
                <a:solidFill>
                  <a:srgbClr val="00B050"/>
                </a:solidFill>
              </a:rPr>
              <a:t>úprava v SŘ (část V.)</a:t>
            </a:r>
            <a:r>
              <a:rPr lang="cs-CZ" altLang="cs-CZ" sz="2000" dirty="0">
                <a:solidFill>
                  <a:srgbClr val="00B050"/>
                </a:solidFill>
              </a:rPr>
              <a:t>	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82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AE75C-1016-AD95-988F-CDA460D8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506" y="725488"/>
            <a:ext cx="8067718" cy="457200"/>
          </a:xfrm>
        </p:spPr>
        <p:txBody>
          <a:bodyPr/>
          <a:lstStyle/>
          <a:p>
            <a:r>
              <a:rPr lang="cs-CZ" dirty="0"/>
              <a:t>            Správní právo procesní 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15843-355E-EC27-A4D0-B145091D8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9" y="1182688"/>
            <a:ext cx="8082321" cy="5251508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/>
              <a:t>řeší procesní stránku příslušných postupů, </a:t>
            </a:r>
            <a:r>
              <a:rPr lang="cs-CZ" dirty="0"/>
              <a:t>včetně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přezkumu, jednak v rámci VS</a:t>
            </a:r>
            <a:r>
              <a:rPr lang="cs-CZ" dirty="0"/>
              <a:t>, </a:t>
            </a:r>
          </a:p>
          <a:p>
            <a:pPr marL="0" indent="0" algn="just">
              <a:buNone/>
            </a:pPr>
            <a:r>
              <a:rPr lang="cs-CZ" dirty="0"/>
              <a:t>    ale také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 ve správním soudnictví</a:t>
            </a:r>
            <a:r>
              <a:rPr lang="cs-CZ" dirty="0"/>
              <a:t>, a potřebných předpokladů a návazností.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400" dirty="0"/>
              <a:t>POZN</a:t>
            </a:r>
            <a:r>
              <a:rPr lang="cs-CZ" sz="2400" dirty="0">
                <a:solidFill>
                  <a:srgbClr val="00B050"/>
                </a:solidFill>
              </a:rPr>
              <a:t>.: </a:t>
            </a:r>
            <a:r>
              <a:rPr lang="cs-CZ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přednášek ve SPP </a:t>
            </a:r>
            <a:r>
              <a:rPr lang="cs-CZ" sz="2400" dirty="0">
                <a:solidFill>
                  <a:srgbClr val="0070C0"/>
                </a:solidFill>
              </a:rPr>
              <a:t>obsahově koordinován s </a:t>
            </a:r>
            <a:r>
              <a:rPr lang="cs-CZ" sz="2400" b="1" dirty="0"/>
              <a:t>programem přednášek ve SP II. </a:t>
            </a:r>
          </a:p>
          <a:p>
            <a:pPr marL="0" indent="0" algn="just">
              <a:buNone/>
            </a:pPr>
            <a:endParaRPr lang="cs-CZ" sz="2400" dirty="0"/>
          </a:p>
          <a:p>
            <a:endParaRPr lang="cs-CZ" sz="20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CEA3B7-B789-8E77-EF3A-00E7539BFF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9B6E6B-D288-357C-2583-7173A0B1A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6841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00012"/>
            <a:ext cx="8229600" cy="88915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	</a:t>
            </a:r>
            <a:br>
              <a:rPr lang="cs-CZ" sz="2400" dirty="0"/>
            </a:br>
            <a:r>
              <a:rPr lang="cs-CZ" sz="2400" dirty="0"/>
              <a:t>             Členění forem realizace veřejné správy:</a:t>
            </a:r>
            <a:endParaRPr lang="cs-CZ" sz="2400" b="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7868" y="889456"/>
            <a:ext cx="8229600" cy="5079087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>
              <a:buNone/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úplnost   - známe také :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dirty="0">
                <a:solidFill>
                  <a:srgbClr val="0070C0"/>
                </a:solidFill>
              </a:rPr>
              <a:t>	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Vnitřní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(interní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právní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realizace:</a:t>
            </a:r>
          </a:p>
          <a:p>
            <a:pPr algn="just">
              <a:buFontTx/>
              <a:buChar char="-"/>
              <a:defRPr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normativní akty </a:t>
            </a:r>
            <a:r>
              <a:rPr lang="cs-CZ" altLang="cs-CZ" sz="2000" dirty="0"/>
              <a:t>( akty řízení, interní instrukce, metodické pokyny, apod.), </a:t>
            </a:r>
          </a:p>
          <a:p>
            <a:pPr algn="just">
              <a:buFontTx/>
              <a:buChar char="-"/>
              <a:defRPr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individuální akty  </a:t>
            </a:r>
            <a:r>
              <a:rPr lang="cs-CZ" altLang="cs-CZ" sz="2000" dirty="0"/>
              <a:t>(individuální služební akty, individuální pokyny, apod.).</a:t>
            </a:r>
          </a:p>
          <a:p>
            <a:pPr marL="0" indent="0" algn="just">
              <a:buNone/>
              <a:defRPr/>
            </a:pPr>
            <a:r>
              <a:rPr lang="cs-CZ" altLang="cs-CZ" sz="2000" dirty="0"/>
              <a:t>-------------------------------------------------------</a:t>
            </a:r>
          </a:p>
          <a:p>
            <a:pPr marL="0" indent="0" algn="just">
              <a:buNone/>
              <a:defRPr/>
            </a:pPr>
            <a:r>
              <a:rPr lang="cs-CZ" altLang="cs-CZ" sz="2000" dirty="0"/>
              <a:t>A také </a:t>
            </a:r>
            <a:r>
              <a:rPr lang="cs-CZ" altLang="cs-CZ" sz="2000" b="1" dirty="0"/>
              <a:t>neprávní formy</a:t>
            </a:r>
            <a:r>
              <a:rPr lang="cs-CZ" altLang="cs-CZ" sz="2000" dirty="0"/>
              <a:t>, tj.  bez přímých právních důsledků.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91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7342"/>
            <a:ext cx="8086635" cy="601250"/>
          </a:xfrm>
        </p:spPr>
        <p:txBody>
          <a:bodyPr/>
          <a:lstStyle/>
          <a:p>
            <a:r>
              <a:rPr 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Systém</a:t>
            </a:r>
            <a:r>
              <a:rPr lang="cs-CZ" sz="2800" dirty="0">
                <a:solidFill>
                  <a:srgbClr val="0070C0"/>
                </a:solidFill>
              </a:rPr>
              <a:t> správního práva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br>
              <a:rPr lang="cs-CZ" sz="2000" dirty="0">
                <a:solidFill>
                  <a:srgbClr val="0070C0"/>
                </a:solidFill>
              </a:rPr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964" y="1442906"/>
            <a:ext cx="8082321" cy="526269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        </a:t>
            </a:r>
            <a:r>
              <a:rPr lang="cs-CZ" dirty="0"/>
              <a:t>(jako výsledek dlouhého vývoje) -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</a:t>
            </a: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vzájemná  </a:t>
            </a: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provázanost </a:t>
            </a:r>
            <a:r>
              <a:rPr lang="cs-CZ" dirty="0">
                <a:solidFill>
                  <a:srgbClr val="002060"/>
                </a:solidFill>
              </a:rPr>
              <a:t>(předpisů i norem)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systému SP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</a:rPr>
              <a:t>Organizační </a:t>
            </a:r>
            <a:r>
              <a:rPr lang="cs-CZ" dirty="0">
                <a:solidFill>
                  <a:schemeClr val="bg2"/>
                </a:solidFill>
              </a:rPr>
              <a:t>(„KDO“) </a:t>
            </a:r>
            <a:r>
              <a:rPr lang="cs-CZ" b="1" dirty="0"/>
              <a:t>+ </a:t>
            </a:r>
            <a:r>
              <a:rPr lang="cs-CZ" b="1" dirty="0">
                <a:solidFill>
                  <a:srgbClr val="0070C0"/>
                </a:solidFill>
              </a:rPr>
              <a:t>Hmotné</a:t>
            </a:r>
            <a:r>
              <a:rPr lang="cs-CZ" dirty="0">
                <a:solidFill>
                  <a:schemeClr val="bg2"/>
                </a:solidFill>
              </a:rPr>
              <a:t>(„CO“) </a:t>
            </a:r>
            <a:r>
              <a:rPr lang="cs-CZ" b="1" dirty="0"/>
              <a:t>+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Procesní </a:t>
            </a:r>
            <a:r>
              <a:rPr lang="cs-CZ" dirty="0"/>
              <a:t>(„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JAK“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b="1" dirty="0"/>
              <a:t>                     a také</a:t>
            </a:r>
            <a:r>
              <a:rPr lang="cs-CZ" dirty="0"/>
              <a:t> </a:t>
            </a:r>
            <a:r>
              <a:rPr lang="cs-CZ" b="1" dirty="0"/>
              <a:t>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trestní</a:t>
            </a:r>
          </a:p>
          <a:p>
            <a:pPr marL="0" indent="0">
              <a:buNone/>
            </a:pPr>
            <a:r>
              <a:rPr lang="cs-CZ" dirty="0"/>
              <a:t>     (jež disponuje </a:t>
            </a:r>
            <a:r>
              <a:rPr lang="cs-CZ" dirty="0" err="1"/>
              <a:t>specif</a:t>
            </a:r>
            <a:r>
              <a:rPr lang="cs-CZ" dirty="0"/>
              <a:t>. úpravou </a:t>
            </a:r>
            <a:r>
              <a:rPr lang="cs-CZ" i="1" dirty="0"/>
              <a:t>organizační, hmotné i procesní stránky)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7" name="Obrázek 6" descr="Obsah obrázku umění, Barevnost, obraz, Moderní umění&#10;&#10;Popis byl vytvořen automaticky">
            <a:extLst>
              <a:ext uri="{FF2B5EF4-FFF2-40B4-BE49-F238E27FC236}">
                <a16:creationId xmlns:a16="http://schemas.microsoft.com/office/drawing/2014/main" id="{0E21D3E6-6E87-4C1F-1C92-61FA52479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887523"/>
            <a:ext cx="2457973" cy="198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4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31237"/>
            <a:ext cx="8086635" cy="776287"/>
          </a:xfrm>
        </p:spPr>
        <p:txBody>
          <a:bodyPr/>
          <a:lstStyle/>
          <a:p>
            <a:r>
              <a:rPr lang="cs-CZ" dirty="0"/>
              <a:t>		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731237"/>
            <a:ext cx="8082321" cy="5686478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70C0"/>
                </a:solidFill>
              </a:rPr>
              <a:t>Z hlediska výuky předmětů, resp. pedagogického:</a:t>
            </a:r>
          </a:p>
          <a:p>
            <a:pPr marL="0" indent="0" algn="just">
              <a:buNone/>
            </a:pPr>
            <a:endParaRPr lang="cs-CZ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SP I a SP II:  </a:t>
            </a:r>
          </a:p>
          <a:p>
            <a:pPr marL="0" indent="0" algn="just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ve svém  souhrnu </a:t>
            </a:r>
            <a:r>
              <a:rPr lang="cs-CZ" dirty="0"/>
              <a:t>úprava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obecných znaků a náležitostí </a:t>
            </a:r>
            <a:r>
              <a:rPr lang="cs-CZ" dirty="0">
                <a:solidFill>
                  <a:srgbClr val="002060"/>
                </a:solidFill>
              </a:rPr>
              <a:t>organizace a činnosti (= 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 a hmotné právo</a:t>
            </a:r>
            <a:r>
              <a:rPr lang="cs-CZ" dirty="0">
                <a:solidFill>
                  <a:srgbClr val="002060"/>
                </a:solidFill>
              </a:rPr>
              <a:t>)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veřejné správy  zahrnují  </a:t>
            </a:r>
          </a:p>
          <a:p>
            <a:pPr marL="0" indent="0" algn="just">
              <a:buNone/>
            </a:pPr>
            <a:r>
              <a:rPr lang="cs-CZ" dirty="0"/>
              <a:t>                               tzv. </a:t>
            </a:r>
            <a:r>
              <a:rPr lang="cs-CZ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obecnou část </a:t>
            </a:r>
            <a:r>
              <a:rPr lang="cs-CZ" b="1" i="1" u="sng" dirty="0"/>
              <a:t>správního práva.</a:t>
            </a:r>
          </a:p>
          <a:p>
            <a:pPr marL="0" indent="0" algn="just">
              <a:buNone/>
            </a:pPr>
            <a:endParaRPr lang="cs-CZ" b="1" i="1" u="sng" dirty="0"/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>
                <a:solidFill>
                  <a:srgbClr val="0070C0"/>
                </a:solidFill>
              </a:rPr>
              <a:t>Souběžně se SP II 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část </a:t>
            </a:r>
            <a:r>
              <a:rPr lang="cs-CZ" dirty="0"/>
              <a:t>správního práva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předmět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právo procesní </a:t>
            </a:r>
            <a:r>
              <a:rPr lang="cs-CZ" b="1" dirty="0">
                <a:solidFill>
                  <a:srgbClr val="0070C0"/>
                </a:solidFill>
              </a:rPr>
              <a:t>(SPP).</a:t>
            </a:r>
          </a:p>
          <a:p>
            <a:pPr marL="0" indent="0" algn="just">
              <a:buNone/>
            </a:pPr>
            <a:endParaRPr lang="cs-CZ" sz="2000" b="1" i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8409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1976</TotalTime>
  <Words>2101</Words>
  <Application>Microsoft Office PowerPoint</Application>
  <PresentationFormat>Předvádění na obrazovce (4:3)</PresentationFormat>
  <Paragraphs>205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Tahoma</vt:lpstr>
      <vt:lpstr>Trebuchet MS</vt:lpstr>
      <vt:lpstr>Wingdings</vt:lpstr>
      <vt:lpstr>Wingdings 3</vt:lpstr>
      <vt:lpstr>Prezentace_MU_CZ</vt:lpstr>
      <vt:lpstr>MP719Z Správní právo II    1. přednáška - 25.9.2023    doc.JUDr. Soňa Skulová, Ph.D.</vt:lpstr>
      <vt:lpstr>                          Účel dnešní přednášky:</vt:lpstr>
      <vt:lpstr>  I. Ve Správním právu II: </vt:lpstr>
      <vt:lpstr>A pokračujeme dále v SP II </vt:lpstr>
      <vt:lpstr>   Formy realizace veřejné správy               (opakování ze    SP I – zejm. přednáška 11.)</vt:lpstr>
      <vt:lpstr>            Správní právo procesní            </vt:lpstr>
      <vt:lpstr>               Členění forem realizace veřejné správy:</vt:lpstr>
      <vt:lpstr>II. Systém správního práva  </vt:lpstr>
      <vt:lpstr>   </vt:lpstr>
      <vt:lpstr>                  Výuka předmětu Správní právo II </vt:lpstr>
      <vt:lpstr>Následovat  bude (na jaře 2024)</vt:lpstr>
      <vt:lpstr>Systém správního práva – praktický pohled:</vt:lpstr>
      <vt:lpstr>Příklad:</vt:lpstr>
      <vt:lpstr>Nebo aktuálně, dokládající složitost úpravy</vt:lpstr>
      <vt:lpstr>      III. Rekapitulace poznatků o činnosti veřejné správy:     </vt:lpstr>
      <vt:lpstr>Základní pojmy spojené s realizací (činnosti) veřejné správy:</vt:lpstr>
      <vt:lpstr>    Podmínky výkonu pravomoci          správních orgánů:</vt:lpstr>
      <vt:lpstr> Legalita a další principy (základní zásady) činnosti veřejné správy.  </vt:lpstr>
      <vt:lpstr>Literatura: </vt:lpstr>
      <vt:lpstr>    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Soňa Skulová</cp:lastModifiedBy>
  <cp:revision>192</cp:revision>
  <cp:lastPrinted>2018-09-30T21:52:14Z</cp:lastPrinted>
  <dcterms:created xsi:type="dcterms:W3CDTF">2016-09-26T07:53:44Z</dcterms:created>
  <dcterms:modified xsi:type="dcterms:W3CDTF">2023-09-25T05:00:53Z</dcterms:modified>
</cp:coreProperties>
</file>