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3"/>
  </p:notesMasterIdLst>
  <p:handoutMasterIdLst>
    <p:handoutMasterId r:id="rId34"/>
  </p:handoutMasterIdLst>
  <p:sldIdLst>
    <p:sldId id="325" r:id="rId2"/>
    <p:sldId id="381" r:id="rId3"/>
    <p:sldId id="335" r:id="rId4"/>
    <p:sldId id="352" r:id="rId5"/>
    <p:sldId id="380" r:id="rId6"/>
    <p:sldId id="378" r:id="rId7"/>
    <p:sldId id="382" r:id="rId8"/>
    <p:sldId id="379" r:id="rId9"/>
    <p:sldId id="360" r:id="rId10"/>
    <p:sldId id="375" r:id="rId11"/>
    <p:sldId id="363" r:id="rId12"/>
    <p:sldId id="361" r:id="rId13"/>
    <p:sldId id="362" r:id="rId14"/>
    <p:sldId id="364" r:id="rId15"/>
    <p:sldId id="366" r:id="rId16"/>
    <p:sldId id="350" r:id="rId17"/>
    <p:sldId id="349" r:id="rId18"/>
    <p:sldId id="359" r:id="rId19"/>
    <p:sldId id="274" r:id="rId20"/>
    <p:sldId id="275" r:id="rId21"/>
    <p:sldId id="340" r:id="rId22"/>
    <p:sldId id="354" r:id="rId23"/>
    <p:sldId id="338" r:id="rId24"/>
    <p:sldId id="278" r:id="rId25"/>
    <p:sldId id="341" r:id="rId26"/>
    <p:sldId id="294" r:id="rId27"/>
    <p:sldId id="321" r:id="rId28"/>
    <p:sldId id="343" r:id="rId29"/>
    <p:sldId id="344" r:id="rId30"/>
    <p:sldId id="374" r:id="rId31"/>
    <p:sldId id="367" r:id="rId32"/>
  </p:sldIdLst>
  <p:sldSz cx="9144000" cy="6858000" type="screen4x3"/>
  <p:notesSz cx="6858000" cy="99472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0" autoAdjust="0"/>
    <p:restoredTop sz="94660"/>
  </p:normalViewPr>
  <p:slideViewPr>
    <p:cSldViewPr>
      <p:cViewPr varScale="1">
        <p:scale>
          <a:sx n="108" d="100"/>
          <a:sy n="108" d="100"/>
        </p:scale>
        <p:origin x="168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004" cy="498367"/>
          </a:xfrm>
          <a:prstGeom prst="rect">
            <a:avLst/>
          </a:prstGeom>
        </p:spPr>
        <p:txBody>
          <a:bodyPr vert="horz" lIns="88651" tIns="44326" rIns="88651" bIns="4432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463" y="1"/>
            <a:ext cx="2972004" cy="498367"/>
          </a:xfrm>
          <a:prstGeom prst="rect">
            <a:avLst/>
          </a:prstGeom>
        </p:spPr>
        <p:txBody>
          <a:bodyPr vert="horz" lIns="88651" tIns="44326" rIns="88651" bIns="44326" rtlCol="0"/>
          <a:lstStyle>
            <a:lvl1pPr algn="r">
              <a:defRPr sz="1200"/>
            </a:lvl1pPr>
          </a:lstStyle>
          <a:p>
            <a:fld id="{84883F18-D492-446A-AA88-5CFEBC117565}" type="datetimeFigureOut">
              <a:rPr lang="cs-CZ" smtClean="0"/>
              <a:t>01.10.2023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48908"/>
            <a:ext cx="2972004" cy="498367"/>
          </a:xfrm>
          <a:prstGeom prst="rect">
            <a:avLst/>
          </a:prstGeom>
        </p:spPr>
        <p:txBody>
          <a:bodyPr vert="horz" lIns="88651" tIns="44326" rIns="88651" bIns="4432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463" y="9448908"/>
            <a:ext cx="2972004" cy="498367"/>
          </a:xfrm>
          <a:prstGeom prst="rect">
            <a:avLst/>
          </a:prstGeom>
        </p:spPr>
        <p:txBody>
          <a:bodyPr vert="horz" lIns="88651" tIns="44326" rIns="88651" bIns="44326" rtlCol="0" anchor="b"/>
          <a:lstStyle>
            <a:lvl1pPr algn="r">
              <a:defRPr sz="1200"/>
            </a:lvl1pPr>
          </a:lstStyle>
          <a:p>
            <a:fld id="{41F2A279-12DA-4A2E-819F-6C270AA775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32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7364"/>
          </a:xfrm>
          <a:prstGeom prst="rect">
            <a:avLst/>
          </a:prstGeom>
        </p:spPr>
        <p:txBody>
          <a:bodyPr vert="horz" lIns="96027" tIns="48014" rIns="96027" bIns="4801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7364"/>
          </a:xfrm>
          <a:prstGeom prst="rect">
            <a:avLst/>
          </a:prstGeom>
        </p:spPr>
        <p:txBody>
          <a:bodyPr vert="horz" lIns="96027" tIns="48014" rIns="96027" bIns="48014" rtlCol="0"/>
          <a:lstStyle>
            <a:lvl1pPr algn="r">
              <a:defRPr sz="1300"/>
            </a:lvl1pPr>
          </a:lstStyle>
          <a:p>
            <a:fld id="{D761D695-8C0E-4055-AEE7-1C04C3E1C730}" type="datetimeFigureOut">
              <a:rPr lang="cs-CZ" smtClean="0"/>
              <a:pPr/>
              <a:t>01.10.2023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027" tIns="48014" rIns="96027" bIns="4801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24955"/>
            <a:ext cx="5486400" cy="4476274"/>
          </a:xfrm>
          <a:prstGeom prst="rect">
            <a:avLst/>
          </a:prstGeom>
        </p:spPr>
        <p:txBody>
          <a:bodyPr vert="horz" lIns="96027" tIns="48014" rIns="96027" bIns="48014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6027" tIns="48014" rIns="96027" bIns="4801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6027" tIns="48014" rIns="96027" bIns="48014" rtlCol="0" anchor="b"/>
          <a:lstStyle>
            <a:lvl1pPr algn="r">
              <a:defRPr sz="1300"/>
            </a:lvl1pPr>
          </a:lstStyle>
          <a:p>
            <a:fld id="{7F5E699C-F168-44E3-886A-6A9B05826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896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E699C-F168-44E3-886A-6A9B058265B6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75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E699C-F168-44E3-886A-6A9B058265B6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326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01.10.2023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66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01.10.2023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37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01.10.2023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232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32517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01.10.2023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288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01.10.2023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097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01.10.2023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230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01.10.2023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082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01.10.2023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826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01.10.2023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267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01.10.2023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436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663AD-CFF2-43B6-B704-15448A350AC4}" type="datetimeFigureOut">
              <a:rPr lang="cs-CZ" smtClean="0"/>
              <a:pPr/>
              <a:t>01.10.2023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58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663AD-CFF2-43B6-B704-15448A350AC4}" type="datetimeFigureOut">
              <a:rPr lang="cs-CZ" smtClean="0"/>
              <a:pPr/>
              <a:t>01.10.2023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797F5-F0EA-4CEF-86C8-8099851445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692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-99392"/>
            <a:ext cx="7518400" cy="6192688"/>
          </a:xfrm>
        </p:spPr>
        <p:txBody>
          <a:bodyPr>
            <a:normAutofit/>
          </a:bodyPr>
          <a:lstStyle/>
          <a:p>
            <a:br>
              <a:rPr lang="cs-CZ" sz="2700" dirty="0">
                <a:latin typeface="+mn-lt"/>
              </a:rPr>
            </a:br>
            <a:br>
              <a:rPr lang="cs-CZ" sz="2700" dirty="0">
                <a:latin typeface="+mn-lt"/>
              </a:rPr>
            </a:br>
            <a:r>
              <a:rPr lang="cs-CZ" sz="2700" dirty="0">
                <a:latin typeface="+mn-lt"/>
              </a:rPr>
              <a:t>Správní právo II</a:t>
            </a:r>
            <a:br>
              <a:rPr lang="cs-CZ" sz="2700" dirty="0">
                <a:latin typeface="+mn-lt"/>
              </a:rPr>
            </a:br>
            <a:r>
              <a:rPr lang="cs-CZ" sz="2700" dirty="0">
                <a:latin typeface="+mn-lt"/>
              </a:rPr>
              <a:t>2. přednáška - 2.10.2023</a:t>
            </a:r>
            <a:br>
              <a:rPr lang="cs-CZ" sz="2700" b="1" dirty="0">
                <a:solidFill>
                  <a:srgbClr val="C00000"/>
                </a:solidFill>
                <a:latin typeface="+mn-lt"/>
              </a:rPr>
            </a:br>
            <a:br>
              <a:rPr lang="cs-CZ" sz="2700" b="1" dirty="0">
                <a:solidFill>
                  <a:srgbClr val="C00000"/>
                </a:solidFill>
                <a:latin typeface="+mn-lt"/>
              </a:rPr>
            </a:br>
            <a:r>
              <a:rPr lang="cs-CZ" sz="2400" b="1" dirty="0">
                <a:latin typeface="+mn-lt"/>
              </a:rPr>
              <a:t>Hlavní téma:</a:t>
            </a:r>
            <a:r>
              <a:rPr lang="cs-CZ" sz="2400" b="1" dirty="0">
                <a:solidFill>
                  <a:srgbClr val="C00000"/>
                </a:solidFill>
                <a:latin typeface="+mn-lt"/>
              </a:rPr>
              <a:t>  </a:t>
            </a:r>
            <a:r>
              <a:rPr lang="cs-CZ" sz="2400" b="1" dirty="0">
                <a:latin typeface="+mn-lt"/>
              </a:rPr>
              <a:t>Diskreční pravomoc veřejné správy </a:t>
            </a:r>
            <a:br>
              <a:rPr lang="cs-CZ" sz="2400" b="1" dirty="0">
                <a:latin typeface="+mn-lt"/>
              </a:rPr>
            </a:br>
            <a:br>
              <a:rPr lang="cs-CZ" sz="2400" b="1" dirty="0">
                <a:latin typeface="+mn-lt"/>
              </a:rPr>
            </a:br>
            <a:br>
              <a:rPr lang="cs-CZ" sz="2000" b="1" dirty="0">
                <a:latin typeface="+mn-lt"/>
              </a:rPr>
            </a:br>
            <a:br>
              <a:rPr lang="cs-CZ" sz="2000" b="1" dirty="0">
                <a:latin typeface="+mn-lt"/>
              </a:rPr>
            </a:br>
            <a:b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cs-CZ" sz="2000" dirty="0">
                <a:latin typeface="+mn-lt"/>
              </a:rPr>
              <a:t>Přednáší: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cs-CZ" sz="2000" i="1" dirty="0" err="1">
                <a:latin typeface="+mn-lt"/>
              </a:rPr>
              <a:t>doc.JUDr</a:t>
            </a:r>
            <a:r>
              <a:rPr lang="cs-CZ" sz="2000" i="1" dirty="0">
                <a:latin typeface="+mn-lt"/>
              </a:rPr>
              <a:t>. Soňa Skulová, Ph.D. </a:t>
            </a:r>
            <a:br>
              <a:rPr lang="cs-CZ" sz="2000" i="1" dirty="0">
                <a:latin typeface="+mn-lt"/>
              </a:rPr>
            </a:br>
            <a:endParaRPr lang="cs-CZ" altLang="cs-CZ" sz="20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2965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412776"/>
            <a:ext cx="7886700" cy="277913"/>
          </a:xfrm>
        </p:spPr>
        <p:txBody>
          <a:bodyPr>
            <a:normAutofit fontScale="90000"/>
          </a:bodyPr>
          <a:lstStyle/>
          <a:p>
            <a:pPr algn="just"/>
            <a:r>
              <a:rPr lang="cs-CZ" sz="2400" b="1" dirty="0">
                <a:solidFill>
                  <a:srgbClr val="7030A0"/>
                </a:solidFill>
                <a:latin typeface="+mn-lt"/>
              </a:rPr>
              <a:t>Nastavení vztahu vázanosti a volnosti </a:t>
            </a:r>
            <a:r>
              <a:rPr lang="cs-CZ" sz="2400" b="1" dirty="0">
                <a:latin typeface="+mn-lt"/>
              </a:rPr>
              <a:t>v  činnosti veřejné správy – výsledek vývoje v podmínkách moderního právního státu:</a:t>
            </a:r>
            <a:br>
              <a:rPr lang="cs-CZ" sz="2400" b="1" dirty="0">
                <a:latin typeface="+mn-lt"/>
              </a:rPr>
            </a:br>
            <a:endParaRPr lang="cs-CZ" sz="24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204865"/>
            <a:ext cx="7886700" cy="3972098"/>
          </a:xfrm>
        </p:spPr>
        <p:txBody>
          <a:bodyPr/>
          <a:lstStyle/>
          <a:p>
            <a:pPr marL="0" indent="0">
              <a:buNone/>
            </a:pPr>
            <a:r>
              <a:rPr lang="cs-CZ" sz="2400" b="1" i="1" dirty="0"/>
              <a:t>Řešením: </a:t>
            </a:r>
            <a:r>
              <a:rPr lang="cs-CZ" sz="2400" b="1" dirty="0"/>
              <a:t> </a:t>
            </a:r>
            <a:r>
              <a:rPr lang="cs-CZ" sz="2400" b="1" dirty="0">
                <a:solidFill>
                  <a:srgbClr val="7030A0"/>
                </a:solidFill>
              </a:rPr>
              <a:t>kompromis</a:t>
            </a:r>
            <a:r>
              <a:rPr lang="cs-CZ" sz="2400" b="1" dirty="0"/>
              <a:t> </a:t>
            </a: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mezi vázaností a volností 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</a:t>
            </a:r>
            <a:r>
              <a:rPr lang="cs-CZ" sz="2400" dirty="0"/>
              <a:t>– </a:t>
            </a:r>
            <a:r>
              <a:rPr lang="cs-CZ" sz="2400" b="1" i="1" dirty="0">
                <a:solidFill>
                  <a:srgbClr val="7030A0"/>
                </a:solidFill>
              </a:rPr>
              <a:t>nikoliv však jakýkoliv</a:t>
            </a:r>
            <a:r>
              <a:rPr lang="cs-CZ" sz="2400" dirty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r>
              <a:rPr lang="cs-CZ" sz="2400" b="1" dirty="0">
                <a:solidFill>
                  <a:srgbClr val="7030A0"/>
                </a:solidFill>
              </a:rPr>
              <a:t>=  výzva  pro legislativu</a:t>
            </a:r>
            <a:r>
              <a:rPr lang="cs-CZ" sz="2400" dirty="0"/>
              <a:t>: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Míra určitosti a přesnosti </a:t>
            </a:r>
            <a:r>
              <a:rPr lang="cs-CZ" sz="2400" i="1" dirty="0"/>
              <a:t>právních úprav měla by být adekvátní významu upravované věci.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2400" dirty="0"/>
              <a:t>Následně - náročný </a:t>
            </a:r>
            <a:r>
              <a:rPr lang="cs-CZ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úkol interpretační, a také aplikační</a:t>
            </a:r>
            <a:r>
              <a:rPr lang="cs-CZ" sz="2400" dirty="0"/>
              <a:t>.</a:t>
            </a:r>
          </a:p>
          <a:p>
            <a:pPr>
              <a:buNone/>
            </a:pPr>
            <a:r>
              <a:rPr lang="cs-CZ" sz="2400" dirty="0"/>
              <a:t>Přičemž – otázka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kvalifikovanosti osob</a:t>
            </a:r>
            <a:r>
              <a:rPr lang="cs-CZ" sz="2400" dirty="0"/>
              <a:t> </a:t>
            </a:r>
            <a:r>
              <a:rPr lang="cs-CZ" sz="2400" dirty="0" err="1"/>
              <a:t>vykonávajícíh</a:t>
            </a:r>
            <a:r>
              <a:rPr lang="cs-CZ" sz="2400" dirty="0"/>
              <a:t> VS („úřední osoby“). </a:t>
            </a:r>
          </a:p>
          <a:p>
            <a:pPr>
              <a:buNone/>
            </a:pPr>
            <a:r>
              <a:rPr lang="cs-CZ" sz="2400" dirty="0"/>
              <a:t>Pro ilustraci – </a:t>
            </a:r>
            <a:r>
              <a:rPr lang="cs-CZ" sz="2400" b="1" dirty="0"/>
              <a:t>příklad </a:t>
            </a:r>
            <a:r>
              <a:rPr lang="cs-CZ" sz="2400" dirty="0"/>
              <a:t>z právní úpravy přestupků: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5220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196752"/>
            <a:ext cx="7886700" cy="493937"/>
          </a:xfrm>
        </p:spPr>
        <p:txBody>
          <a:bodyPr>
            <a:normAutofit fontScale="90000"/>
          </a:bodyPr>
          <a:lstStyle/>
          <a:p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Příklad: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i="1" dirty="0">
                <a:latin typeface="Arial" panose="020B0604020202020204" pitchFamily="34" charset="0"/>
                <a:cs typeface="Arial" panose="020B0604020202020204" pitchFamily="34" charset="0"/>
              </a:rPr>
              <a:t>§ 125c </a:t>
            </a:r>
            <a:r>
              <a:rPr lang="cs-CZ" sz="2200" i="1" dirty="0" err="1">
                <a:latin typeface="Arial" panose="020B0604020202020204" pitchFamily="34" charset="0"/>
                <a:cs typeface="Arial" panose="020B0604020202020204" pitchFamily="34" charset="0"/>
              </a:rPr>
              <a:t>z.č</a:t>
            </a:r>
            <a:r>
              <a:rPr lang="cs-CZ" sz="2200" i="1" dirty="0">
                <a:latin typeface="Arial" panose="020B0604020202020204" pitchFamily="34" charset="0"/>
                <a:cs typeface="Arial" panose="020B0604020202020204" pitchFamily="34" charset="0"/>
              </a:rPr>
              <a:t>. 361/2000 Sb., o provozu na pozemních komunikacích:</a:t>
            </a:r>
            <a:br>
              <a:rPr lang="cs-CZ" sz="22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2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Fyzická osoba se dopustí přestupku tím, že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v provozu na pozemních komunikacích: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f)</a:t>
            </a:r>
            <a:r>
              <a:rPr lang="cs-CZ" dirty="0"/>
              <a:t> při řízení vozidla:…..</a:t>
            </a:r>
          </a:p>
          <a:p>
            <a:pPr marL="0" indent="0" algn="just">
              <a:buNone/>
            </a:pPr>
            <a:r>
              <a:rPr lang="cs-CZ" dirty="0"/>
              <a:t>7. předjíždí vozidlo v případech, kdy je to obecnou, místní nebo přechodnou úpravou provozu na pozemních komunikacích zakázáno,…</a:t>
            </a:r>
          </a:p>
          <a:p>
            <a:pPr marL="0" indent="0">
              <a:buNone/>
            </a:pPr>
            <a:endParaRPr lang="pl-PL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pl-PL" b="1" dirty="0"/>
              <a:t>(5)</a:t>
            </a:r>
            <a:r>
              <a:rPr lang="pl-PL" dirty="0"/>
              <a:t> </a:t>
            </a:r>
            <a:r>
              <a:rPr lang="pl-PL" b="1" dirty="0"/>
              <a:t>Za přestupek </a:t>
            </a:r>
            <a:r>
              <a:rPr lang="pl-PL" b="1" dirty="0">
                <a:solidFill>
                  <a:srgbClr val="7030A0"/>
                </a:solidFill>
              </a:rPr>
              <a:t>se uloží </a:t>
            </a:r>
            <a:r>
              <a:rPr lang="pl-PL" b="1" dirty="0"/>
              <a:t>pokuta:...</a:t>
            </a:r>
          </a:p>
          <a:p>
            <a:pPr marL="0" indent="0">
              <a:buNone/>
            </a:pPr>
            <a:r>
              <a:rPr lang="cs-CZ" b="1" dirty="0"/>
              <a:t>d)</a:t>
            </a:r>
            <a:r>
              <a:rPr lang="cs-CZ" dirty="0"/>
              <a:t> </a:t>
            </a:r>
            <a:r>
              <a:rPr lang="cs-CZ" dirty="0">
                <a:solidFill>
                  <a:srgbClr val="7030A0"/>
                </a:solidFill>
              </a:rPr>
              <a:t>od 5000 Kč do 10000 Kč</a:t>
            </a:r>
            <a:r>
              <a:rPr lang="cs-CZ" dirty="0"/>
              <a:t>, jde-li o přestupek podle odstavce 1 …. písm. f) bodu …7…</a:t>
            </a:r>
          </a:p>
          <a:p>
            <a:pPr marL="0" indent="0">
              <a:buNone/>
            </a:pPr>
            <a:r>
              <a:rPr lang="cs-CZ" b="1" dirty="0"/>
              <a:t>(9)</a:t>
            </a:r>
            <a:r>
              <a:rPr lang="cs-CZ" dirty="0"/>
              <a:t> Za přestupek podle odstavců 1 až 4 </a:t>
            </a:r>
            <a:r>
              <a:rPr lang="cs-CZ" dirty="0">
                <a:solidFill>
                  <a:srgbClr val="7030A0"/>
                </a:solidFill>
              </a:rPr>
              <a:t>nelze uložit napomenutí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Od uložení správního trestu podle odstavců 5 a 6 </a:t>
            </a:r>
            <a:r>
              <a:rPr lang="cs-CZ" dirty="0">
                <a:solidFill>
                  <a:srgbClr val="7030A0"/>
                </a:solidFill>
              </a:rPr>
              <a:t>nelze v rozhodnutí o přestupku upustit.</a:t>
            </a:r>
          </a:p>
          <a:p>
            <a:pPr marL="0" indent="0">
              <a:buNone/>
            </a:pPr>
            <a:r>
              <a:rPr lang="cs-CZ" dirty="0">
                <a:solidFill>
                  <a:srgbClr val="7030A0"/>
                </a:solidFill>
              </a:rPr>
              <a:t>--------------------------------------------------------------------------------------</a:t>
            </a:r>
          </a:p>
          <a:p>
            <a:pPr marL="0" indent="0">
              <a:buNone/>
            </a:pPr>
            <a:r>
              <a:rPr lang="cs-CZ" dirty="0">
                <a:solidFill>
                  <a:srgbClr val="7030A0"/>
                </a:solidFill>
              </a:rPr>
              <a:t>Otázka obecná – č. 5:</a:t>
            </a:r>
            <a:r>
              <a:rPr lang="cs-CZ" b="1" dirty="0"/>
              <a:t> Jak pro neukázněného řidiče může případ dopadnout?</a:t>
            </a:r>
            <a:r>
              <a:rPr lang="cs-CZ" dirty="0">
                <a:solidFill>
                  <a:srgbClr val="7030A0"/>
                </a:solidFill>
              </a:rPr>
              <a:t>  </a:t>
            </a:r>
            <a:r>
              <a:rPr lang="cs-CZ" b="1" dirty="0">
                <a:solidFill>
                  <a:srgbClr val="C00000"/>
                </a:solidFill>
              </a:rPr>
              <a:t>K tomu otázky dílčí:</a:t>
            </a:r>
          </a:p>
        </p:txBody>
      </p:sp>
    </p:spTree>
    <p:extLst>
      <p:ext uri="{BB962C8B-B14F-4D97-AF65-F5344CB8AC3E}">
        <p14:creationId xmlns:p14="http://schemas.microsoft.com/office/powerpoint/2010/main" val="1752013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6856" y="260648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cs-CZ" sz="2400" b="1" dirty="0">
                <a:solidFill>
                  <a:schemeClr val="tx1"/>
                </a:solidFill>
                <a:latin typeface="+mn-lt"/>
              </a:rPr>
              <a:t>  </a:t>
            </a:r>
            <a:br>
              <a:rPr lang="cs-CZ" sz="2400" b="1" dirty="0">
                <a:solidFill>
                  <a:schemeClr val="tx1"/>
                </a:solidFill>
                <a:latin typeface="+mn-lt"/>
              </a:rPr>
            </a:br>
            <a:r>
              <a:rPr lang="cs-CZ" sz="2400" b="1" i="1" dirty="0">
                <a:solidFill>
                  <a:srgbClr val="C00000"/>
                </a:solidFill>
                <a:latin typeface="+mn-lt"/>
              </a:rPr>
              <a:t>a):</a:t>
            </a:r>
            <a:r>
              <a:rPr lang="cs-CZ" sz="24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>
                <a:latin typeface="+mn-lt"/>
              </a:rPr>
              <a:t>Kdy jde </a:t>
            </a:r>
            <a:r>
              <a:rPr lang="cs-CZ" sz="2400" b="1" dirty="0">
                <a:latin typeface="+mn-lt"/>
              </a:rPr>
              <a:t>v právní úpravě</a:t>
            </a:r>
            <a:r>
              <a:rPr lang="cs-CZ" sz="2400" dirty="0">
                <a:latin typeface="+mn-lt"/>
              </a:rPr>
              <a:t> přestupků o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rozhodnutí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vázané</a:t>
            </a:r>
            <a:r>
              <a:rPr lang="cs-CZ" sz="2400" dirty="0">
                <a:latin typeface="+mn-lt"/>
              </a:rPr>
              <a:t>, kdy jde o 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správní uvážení</a:t>
            </a:r>
            <a:r>
              <a:rPr lang="cs-CZ" sz="2400" dirty="0">
                <a:latin typeface="+mn-lt"/>
              </a:rPr>
              <a:t> ?</a:t>
            </a:r>
            <a:r>
              <a:rPr lang="cs-CZ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br>
              <a:rPr lang="cs-CZ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                                                             </a:t>
            </a:r>
            <a:endParaRPr lang="cs-CZ" sz="2400" dirty="0">
              <a:latin typeface="+mn-lt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1340768"/>
            <a:ext cx="8229600" cy="55172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Zákon č. 250/2016 Sb., o odpovědnosti za přestupky  a řízení o nich,  v platném znění (výňatky):</a:t>
            </a:r>
          </a:p>
          <a:p>
            <a:pPr marL="0" indent="0" algn="ctr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§ 78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Zahájení řízení z moci úřední</a:t>
            </a:r>
          </a:p>
          <a:p>
            <a:pPr marL="0" indent="0" algn="just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1) Správní orgán </a:t>
            </a:r>
            <a:r>
              <a:rPr lang="cs-C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zahájí řízení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 každém přestupku, který zjistí, a </a:t>
            </a:r>
            <a:r>
              <a:rPr lang="cs-C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postupuje v řízení z moci úřední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cs-CZ" sz="2000" b="1" i="1" dirty="0"/>
              <a:t>                                              </a:t>
            </a:r>
            <a:r>
              <a:rPr lang="cs-CZ" sz="2000" b="1" i="1" dirty="0">
                <a:solidFill>
                  <a:srgbClr val="C00000"/>
                </a:solidFill>
              </a:rPr>
              <a:t>Otázka b)</a:t>
            </a:r>
            <a:r>
              <a:rPr lang="cs-CZ" sz="2000" i="1" dirty="0"/>
              <a:t>: Může SO postupovat odlišně?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</a:t>
            </a:r>
            <a:r>
              <a:rPr lang="cs-CZ" sz="2000" dirty="0"/>
              <a:t>§ 35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Druhy  správních trestů</a:t>
            </a:r>
          </a:p>
          <a:p>
            <a:pPr marL="457200" lvl="0" indent="-457200" algn="just">
              <a:buAutoNum type="arabicParenR"/>
            </a:pPr>
            <a:r>
              <a:rPr lang="cs-CZ" sz="2000" dirty="0"/>
              <a:t>Za přestupek </a:t>
            </a:r>
            <a:r>
              <a:rPr 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lze uložit</a:t>
            </a:r>
            <a:r>
              <a:rPr lang="cs-C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 trest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cs-CZ" sz="2000" dirty="0"/>
              <a:t>a)</a:t>
            </a:r>
            <a:r>
              <a:rPr lang="cs-CZ" sz="2000" i="1" dirty="0"/>
              <a:t> </a:t>
            </a:r>
            <a:r>
              <a:rPr lang="cs-CZ" sz="2000" dirty="0"/>
              <a:t>napomenutí, b) pokutu, c) zákaz činnosti, d) propadnutí věci nebo náhradní hodnoty, e) zveřejnění rozhodnutí o přestupku. </a:t>
            </a:r>
          </a:p>
          <a:p>
            <a:pPr marL="0" lvl="0" indent="0" algn="just">
              <a:buNone/>
            </a:pPr>
            <a:r>
              <a:rPr lang="cs-CZ" sz="2000" i="1" dirty="0"/>
              <a:t>	</a:t>
            </a:r>
            <a:r>
              <a:rPr lang="cs-CZ" sz="2000" b="1" i="1" dirty="0">
                <a:solidFill>
                  <a:srgbClr val="C00000"/>
                </a:solidFill>
              </a:rPr>
              <a:t>Otázka c):</a:t>
            </a:r>
            <a:r>
              <a:rPr lang="cs-CZ" sz="2000" i="1" dirty="0">
                <a:solidFill>
                  <a:srgbClr val="C00000"/>
                </a:solidFill>
              </a:rPr>
              <a:t> </a:t>
            </a:r>
            <a:r>
              <a:rPr lang="cs-CZ" sz="2000" i="1" dirty="0"/>
              <a:t>Musí být trest uložen vždy, pokud je přestupek spolehlivě zjištěn a obviněnému prokázán ? </a:t>
            </a:r>
          </a:p>
          <a:p>
            <a:pPr marL="0" lvl="0" indent="0" algn="just">
              <a:buNone/>
            </a:pPr>
            <a:r>
              <a:rPr lang="cs-CZ" sz="2000" b="1" i="1" dirty="0"/>
              <a:t>	</a:t>
            </a:r>
            <a:r>
              <a:rPr lang="cs-CZ" sz="2000" b="1" i="1" dirty="0">
                <a:solidFill>
                  <a:srgbClr val="C00000"/>
                </a:solidFill>
              </a:rPr>
              <a:t>Otázka</a:t>
            </a:r>
            <a:r>
              <a:rPr lang="cs-CZ" sz="2000" b="1" i="1" dirty="0"/>
              <a:t> </a:t>
            </a:r>
            <a:r>
              <a:rPr lang="cs-CZ" sz="2000" b="1" i="1" dirty="0">
                <a:solidFill>
                  <a:srgbClr val="C00000"/>
                </a:solidFill>
              </a:rPr>
              <a:t>d):</a:t>
            </a:r>
            <a:r>
              <a:rPr lang="cs-CZ" sz="2000" i="1" dirty="0">
                <a:solidFill>
                  <a:srgbClr val="C00000"/>
                </a:solidFill>
              </a:rPr>
              <a:t> </a:t>
            </a:r>
            <a:r>
              <a:rPr lang="cs-CZ" sz="2000" i="1" dirty="0"/>
              <a:t>Dle čeho se bude druh, resp. výměra trestu určovat ?</a:t>
            </a:r>
            <a:endParaRPr lang="cs-CZ" sz="2000" dirty="0"/>
          </a:p>
          <a:p>
            <a:pPr marL="0" lvl="0" indent="0" algn="just">
              <a:buNone/>
            </a:pPr>
            <a:endParaRPr lang="cs-CZ" sz="2000" dirty="0"/>
          </a:p>
          <a:p>
            <a:pPr marL="0" lvl="0" indent="0" algn="just">
              <a:buNone/>
            </a:pP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72480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7467600" cy="2016224"/>
          </a:xfrm>
        </p:spPr>
        <p:txBody>
          <a:bodyPr>
            <a:noAutofit/>
          </a:bodyPr>
          <a:lstStyle/>
          <a:p>
            <a:r>
              <a:rPr lang="cs-CZ" sz="2000" dirty="0">
                <a:latin typeface="+mn-lt"/>
              </a:rPr>
              <a:t>                     </a:t>
            </a:r>
            <a:r>
              <a:rPr lang="cs-CZ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§ 37 Určení druhu a výměry správního trestu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467600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Při určení druhu správního trestu a jeho výměry </a:t>
            </a:r>
            <a:r>
              <a:rPr 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přihlédne zejména</a:t>
            </a:r>
          </a:p>
          <a:p>
            <a:pPr marL="0" indent="0">
              <a:buNone/>
            </a:pPr>
            <a:r>
              <a:rPr lang="cs-CZ" sz="2000" dirty="0"/>
              <a:t>a) k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povaze a závažnosti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000" dirty="0"/>
              <a:t>přestupku, …….</a:t>
            </a:r>
          </a:p>
          <a:p>
            <a:pPr marL="0" indent="0">
              <a:buNone/>
            </a:pPr>
            <a:r>
              <a:rPr lang="cs-CZ" sz="2000" dirty="0"/>
              <a:t>c) k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přitěžujícím a polehčujícím okolnostem</a:t>
            </a:r>
            <a:r>
              <a:rPr lang="cs-CZ" sz="2000" dirty="0"/>
              <a:t>, ….</a:t>
            </a:r>
          </a:p>
          <a:p>
            <a:pPr marL="0" indent="0" algn="just">
              <a:buNone/>
            </a:pPr>
            <a:r>
              <a:rPr lang="cs-CZ" sz="2000" dirty="0"/>
              <a:t>f) u fyzické osoby k jejím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osobním poměrům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000" dirty="0"/>
              <a:t>a k tomu, zda a jakým způsobem byla pro totéž protiprávní jednání potrestána v jiném řízení před správním orgánem než v řízení o přestupku,</a:t>
            </a:r>
          </a:p>
          <a:p>
            <a:pPr marL="0" indent="0">
              <a:buNone/>
            </a:pPr>
            <a:r>
              <a:rPr lang="cs-CZ" sz="2000" dirty="0"/>
              <a:t>g) u právnické nebo podnikající fyzické osoby k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povaze její činnosti</a:t>
            </a:r>
            <a:r>
              <a:rPr lang="cs-CZ" sz="2000" dirty="0"/>
              <a:t>, .….</a:t>
            </a:r>
          </a:p>
          <a:p>
            <a:pPr marL="0" indent="0" algn="just">
              <a:buNone/>
            </a:pPr>
            <a:r>
              <a:rPr lang="cs-CZ" sz="2000" b="1" i="1" dirty="0">
                <a:solidFill>
                  <a:srgbClr val="C00000"/>
                </a:solidFill>
              </a:rPr>
              <a:t>Otázka d)</a:t>
            </a:r>
            <a:r>
              <a:rPr lang="cs-CZ" sz="2000" dirty="0"/>
              <a:t>: </a:t>
            </a:r>
            <a:r>
              <a:rPr lang="cs-CZ" sz="2000" i="1" dirty="0"/>
              <a:t>Jsou hlediska pro uložení trestu a jeho výměry zcela konkrétní ?</a:t>
            </a:r>
            <a:r>
              <a:rPr lang="cs-CZ" sz="2000" dirty="0"/>
              <a:t> </a:t>
            </a:r>
          </a:p>
          <a:p>
            <a:pPr marL="0" indent="0" algn="just">
              <a:buNone/>
            </a:pPr>
            <a:r>
              <a:rPr lang="cs-CZ" sz="2000" b="1" i="1" dirty="0">
                <a:solidFill>
                  <a:srgbClr val="C00000"/>
                </a:solidFill>
              </a:rPr>
              <a:t>e):</a:t>
            </a:r>
            <a:r>
              <a:rPr lang="cs-CZ" sz="2000" i="1" dirty="0"/>
              <a:t> Lze přihlédnout k jiným hlediskům, než výslovně uvedeným ? </a:t>
            </a:r>
          </a:p>
          <a:p>
            <a:pPr marL="0" indent="0" algn="just">
              <a:buNone/>
            </a:pPr>
            <a:r>
              <a:rPr lang="cs-CZ" sz="2000" b="1" i="1" dirty="0">
                <a:solidFill>
                  <a:srgbClr val="C00000"/>
                </a:solidFill>
              </a:rPr>
              <a:t>f):</a:t>
            </a:r>
            <a:r>
              <a:rPr lang="cs-CZ" sz="2000" i="1" dirty="0">
                <a:solidFill>
                  <a:srgbClr val="C00000"/>
                </a:solidFill>
              </a:rPr>
              <a:t> </a:t>
            </a:r>
            <a:r>
              <a:rPr lang="cs-CZ" sz="2000" i="1" dirty="0"/>
              <a:t>Jakýmkoliv hlediskům ? </a:t>
            </a:r>
          </a:p>
          <a:p>
            <a:pPr marL="0" indent="0" algn="just">
              <a:buNone/>
            </a:pPr>
            <a:r>
              <a:rPr lang="cs-CZ" sz="2000" b="1" i="1" dirty="0">
                <a:solidFill>
                  <a:srgbClr val="C00000"/>
                </a:solidFill>
              </a:rPr>
              <a:t>g):</a:t>
            </a:r>
            <a:r>
              <a:rPr lang="cs-CZ" sz="2000" i="1" dirty="0"/>
              <a:t> Jaký je celkový právní rámec pro rozhodování SO o uložení trestu, resp. ukládání trestů v rámci celkového výkonu jeho pravomoci ?....</a:t>
            </a:r>
          </a:p>
          <a:p>
            <a:pPr marL="0" indent="0" algn="just">
              <a:buNone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Nutnost výkladu </a:t>
            </a:r>
            <a:r>
              <a:rPr lang="cs-CZ" sz="2000" dirty="0"/>
              <a:t>logického, systematického, event. i teleologického,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orientace v zásadách </a:t>
            </a:r>
            <a:r>
              <a:rPr lang="cs-CZ" sz="2000" dirty="0"/>
              <a:t>činnosti, specifických zásadách trestání a procesních,…</a:t>
            </a:r>
          </a:p>
          <a:p>
            <a:pPr marL="0" indent="0" algn="just">
              <a:buNone/>
            </a:pPr>
            <a:endParaRPr lang="cs-CZ" sz="2000" i="1" dirty="0"/>
          </a:p>
          <a:p>
            <a:pPr marL="0" indent="0" algn="just">
              <a:buNone/>
            </a:pPr>
            <a:r>
              <a:rPr lang="cs-CZ" sz="2000" i="1" dirty="0"/>
              <a:t>-----------------------------------------------------------------------------------------</a:t>
            </a:r>
            <a:endParaRPr lang="cs-CZ" sz="2000" dirty="0"/>
          </a:p>
        </p:txBody>
      </p:sp>
      <p:sp>
        <p:nvSpPr>
          <p:cNvPr id="4" name="Šipka doprava 3"/>
          <p:cNvSpPr/>
          <p:nvPr/>
        </p:nvSpPr>
        <p:spPr>
          <a:xfrm>
            <a:off x="7452320" y="5229200"/>
            <a:ext cx="79208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0355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54162"/>
          </a:xfrm>
        </p:spPr>
        <p:txBody>
          <a:bodyPr>
            <a:noAutofit/>
          </a:bodyPr>
          <a:lstStyle/>
          <a:p>
            <a:r>
              <a:rPr lang="cs-CZ" sz="2400" b="1" dirty="0">
                <a:latin typeface="+mn-lt"/>
              </a:rPr>
              <a:t>Vývoj</a:t>
            </a:r>
            <a:r>
              <a:rPr lang="cs-CZ" sz="2400" b="1" dirty="0"/>
              <a:t> </a:t>
            </a:r>
            <a:r>
              <a:rPr lang="cs-CZ" sz="2400" b="1" dirty="0">
                <a:latin typeface="+mn-lt"/>
              </a:rPr>
              <a:t>řešení otázky vázanosti vs. volnost v rozhodování veřejné správy vůči adresátům: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67794"/>
            <a:ext cx="8229600" cy="550447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sz="2100" b="1" dirty="0"/>
              <a:t> </a:t>
            </a:r>
            <a:endParaRPr lang="cs-CZ" sz="2100" dirty="0"/>
          </a:p>
          <a:p>
            <a:pPr marL="0" indent="0">
              <a:buNone/>
            </a:pPr>
            <a:r>
              <a:rPr lang="cs-CZ" sz="2600" dirty="0"/>
              <a:t>                 – historicky: od plné (absolutní) vůle panovníka (státu)</a:t>
            </a:r>
          </a:p>
          <a:p>
            <a:pPr marL="0" indent="0">
              <a:buNone/>
            </a:pPr>
            <a:r>
              <a:rPr lang="cs-CZ" sz="2600" b="1" dirty="0"/>
              <a:t> </a:t>
            </a:r>
            <a:endParaRPr lang="cs-CZ" sz="2600" dirty="0"/>
          </a:p>
          <a:p>
            <a:pPr marL="0" indent="0">
              <a:buNone/>
            </a:pPr>
            <a:r>
              <a:rPr lang="cs-CZ" sz="2600" b="1" dirty="0"/>
              <a:t>    	- </a:t>
            </a:r>
            <a:r>
              <a:rPr lang="cs-CZ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vázanosti veřejné správy ústavou a zákony</a:t>
            </a:r>
            <a:r>
              <a:rPr lang="cs-CZ" sz="2600" b="1" i="1" dirty="0"/>
              <a:t>  </a:t>
            </a:r>
          </a:p>
          <a:p>
            <a:pPr marL="0" indent="0">
              <a:buNone/>
            </a:pPr>
            <a:r>
              <a:rPr lang="cs-CZ" sz="2600" b="1" i="1" dirty="0"/>
              <a:t>	</a:t>
            </a:r>
            <a:r>
              <a:rPr lang="cs-CZ" sz="2600" dirty="0"/>
              <a:t>(koncept právního státu, konstituování správního práva),</a:t>
            </a:r>
          </a:p>
          <a:p>
            <a:pPr marL="0" indent="0">
              <a:buNone/>
            </a:pPr>
            <a:r>
              <a:rPr lang="cs-CZ" sz="2600" dirty="0"/>
              <a:t> </a:t>
            </a:r>
          </a:p>
          <a:p>
            <a:pPr marL="0" indent="0">
              <a:buNone/>
            </a:pPr>
            <a:r>
              <a:rPr lang="cs-CZ" sz="2600" b="1" dirty="0"/>
              <a:t>    - </a:t>
            </a:r>
            <a:r>
              <a:rPr lang="cs-CZ" sz="2600" dirty="0"/>
              <a:t>až po současnou</a:t>
            </a:r>
            <a:r>
              <a:rPr lang="cs-CZ" sz="2600" b="1" dirty="0"/>
              <a:t> </a:t>
            </a:r>
            <a:r>
              <a:rPr lang="cs-CZ" sz="2600" b="1" i="1" dirty="0"/>
              <a:t>vázanost celým právním řádem, resp.  principem legality </a:t>
            </a:r>
            <a:endParaRPr lang="cs-CZ" sz="2600" dirty="0"/>
          </a:p>
          <a:p>
            <a:pPr marL="0" indent="0">
              <a:buNone/>
            </a:pPr>
            <a:r>
              <a:rPr lang="cs-CZ" sz="2600" dirty="0"/>
              <a:t>      (srov. § 2 odst. 1 </a:t>
            </a:r>
            <a:r>
              <a:rPr lang="cs-CZ" sz="2600" dirty="0" err="1"/>
              <a:t>s.ř</a:t>
            </a:r>
            <a:r>
              <a:rPr lang="cs-CZ" sz="2600" dirty="0"/>
              <a:t>.), a to v podmínkách moderního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právního státu </a:t>
            </a:r>
            <a:r>
              <a:rPr lang="cs-CZ" sz="2600" dirty="0"/>
              <a:t>(tj. s příslušným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hodnotovým  rámcem</a:t>
            </a:r>
            <a:r>
              <a:rPr lang="cs-CZ" sz="2600" dirty="0"/>
              <a:t>,  a působením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principů</a:t>
            </a:r>
            <a:r>
              <a:rPr lang="cs-CZ" sz="2600" dirty="0"/>
              <a:t> – obecných, právního odvětví).</a:t>
            </a:r>
          </a:p>
          <a:p>
            <a:pPr marL="0" indent="0">
              <a:buNone/>
            </a:pPr>
            <a:endParaRPr lang="cs-CZ" sz="26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sz="2600" i="1" dirty="0">
                <a:solidFill>
                  <a:srgbClr val="7030A0"/>
                </a:solidFill>
              </a:rPr>
              <a:t>„Státní moc slouží všem občanům, a lze ji uplatňovat </a:t>
            </a:r>
            <a:r>
              <a:rPr lang="cs-CZ" sz="26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případech, v mezích a způsoby, které  stanoví zákon</a:t>
            </a:r>
            <a:r>
              <a:rPr lang="cs-CZ" sz="2600" i="1" dirty="0">
                <a:solidFill>
                  <a:srgbClr val="7030A0"/>
                </a:solidFill>
              </a:rPr>
              <a:t>.“ </a:t>
            </a:r>
            <a:r>
              <a:rPr lang="cs-CZ" sz="2600" dirty="0">
                <a:solidFill>
                  <a:srgbClr val="7030A0"/>
                </a:solidFill>
              </a:rPr>
              <a:t>(čl. 2 odst. 3 Ústavy, čl.2 odst. 2 LZPS).</a:t>
            </a:r>
          </a:p>
          <a:p>
            <a:pPr marL="0" indent="0">
              <a:buNone/>
            </a:pPr>
            <a:r>
              <a:rPr lang="cs-CZ" sz="2600" dirty="0">
                <a:solidFill>
                  <a:srgbClr val="7030A0"/>
                </a:solidFill>
              </a:rPr>
              <a:t>	   </a:t>
            </a:r>
          </a:p>
          <a:p>
            <a:pPr marL="0" indent="0">
              <a:buNone/>
            </a:pPr>
            <a:r>
              <a:rPr lang="cs-CZ" sz="2600" dirty="0"/>
              <a:t> +  respekt k ZPS, a ochrana (</a:t>
            </a:r>
            <a:r>
              <a:rPr lang="cs-CZ" sz="2600" i="1" dirty="0"/>
              <a:t>veřejných) </a:t>
            </a:r>
            <a:r>
              <a:rPr lang="cs-CZ" sz="2600" b="1" i="1" dirty="0"/>
              <a:t>subjektivních práv</a:t>
            </a:r>
            <a:r>
              <a:rPr lang="cs-CZ" sz="2600" dirty="0"/>
              <a:t> osob,  včetně práva na </a:t>
            </a:r>
            <a:r>
              <a:rPr lang="cs-CZ" sz="2600" b="1" i="1" dirty="0"/>
              <a:t>soudní ochranu</a:t>
            </a:r>
            <a:r>
              <a:rPr lang="cs-CZ" sz="2600" dirty="0"/>
              <a:t>.  </a:t>
            </a:r>
          </a:p>
          <a:p>
            <a:pPr marL="0" indent="0">
              <a:buNone/>
            </a:pPr>
            <a:r>
              <a:rPr lang="cs-CZ" sz="2600" dirty="0"/>
              <a:t> </a:t>
            </a:r>
          </a:p>
          <a:p>
            <a:pPr marL="0" indent="0">
              <a:buNone/>
            </a:pPr>
            <a:r>
              <a:rPr lang="cs-CZ" sz="2600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354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2132856"/>
          </a:xfrm>
        </p:spPr>
        <p:txBody>
          <a:bodyPr/>
          <a:lstStyle/>
          <a:p>
            <a:pPr lvl="0"/>
            <a:r>
              <a:rPr lang="cs-CZ" sz="2400" b="1" dirty="0">
                <a:latin typeface="+mn-lt"/>
              </a:rPr>
              <a:t>Legislativní  řešení problému nastavení „volnosti vs. vázanosti“ veřejné správy:</a:t>
            </a:r>
            <a:br>
              <a:rPr lang="cs-CZ" sz="2400" dirty="0">
                <a:latin typeface="+mn-lt"/>
              </a:rPr>
            </a:b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56792"/>
            <a:ext cx="7467600" cy="49685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 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 použité v pozitivním právu</a:t>
            </a:r>
          </a:p>
          <a:p>
            <a:pPr marL="0" indent="0">
              <a:buNone/>
            </a:pPr>
            <a:r>
              <a:rPr lang="cs-CZ" dirty="0"/>
              <a:t>      (= na mnoha místech v předpisech správního práva):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  <a:r>
              <a:rPr lang="cs-CZ" b="1" dirty="0"/>
              <a:t>   </a:t>
            </a:r>
            <a:r>
              <a:rPr lang="cs-CZ" dirty="0"/>
              <a:t> </a:t>
            </a:r>
            <a:r>
              <a:rPr lang="cs-CZ" b="1" dirty="0"/>
              <a:t>I</a:t>
            </a:r>
            <a:r>
              <a:rPr lang="cs-CZ" b="1" dirty="0">
                <a:solidFill>
                  <a:srgbClr val="7030A0"/>
                </a:solidFill>
              </a:rPr>
              <a:t>. Správní uvážení, resp. diskreční pravomoc.</a:t>
            </a:r>
            <a:r>
              <a:rPr lang="cs-CZ" dirty="0">
                <a:solidFill>
                  <a:srgbClr val="7030A0"/>
                </a:solidFill>
              </a:rPr>
              <a:t>  </a:t>
            </a:r>
          </a:p>
          <a:p>
            <a:pPr marL="0" indent="0">
              <a:buNone/>
            </a:pPr>
            <a:r>
              <a:rPr lang="cs-CZ" dirty="0"/>
              <a:t>     </a:t>
            </a:r>
            <a:r>
              <a:rPr lang="cs-CZ" b="1" dirty="0"/>
              <a:t>II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. Neurčité pojmy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1900" dirty="0"/>
              <a:t>Mohou  býti v právní úpravě </a:t>
            </a:r>
            <a:r>
              <a:rPr lang="cs-CZ" sz="1900" b="1" dirty="0"/>
              <a:t>kombinovány</a:t>
            </a:r>
            <a:r>
              <a:rPr lang="cs-CZ" sz="1900" dirty="0"/>
              <a:t>, tedy SU stanoveno s použitím neurčitého pojmu, jak bylo patrno i ve shora uvedeném příkladu.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(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Nejde přitom o mezery v právu.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                               ------------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sz="2000" b="1" dirty="0"/>
              <a:t>POZN.:</a:t>
            </a:r>
            <a:r>
              <a:rPr lang="cs-CZ" sz="2000" dirty="0"/>
              <a:t> </a:t>
            </a:r>
            <a:r>
              <a:rPr lang="cs-CZ" sz="2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Odlišným </a:t>
            </a:r>
            <a:r>
              <a:rPr lang="cs-CZ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pojmem je „volné hodnocení důkazů“.</a:t>
            </a:r>
            <a:r>
              <a:rPr lang="cs-CZ" sz="2000" u="sng" dirty="0"/>
              <a:t> </a:t>
            </a:r>
            <a:r>
              <a:rPr lang="cs-CZ" sz="2000" dirty="0"/>
              <a:t>Procesní zásada - slouží ke správnému posouzení skutkové stránky věci (srov. zejm. § 50 odst. 4 </a:t>
            </a:r>
            <a:r>
              <a:rPr lang="cs-CZ" sz="2000" dirty="0" err="1"/>
              <a:t>s.ř</a:t>
            </a:r>
            <a:r>
              <a:rPr lang="cs-CZ" sz="2000" dirty="0"/>
              <a:t>.). Volnost i zde  jen relativní – existují také závazné podklady, jimiž je SO vázán.  </a:t>
            </a:r>
          </a:p>
        </p:txBody>
      </p:sp>
    </p:spTree>
    <p:extLst>
      <p:ext uri="{BB962C8B-B14F-4D97-AF65-F5344CB8AC3E}">
        <p14:creationId xmlns:p14="http://schemas.microsoft.com/office/powerpoint/2010/main" val="6754239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rmAutofit/>
          </a:bodyPr>
          <a:lstStyle/>
          <a:p>
            <a:br>
              <a:rPr lang="cs-CZ" sz="2400" b="1" dirty="0">
                <a:solidFill>
                  <a:schemeClr val="tx1"/>
                </a:solidFill>
                <a:latin typeface="+mn-lt"/>
              </a:rPr>
            </a:br>
            <a:r>
              <a:rPr lang="cs-CZ" sz="2400" b="1" dirty="0">
                <a:solidFill>
                  <a:schemeClr val="tx1"/>
                </a:solidFill>
                <a:latin typeface="+mn-lt"/>
              </a:rPr>
              <a:t>2) Definice</a:t>
            </a:r>
            <a:r>
              <a:rPr lang="cs-CZ" sz="2400" dirty="0">
                <a:latin typeface="+mn-lt"/>
              </a:rPr>
              <a:t> </a:t>
            </a:r>
            <a:r>
              <a:rPr lang="cs-CZ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správního uvážení </a:t>
            </a:r>
            <a:r>
              <a:rPr lang="cs-CZ" sz="2400" dirty="0">
                <a:latin typeface="+mn-lt"/>
              </a:rPr>
              <a:t>(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„SU“</a:t>
            </a:r>
            <a:r>
              <a:rPr lang="cs-CZ" sz="2400" dirty="0">
                <a:latin typeface="+mn-lt"/>
              </a:rPr>
              <a:t>):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6921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situace, kdy s naplněním hypotézy právní normy </a:t>
            </a:r>
            <a:r>
              <a:rPr lang="cs-CZ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není spojena jediná právně přípustná dispozice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b="1" i="1" dirty="0"/>
              <a:t> 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= Aplikujícímu správnímu orgánu je  ponechána </a:t>
            </a:r>
            <a:r>
              <a:rPr lang="cs-CZ" b="1" dirty="0"/>
              <a:t>možnost výběru</a:t>
            </a:r>
            <a:r>
              <a:rPr lang="cs-CZ" dirty="0"/>
              <a:t> z nejméně dvou variant dalšího postupu (dispozic).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 algn="just">
              <a:buNone/>
            </a:pPr>
            <a:r>
              <a:rPr lang="cs-CZ" dirty="0"/>
              <a:t>Fakticky = ponechání </a:t>
            </a:r>
            <a:r>
              <a:rPr lang="cs-CZ" b="1" i="1" dirty="0">
                <a:solidFill>
                  <a:srgbClr val="7030A0"/>
                </a:solidFill>
              </a:rPr>
              <a:t>zákonem předvídaného prostoru</a:t>
            </a:r>
            <a:r>
              <a:rPr lang="cs-CZ" dirty="0"/>
              <a:t> k vlastní úvaze správního orgánu.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Pozn.</a:t>
            </a:r>
            <a:r>
              <a:rPr lang="cs-CZ" dirty="0"/>
              <a:t>: </a:t>
            </a:r>
            <a:r>
              <a:rPr lang="cs-CZ" i="1" dirty="0"/>
              <a:t>ve správním řádu </a:t>
            </a:r>
            <a:r>
              <a:rPr lang="cs-CZ" dirty="0"/>
              <a:t>se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pojem SU nevyskytuje</a:t>
            </a:r>
            <a:r>
              <a:rPr lang="cs-CZ" dirty="0"/>
              <a:t>. </a:t>
            </a:r>
          </a:p>
          <a:p>
            <a:pPr marL="0" indent="0" algn="just">
              <a:buNone/>
            </a:pPr>
            <a:r>
              <a:rPr lang="cs-CZ" dirty="0"/>
              <a:t>Použit </a:t>
            </a:r>
            <a:r>
              <a:rPr lang="cs-CZ" i="1" dirty="0"/>
              <a:t>pro </a:t>
            </a:r>
            <a:r>
              <a:rPr lang="cs-CZ" b="1" i="1" dirty="0"/>
              <a:t>soudní přezkum </a:t>
            </a:r>
            <a:r>
              <a:rPr lang="cs-CZ" dirty="0"/>
              <a:t>– srov. § 78 odst. 1 </a:t>
            </a:r>
            <a:r>
              <a:rPr lang="cs-CZ" dirty="0" err="1"/>
              <a:t>s.ř.s</a:t>
            </a:r>
            <a:r>
              <a:rPr lang="cs-CZ" dirty="0"/>
              <a:t>. (nezákonnost spočívající v </a:t>
            </a:r>
            <a:r>
              <a:rPr lang="cs-CZ" i="1" dirty="0"/>
              <a:t>překročení zákonných mezí správního uvážení</a:t>
            </a:r>
            <a:r>
              <a:rPr lang="cs-CZ" dirty="0"/>
              <a:t>, nebo jeho </a:t>
            </a:r>
            <a:r>
              <a:rPr lang="cs-CZ" i="1" dirty="0"/>
              <a:t>zneužití) </a:t>
            </a:r>
            <a:r>
              <a:rPr lang="cs-CZ" dirty="0"/>
              <a:t>+ odst. 2</a:t>
            </a:r>
            <a:r>
              <a:rPr lang="cs-CZ" i="1" dirty="0"/>
              <a:t> – přezkum uloženého trestu</a:t>
            </a:r>
            <a:r>
              <a:rPr lang="cs-CZ" dirty="0"/>
              <a:t>).</a:t>
            </a:r>
          </a:p>
          <a:p>
            <a:pPr marL="0" indent="0" algn="just">
              <a:buNone/>
            </a:pPr>
            <a:r>
              <a:rPr lang="cs-CZ" dirty="0"/>
              <a:t>K tomu více v 10. přednášce ve Správním právu procesním.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1597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87351"/>
            <a:ext cx="7467600" cy="1274786"/>
          </a:xfrm>
        </p:spPr>
        <p:txBody>
          <a:bodyPr/>
          <a:lstStyle/>
          <a:p>
            <a:r>
              <a:rPr lang="cs-CZ" sz="2400" b="1" dirty="0">
                <a:latin typeface="+mn-lt"/>
              </a:rPr>
              <a:t>Pojmy: správní uvážení - diskreční pravomoc: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b="1" i="1" dirty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r>
              <a:rPr lang="cs-CZ" b="1" i="1" dirty="0">
                <a:solidFill>
                  <a:srgbClr val="7030A0"/>
                </a:solidFill>
              </a:rPr>
              <a:t>Správní uvážení /“SU“/</a:t>
            </a: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cs-CZ" dirty="0"/>
              <a:t>(tradičně </a:t>
            </a:r>
            <a:r>
              <a:rPr lang="cs-CZ" b="1" dirty="0"/>
              <a:t>tzv. </a:t>
            </a:r>
            <a:r>
              <a:rPr lang="cs-CZ" b="1" i="1" dirty="0"/>
              <a:t>volná úvaha</a:t>
            </a:r>
            <a:r>
              <a:rPr lang="cs-CZ" dirty="0"/>
              <a:t> správního orgánu) -  zpravidla zařazena </a:t>
            </a:r>
            <a:r>
              <a:rPr lang="cs-CZ" b="1" dirty="0"/>
              <a:t>v dispozici</a:t>
            </a:r>
            <a:r>
              <a:rPr lang="cs-CZ" dirty="0"/>
              <a:t> (resp. sankci) právní normy (v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řešení konkrétní věci)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r>
              <a:rPr lang="cs-CZ" dirty="0"/>
              <a:t> 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uvážení v klasickém smyslu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/>
              <a:t>(</a:t>
            </a:r>
            <a:r>
              <a:rPr lang="cs-CZ" i="1" dirty="0" err="1"/>
              <a:t>stricto</a:t>
            </a:r>
            <a:r>
              <a:rPr lang="cs-CZ" i="1" dirty="0"/>
              <a:t> </a:t>
            </a:r>
            <a:r>
              <a:rPr lang="cs-CZ" i="1" dirty="0" err="1"/>
              <a:t>sensu</a:t>
            </a:r>
            <a:r>
              <a:rPr lang="cs-CZ" i="1" dirty="0"/>
              <a:t>), resp. v</a:t>
            </a:r>
            <a:r>
              <a:rPr lang="cs-CZ" dirty="0"/>
              <a:t> 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(legislativně) technickém pojetí.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Pojem </a:t>
            </a:r>
            <a:r>
              <a:rPr lang="cs-CZ" b="1" i="1" dirty="0">
                <a:solidFill>
                  <a:srgbClr val="7030A0"/>
                </a:solidFill>
              </a:rPr>
              <a:t>„diskreční pravomoc“</a:t>
            </a:r>
            <a:r>
              <a:rPr lang="cs-CZ" dirty="0">
                <a:solidFill>
                  <a:srgbClr val="7030A0"/>
                </a:solidFill>
              </a:rPr>
              <a:t>  - </a:t>
            </a:r>
            <a:r>
              <a:rPr lang="cs-CZ" dirty="0"/>
              <a:t>obsahově širší:</a:t>
            </a:r>
          </a:p>
          <a:p>
            <a:pPr marL="0" indent="0">
              <a:buNone/>
            </a:pPr>
            <a:r>
              <a:rPr lang="cs-CZ" dirty="0"/>
              <a:t>Zahrnuje: - shora uvedené </a:t>
            </a:r>
            <a:r>
              <a:rPr lang="cs-CZ" b="1" dirty="0"/>
              <a:t>správní uvážení </a:t>
            </a:r>
            <a:r>
              <a:rPr lang="cs-CZ" dirty="0"/>
              <a:t>/klasické/</a:t>
            </a:r>
          </a:p>
          <a:p>
            <a:pPr marL="0" indent="0">
              <a:buNone/>
            </a:pPr>
            <a:r>
              <a:rPr lang="cs-CZ" i="1" dirty="0"/>
              <a:t>                   + zmocnění SO </a:t>
            </a:r>
            <a:r>
              <a:rPr lang="cs-CZ" b="1" i="1" dirty="0"/>
              <a:t>k normotvorné činnosti.</a:t>
            </a:r>
            <a:endParaRPr lang="cs-CZ" b="1" dirty="0"/>
          </a:p>
          <a:p>
            <a:endParaRPr lang="cs-CZ" dirty="0"/>
          </a:p>
          <a:p>
            <a:r>
              <a:rPr lang="cs-CZ" i="1" dirty="0"/>
              <a:t>Nicméně - pro SU se používá také označení </a:t>
            </a:r>
            <a:r>
              <a:rPr lang="cs-CZ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„diskrece“, „diskreční pravomoc“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cs-CZ" b="1" dirty="0"/>
              <a:t>jako  vyjádření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opaku</a:t>
            </a:r>
            <a:r>
              <a:rPr lang="cs-CZ" b="1" dirty="0"/>
              <a:t> rozhodování tzv. vázaného.</a:t>
            </a:r>
          </a:p>
        </p:txBody>
      </p:sp>
    </p:spTree>
    <p:extLst>
      <p:ext uri="{BB962C8B-B14F-4D97-AF65-F5344CB8AC3E}">
        <p14:creationId xmlns:p14="http://schemas.microsoft.com/office/powerpoint/2010/main" val="1891923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92088"/>
          </a:xfrm>
        </p:spPr>
        <p:txBody>
          <a:bodyPr>
            <a:normAutofit fontScale="90000"/>
          </a:bodyPr>
          <a:lstStyle/>
          <a:p>
            <a:pPr lvl="0"/>
            <a:br>
              <a:rPr lang="cs-CZ" sz="2400" b="1" dirty="0">
                <a:effectLst/>
              </a:rPr>
            </a:br>
            <a:br>
              <a:rPr lang="cs-CZ" sz="2400" b="1" dirty="0">
                <a:effectLst/>
              </a:rPr>
            </a:br>
            <a:br>
              <a:rPr lang="cs-CZ" sz="2400" b="1" dirty="0">
                <a:effectLst/>
              </a:rPr>
            </a:br>
            <a:r>
              <a:rPr lang="cs-CZ" sz="2400" b="1" dirty="0">
                <a:effectLst/>
                <a:latin typeface="+mn-lt"/>
              </a:rPr>
              <a:t>Varianty</a:t>
            </a:r>
            <a:r>
              <a:rPr lang="cs-CZ" sz="2700" b="1" dirty="0">
                <a:effectLst/>
                <a:latin typeface="+mn-lt"/>
              </a:rPr>
              <a:t> správního uvážení:</a:t>
            </a:r>
            <a:r>
              <a:rPr lang="cs-CZ" sz="2700" b="1" dirty="0">
                <a:solidFill>
                  <a:srgbClr val="7030A0"/>
                </a:solidFill>
                <a:effectLst/>
                <a:latin typeface="+mn-lt"/>
              </a:rPr>
              <a:t> </a:t>
            </a:r>
            <a:br>
              <a:rPr lang="cs-CZ" sz="2700" dirty="0">
                <a:solidFill>
                  <a:srgbClr val="7030A0"/>
                </a:solidFill>
                <a:effectLst/>
                <a:latin typeface="+mn-lt"/>
              </a:rPr>
            </a:br>
            <a:endParaRPr lang="cs-CZ" sz="27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052736"/>
            <a:ext cx="7886700" cy="5805264"/>
          </a:xfrm>
        </p:spPr>
        <p:txBody>
          <a:bodyPr>
            <a:normAutofit fontScale="92500" lnSpcReduction="10000"/>
          </a:bodyPr>
          <a:lstStyle/>
          <a:p>
            <a:endParaRPr lang="cs-CZ" b="1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sz="2200" dirty="0"/>
              <a:t>- dle toho, zda právní norma </a:t>
            </a:r>
            <a:r>
              <a:rPr lang="cs-CZ" sz="2200" b="1" dirty="0"/>
              <a:t>zakládá pravomoc</a:t>
            </a:r>
            <a:r>
              <a:rPr lang="cs-CZ" sz="2200" dirty="0"/>
              <a:t>:</a:t>
            </a:r>
          </a:p>
          <a:p>
            <a:pPr marL="0" indent="0">
              <a:buNone/>
            </a:pPr>
            <a:r>
              <a:rPr lang="cs-CZ" sz="2200" dirty="0"/>
              <a:t> </a:t>
            </a:r>
          </a:p>
          <a:p>
            <a:pPr marL="342900" lvl="1" indent="0" algn="just">
              <a:buNone/>
            </a:pPr>
            <a:r>
              <a:rPr lang="cs-CZ" sz="2200" b="1" dirty="0"/>
              <a:t>A.</a:t>
            </a:r>
            <a:r>
              <a:rPr lang="cs-CZ" sz="2200" dirty="0"/>
              <a:t>  - danou  normu </a:t>
            </a:r>
            <a:r>
              <a:rPr lang="cs-CZ" sz="2200" b="1" i="1" dirty="0"/>
              <a:t>aplikovat </a:t>
            </a:r>
            <a:r>
              <a:rPr lang="cs-CZ" sz="2200" dirty="0"/>
              <a:t>či</a:t>
            </a:r>
            <a:r>
              <a:rPr lang="cs-CZ" sz="2200" b="1" i="1" dirty="0"/>
              <a:t> neaplikovat </a:t>
            </a:r>
          </a:p>
          <a:p>
            <a:pPr marL="342900" lvl="1" indent="0" algn="just">
              <a:buNone/>
            </a:pPr>
            <a:r>
              <a:rPr lang="cs-CZ" sz="2200" b="1" i="1" dirty="0"/>
              <a:t>       </a:t>
            </a:r>
            <a:r>
              <a:rPr lang="cs-CZ" sz="2200" b="1" dirty="0"/>
              <a:t>(= „uvážení jednání“)</a:t>
            </a:r>
            <a:endParaRPr lang="cs-CZ" sz="2200" dirty="0"/>
          </a:p>
          <a:p>
            <a:pPr marL="0" indent="0">
              <a:buNone/>
            </a:pPr>
            <a:r>
              <a:rPr lang="cs-CZ" sz="2200" dirty="0"/>
              <a:t>          (Např.:</a:t>
            </a:r>
            <a:r>
              <a:rPr lang="cs-CZ" sz="2200" i="1" dirty="0"/>
              <a:t> SO může uložit pořádkovou pokutu - § 62 </a:t>
            </a:r>
            <a:r>
              <a:rPr lang="cs-CZ" sz="2200" i="1" dirty="0" err="1"/>
              <a:t>s.ř</a:t>
            </a:r>
            <a:r>
              <a:rPr lang="cs-CZ" sz="2200" i="1" dirty="0"/>
              <a:t>.</a:t>
            </a:r>
            <a:r>
              <a:rPr lang="cs-CZ" sz="2200" dirty="0"/>
              <a:t>),</a:t>
            </a:r>
          </a:p>
          <a:p>
            <a:pPr marL="0" indent="0">
              <a:buNone/>
            </a:pPr>
            <a:endParaRPr lang="cs-CZ" sz="2200" b="1" i="1" dirty="0"/>
          </a:p>
          <a:p>
            <a:pPr marL="0" indent="0">
              <a:buNone/>
            </a:pPr>
            <a:r>
              <a:rPr lang="cs-CZ" sz="2200" b="1" i="1" dirty="0"/>
              <a:t>      </a:t>
            </a:r>
            <a:r>
              <a:rPr lang="cs-CZ" sz="2200" b="1" dirty="0"/>
              <a:t>B. </a:t>
            </a:r>
            <a:r>
              <a:rPr lang="cs-CZ" sz="2200" b="1" i="1" dirty="0"/>
              <a:t>volby některého z více </a:t>
            </a:r>
            <a:r>
              <a:rPr lang="cs-CZ" sz="2200" dirty="0"/>
              <a:t>nabízených konkrétních </a:t>
            </a:r>
            <a:r>
              <a:rPr lang="cs-CZ" sz="2200" b="1" i="1" dirty="0"/>
              <a:t>řešení</a:t>
            </a:r>
            <a:r>
              <a:rPr lang="cs-CZ" sz="2200" dirty="0"/>
              <a:t> dané věci  </a:t>
            </a:r>
          </a:p>
          <a:p>
            <a:pPr marL="0" indent="0">
              <a:buNone/>
            </a:pPr>
            <a:r>
              <a:rPr lang="cs-CZ" sz="2200" b="1" dirty="0"/>
              <a:t>             </a:t>
            </a:r>
            <a:r>
              <a:rPr lang="cs-CZ" sz="2200" dirty="0"/>
              <a:t>(</a:t>
            </a:r>
            <a:r>
              <a:rPr lang="cs-CZ" sz="2200" b="1" dirty="0"/>
              <a:t>=    „uvážení volby“</a:t>
            </a:r>
            <a:r>
              <a:rPr lang="cs-CZ" sz="2200" dirty="0"/>
              <a:t>).</a:t>
            </a:r>
          </a:p>
          <a:p>
            <a:pPr lvl="1" algn="just">
              <a:buFont typeface="Wingdings" pitchFamily="2" charset="2"/>
              <a:buChar char="q"/>
            </a:pPr>
            <a:endParaRPr lang="cs-CZ" sz="2200" b="1" dirty="0"/>
          </a:p>
          <a:p>
            <a:pPr lvl="1" algn="just">
              <a:buNone/>
            </a:pPr>
            <a:r>
              <a:rPr lang="cs-CZ" sz="2200" dirty="0"/>
              <a:t>(Např.:</a:t>
            </a:r>
            <a:r>
              <a:rPr lang="cs-CZ" sz="2200" i="1" dirty="0"/>
              <a:t> SO může uložit pořádkovou pokutu do výše 50  tis Kč – </a:t>
            </a:r>
            <a:r>
              <a:rPr lang="cs-CZ" sz="2200" i="1" dirty="0" err="1"/>
              <a:t>ibid</a:t>
            </a:r>
            <a:r>
              <a:rPr lang="cs-CZ" sz="2200" i="1" dirty="0"/>
              <a:t>, a může ji také snížit či prominout – odst. 6</a:t>
            </a:r>
            <a:r>
              <a:rPr lang="cs-CZ" sz="2200" dirty="0"/>
              <a:t>)</a:t>
            </a:r>
            <a:r>
              <a:rPr lang="cs-CZ" sz="2200" i="1" dirty="0"/>
              <a:t>. </a:t>
            </a:r>
          </a:p>
          <a:p>
            <a:pPr lvl="1" algn="just">
              <a:buNone/>
            </a:pPr>
            <a:endParaRPr lang="cs-CZ" sz="2200" i="1" dirty="0"/>
          </a:p>
          <a:p>
            <a:pPr marL="0" indent="0">
              <a:lnSpc>
                <a:spcPct val="170000"/>
              </a:lnSpc>
              <a:buNone/>
            </a:pPr>
            <a:r>
              <a:rPr lang="cs-CZ" sz="2200" i="1" dirty="0"/>
              <a:t> </a:t>
            </a:r>
            <a:r>
              <a:rPr lang="cs-CZ" sz="2200" dirty="0"/>
              <a:t>Varianty mohou být </a:t>
            </a:r>
            <a:r>
              <a:rPr lang="cs-CZ" sz="2200" b="1" dirty="0"/>
              <a:t>kombinovány</a:t>
            </a:r>
            <a:r>
              <a:rPr lang="cs-CZ" sz="2200" dirty="0"/>
              <a:t>, resp. na sebe navazovat, jak je tomu v uvedeném příkladu z oblasti přestupkové.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cs-CZ" sz="2200" dirty="0"/>
              <a:t> </a:t>
            </a:r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9275561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>
            <a:normAutofit fontScale="90000"/>
          </a:bodyPr>
          <a:lstStyle/>
          <a:p>
            <a:pPr lvl="0" algn="ctr"/>
            <a:br>
              <a:rPr lang="cs-CZ" sz="2400" b="1" dirty="0">
                <a:effectLst/>
              </a:rPr>
            </a:br>
            <a:br>
              <a:rPr lang="cs-CZ" sz="2400" b="1" dirty="0">
                <a:effectLst/>
              </a:rPr>
            </a:br>
            <a:br>
              <a:rPr lang="cs-CZ" sz="2400" b="1" dirty="0">
                <a:effectLst/>
              </a:rPr>
            </a:br>
            <a:r>
              <a:rPr lang="cs-CZ" sz="2400" b="1" dirty="0">
                <a:effectLst/>
                <a:latin typeface="+mn-lt"/>
              </a:rPr>
              <a:t>3) </a:t>
            </a:r>
            <a:r>
              <a:rPr lang="cs-CZ" sz="2700" b="1" dirty="0">
                <a:effectLst/>
                <a:latin typeface="+mn-lt"/>
              </a:rPr>
              <a:t>Správní uvážení </a:t>
            </a:r>
            <a:r>
              <a:rPr lang="cs-CZ" sz="2700" b="1" dirty="0">
                <a:solidFill>
                  <a:srgbClr val="7030A0"/>
                </a:solidFill>
                <a:effectLst/>
                <a:latin typeface="+mn-lt"/>
              </a:rPr>
              <a:t>jako specifická součást, resp. projev pravomoci</a:t>
            </a:r>
            <a:r>
              <a:rPr lang="cs-CZ" sz="2700" b="1" dirty="0">
                <a:solidFill>
                  <a:srgbClr val="00B050"/>
                </a:solidFill>
                <a:effectLst/>
                <a:latin typeface="+mn-lt"/>
              </a:rPr>
              <a:t> </a:t>
            </a:r>
            <a:r>
              <a:rPr lang="cs-CZ" sz="2700" b="1" dirty="0">
                <a:effectLst/>
                <a:latin typeface="+mn-lt"/>
              </a:rPr>
              <a:t>správního orgánu:</a:t>
            </a:r>
            <a:br>
              <a:rPr lang="cs-CZ" sz="2700" b="1" dirty="0">
                <a:effectLst/>
                <a:latin typeface="+mn-lt"/>
              </a:rPr>
            </a:br>
            <a:br>
              <a:rPr lang="cs-CZ" sz="2700" b="1" dirty="0">
                <a:effectLst/>
                <a:latin typeface="+mn-lt"/>
              </a:rPr>
            </a:br>
            <a:endParaRPr lang="cs-CZ" sz="27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b="1" dirty="0"/>
              <a:t>Účel diskreční pravomoci (SU):  </a:t>
            </a:r>
            <a:r>
              <a:rPr lang="cs-CZ" sz="2000" dirty="0"/>
              <a:t>poskytnout SO prostor pro nalezení</a:t>
            </a:r>
          </a:p>
          <a:p>
            <a:pPr marL="0" indent="0" algn="just">
              <a:buNone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správných, vhodných řešení</a:t>
            </a:r>
            <a:r>
              <a:rPr lang="cs-CZ" sz="2000" dirty="0"/>
              <a:t>, resp.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rozhodnutí</a:t>
            </a:r>
            <a:r>
              <a:rPr lang="cs-CZ" sz="2000" dirty="0"/>
              <a:t> v konkrétním případě </a:t>
            </a:r>
          </a:p>
          <a:p>
            <a:pPr marL="0" indent="0" algn="just">
              <a:buNone/>
            </a:pPr>
            <a:r>
              <a:rPr lang="cs-CZ" sz="2200" dirty="0"/>
              <a:t>                    = </a:t>
            </a:r>
            <a:r>
              <a:rPr lang="cs-CZ" sz="22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potřebnou flexibilitu</a:t>
            </a:r>
            <a:r>
              <a:rPr lang="cs-CZ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0" indent="0" algn="just">
              <a:buNone/>
            </a:pPr>
            <a:endParaRPr lang="cs-CZ" sz="2200" dirty="0"/>
          </a:p>
          <a:p>
            <a:pPr marL="0" indent="0" algn="just">
              <a:buNone/>
            </a:pPr>
            <a:r>
              <a:rPr lang="cs-CZ" sz="2200" dirty="0"/>
              <a:t>ovšem při zachování </a:t>
            </a:r>
            <a:r>
              <a:rPr lang="cs-CZ" sz="22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dostatečné míry stability</a:t>
            </a:r>
            <a:r>
              <a:rPr lang="cs-CZ" sz="2200" dirty="0">
                <a:solidFill>
                  <a:srgbClr val="7030A0"/>
                </a:solidFill>
              </a:rPr>
              <a:t> </a:t>
            </a:r>
            <a:r>
              <a:rPr lang="cs-CZ" sz="2200" dirty="0"/>
              <a:t>rozhodování (právní jistota,  předvídatelnost činnosti VS).</a:t>
            </a:r>
          </a:p>
          <a:p>
            <a:pPr algn="just"/>
            <a:endParaRPr lang="cs-CZ" sz="2400" dirty="0"/>
          </a:p>
          <a:p>
            <a:pPr marL="0" indent="0" algn="just">
              <a:buNone/>
            </a:pPr>
            <a:r>
              <a:rPr lang="cs-CZ" sz="2200" dirty="0"/>
              <a:t>Správní orgán může využívat svou …</a:t>
            </a:r>
            <a:r>
              <a:rPr lang="cs-CZ" sz="2200" i="1" dirty="0"/>
              <a:t>“</a:t>
            </a:r>
            <a:r>
              <a:rPr lang="cs-CZ" sz="2200" b="1" i="1" dirty="0"/>
              <a:t>odbornost,  zkušenost, přizpůsobivost</a:t>
            </a:r>
            <a:r>
              <a:rPr lang="cs-CZ" sz="2200" i="1" dirty="0"/>
              <a:t> nastalým a těžko předvídatelným situacím, a to i z hlediska důsledků zásahu.</a:t>
            </a:r>
            <a:r>
              <a:rPr lang="cs-CZ" sz="2200" dirty="0"/>
              <a:t> (</a:t>
            </a:r>
            <a:r>
              <a:rPr lang="cs-CZ" sz="2200" i="1" dirty="0" err="1"/>
              <a:t>V.Vopálka</a:t>
            </a:r>
            <a:r>
              <a:rPr lang="cs-CZ" sz="2200" dirty="0"/>
              <a:t>) </a:t>
            </a:r>
          </a:p>
          <a:p>
            <a:pPr marL="0" indent="0">
              <a:buNone/>
            </a:pP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1399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Správní</a:t>
            </a:r>
            <a:r>
              <a:rPr lang="cs-CZ" sz="2400" b="1" dirty="0"/>
              <a:t> právo II</a:t>
            </a:r>
            <a:br>
              <a:rPr lang="cs-CZ" sz="2400" b="1" dirty="0"/>
            </a:br>
            <a:r>
              <a:rPr lang="cs-CZ" sz="2400" b="1" dirty="0"/>
              <a:t>2. přednáška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OBSAH PŘEDNÁŠKY: </a:t>
            </a:r>
          </a:p>
          <a:p>
            <a:r>
              <a:rPr lang="cs-CZ" b="1" dirty="0"/>
              <a:t>Otázka vázanosti a volnosti v činnosti veřejné správy.</a:t>
            </a:r>
            <a:endParaRPr lang="cs-CZ" dirty="0"/>
          </a:p>
          <a:p>
            <a:r>
              <a:rPr lang="cs-CZ" b="1" dirty="0"/>
              <a:t>Diskreční pravomoc veřejné správy</a:t>
            </a:r>
            <a:r>
              <a:rPr lang="cs-CZ" dirty="0"/>
              <a:t>. </a:t>
            </a:r>
            <a:r>
              <a:rPr lang="cs-CZ" b="1" dirty="0"/>
              <a:t>Správní uvážení</a:t>
            </a:r>
            <a:r>
              <a:rPr lang="cs-CZ" dirty="0"/>
              <a:t> jako specifický projev pravomoci správního orgánu.</a:t>
            </a:r>
          </a:p>
          <a:p>
            <a:r>
              <a:rPr lang="cs-CZ" dirty="0"/>
              <a:t>Limity, znaky a specifika přezkumu.</a:t>
            </a:r>
          </a:p>
          <a:p>
            <a:r>
              <a:rPr lang="cs-CZ" dirty="0"/>
              <a:t>Problematika </a:t>
            </a:r>
            <a:r>
              <a:rPr lang="cs-CZ" b="1" dirty="0"/>
              <a:t>neurčitých pojmů. </a:t>
            </a:r>
          </a:p>
          <a:p>
            <a:pPr marL="0" indent="0">
              <a:buNone/>
            </a:pPr>
            <a:r>
              <a:rPr lang="cs-CZ" b="1" dirty="0"/>
              <a:t>   </a:t>
            </a:r>
          </a:p>
          <a:p>
            <a:pPr marL="0" indent="0">
              <a:buNone/>
            </a:pPr>
            <a:r>
              <a:rPr lang="cs-CZ" dirty="0"/>
              <a:t>                Jde o </a:t>
            </a:r>
            <a:r>
              <a:rPr lang="cs-CZ" b="1" dirty="0"/>
              <a:t>problematiku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 - související s </a:t>
            </a:r>
            <a:r>
              <a:rPr lang="cs-CZ" i="1" dirty="0"/>
              <a:t>interpretací</a:t>
            </a:r>
            <a:r>
              <a:rPr lang="cs-CZ" dirty="0"/>
              <a:t> a </a:t>
            </a:r>
            <a:r>
              <a:rPr lang="cs-CZ" i="1" dirty="0"/>
              <a:t>aplikací</a:t>
            </a:r>
            <a:r>
              <a:rPr lang="cs-CZ" dirty="0"/>
              <a:t>, s </a:t>
            </a:r>
            <a:r>
              <a:rPr lang="cs-CZ" i="1" dirty="0"/>
              <a:t>ústavními základy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i="1" dirty="0"/>
              <a:t>teoreticko-praktická</a:t>
            </a:r>
            <a:r>
              <a:rPr lang="cs-CZ" dirty="0"/>
              <a:t>.  </a:t>
            </a:r>
          </a:p>
          <a:p>
            <a:pPr marL="0" indent="0">
              <a:buNone/>
            </a:pPr>
            <a:r>
              <a:rPr lang="cs-CZ" dirty="0"/>
              <a:t>- vztahující se na činnost </a:t>
            </a:r>
            <a:r>
              <a:rPr lang="cs-CZ" i="1" dirty="0"/>
              <a:t>veřejné správy</a:t>
            </a:r>
            <a:r>
              <a:rPr lang="cs-CZ" dirty="0"/>
              <a:t>, a  také </a:t>
            </a:r>
            <a:r>
              <a:rPr lang="cs-CZ" i="1" dirty="0"/>
              <a:t>soudní přezkum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70460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2376264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SU jako projev pravomoci správního orgánu: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412776"/>
            <a:ext cx="7886700" cy="498021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sz="2200" b="1" dirty="0"/>
              <a:t>Zda a jaký prostor pro volnou úvahu</a:t>
            </a:r>
            <a:r>
              <a:rPr lang="cs-CZ" sz="2200" dirty="0"/>
              <a:t> bude správě ponechán - svěřeno především do </a:t>
            </a:r>
            <a:r>
              <a:rPr lang="cs-CZ" sz="2200" b="1" dirty="0"/>
              <a:t>pravomoci zákonodárce</a:t>
            </a:r>
            <a:r>
              <a:rPr lang="cs-CZ" sz="2200" dirty="0"/>
              <a:t>. </a:t>
            </a:r>
          </a:p>
          <a:p>
            <a:pPr algn="just"/>
            <a:r>
              <a:rPr lang="cs-CZ" sz="2200" b="1" dirty="0"/>
              <a:t>Zákonodárce  nemá, co do úpravy volné úvahy veřejné správy,  vlastní volnou úvahu </a:t>
            </a:r>
            <a:r>
              <a:rPr lang="cs-CZ" sz="2200" dirty="0"/>
              <a:t>(</a:t>
            </a:r>
            <a:r>
              <a:rPr lang="cs-CZ" sz="2200" i="1" dirty="0"/>
              <a:t>…zákonodárce je vázán určitými základními hodnotami, jež  Ústava prohlašuje za nedotknutelné.“ </a:t>
            </a:r>
            <a:r>
              <a:rPr lang="cs-CZ" sz="2200" dirty="0"/>
              <a:t>( </a:t>
            </a:r>
            <a:r>
              <a:rPr lang="cs-CZ" sz="2200" dirty="0" err="1"/>
              <a:t>Pl</a:t>
            </a:r>
            <a:r>
              <a:rPr lang="cs-CZ" sz="2200" dirty="0"/>
              <a:t>. ÚS 19/93).</a:t>
            </a:r>
          </a:p>
          <a:p>
            <a:pPr marL="0" indent="0" algn="just">
              <a:buNone/>
            </a:pPr>
            <a:r>
              <a:rPr lang="cs-CZ" sz="2200" b="1" dirty="0"/>
              <a:t>K tomu klasik:</a:t>
            </a:r>
          </a:p>
          <a:p>
            <a:pPr marL="0" indent="0" algn="just">
              <a:buNone/>
            </a:pPr>
            <a:r>
              <a:rPr lang="cs-CZ" sz="2200" dirty="0"/>
              <a:t>Legislativně-politickým </a:t>
            </a:r>
            <a:r>
              <a:rPr lang="cs-CZ" sz="2200" b="1" dirty="0"/>
              <a:t>důvodem </a:t>
            </a:r>
            <a:r>
              <a:rPr lang="cs-CZ" sz="2200" dirty="0"/>
              <a:t>zařazení správního uvážení do předpisů </a:t>
            </a:r>
            <a:r>
              <a:rPr lang="cs-CZ" sz="2200" b="1" dirty="0">
                <a:solidFill>
                  <a:srgbClr val="7030A0"/>
                </a:solidFill>
              </a:rPr>
              <a:t>není</a:t>
            </a:r>
            <a:r>
              <a:rPr lang="cs-CZ" sz="2200" dirty="0"/>
              <a:t>, aby byla </a:t>
            </a:r>
            <a:r>
              <a:rPr lang="cs-CZ" sz="2200" b="1" dirty="0">
                <a:solidFill>
                  <a:srgbClr val="7030A0"/>
                </a:solidFill>
              </a:rPr>
              <a:t>umožněna subjektivní zvůle</a:t>
            </a:r>
            <a:r>
              <a:rPr lang="cs-CZ" sz="2200" dirty="0">
                <a:solidFill>
                  <a:srgbClr val="7030A0"/>
                </a:solidFill>
              </a:rPr>
              <a:t> </a:t>
            </a:r>
            <a:r>
              <a:rPr lang="cs-CZ" sz="2200" dirty="0"/>
              <a:t>správních orgánů, nýbrž, </a:t>
            </a:r>
          </a:p>
          <a:p>
            <a:pPr marL="0" indent="0" algn="just">
              <a:buNone/>
            </a:pPr>
            <a:r>
              <a:rPr lang="cs-CZ" sz="2200" dirty="0"/>
              <a:t>„…</a:t>
            </a:r>
            <a:r>
              <a:rPr lang="cs-CZ" sz="2200" i="1" dirty="0">
                <a:solidFill>
                  <a:schemeClr val="tx2">
                    <a:lumMod val="75000"/>
                  </a:schemeClr>
                </a:solidFill>
              </a:rPr>
              <a:t>aby mohly vyhověti speciálním požadavkům jednotlivých konkrétních případů. </a:t>
            </a:r>
            <a:r>
              <a:rPr lang="cs-CZ" sz="2200" b="1" i="1" dirty="0">
                <a:solidFill>
                  <a:schemeClr val="tx2">
                    <a:lumMod val="75000"/>
                  </a:schemeClr>
                </a:solidFill>
              </a:rPr>
              <a:t>Uvažování představuje, obrazně řečeno, bránu, kterou vcházejí do budovy právního řádu mimoprávní motivace</a:t>
            </a:r>
            <a:r>
              <a:rPr lang="cs-CZ" sz="2200" dirty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cs-CZ" sz="2200" dirty="0"/>
              <a:t>" (</a:t>
            </a:r>
            <a:r>
              <a:rPr lang="cs-CZ" sz="2200" i="1" dirty="0" err="1"/>
              <a:t>A.Merkl</a:t>
            </a:r>
            <a:r>
              <a:rPr lang="cs-CZ" sz="2200" dirty="0"/>
              <a:t>)</a:t>
            </a:r>
          </a:p>
          <a:p>
            <a:pPr marL="0" indent="0" algn="just">
              <a:buNone/>
            </a:pPr>
            <a:endParaRPr lang="cs-CZ" sz="2200" dirty="0"/>
          </a:p>
          <a:p>
            <a:pPr algn="just"/>
            <a:r>
              <a:rPr lang="cs-CZ" sz="2600" dirty="0"/>
              <a:t>Tam, kde je zákonem založeno správní uvážení, </a:t>
            </a:r>
            <a:r>
              <a:rPr lang="cs-CZ" sz="2600" b="1" dirty="0"/>
              <a:t>nejde pouze o právo</a:t>
            </a:r>
            <a:r>
              <a:rPr lang="cs-CZ" sz="2600" dirty="0"/>
              <a:t>, ale </a:t>
            </a:r>
            <a:r>
              <a:rPr lang="cs-CZ" sz="2600" b="1" dirty="0">
                <a:solidFill>
                  <a:srgbClr val="7030A0"/>
                </a:solidFill>
              </a:rPr>
              <a:t>zároveň  povinnost této volné úvahy použít </a:t>
            </a:r>
            <a:r>
              <a:rPr lang="cs-CZ" sz="2600" dirty="0"/>
              <a:t>, a to se všemi náležitostmi, včetně řádného odůvodnění.    </a:t>
            </a:r>
          </a:p>
          <a:p>
            <a:pPr marL="0" indent="0" algn="just">
              <a:buNone/>
            </a:pPr>
            <a:r>
              <a:rPr lang="cs-CZ" sz="2600" dirty="0"/>
              <a:t>   (tj. řádně uplatnit pravomoc)</a:t>
            </a:r>
          </a:p>
          <a:p>
            <a:pPr>
              <a:buNone/>
            </a:pPr>
            <a:r>
              <a:rPr lang="cs-CZ" sz="2200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9397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404664"/>
            <a:ext cx="7886700" cy="1008112"/>
          </a:xfrm>
        </p:spPr>
        <p:txBody>
          <a:bodyPr>
            <a:normAutofit fontScale="90000"/>
          </a:bodyPr>
          <a:lstStyle/>
          <a:p>
            <a:r>
              <a:rPr lang="cs-CZ" sz="2400" b="1" dirty="0">
                <a:latin typeface="+mn-lt"/>
              </a:rPr>
              <a:t>4) K problému tzv. „absolutního volného uvážení“</a:t>
            </a:r>
            <a:br>
              <a:rPr lang="cs-CZ" sz="2400" b="1" dirty="0">
                <a:latin typeface="+mn-lt"/>
              </a:rPr>
            </a:br>
            <a:br>
              <a:rPr lang="cs-CZ" sz="2400" dirty="0">
                <a:latin typeface="+mn-lt"/>
              </a:rPr>
            </a:b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908720"/>
            <a:ext cx="7886700" cy="54726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sz="2000" dirty="0"/>
              <a:t>= případy, kde  SO rozhoduje o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oprávněních, na něž </a:t>
            </a:r>
            <a:r>
              <a:rPr lang="cs-CZ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není právní nárok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sz="2000" dirty="0"/>
              <a:t>a/resp. kde </a:t>
            </a:r>
            <a:r>
              <a:rPr lang="cs-CZ" sz="2000" b="1" dirty="0"/>
              <a:t>zákon nestanoví zcela přesná kritéria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např. udělení státního občanství, azylu, vysílací licence, a d.</a:t>
            </a:r>
            <a:r>
              <a:rPr lang="cs-CZ" sz="2000" dirty="0"/>
              <a:t>).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i="1" dirty="0"/>
              <a:t>AVŠAK: „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Každá pravomoc </a:t>
            </a:r>
            <a:r>
              <a:rPr lang="cs-CZ" sz="2000" i="1" dirty="0"/>
              <a:t>má právní limity, a to bez ohledu na to, jak široce je formulován zákon, který ji zakládá.“</a:t>
            </a:r>
            <a:endParaRPr lang="cs-CZ" sz="2000" dirty="0"/>
          </a:p>
          <a:p>
            <a:pPr algn="just"/>
            <a:r>
              <a:rPr lang="cs-CZ" sz="2000" i="1" dirty="0"/>
              <a:t> „Tam, kde panuje vláda práva</a:t>
            </a:r>
            <a:r>
              <a:rPr lang="cs-CZ" sz="2000" b="1" i="1" dirty="0"/>
              <a:t>, nemůže existovat neomezená diskreční pravomoc.</a:t>
            </a:r>
            <a:r>
              <a:rPr lang="cs-CZ" sz="2000" i="1" dirty="0"/>
              <a:t>“</a:t>
            </a:r>
            <a:r>
              <a:rPr lang="cs-CZ" sz="2000" dirty="0"/>
              <a:t>    (</a:t>
            </a:r>
            <a:r>
              <a:rPr lang="cs-CZ" sz="2000" i="1" dirty="0" err="1"/>
              <a:t>H.W.R.Wade</a:t>
            </a:r>
            <a:r>
              <a:rPr lang="cs-CZ" sz="2000" dirty="0"/>
              <a:t>)</a:t>
            </a:r>
          </a:p>
          <a:p>
            <a:pPr>
              <a:buNone/>
            </a:pPr>
            <a:r>
              <a:rPr lang="cs-CZ" sz="2000" dirty="0"/>
              <a:t>TEDY uvedené případy:</a:t>
            </a:r>
          </a:p>
          <a:p>
            <a:pPr algn="just"/>
            <a:r>
              <a:rPr lang="cs-CZ" sz="2000" b="1" dirty="0"/>
              <a:t>jsou variantou SU</a:t>
            </a:r>
            <a:r>
              <a:rPr lang="cs-CZ" sz="2000" dirty="0"/>
              <a:t>, minimálně jsou případem „úvahy jednání“, </a:t>
            </a:r>
          </a:p>
          <a:p>
            <a:pPr algn="just"/>
            <a:r>
              <a:rPr lang="cs-CZ" sz="2000" dirty="0"/>
              <a:t>vztahují se na ně </a:t>
            </a:r>
            <a:r>
              <a:rPr lang="cs-CZ" sz="2000" b="1" dirty="0"/>
              <a:t>obecně požadavky kladené na řádný výkon pravomoci SU</a:t>
            </a:r>
            <a:r>
              <a:rPr lang="cs-CZ" sz="2000" dirty="0"/>
              <a:t> -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nemůže jít o libovůli</a:t>
            </a:r>
            <a:r>
              <a:rPr lang="cs-CZ" sz="2000" dirty="0"/>
              <a:t>,</a:t>
            </a:r>
          </a:p>
          <a:p>
            <a:pPr algn="just"/>
            <a:r>
              <a:rPr lang="cs-CZ" sz="2000" b="1" dirty="0"/>
              <a:t>nejsou obecně vyňaty ze soudního přezkumu</a:t>
            </a:r>
            <a:r>
              <a:rPr lang="cs-CZ" sz="2000" dirty="0"/>
              <a:t> (jde minimálně o kontrolu nepřekročení mezí SU, nezneužití), ledaže tak výslovně stanoví zákon.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10083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7467600" cy="1296974"/>
          </a:xfrm>
        </p:spPr>
        <p:txBody>
          <a:bodyPr>
            <a:noAutofit/>
          </a:bodyPr>
          <a:lstStyle/>
          <a:p>
            <a:r>
              <a:rPr lang="cs-CZ" sz="2000" b="1" dirty="0">
                <a:latin typeface="+mn-lt"/>
              </a:rPr>
              <a:t>Ad problém tzv. „absolutního volného uvážení“:</a:t>
            </a:r>
            <a:br>
              <a:rPr lang="cs-CZ" sz="2000" b="1" dirty="0">
                <a:latin typeface="+mn-lt"/>
              </a:rPr>
            </a:br>
            <a:r>
              <a:rPr lang="cs-CZ" sz="2400" dirty="0">
                <a:latin typeface="+mn-lt"/>
              </a:rPr>
              <a:t> </a:t>
            </a:r>
            <a:r>
              <a:rPr lang="cs-CZ" sz="2400" b="1" dirty="0">
                <a:latin typeface="+mn-lt"/>
              </a:rPr>
              <a:t>     </a:t>
            </a:r>
            <a:br>
              <a:rPr lang="cs-CZ" sz="2400" dirty="0">
                <a:latin typeface="+mn-lt"/>
              </a:rPr>
            </a:b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26917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 </a:t>
            </a:r>
            <a:r>
              <a:rPr lang="cs-CZ" sz="2000" dirty="0"/>
              <a:t>ÚS i NSS: </a:t>
            </a:r>
            <a:r>
              <a:rPr lang="cs-CZ" sz="2000" i="1" dirty="0"/>
              <a:t>„V právním státě je </a:t>
            </a:r>
            <a:r>
              <a:rPr lang="cs-CZ" sz="2000" b="1" i="1" dirty="0"/>
              <a:t>libovůle nepřípustná</a:t>
            </a:r>
            <a:r>
              <a:rPr lang="cs-CZ" sz="2000" i="1" dirty="0"/>
              <a:t>.“</a:t>
            </a:r>
            <a:r>
              <a:rPr lang="cs-CZ" sz="2000" dirty="0"/>
              <a:t> </a:t>
            </a:r>
          </a:p>
          <a:p>
            <a:pPr marL="0" indent="0">
              <a:buNone/>
            </a:pPr>
            <a:endParaRPr lang="cs-CZ" sz="20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2000" i="1" dirty="0"/>
              <a:t>NSS – 906 </a:t>
            </a:r>
            <a:r>
              <a:rPr lang="cs-CZ" sz="2000" i="1" dirty="0" err="1"/>
              <a:t>Sb.NSS</a:t>
            </a:r>
            <a:r>
              <a:rPr lang="cs-CZ" sz="2000" i="1" dirty="0"/>
              <a:t> – 6 A 25/2002-42 ( + RS NSS č.950 </a:t>
            </a:r>
            <a:r>
              <a:rPr lang="cs-CZ" sz="2000" i="1" dirty="0" err="1"/>
              <a:t>Sb.NSS</a:t>
            </a:r>
            <a:r>
              <a:rPr lang="cs-CZ" sz="2000" i="1" dirty="0"/>
              <a:t>):</a:t>
            </a:r>
          </a:p>
          <a:p>
            <a:pPr marL="0" indent="0" algn="just">
              <a:buNone/>
            </a:pPr>
            <a:r>
              <a:rPr lang="cs-CZ" sz="2000" i="1" dirty="0"/>
              <a:t> </a:t>
            </a:r>
          </a:p>
          <a:p>
            <a:pPr marL="0" indent="0" algn="just">
              <a:buNone/>
            </a:pPr>
            <a:r>
              <a:rPr lang="cs-CZ" sz="2000" dirty="0"/>
              <a:t> </a:t>
            </a:r>
            <a:r>
              <a:rPr lang="cs-CZ" sz="2000" i="1" dirty="0"/>
              <a:t>“Absolutní či neomezené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 uvážení </a:t>
            </a:r>
            <a:r>
              <a:rPr lang="cs-CZ" sz="2000" i="1" dirty="0"/>
              <a:t>v moderním právním státě neexistuje. Každé správní uvážení má své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meze</a:t>
            </a:r>
            <a:r>
              <a:rPr lang="cs-CZ" sz="2000" i="1" dirty="0"/>
              <a:t>, vyplývající v prvé řadě z ústavních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principů </a:t>
            </a:r>
            <a:r>
              <a:rPr lang="cs-CZ" sz="2000" i="1" dirty="0"/>
              <a:t>zákazu libovůle, principu rovnosti, zákazu diskriminace, příkazu zachovávat lidskou důstojnost, principu proporcionality atd. Dodržení těchto mezí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podléhá soudnímu přezkumu.</a:t>
            </a:r>
            <a:r>
              <a:rPr lang="cs-CZ" sz="2000" i="1" dirty="0"/>
              <a:t>“</a:t>
            </a:r>
          </a:p>
          <a:p>
            <a:pPr marL="0" indent="0">
              <a:buNone/>
            </a:pPr>
            <a:r>
              <a:rPr lang="cs-CZ" sz="2000" i="1" dirty="0"/>
              <a:t> </a:t>
            </a:r>
            <a:r>
              <a:rPr lang="cs-CZ" sz="2000" dirty="0">
                <a:solidFill>
                  <a:srgbClr val="7030A0"/>
                </a:solidFill>
              </a:rPr>
              <a:t> </a:t>
            </a:r>
          </a:p>
          <a:p>
            <a:pPr marL="0" indent="0">
              <a:buNone/>
            </a:pPr>
            <a:endParaRPr lang="cs-CZ" sz="2600" b="1" dirty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641" y="49256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394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428652"/>
            <a:ext cx="7467600" cy="2129460"/>
          </a:xfrm>
        </p:spPr>
        <p:txBody>
          <a:bodyPr>
            <a:normAutofit/>
          </a:bodyPr>
          <a:lstStyle/>
          <a:p>
            <a:r>
              <a:rPr lang="cs-CZ" sz="2000" b="1" dirty="0">
                <a:latin typeface="+mn-lt"/>
              </a:rPr>
              <a:t>Ad problém tzv. „absolutního volného uvážení“:</a:t>
            </a:r>
            <a:br>
              <a:rPr lang="cs-CZ" sz="2400" b="1" dirty="0">
                <a:latin typeface="+mn-lt"/>
              </a:rPr>
            </a:b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7467600" cy="60212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i="1" dirty="0"/>
              <a:t>NSS č. 905 Sb. NSS, </a:t>
            </a:r>
            <a:r>
              <a:rPr lang="cs-CZ" b="1" i="1" dirty="0" err="1"/>
              <a:t>č.j</a:t>
            </a:r>
            <a:r>
              <a:rPr lang="cs-CZ" b="1" i="1" dirty="0"/>
              <a:t>. 4 </a:t>
            </a:r>
            <a:r>
              <a:rPr lang="cs-CZ" b="1" i="1" dirty="0" err="1"/>
              <a:t>Aps</a:t>
            </a:r>
            <a:r>
              <a:rPr lang="cs-CZ" b="1" i="1" dirty="0"/>
              <a:t> 3/2005-35:</a:t>
            </a:r>
          </a:p>
          <a:p>
            <a:pPr algn="just"/>
            <a:r>
              <a:rPr lang="cs-CZ" i="1" dirty="0"/>
              <a:t>I. Pravomoc prezidenta republiky jmenovat soudce [čl. 63 odst. 1 písm. i) Ústavy] je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výrazem jeho postavení v rámci moci výkonné jako „správního úřadu“</a:t>
            </a:r>
            <a:r>
              <a:rPr lang="cs-CZ" i="1" dirty="0"/>
              <a:t> </a:t>
            </a:r>
            <a:r>
              <a:rPr lang="cs-CZ" i="1" dirty="0" err="1"/>
              <a:t>sui</a:t>
            </a:r>
            <a:r>
              <a:rPr lang="cs-CZ" i="1" dirty="0"/>
              <a:t> </a:t>
            </a:r>
            <a:r>
              <a:rPr lang="cs-CZ" i="1" dirty="0" err="1"/>
              <a:t>generis</a:t>
            </a:r>
            <a:r>
              <a:rPr lang="cs-CZ" i="1" dirty="0"/>
              <a:t>.</a:t>
            </a:r>
          </a:p>
          <a:p>
            <a:pPr algn="just"/>
            <a:r>
              <a:rPr lang="cs-CZ" i="1" dirty="0"/>
              <a:t>II. Na jmenování soudcem </a:t>
            </a:r>
            <a:r>
              <a:rPr lang="cs-CZ" b="1" i="1" dirty="0"/>
              <a:t>není právní nárok</a:t>
            </a:r>
            <a:r>
              <a:rPr lang="cs-CZ" i="1" dirty="0"/>
              <a:t>. Funkce soudce je ovšem veřejnou funkcí a justiční čekatel nejmenovaný prezidentem republiky do funkce soudce je oprávněn dovolávat se </a:t>
            </a:r>
            <a:r>
              <a:rPr lang="cs-CZ" b="1" i="1" dirty="0"/>
              <a:t>práva na rovné podmínky přístupu</a:t>
            </a:r>
            <a:r>
              <a:rPr lang="cs-CZ" i="1" dirty="0"/>
              <a:t> k voleným a jiným veřejným funkcím [čl. 21 odst. 4 Listiny základních práv a svobod, čl. 25 písm. c) Mezinárodního paktu o občanských a politických právech]. Ve spojení s tím je oprávněn </a:t>
            </a:r>
            <a:r>
              <a:rPr lang="cs-CZ" b="1" i="1" dirty="0"/>
              <a:t>dovolávat se</a:t>
            </a:r>
            <a:r>
              <a:rPr lang="cs-CZ" i="1" dirty="0"/>
              <a:t> toho, </a:t>
            </a:r>
            <a:r>
              <a:rPr lang="cs-CZ" b="1" i="1" dirty="0"/>
              <a:t>aby nebyl na tomto právu diskriminován</a:t>
            </a:r>
            <a:r>
              <a:rPr lang="cs-CZ" i="1" dirty="0"/>
              <a:t> (čl. 1, čl. 3 odst. 1 Listiny), stejně jako je oprávněn</a:t>
            </a:r>
            <a:r>
              <a:rPr lang="cs-CZ" b="1" i="1" dirty="0"/>
              <a:t> i k tomu</a:t>
            </a:r>
            <a:r>
              <a:rPr lang="cs-CZ" i="1" dirty="0"/>
              <a:t>, dovolávat se práva na </a:t>
            </a:r>
            <a:r>
              <a:rPr lang="cs-CZ" b="1" i="1" dirty="0"/>
              <a:t>projednání věci bez zbytečných průtahů</a:t>
            </a:r>
            <a:r>
              <a:rPr lang="cs-CZ" i="1" dirty="0"/>
              <a:t> (čl. 38 odst. 2 Listiny), a to i když sám návrh na projednání věci podat nemohl.</a:t>
            </a:r>
          </a:p>
          <a:p>
            <a:pPr algn="just"/>
            <a:r>
              <a:rPr lang="cs-CZ" i="1" dirty="0"/>
              <a:t> III. Právo na rovné podmínky přístupu k voleným a jiným veřejným funkcím (v daném případě na přístup k funkci soudce), jakož i právo na projednání věci bez zbytečných průtahů, ve spojení s právem nebýt diskriminován, </a:t>
            </a:r>
            <a:r>
              <a:rPr lang="cs-CZ" b="1" i="1" dirty="0"/>
              <a:t>není s ohledem na znění čl. 36 Listiny</a:t>
            </a:r>
            <a:r>
              <a:rPr lang="cs-CZ" i="1" dirty="0"/>
              <a:t>, a to i ve spojení se zákonem č. 6/2002 Sb., o soudech a soudcích, </a:t>
            </a:r>
            <a:r>
              <a:rPr lang="cs-CZ" b="1" i="1" dirty="0"/>
              <a:t>ze soudního přezkoumání vyloučeno</a:t>
            </a:r>
            <a:r>
              <a:rPr lang="cs-CZ" i="1" dirty="0"/>
              <a:t>. Akty či úkony prezidenta republiky při výkonu jeho pravomoci jmenovat soudce jsou ve spojení s uvedenými právy přezkoumatelné ve správním soudnictví.</a:t>
            </a:r>
          </a:p>
        </p:txBody>
      </p:sp>
    </p:spTree>
    <p:extLst>
      <p:ext uri="{BB962C8B-B14F-4D97-AF65-F5344CB8AC3E}">
        <p14:creationId xmlns:p14="http://schemas.microsoft.com/office/powerpoint/2010/main" val="1662455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132856"/>
          </a:xfrm>
        </p:spPr>
        <p:txBody>
          <a:bodyPr/>
          <a:lstStyle/>
          <a:p>
            <a:r>
              <a:rPr lang="cs-CZ" sz="2400" b="1" dirty="0">
                <a:latin typeface="+mn-lt"/>
              </a:rPr>
              <a:t>5) Problém identifikace SU: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7641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=  které případy  jsou správním uvážením, a které nikoliv.</a:t>
            </a:r>
          </a:p>
          <a:p>
            <a:pPr marL="0" indent="0" algn="just">
              <a:buNone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cs-CZ" b="1" dirty="0"/>
              <a:t>Ne vždy </a:t>
            </a:r>
            <a:r>
              <a:rPr lang="cs-CZ" dirty="0"/>
              <a:t>jde o případ </a:t>
            </a:r>
            <a:r>
              <a:rPr lang="cs-CZ" b="1" dirty="0"/>
              <a:t>SU</a:t>
            </a:r>
            <a:r>
              <a:rPr lang="cs-CZ" dirty="0"/>
              <a:t>, pokud zákon stanoví, že správní orgán něco učinit </a:t>
            </a:r>
            <a:r>
              <a:rPr lang="cs-CZ" b="1" dirty="0"/>
              <a:t>„může“</a:t>
            </a:r>
            <a:r>
              <a:rPr lang="cs-CZ" dirty="0"/>
              <a:t>, resp. že z jeho strany něco učinit</a:t>
            </a:r>
            <a:r>
              <a:rPr lang="cs-CZ" b="1" i="1" dirty="0"/>
              <a:t>  </a:t>
            </a:r>
            <a:r>
              <a:rPr lang="cs-CZ" b="1" dirty="0"/>
              <a:t>„lze“.</a:t>
            </a:r>
          </a:p>
          <a:p>
            <a:pPr marL="0" indent="0" algn="just">
              <a:buNone/>
            </a:pPr>
            <a:r>
              <a:rPr lang="cs-CZ" dirty="0"/>
              <a:t>Může jít o </a:t>
            </a:r>
            <a:r>
              <a:rPr lang="cs-CZ" b="1" dirty="0"/>
              <a:t>povinnost</a:t>
            </a:r>
            <a:r>
              <a:rPr lang="cs-CZ" dirty="0"/>
              <a:t> správního orgánu jednat určitým způsobem - tzv. </a:t>
            </a:r>
            <a:r>
              <a:rPr lang="cs-CZ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„norma kompetenční“</a:t>
            </a:r>
            <a:r>
              <a:rPr lang="cs-CZ" dirty="0"/>
              <a:t>, jež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svým zněním </a:t>
            </a:r>
            <a:r>
              <a:rPr lang="cs-CZ" dirty="0"/>
              <a:t>zakládá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pravomoc SO vůči adresátům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r>
              <a:rPr lang="cs-CZ" dirty="0"/>
              <a:t>Vždy proto nutno brát v úvahu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širší právní kontext</a:t>
            </a:r>
            <a:r>
              <a:rPr lang="cs-CZ" dirty="0"/>
              <a:t>, včetně nastavení, resp.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účelu pravomoci</a:t>
            </a:r>
            <a:r>
              <a:rPr lang="cs-CZ" dirty="0"/>
              <a:t> správního orgánu (srov. § 2 odst. 2 </a:t>
            </a:r>
            <a:r>
              <a:rPr lang="cs-CZ" dirty="0" err="1"/>
              <a:t>s.ř</a:t>
            </a:r>
            <a:r>
              <a:rPr lang="cs-CZ" dirty="0"/>
              <a:t>.).</a:t>
            </a:r>
          </a:p>
          <a:p>
            <a:pPr marL="0" indent="0">
              <a:buNone/>
            </a:pPr>
            <a:r>
              <a:rPr lang="cs-CZ" dirty="0"/>
              <a:t>Nutný tedy  také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výklad systematický</a:t>
            </a:r>
            <a:r>
              <a:rPr lang="cs-CZ" dirty="0"/>
              <a:t>, resp. také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teleologický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28357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1626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Zajištění legality správního uvážení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196754"/>
            <a:ext cx="7886700" cy="4980210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cs-CZ" b="1" dirty="0"/>
              <a:t>Obsah a rozsah pravomoci</a:t>
            </a:r>
            <a:r>
              <a:rPr lang="cs-CZ" dirty="0"/>
              <a:t> SO by měly být </a:t>
            </a:r>
            <a:r>
              <a:rPr lang="cs-CZ" i="1" dirty="0"/>
              <a:t>dostatečně určitě </a:t>
            </a:r>
            <a:r>
              <a:rPr lang="cs-CZ" b="1" dirty="0"/>
              <a:t>zákonem stanoveny.</a:t>
            </a:r>
            <a:r>
              <a:rPr lang="cs-CZ" dirty="0"/>
              <a:t> </a:t>
            </a:r>
          </a:p>
          <a:p>
            <a:pPr>
              <a:buNone/>
            </a:pPr>
            <a:r>
              <a:rPr lang="cs-CZ" dirty="0"/>
              <a:t> (viz ústavní požadavek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stanovení  mezí a způsobu výkonu státní moci zákonem</a:t>
            </a:r>
            <a:r>
              <a:rPr lang="cs-CZ" i="1" dirty="0"/>
              <a:t> / čl. 2 odst. 3 Ústavy/).</a:t>
            </a:r>
          </a:p>
          <a:p>
            <a:endParaRPr lang="cs-CZ" dirty="0"/>
          </a:p>
          <a:p>
            <a:pPr marL="0" indent="0" algn="just">
              <a:buNone/>
            </a:pPr>
            <a:r>
              <a:rPr lang="cs-CZ" b="1" dirty="0"/>
              <a:t>ESLP:</a:t>
            </a:r>
            <a:r>
              <a:rPr lang="cs-CZ" dirty="0"/>
              <a:t> </a:t>
            </a:r>
            <a:r>
              <a:rPr lang="cs-CZ" i="1" dirty="0"/>
              <a:t>Silver  et al</a:t>
            </a:r>
            <a:r>
              <a:rPr lang="cs-CZ" dirty="0"/>
              <a:t>. V. Spojené království, 1983: </a:t>
            </a:r>
            <a:r>
              <a:rPr lang="cs-CZ" i="1" dirty="0"/>
              <a:t>„Zákon, který svěřuje diskreční pravomoc, musí stanovit rozsah takové diskrece“…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                                                      </a:t>
            </a:r>
          </a:p>
          <a:p>
            <a:pPr marL="0" indent="0">
              <a:buNone/>
            </a:pPr>
            <a:r>
              <a:rPr lang="cs-CZ" b="1" dirty="0"/>
              <a:t>Metody: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dirty="0"/>
              <a:t>stanovení </a:t>
            </a:r>
            <a:r>
              <a:rPr lang="cs-CZ" b="1" dirty="0">
                <a:solidFill>
                  <a:srgbClr val="0070C0"/>
                </a:solidFill>
              </a:rPr>
              <a:t>limitů (mezí</a:t>
            </a:r>
            <a:r>
              <a:rPr lang="cs-CZ" b="1" dirty="0"/>
              <a:t>) </a:t>
            </a:r>
            <a:r>
              <a:rPr lang="cs-CZ" dirty="0"/>
              <a:t>= ROZSAHU uvážení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dirty="0"/>
              <a:t>stanovení </a:t>
            </a:r>
            <a:r>
              <a:rPr lang="cs-CZ" b="1" dirty="0">
                <a:solidFill>
                  <a:srgbClr val="0070C0"/>
                </a:solidFill>
              </a:rPr>
              <a:t>hledisek (kritérií)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/>
              <a:t>– OBSAHU, KVALITY uvážení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b="1" dirty="0">
                <a:solidFill>
                  <a:srgbClr val="0070C0"/>
                </a:solidFill>
              </a:rPr>
              <a:t>přezkum </a:t>
            </a:r>
            <a:r>
              <a:rPr lang="cs-CZ" b="1" dirty="0"/>
              <a:t>respektování  hledisek</a:t>
            </a:r>
            <a:r>
              <a:rPr lang="cs-CZ" dirty="0"/>
              <a:t> uvážení ad 1) a 2)</a:t>
            </a:r>
            <a:r>
              <a:rPr lang="cs-CZ" b="1" dirty="0"/>
              <a:t> </a:t>
            </a:r>
            <a:endParaRPr lang="cs-CZ" dirty="0"/>
          </a:p>
          <a:p>
            <a:pPr marL="0" indent="0">
              <a:buNone/>
            </a:pPr>
            <a:r>
              <a:rPr lang="cs-CZ" sz="1800" b="1" dirty="0"/>
              <a:t>POZN.:</a:t>
            </a:r>
            <a:r>
              <a:rPr lang="cs-CZ" sz="1800" i="1" dirty="0"/>
              <a:t>  P</a:t>
            </a:r>
            <a:r>
              <a:rPr lang="cs-CZ" sz="2000" i="1" dirty="0"/>
              <a:t>ojem </a:t>
            </a:r>
            <a:r>
              <a:rPr lang="cs-CZ" sz="2000" b="1" i="1" dirty="0"/>
              <a:t>„</a:t>
            </a:r>
            <a:r>
              <a:rPr lang="cs-CZ" sz="2000" b="1" i="1" dirty="0" err="1"/>
              <a:t>zákonnost“a</a:t>
            </a:r>
            <a:r>
              <a:rPr lang="cs-CZ" sz="2000" b="1" i="1" dirty="0"/>
              <a:t> „správnost“</a:t>
            </a:r>
            <a:r>
              <a:rPr lang="cs-CZ" sz="2000" i="1" dirty="0"/>
              <a:t> rozhodnutí a postupů /§ 89 odst. 2 </a:t>
            </a:r>
            <a:r>
              <a:rPr lang="cs-CZ" sz="2000" i="1" dirty="0" err="1"/>
              <a:t>s.ř</a:t>
            </a:r>
            <a:r>
              <a:rPr lang="cs-CZ" sz="2000" i="1" dirty="0"/>
              <a:t>./,  soudní přezkum správního uvážení /§ 78 odst. 1 druhá věta, odst. 2 </a:t>
            </a:r>
            <a:r>
              <a:rPr lang="cs-CZ" sz="2000" i="1" dirty="0" err="1"/>
              <a:t>s.ř.s</a:t>
            </a:r>
            <a:r>
              <a:rPr lang="cs-CZ" sz="2000" i="1" dirty="0"/>
              <a:t>./.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88735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/>
          </a:bodyPr>
          <a:lstStyle/>
          <a:p>
            <a:pPr lvl="0"/>
            <a:r>
              <a:rPr lang="cs-CZ" sz="2400" b="1" dirty="0">
                <a:latin typeface="+mn-lt"/>
              </a:rPr>
              <a:t>6. Hlediska (kritéria) pro aplikaci správního uvážení</a:t>
            </a: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57232"/>
            <a:ext cx="7467600" cy="60007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 </a:t>
            </a:r>
            <a:r>
              <a:rPr lang="cs-CZ" sz="2000" dirty="0"/>
              <a:t>Vedle</a:t>
            </a:r>
          </a:p>
          <a:p>
            <a:pPr marL="514350" lvl="0" indent="-514350">
              <a:buAutoNum type="romanUcPeriod"/>
            </a:pPr>
            <a:r>
              <a:rPr lang="cs-CZ" sz="2000" b="1" dirty="0">
                <a:solidFill>
                  <a:srgbClr val="7030A0"/>
                </a:solidFill>
              </a:rPr>
              <a:t>konkrétních hledisek</a:t>
            </a:r>
            <a:r>
              <a:rPr lang="cs-CZ" sz="2000" dirty="0"/>
              <a:t> (a mezí)  stanovených zákonem – specifických pro danou oblast, resp. činnost,</a:t>
            </a:r>
          </a:p>
          <a:p>
            <a:pPr marL="0" lvl="0" indent="0">
              <a:buNone/>
            </a:pPr>
            <a:r>
              <a:rPr lang="cs-CZ" sz="2000" dirty="0"/>
              <a:t>                            pak  </a:t>
            </a:r>
            <a:r>
              <a:rPr lang="cs-CZ" sz="2000" b="1" dirty="0"/>
              <a:t>hlediska obecnější:</a:t>
            </a:r>
            <a:r>
              <a:rPr lang="cs-CZ" sz="2000" dirty="0"/>
              <a:t> </a:t>
            </a:r>
          </a:p>
          <a:p>
            <a:pPr marL="0" lvl="0" indent="0">
              <a:buNone/>
            </a:pPr>
            <a:r>
              <a:rPr lang="cs-CZ" sz="2000" b="1" dirty="0"/>
              <a:t>II.</a:t>
            </a:r>
            <a:r>
              <a:rPr lang="cs-CZ" sz="2000" dirty="0"/>
              <a:t> </a:t>
            </a:r>
            <a:r>
              <a:rPr lang="cs-CZ" sz="2000" b="1" dirty="0">
                <a:solidFill>
                  <a:srgbClr val="7030A0"/>
                </a:solidFill>
              </a:rPr>
              <a:t>obecné principy, resp. principy správního práva.</a:t>
            </a:r>
          </a:p>
          <a:p>
            <a:pPr lvl="0">
              <a:buNone/>
            </a:pPr>
            <a:r>
              <a:rPr lang="cs-CZ" sz="2000" i="1" dirty="0"/>
              <a:t>      Pro SO  </a:t>
            </a:r>
            <a:r>
              <a:rPr lang="cs-CZ" sz="2000" b="1" i="1" dirty="0"/>
              <a:t>koncentrovaně vyjádřeny</a:t>
            </a:r>
            <a:r>
              <a:rPr lang="cs-CZ" sz="2000" i="1" dirty="0"/>
              <a:t> ve správním řádu ve formě: </a:t>
            </a:r>
          </a:p>
          <a:p>
            <a:pPr lvl="0">
              <a:buNone/>
            </a:pPr>
            <a:r>
              <a:rPr lang="cs-CZ" sz="2000" b="1" i="1" dirty="0"/>
              <a:t>     „</a:t>
            </a:r>
            <a:r>
              <a:rPr lang="cs-CZ" sz="2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Základních zásad činnosti správních orgánů</a:t>
            </a:r>
            <a:r>
              <a:rPr 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cs-CZ" sz="2000" i="1" dirty="0"/>
              <a:t> </a:t>
            </a:r>
            <a:r>
              <a:rPr lang="cs-CZ" sz="2000" b="1" dirty="0"/>
              <a:t>(§§ 2 – 8 </a:t>
            </a:r>
            <a:r>
              <a:rPr lang="cs-CZ" sz="2000" b="1" dirty="0" err="1"/>
              <a:t>s.ř</a:t>
            </a:r>
            <a:r>
              <a:rPr lang="cs-CZ" sz="2000" b="1" dirty="0"/>
              <a:t>.)</a:t>
            </a:r>
          </a:p>
          <a:p>
            <a:pPr lvl="0" algn="just"/>
            <a:r>
              <a:rPr lang="cs-CZ" sz="2000" dirty="0"/>
              <a:t>Z nich</a:t>
            </a:r>
            <a:r>
              <a:rPr lang="cs-CZ" sz="2000" i="1" dirty="0"/>
              <a:t> </a:t>
            </a:r>
            <a:r>
              <a:rPr lang="cs-CZ" sz="2000" dirty="0"/>
              <a:t>zejména 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zařazené  v § 2</a:t>
            </a:r>
            <a:r>
              <a:rPr lang="cs-CZ" sz="2000" dirty="0"/>
              <a:t> (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proporcionalita, jednání ve veřejném zájmu, předvídatelnost - legitimní očekávání </a:t>
            </a:r>
            <a:r>
              <a:rPr lang="cs-CZ" sz="2000" dirty="0"/>
              <a:t>(včetně ustálené praxe),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zákaz zneužití správního uvážení, resp. pravomoci SO, šetření práv nabytých v dobré víře, zásahy jen v nezbytném rozsahu, 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4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(zásada dobré správy, vstřícnosti), 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5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 smírné řešení rozporů).</a:t>
            </a:r>
            <a:r>
              <a:rPr lang="cs-CZ" sz="2000" dirty="0"/>
              <a:t> </a:t>
            </a:r>
          </a:p>
          <a:p>
            <a:pPr>
              <a:buNone/>
            </a:pPr>
            <a:r>
              <a:rPr lang="cs-CZ" sz="2000" dirty="0"/>
              <a:t>   Přitom </a:t>
            </a:r>
            <a:r>
              <a:rPr lang="cs-CZ" sz="2000" b="1" i="1" dirty="0"/>
              <a:t>působnost zásad obecná</a:t>
            </a:r>
            <a:r>
              <a:rPr lang="cs-CZ" sz="2000" dirty="0"/>
              <a:t> – při „výkonu veřejné správy“  (§ 177 odst. 1 správního řádu),</a:t>
            </a:r>
          </a:p>
          <a:p>
            <a:pPr lvl="0" algn="just">
              <a:buNone/>
            </a:pPr>
            <a:r>
              <a:rPr lang="cs-CZ" sz="2000" b="1" dirty="0">
                <a:solidFill>
                  <a:schemeClr val="accent3">
                    <a:lumMod val="50000"/>
                  </a:schemeClr>
                </a:solidFill>
              </a:rPr>
              <a:t>+ další zásady - </a:t>
            </a:r>
            <a:r>
              <a:rPr lang="cs-CZ" sz="2000" dirty="0"/>
              <a:t>výslovně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nezařazené</a:t>
            </a:r>
            <a:r>
              <a:rPr lang="cs-CZ" sz="2000" dirty="0"/>
              <a:t> /</a:t>
            </a:r>
            <a:r>
              <a:rPr 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řádné odůvodnění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transparentnost/</a:t>
            </a:r>
            <a:r>
              <a:rPr lang="cs-CZ" sz="2000" b="1" dirty="0"/>
              <a:t>,  </a:t>
            </a:r>
            <a:r>
              <a:rPr lang="cs-CZ" sz="2000" dirty="0"/>
              <a:t>či zásady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nepsané</a:t>
            </a:r>
            <a:r>
              <a:rPr lang="cs-CZ" sz="2000" dirty="0"/>
              <a:t> /</a:t>
            </a:r>
            <a:r>
              <a:rPr lang="cs-CZ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neminem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laedere</a:t>
            </a:r>
            <a:r>
              <a:rPr lang="cs-CZ" sz="2000" i="1" dirty="0"/>
              <a:t>/</a:t>
            </a:r>
            <a:r>
              <a:rPr lang="cs-CZ" sz="2000" dirty="0"/>
              <a:t>. </a:t>
            </a:r>
          </a:p>
          <a:p>
            <a:pPr lvl="0"/>
            <a:endParaRPr lang="cs-CZ" sz="3800" dirty="0"/>
          </a:p>
        </p:txBody>
      </p:sp>
    </p:spTree>
    <p:extLst>
      <p:ext uri="{BB962C8B-B14F-4D97-AF65-F5344CB8AC3E}">
        <p14:creationId xmlns:p14="http://schemas.microsoft.com/office/powerpoint/2010/main" val="42326584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16632"/>
            <a:ext cx="7886700" cy="1574057"/>
          </a:xfrm>
        </p:spPr>
        <p:txBody>
          <a:bodyPr>
            <a:noAutofit/>
          </a:bodyPr>
          <a:lstStyle/>
          <a:p>
            <a:r>
              <a:rPr lang="cs-CZ" sz="2400" b="1" dirty="0">
                <a:latin typeface="+mn-lt"/>
              </a:rPr>
              <a:t>Hlediska ( kritéria) pro aplikaci správního uvážení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908720"/>
            <a:ext cx="7886700" cy="6264696"/>
          </a:xfrm>
        </p:spPr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cs-CZ" dirty="0"/>
              <a:t>Dále také:</a:t>
            </a:r>
            <a:r>
              <a:rPr lang="cs-CZ" b="1" dirty="0">
                <a:solidFill>
                  <a:srgbClr val="7030A0"/>
                </a:solidFill>
              </a:rPr>
              <a:t> </a:t>
            </a:r>
            <a:endParaRPr lang="cs-CZ" dirty="0">
              <a:solidFill>
                <a:srgbClr val="7030A0"/>
              </a:solidFill>
            </a:endParaRPr>
          </a:p>
          <a:p>
            <a:pPr marL="0" lvl="0" indent="0" algn="just">
              <a:lnSpc>
                <a:spcPct val="120000"/>
              </a:lnSpc>
              <a:buNone/>
            </a:pPr>
            <a:r>
              <a:rPr lang="cs-CZ" sz="2400" b="1" dirty="0">
                <a:solidFill>
                  <a:srgbClr val="7030A0"/>
                </a:solidFill>
              </a:rPr>
              <a:t>III. principy dobré správy</a:t>
            </a:r>
            <a:r>
              <a:rPr lang="cs-CZ" sz="2400" b="1" dirty="0"/>
              <a:t> </a:t>
            </a:r>
            <a:r>
              <a:rPr lang="cs-CZ" sz="2400" dirty="0"/>
              <a:t>(jež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konkretizují povinnosti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</a:t>
            </a:r>
            <a:r>
              <a:rPr lang="cs-CZ" sz="2400" b="1" dirty="0"/>
              <a:t>, či jsou  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neprávní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povahy (etické</a:t>
            </a:r>
            <a:r>
              <a:rPr lang="cs-CZ" sz="2400" dirty="0"/>
              <a:t>, či směřující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vyšší efektivitě</a:t>
            </a:r>
            <a:r>
              <a:rPr lang="cs-CZ" sz="2400" dirty="0"/>
              <a:t> veřejné správy – srov. např.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4 odst. 1, § 6, § 8 odst. 2</a:t>
            </a:r>
            <a:r>
              <a:rPr lang="cs-CZ" sz="2400" dirty="0"/>
              <a:t> </a:t>
            </a:r>
            <a:r>
              <a:rPr lang="cs-CZ" sz="2400" dirty="0" err="1"/>
              <a:t>s.ř</a:t>
            </a:r>
            <a:r>
              <a:rPr lang="cs-CZ" sz="2400" dirty="0"/>
              <a:t>.).</a:t>
            </a:r>
            <a:r>
              <a:rPr lang="cs-CZ" sz="2400" b="1" dirty="0"/>
              <a:t> </a:t>
            </a:r>
          </a:p>
          <a:p>
            <a:pPr lvl="0" algn="just">
              <a:lnSpc>
                <a:spcPct val="120000"/>
              </a:lnSpc>
              <a:buNone/>
            </a:pPr>
            <a:r>
              <a:rPr lang="cs-CZ" sz="2400" dirty="0"/>
              <a:t>	K tomu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např. - „desatero“ Veřejného ochránce práv</a:t>
            </a:r>
            <a:r>
              <a:rPr lang="cs-CZ" sz="2400" dirty="0"/>
              <a:t>, nebo Evropským ombudsmanem vydaný  –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Kodex dobré správní praxe</a:t>
            </a:r>
            <a:r>
              <a:rPr lang="cs-CZ" sz="2400" dirty="0"/>
              <a:t> (2001), čl. 41 LZPEU (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„právo na dobrou správu“</a:t>
            </a:r>
            <a:r>
              <a:rPr lang="cs-CZ" sz="2400" dirty="0"/>
              <a:t>), a také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doporučení</a:t>
            </a:r>
            <a:r>
              <a:rPr lang="cs-CZ" sz="2400" dirty="0"/>
              <a:t> Výboru ministrů  Rady Evropy  (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2007)7 o dobré správě</a:t>
            </a:r>
            <a:r>
              <a:rPr lang="cs-CZ" sz="2400" dirty="0"/>
              <a:t>.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Významné pro SU – Doporučení Výboru ministrů RE (80)2 </a:t>
            </a:r>
            <a:r>
              <a:rPr lang="cs-CZ" sz="2400" dirty="0"/>
              <a:t>z 11.3.1980, které se týká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správního uvážení.</a:t>
            </a:r>
          </a:p>
          <a:p>
            <a:pPr>
              <a:buNone/>
            </a:pPr>
            <a:endParaRPr lang="cs-CZ" sz="2400" b="1" dirty="0"/>
          </a:p>
          <a:p>
            <a:pPr>
              <a:buNone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 k hlediskům </a:t>
            </a:r>
            <a:r>
              <a:rPr lang="cs-CZ" sz="2400" b="1" dirty="0"/>
              <a:t>pro SU:</a:t>
            </a:r>
          </a:p>
          <a:p>
            <a:pPr algn="just">
              <a:buNone/>
            </a:pPr>
            <a:r>
              <a:rPr lang="cs-CZ" sz="2400" dirty="0"/>
              <a:t>V souhrnu jde o 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strukturu určující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obsahovou stránku</a:t>
            </a:r>
            <a:r>
              <a:rPr lang="cs-CZ" sz="2400" i="1" dirty="0"/>
              <a:t> </a:t>
            </a:r>
            <a:r>
              <a:rPr lang="cs-CZ" sz="2400" dirty="0"/>
              <a:t>správního uvážení.</a:t>
            </a:r>
          </a:p>
          <a:p>
            <a:pPr marL="0" indent="0" algn="just">
              <a:buNone/>
            </a:pPr>
            <a:r>
              <a:rPr lang="cs-CZ" sz="2400" dirty="0"/>
              <a:t>V </a:t>
            </a:r>
            <a:r>
              <a:rPr lang="cs-CZ" sz="2400" i="1" dirty="0"/>
              <a:t>prostoru vymezeném </a:t>
            </a:r>
            <a:r>
              <a:rPr lang="cs-CZ" sz="2400" dirty="0"/>
              <a:t>jak po stránce hranic (limitů), tak co do závazných hledisek se rozhodování s volnou úvahou musí pohybovat. Jinak také: „limity vnější a vnitřní“.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 </a:t>
            </a:r>
          </a:p>
          <a:p>
            <a:endParaRPr lang="cs-CZ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>
                <a:latin typeface="+mn-lt"/>
              </a:rPr>
              <a:t>7) Neurčité pojmy (NP):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76418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/>
              <a:t> -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pojem, vyskytující se v právní normě, přičemž jehož obsah a význam není přesně a úplně vymezen.</a:t>
            </a:r>
          </a:p>
          <a:p>
            <a:pPr marL="0" indent="0">
              <a:buNone/>
            </a:pP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cs-CZ" dirty="0"/>
              <a:t>Ve správním právu hojný výskyt </a:t>
            </a:r>
            <a:r>
              <a:rPr lang="cs-CZ" i="1" dirty="0"/>
              <a:t>(„veřejný pořádek“, „noční klid</a:t>
            </a:r>
            <a:r>
              <a:rPr lang="cs-CZ" dirty="0"/>
              <a:t>“, </a:t>
            </a:r>
            <a:r>
              <a:rPr lang="cs-CZ" i="1" dirty="0"/>
              <a:t>„bezúhonnost“,...).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 algn="just">
              <a:buNone/>
            </a:pPr>
            <a:r>
              <a:rPr lang="cs-CZ" dirty="0"/>
              <a:t>Při aplikaci neurčitého pojmu 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jde o otázku (pravomoc)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subsumpční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 algn="just">
              <a:buNone/>
            </a:pPr>
            <a:r>
              <a:rPr lang="cs-CZ" dirty="0"/>
              <a:t>Správní orgán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musí NP vyložit, definovat</a:t>
            </a:r>
            <a:r>
              <a:rPr lang="cs-CZ" dirty="0"/>
              <a:t>, a poté posoudit,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zda</a:t>
            </a:r>
            <a:r>
              <a:rPr lang="cs-CZ" dirty="0"/>
              <a:t> zkoumaný </a:t>
            </a:r>
            <a:r>
              <a:rPr lang="cs-CZ" b="1" dirty="0"/>
              <a:t>jev</a:t>
            </a:r>
            <a:r>
              <a:rPr lang="cs-CZ" dirty="0"/>
              <a:t> </a:t>
            </a:r>
            <a:r>
              <a:rPr lang="cs-CZ" b="1" dirty="0"/>
              <a:t>či situace</a:t>
            </a:r>
            <a:r>
              <a:rPr lang="cs-CZ" dirty="0"/>
              <a:t> odpovídá vymezeným znakům, a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lze</a:t>
            </a:r>
            <a:r>
              <a:rPr lang="cs-CZ" dirty="0"/>
              <a:t> je tedy  pod NP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podřadit.  Poté lze normu aplikovat.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Nutno použít obvyklé interpretační metody.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41654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7136" y="-171400"/>
            <a:ext cx="7467600" cy="1143000"/>
          </a:xfrm>
        </p:spPr>
        <p:txBody>
          <a:bodyPr/>
          <a:lstStyle/>
          <a:p>
            <a:r>
              <a:rPr lang="cs-CZ" sz="2400" b="1" dirty="0">
                <a:latin typeface="+mn-lt"/>
              </a:rPr>
              <a:t>Neurčité pojmy: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Míra neurčitosti se může </a:t>
            </a:r>
            <a:r>
              <a:rPr lang="cs-CZ" b="1" i="1" dirty="0"/>
              <a:t>v čase i místě měnit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i="1" dirty="0"/>
              <a:t>Míru neurčitosti snižují</a:t>
            </a:r>
            <a:r>
              <a:rPr lang="cs-CZ" dirty="0"/>
              <a:t>:</a:t>
            </a:r>
          </a:p>
          <a:p>
            <a:r>
              <a:rPr lang="cs-CZ" dirty="0"/>
              <a:t> </a:t>
            </a:r>
            <a:r>
              <a:rPr lang="cs-CZ" i="1" dirty="0"/>
              <a:t>legální definice</a:t>
            </a:r>
            <a:r>
              <a:rPr lang="cs-CZ" dirty="0"/>
              <a:t> pojmu</a:t>
            </a:r>
          </a:p>
          <a:p>
            <a:r>
              <a:rPr lang="cs-CZ" dirty="0"/>
              <a:t> </a:t>
            </a:r>
            <a:r>
              <a:rPr lang="cs-CZ" i="1" dirty="0" err="1"/>
              <a:t>příkladmé</a:t>
            </a:r>
            <a:r>
              <a:rPr lang="cs-CZ" i="1" dirty="0"/>
              <a:t> výčty </a:t>
            </a:r>
            <a:r>
              <a:rPr lang="cs-CZ" dirty="0"/>
              <a:t>znaků pojmu v zákoně,</a:t>
            </a:r>
          </a:p>
          <a:p>
            <a:r>
              <a:rPr lang="cs-CZ" i="1" dirty="0"/>
              <a:t> prováděcí (podzákonné) předpisy</a:t>
            </a:r>
            <a:r>
              <a:rPr lang="cs-CZ" dirty="0"/>
              <a:t>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/>
              <a:t> 	judikatura,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/>
              <a:t>         metodika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/>
              <a:t>         ustálená rozhodovací praxe SO </a:t>
            </a:r>
            <a:r>
              <a:rPr lang="cs-CZ" dirty="0"/>
              <a:t>(včetně  právních názorů vyšší instance)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	a </a:t>
            </a:r>
            <a:r>
              <a:rPr lang="cs-CZ" dirty="0" err="1"/>
              <a:t>evetn</a:t>
            </a:r>
            <a:r>
              <a:rPr lang="cs-CZ" dirty="0"/>
              <a:t>. </a:t>
            </a:r>
            <a:r>
              <a:rPr lang="cs-CZ" i="1" dirty="0"/>
              <a:t>tradice</a:t>
            </a:r>
            <a:r>
              <a:rPr lang="cs-CZ" dirty="0"/>
              <a:t>. 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02035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-387424"/>
            <a:ext cx="7886700" cy="3096344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Diskreční pravomoc </a:t>
            </a:r>
            <a:r>
              <a:rPr lang="cs-CZ" sz="2400" dirty="0">
                <a:latin typeface="+mn-lt"/>
              </a:rPr>
              <a:t>veřejné správy, </a:t>
            </a:r>
            <a:br>
              <a:rPr lang="cs-CZ" sz="2400" dirty="0">
                <a:latin typeface="+mn-lt"/>
              </a:rPr>
            </a:br>
            <a:r>
              <a:rPr lang="cs-CZ" sz="2400" dirty="0">
                <a:latin typeface="+mn-lt"/>
              </a:rPr>
              <a:t>aneb problém vhodného nastavení vztahu „vázanost vs. volnost“ v činnosti, resp. rozhodování veřejné správy, a to v podmínkách moderního právního státu, tedy v intencích principu legality.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050" y="2204864"/>
            <a:ext cx="3543662" cy="4392488"/>
          </a:xfrm>
          <a:prstGeom prst="rect">
            <a:avLst/>
          </a:prstGeom>
        </p:spPr>
      </p:pic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100" y="2564904"/>
            <a:ext cx="4659332" cy="3312368"/>
          </a:xfrm>
        </p:spPr>
      </p:pic>
    </p:spTree>
    <p:extLst>
      <p:ext uri="{BB962C8B-B14F-4D97-AF65-F5344CB8AC3E}">
        <p14:creationId xmlns:p14="http://schemas.microsoft.com/office/powerpoint/2010/main" val="3622280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Literatura ke studiu základní:</a:t>
            </a:r>
            <a:br>
              <a:rPr lang="cs-CZ" sz="2400" b="1" dirty="0">
                <a:latin typeface="+mn-lt"/>
              </a:rPr>
            </a:br>
            <a:br>
              <a:rPr lang="cs-CZ" sz="2400" b="1" dirty="0">
                <a:latin typeface="+mn-lt"/>
              </a:rPr>
            </a:br>
            <a:endParaRPr lang="cs-CZ" sz="24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124744"/>
            <a:ext cx="7886700" cy="5052219"/>
          </a:xfrm>
        </p:spPr>
        <p:txBody>
          <a:bodyPr/>
          <a:lstStyle/>
          <a:p>
            <a:r>
              <a:rPr lang="cs-CZ" dirty="0"/>
              <a:t>Průcha, P.: </a:t>
            </a:r>
            <a:r>
              <a:rPr lang="cs-CZ" i="1" dirty="0"/>
              <a:t>Správní právo. Obecná část</a:t>
            </a:r>
            <a:r>
              <a:rPr lang="cs-CZ" dirty="0"/>
              <a:t>. 8. vydání. Brno: MU, 2012.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Další prameny: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Kopecký, M.: </a:t>
            </a:r>
            <a:r>
              <a:rPr lang="cs-CZ" i="1" dirty="0"/>
              <a:t>Správní právo. Obecná část. 3. vydání </a:t>
            </a:r>
            <a:r>
              <a:rPr lang="cs-CZ" dirty="0"/>
              <a:t>Praha: </a:t>
            </a:r>
            <a:r>
              <a:rPr lang="cs-CZ" dirty="0" err="1"/>
              <a:t>C.H.Beck</a:t>
            </a:r>
            <a:r>
              <a:rPr lang="cs-CZ" dirty="0"/>
              <a:t>, 2023, str. 55-60.</a:t>
            </a:r>
          </a:p>
          <a:p>
            <a:endParaRPr lang="cs-CZ" dirty="0"/>
          </a:p>
          <a:p>
            <a:r>
              <a:rPr lang="cs-CZ" dirty="0"/>
              <a:t>Skulová, S.: </a:t>
            </a:r>
            <a:r>
              <a:rPr lang="cs-CZ" i="1" dirty="0"/>
              <a:t>Správní uvážení – základní charakteristika a souvislosti pojmu.</a:t>
            </a:r>
            <a:r>
              <a:rPr lang="cs-CZ" dirty="0"/>
              <a:t> Brno: MU, 2003. </a:t>
            </a:r>
            <a:r>
              <a:rPr lang="cs-CZ" i="1" dirty="0"/>
              <a:t>(https://science.law.muni.cz/knihy/skulova_spravni_uvazeni.pdf) 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Mates, P.: </a:t>
            </a:r>
            <a:r>
              <a:rPr lang="cs-CZ" i="1" dirty="0"/>
              <a:t>Správní uvážení</a:t>
            </a:r>
            <a:r>
              <a:rPr lang="cs-CZ" dirty="0"/>
              <a:t>. Plzeň: Vydavatelství </a:t>
            </a:r>
            <a:r>
              <a:rPr lang="cs-CZ" dirty="0" err="1"/>
              <a:t>A.Čeněk</a:t>
            </a:r>
            <a:r>
              <a:rPr lang="cs-CZ" dirty="0"/>
              <a:t>, 2013.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42820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420888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cs-CZ" i="1" dirty="0"/>
              <a:t>Toť vše pro dnešek……</a:t>
            </a:r>
            <a:br>
              <a:rPr lang="cs-CZ" i="1" dirty="0"/>
            </a:br>
            <a:br>
              <a:rPr lang="cs-CZ" i="1" dirty="0"/>
            </a:br>
            <a:r>
              <a:rPr lang="cs-CZ" i="1" dirty="0"/>
              <a:t>Děkuji za pozornost.</a:t>
            </a:r>
            <a:br>
              <a:rPr lang="cs-CZ" i="1" dirty="0"/>
            </a:br>
            <a:br>
              <a:rPr lang="cs-CZ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cs-CZ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0345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Zkoumaná témata, resp. také otázky k zodpovězení či úvaze :</a:t>
            </a:r>
            <a:b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endParaRPr lang="cs-CZ" sz="2000" dirty="0"/>
          </a:p>
          <a:p>
            <a:pPr marL="457200" indent="-457200">
              <a:buFont typeface="+mj-lt"/>
              <a:buAutoNum type="arabicParenR"/>
            </a:pPr>
            <a:r>
              <a:rPr lang="cs-CZ" sz="2000" b="1" dirty="0"/>
              <a:t>Problém vázanosti vs. „volnosti“ v činnosti veřejné správy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000" b="1" dirty="0"/>
              <a:t>Pojmy „správní uvážení“, „diskreční pravomoc“. Varianty správního uvážení. 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000" b="1" dirty="0"/>
              <a:t>Správní uvážení jako součást, resp. projev pravomoci správního orgánu. 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000" b="1" dirty="0"/>
              <a:t>problém tzv. „absolutního volného uvážení" 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000" b="1" dirty="0"/>
              <a:t>Identifikace správního uvážení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000" b="1" dirty="0"/>
              <a:t>Meze a  hlediska správního uvážení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000" b="1" dirty="0"/>
              <a:t>Neurčité pojmy</a:t>
            </a: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970244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872208"/>
          </a:xfrm>
        </p:spPr>
        <p:txBody>
          <a:bodyPr>
            <a:normAutofit/>
          </a:bodyPr>
          <a:lstStyle/>
          <a:p>
            <a:pPr marL="0" lvl="0" indent="0"/>
            <a:r>
              <a:rPr lang="cs-CZ" sz="2400" b="1" dirty="0">
                <a:latin typeface="+mn-lt"/>
              </a:rPr>
              <a:t>Pojem „diskrece“: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Obecně - slovníkový význam:</a:t>
            </a:r>
          </a:p>
          <a:p>
            <a:pPr marL="0" indent="0">
              <a:buNone/>
            </a:pPr>
            <a:r>
              <a:rPr lang="cs-CZ" sz="2000" i="1" dirty="0"/>
              <a:t> </a:t>
            </a:r>
            <a:endParaRPr lang="cs-CZ" sz="2000" dirty="0"/>
          </a:p>
          <a:p>
            <a:pPr marL="0" indent="0">
              <a:buNone/>
            </a:pPr>
            <a:r>
              <a:rPr lang="cs-CZ" sz="2000" i="1" dirty="0"/>
              <a:t>„Uvážlivost, rozvážnost, volnost jednání a rozhodování, vlastní úsudek, volné uvážení, úvaha.“ </a:t>
            </a:r>
          </a:p>
          <a:p>
            <a:pPr marL="0" indent="0">
              <a:buNone/>
            </a:pPr>
            <a:endParaRPr lang="cs-CZ" sz="2000" i="1" dirty="0"/>
          </a:p>
          <a:p>
            <a:pPr marL="0" indent="0">
              <a:buNone/>
            </a:pPr>
            <a:r>
              <a:rPr lang="cs-CZ" sz="2000" i="1" dirty="0"/>
              <a:t>(ale také taktnost, zdrženlivost, rezervovanost). </a:t>
            </a: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 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956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10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Na co navazujeme ? Co jsme již probírali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2524" y="1027950"/>
            <a:ext cx="7886700" cy="4705306"/>
          </a:xfrm>
        </p:spPr>
        <p:txBody>
          <a:bodyPr>
            <a:noAutofit/>
          </a:bodyPr>
          <a:lstStyle/>
          <a:p>
            <a:r>
              <a:rPr lang="cs-CZ" sz="2000" dirty="0"/>
              <a:t>v 10. přednášce v SP I</a:t>
            </a:r>
            <a:r>
              <a:rPr lang="cs-CZ" sz="2000" b="1" dirty="0"/>
              <a:t> </a:t>
            </a:r>
            <a:r>
              <a:rPr lang="cs-CZ" sz="2000" dirty="0"/>
              <a:t>– objasnili jsme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pojem pravomoc</a:t>
            </a:r>
            <a:r>
              <a:rPr lang="cs-CZ" sz="2000" dirty="0"/>
              <a:t> správních orgánů, </a:t>
            </a:r>
          </a:p>
          <a:p>
            <a:r>
              <a:rPr lang="cs-CZ" sz="2000" dirty="0"/>
              <a:t>a možných </a:t>
            </a:r>
            <a:r>
              <a:rPr lang="cs-CZ" sz="2000" b="1" dirty="0">
                <a:solidFill>
                  <a:srgbClr val="7030A0"/>
                </a:solidFill>
              </a:rPr>
              <a:t>složek pravomoci: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- </a:t>
            </a:r>
            <a:r>
              <a:rPr lang="cs-C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normotvorná, - rozhodovací, - exekuční, - kontraktační, - zásahová, - kontrolní, - sankční (trestající), - evidenční.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dirty="0"/>
              <a:t>V rámci zákonného nastavení jsou uplatňovány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jako povinné</a:t>
            </a:r>
            <a:r>
              <a:rPr lang="cs-CZ" sz="2000" dirty="0"/>
              <a:t>,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nebo s možností jejich využití</a:t>
            </a:r>
            <a:r>
              <a:rPr lang="cs-CZ" sz="2000" dirty="0"/>
              <a:t>, a to s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 vždy přesně zákonem 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předvádaným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výsledkem.  </a:t>
            </a:r>
          </a:p>
          <a:p>
            <a:pPr marL="0" indent="0">
              <a:buNone/>
            </a:pPr>
            <a:r>
              <a:rPr lang="cs-CZ" sz="20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5293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10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Na co navazujeme ? Co jsme již probírali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2524" y="1027950"/>
            <a:ext cx="7886700" cy="470530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000" dirty="0"/>
              <a:t>Rovněž jsme řešili problematiku </a:t>
            </a:r>
            <a:r>
              <a:rPr lang="cs-CZ" sz="2000" i="1" dirty="0"/>
              <a:t>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(veřejných) subjektivních práv a jejich strukturu </a:t>
            </a:r>
            <a:r>
              <a:rPr lang="cs-CZ" sz="2000" i="1" dirty="0"/>
              <a:t>(„pětice“: </a:t>
            </a:r>
            <a:r>
              <a:rPr lang="cs-CZ" sz="2000" dirty="0"/>
              <a:t>právo na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vydání povolení</a:t>
            </a:r>
            <a:r>
              <a:rPr lang="cs-CZ" sz="2000" dirty="0"/>
              <a:t> nebo souhlasu, právo na určitá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plnění</a:t>
            </a:r>
            <a:r>
              <a:rPr lang="cs-CZ" sz="2000" dirty="0"/>
              <a:t> od VS, právo aby se VS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zdržela  zásahů</a:t>
            </a:r>
            <a:r>
              <a:rPr lang="cs-CZ" sz="2000" dirty="0"/>
              <a:t> či zákroků, právo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uplatňovat procesní práva, </a:t>
            </a:r>
            <a:r>
              <a:rPr lang="cs-CZ" sz="2000" dirty="0"/>
              <a:t>právo na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participaci na výkonu </a:t>
            </a:r>
            <a:r>
              <a:rPr lang="cs-CZ" sz="2000" dirty="0"/>
              <a:t>VS)</a:t>
            </a:r>
          </a:p>
          <a:p>
            <a:pPr marL="0" indent="0" algn="just">
              <a:buNone/>
            </a:pPr>
            <a:r>
              <a:rPr lang="cs-CZ" sz="2000" dirty="0"/>
              <a:t> - a již jsme nanesli </a:t>
            </a:r>
            <a:r>
              <a:rPr lang="cs-CZ" sz="2000" b="1" i="1" dirty="0">
                <a:solidFill>
                  <a:srgbClr val="7030A0"/>
                </a:solidFill>
              </a:rPr>
              <a:t>otázku jejich ne/</a:t>
            </a:r>
            <a:r>
              <a:rPr lang="cs-CZ" sz="2000" b="1" i="1" dirty="0" err="1">
                <a:solidFill>
                  <a:srgbClr val="7030A0"/>
                </a:solidFill>
              </a:rPr>
              <a:t>nárokovosti</a:t>
            </a:r>
            <a:r>
              <a:rPr lang="cs-CZ" sz="2000" b="1" i="1" dirty="0">
                <a:solidFill>
                  <a:srgbClr val="7030A0"/>
                </a:solidFill>
              </a:rPr>
              <a:t> </a:t>
            </a:r>
            <a:r>
              <a:rPr lang="cs-CZ" sz="2000" dirty="0"/>
              <a:t>(resp.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ne/vymahatelnosti</a:t>
            </a:r>
            <a:r>
              <a:rPr lang="cs-CZ" sz="2000" dirty="0"/>
              <a:t>).</a:t>
            </a:r>
            <a:r>
              <a:rPr lang="cs-CZ" sz="2000" i="1" dirty="0">
                <a:solidFill>
                  <a:srgbClr val="7030A0"/>
                </a:solidFill>
              </a:rPr>
              <a:t> </a:t>
            </a:r>
          </a:p>
          <a:p>
            <a:r>
              <a:rPr lang="cs-CZ" sz="2000" b="1" dirty="0">
                <a:solidFill>
                  <a:srgbClr val="7030A0"/>
                </a:solidFill>
              </a:rPr>
              <a:t>Otázka</a:t>
            </a:r>
            <a:r>
              <a:rPr lang="cs-CZ" sz="2000" dirty="0">
                <a:solidFill>
                  <a:srgbClr val="7030A0"/>
                </a:solidFill>
              </a:rPr>
              <a:t>  č. 1</a:t>
            </a:r>
            <a:r>
              <a:rPr lang="cs-CZ" sz="2000" dirty="0"/>
              <a:t>: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vždy řešení jednoznačné, resp. zcela ano, či zcela ne ?</a:t>
            </a:r>
          </a:p>
          <a:p>
            <a:r>
              <a:rPr lang="cs-CZ" sz="2000" b="1" dirty="0">
                <a:solidFill>
                  <a:srgbClr val="7030A0"/>
                </a:solidFill>
              </a:rPr>
              <a:t>Otázka</a:t>
            </a:r>
            <a:r>
              <a:rPr lang="cs-CZ" sz="2000" dirty="0">
                <a:solidFill>
                  <a:srgbClr val="7030A0"/>
                </a:solidFill>
              </a:rPr>
              <a:t>:č.2</a:t>
            </a:r>
            <a:r>
              <a:rPr lang="cs-CZ" sz="2000" dirty="0"/>
              <a:t>: 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rozhoduje ? Jaké faktory zde působí ?</a:t>
            </a:r>
          </a:p>
          <a:p>
            <a:r>
              <a:rPr lang="cs-CZ" sz="2000" dirty="0"/>
              <a:t>V této souvislosti  jsme prezentovali </a:t>
            </a:r>
            <a:r>
              <a:rPr lang="cs-CZ" sz="2000" b="1" i="1" dirty="0">
                <a:solidFill>
                  <a:srgbClr val="7030A0"/>
                </a:solidFill>
              </a:rPr>
              <a:t>základní zásady činnosti </a:t>
            </a:r>
            <a:r>
              <a:rPr lang="cs-CZ" sz="2000" dirty="0"/>
              <a:t>– a jejich specifickou úlohu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vztahu ke správnímu uvážení – diskreční pravomoci.</a:t>
            </a:r>
          </a:p>
          <a:p>
            <a:pPr algn="just">
              <a:buFontTx/>
              <a:buChar char="-"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mezi nimi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primus inter </a:t>
            </a:r>
            <a:r>
              <a:rPr lang="cs-CZ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pares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/>
              <a:t>– </a:t>
            </a:r>
            <a:r>
              <a:rPr lang="cs-C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zásada legality. </a:t>
            </a:r>
            <a:r>
              <a:rPr lang="cs-CZ" sz="2000" dirty="0"/>
              <a:t>Sama o sobě, úzce interpretovaná  ustanovení (pouhý výklad jazykový – odpovědi vždy nedávají. (</a:t>
            </a:r>
            <a:r>
              <a:rPr lang="cs-CZ" sz="2000" dirty="0" err="1"/>
              <a:t>Pl.ÚS</a:t>
            </a:r>
            <a:r>
              <a:rPr lang="cs-CZ" sz="2000" dirty="0"/>
              <a:t> 33/97 ze 17.12.1997 – nutno využít také teleologický výklad…) </a:t>
            </a:r>
          </a:p>
          <a:p>
            <a:pPr algn="just">
              <a:buFontTx/>
              <a:buChar char="-"/>
            </a:pPr>
            <a:r>
              <a:rPr lang="cs-CZ" sz="2000" dirty="0"/>
              <a:t>Naopak – nastoluje problém respektování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povahy pravomoci</a:t>
            </a:r>
            <a:r>
              <a:rPr lang="cs-CZ" sz="2000" dirty="0"/>
              <a:t>, resp.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vázanosti či volnosti</a:t>
            </a:r>
            <a:r>
              <a:rPr lang="cs-CZ" sz="2000" dirty="0"/>
              <a:t> jejího uplatnění ( viz níže </a:t>
            </a:r>
            <a:r>
              <a:rPr lang="cs-CZ" sz="2000" b="1" dirty="0"/>
              <a:t>příklad</a:t>
            </a:r>
            <a:r>
              <a:rPr lang="cs-CZ" sz="2000" dirty="0"/>
              <a:t>).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888357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9618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Co víme dál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908720"/>
            <a:ext cx="7886700" cy="526824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Problém současného působení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resp. požadavků</a:t>
            </a:r>
            <a:r>
              <a:rPr lang="cs-CZ" sz="2400" dirty="0"/>
              <a:t>: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7030A0"/>
                </a:solidFill>
              </a:rPr>
              <a:t>veřejných zájmů  </a:t>
            </a:r>
            <a:r>
              <a:rPr lang="cs-CZ" sz="2400" dirty="0"/>
              <a:t>vs. (veřejných) </a:t>
            </a:r>
            <a:r>
              <a:rPr lang="cs-CZ" sz="2400" dirty="0">
                <a:solidFill>
                  <a:srgbClr val="7030A0"/>
                </a:solidFill>
              </a:rPr>
              <a:t>subjektivních práv </a:t>
            </a:r>
            <a:r>
              <a:rPr lang="cs-CZ" sz="2400" dirty="0"/>
              <a:t>( a někdy mezi nimi v rámci obou kategorií). </a:t>
            </a:r>
          </a:p>
          <a:p>
            <a:pPr marL="0" indent="0" algn="just">
              <a:buNone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Zásady poskytují </a:t>
            </a: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vodítka</a:t>
            </a:r>
            <a:r>
              <a:rPr lang="cs-CZ" sz="2400" dirty="0">
                <a:solidFill>
                  <a:srgbClr val="7030A0"/>
                </a:solidFill>
              </a:rPr>
              <a:t>: - </a:t>
            </a:r>
            <a:r>
              <a:rPr lang="cs-CZ" sz="2400" dirty="0"/>
              <a:t>jednání ve veřejném zájmu, ochrana práv, zákaz zneužití pravomoci, proporcionalita ( vyváženost), vztah k věcnému základu,  legitimní očekávání, (+ odůvodnění).  </a:t>
            </a:r>
          </a:p>
          <a:p>
            <a:pPr marL="0" indent="0">
              <a:buNone/>
            </a:pPr>
            <a:r>
              <a:rPr lang="cs-CZ" sz="2400" dirty="0"/>
              <a:t>      </a:t>
            </a:r>
            <a:r>
              <a:rPr lang="cs-CZ" sz="2200" dirty="0"/>
              <a:t>(Pozn.: u VP smluv – také zásada účelnosti, VS jako služba - § 159 o.2 a 3 </a:t>
            </a:r>
            <a:r>
              <a:rPr lang="cs-CZ" sz="2200" dirty="0" err="1"/>
              <a:t>s.ř</a:t>
            </a:r>
            <a:r>
              <a:rPr lang="cs-CZ" sz="2200" dirty="0"/>
              <a:t>.).</a:t>
            </a:r>
          </a:p>
          <a:p>
            <a:r>
              <a:rPr lang="cs-CZ" sz="2400" dirty="0"/>
              <a:t>(v 9. přednášce SP I)</a:t>
            </a:r>
            <a:r>
              <a:rPr lang="cs-CZ" sz="2400" b="1" dirty="0"/>
              <a:t> </a:t>
            </a:r>
            <a:r>
              <a:rPr lang="cs-CZ" sz="2400" dirty="0"/>
              <a:t>–  o </a:t>
            </a:r>
            <a:r>
              <a:rPr lang="cs-CZ" sz="2400" b="1" i="1" dirty="0">
                <a:solidFill>
                  <a:srgbClr val="7030A0"/>
                </a:solidFill>
              </a:rPr>
              <a:t>cílech a úkolech</a:t>
            </a:r>
            <a:r>
              <a:rPr lang="cs-CZ" sz="2400" b="1" i="1" dirty="0"/>
              <a:t> </a:t>
            </a:r>
            <a:r>
              <a:rPr lang="cs-CZ" sz="2400" dirty="0"/>
              <a:t>veřejné správy.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Jakou úlohu </a:t>
            </a:r>
            <a:r>
              <a:rPr lang="cs-CZ" sz="2400" dirty="0"/>
              <a:t>mají při rozhodování dle konkrétních zákonných ustanovení ? - souvislost </a:t>
            </a:r>
            <a:r>
              <a:rPr lang="cs-CZ" sz="2400" i="1" dirty="0"/>
              <a:t>s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účelem pravomoci SO </a:t>
            </a:r>
            <a:r>
              <a:rPr lang="cs-CZ" sz="2400" i="1" dirty="0"/>
              <a:t>? </a:t>
            </a:r>
          </a:p>
          <a:p>
            <a:pPr algn="just"/>
            <a:r>
              <a:rPr lang="cs-CZ" sz="2400" dirty="0"/>
              <a:t> –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jednotlivých forem realizace veřejné správy </a:t>
            </a:r>
            <a:r>
              <a:rPr lang="cs-CZ" sz="2400" dirty="0"/>
              <a:t>– není významný pouze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požadavek</a:t>
            </a:r>
            <a:r>
              <a:rPr lang="cs-CZ" sz="2400" dirty="0"/>
              <a:t> </a:t>
            </a:r>
            <a:r>
              <a:rPr lang="cs-CZ" sz="2400" b="1" i="1" dirty="0">
                <a:solidFill>
                  <a:srgbClr val="7030A0"/>
                </a:solidFill>
              </a:rPr>
              <a:t>zákonnosti, ale také (věcné) správnosti </a:t>
            </a:r>
            <a:r>
              <a:rPr lang="cs-CZ" sz="2400" i="1" dirty="0"/>
              <a:t>výsledku </a:t>
            </a:r>
            <a:r>
              <a:rPr lang="cs-CZ" sz="2400" dirty="0"/>
              <a:t> (rozhodnutí), tedy </a:t>
            </a:r>
            <a:r>
              <a:rPr lang="cs-CZ" sz="2400" b="1" dirty="0"/>
              <a:t>obsahové stránky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rozhodnutí</a:t>
            </a:r>
            <a:r>
              <a:rPr lang="cs-CZ" sz="2400" dirty="0"/>
              <a:t>, a také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postupu.  </a:t>
            </a:r>
          </a:p>
          <a:p>
            <a:pPr marL="0" indent="0" algn="just">
              <a:buNone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(k  tomu srov.  - ve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řádu pro správní řízení - § 89 odst. 2) </a:t>
            </a:r>
          </a:p>
          <a:p>
            <a:r>
              <a:rPr lang="cs-CZ" b="1" dirty="0">
                <a:solidFill>
                  <a:srgbClr val="7030A0"/>
                </a:solidFill>
              </a:rPr>
              <a:t>Otázka</a:t>
            </a:r>
            <a:r>
              <a:rPr lang="cs-CZ" dirty="0">
                <a:solidFill>
                  <a:srgbClr val="7030A0"/>
                </a:solidFill>
              </a:rPr>
              <a:t> č. 3</a:t>
            </a:r>
            <a:r>
              <a:rPr lang="cs-CZ" dirty="0"/>
              <a:t> </a:t>
            </a:r>
            <a:r>
              <a:rPr lang="cs-CZ" b="1" dirty="0"/>
              <a:t>: P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ředepisuje právo </a:t>
            </a:r>
            <a:r>
              <a:rPr lang="cs-CZ" dirty="0"/>
              <a:t>vždy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varianty</a:t>
            </a:r>
            <a:r>
              <a:rPr lang="cs-CZ" dirty="0"/>
              <a:t> konkrétního výsledku, tedy věcného řešení ?</a:t>
            </a:r>
          </a:p>
          <a:p>
            <a:r>
              <a:rPr lang="cs-CZ" b="1" dirty="0">
                <a:solidFill>
                  <a:srgbClr val="7030A0"/>
                </a:solidFill>
              </a:rPr>
              <a:t>Otázka</a:t>
            </a:r>
            <a:r>
              <a:rPr lang="cs-CZ" dirty="0">
                <a:solidFill>
                  <a:srgbClr val="7030A0"/>
                </a:solidFill>
              </a:rPr>
              <a:t> č. 4</a:t>
            </a:r>
            <a:r>
              <a:rPr lang="cs-CZ" b="1" dirty="0"/>
              <a:t>:</a:t>
            </a:r>
            <a:r>
              <a:rPr lang="cs-CZ" dirty="0"/>
              <a:t> A týkají se položené otázky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pouze procesních forem </a:t>
            </a:r>
            <a:r>
              <a:rPr lang="cs-CZ" dirty="0"/>
              <a:t>činnosti ?  </a:t>
            </a:r>
          </a:p>
        </p:txBody>
      </p:sp>
    </p:spTree>
    <p:extLst>
      <p:ext uri="{BB962C8B-B14F-4D97-AF65-F5344CB8AC3E}">
        <p14:creationId xmlns:p14="http://schemas.microsoft.com/office/powerpoint/2010/main" val="879745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2561" y="980728"/>
            <a:ext cx="7467600" cy="1715082"/>
          </a:xfrm>
        </p:spPr>
        <p:txBody>
          <a:bodyPr>
            <a:normAutofit fontScale="90000"/>
          </a:bodyPr>
          <a:lstStyle/>
          <a:p>
            <a:pPr lvl="0"/>
            <a:r>
              <a:rPr lang="cs-CZ" sz="2700" b="1" dirty="0">
                <a:effectLst/>
                <a:latin typeface="+mn-lt"/>
              </a:rPr>
              <a:t>1) Vztah </a:t>
            </a:r>
            <a:r>
              <a:rPr lang="cs-CZ" sz="2700" b="1" dirty="0">
                <a:latin typeface="+mn-lt"/>
              </a:rPr>
              <a:t>vázanosti vs</a:t>
            </a:r>
            <a:r>
              <a:rPr lang="cs-CZ" sz="2700" b="1" dirty="0">
                <a:effectLst/>
                <a:latin typeface="+mn-lt"/>
              </a:rPr>
              <a:t>. volnosti při výkonu pravomoci správních orgánů</a:t>
            </a:r>
            <a:br>
              <a:rPr lang="cs-CZ" sz="2700" b="1" dirty="0">
                <a:solidFill>
                  <a:srgbClr val="FF0000"/>
                </a:solidFill>
                <a:effectLst/>
                <a:latin typeface="+mn-lt"/>
              </a:rPr>
            </a:br>
            <a:r>
              <a:rPr lang="cs-CZ" sz="2700" b="1" dirty="0">
                <a:solidFill>
                  <a:srgbClr val="FF0000"/>
                </a:solidFill>
                <a:effectLst/>
                <a:latin typeface="+mn-lt"/>
              </a:rPr>
              <a:t>              - </a:t>
            </a:r>
            <a:r>
              <a:rPr lang="cs-CZ" sz="2700" b="1" dirty="0">
                <a:effectLst/>
                <a:latin typeface="+mn-lt"/>
              </a:rPr>
              <a:t>vykrystalizoval v otázku:</a:t>
            </a:r>
            <a:br>
              <a:rPr lang="cs-CZ" sz="2700" b="1" dirty="0">
                <a:effectLst/>
                <a:latin typeface="+mn-lt"/>
              </a:rPr>
            </a:br>
            <a:r>
              <a:rPr lang="cs-CZ" sz="2200" b="1" dirty="0"/>
              <a:t> </a:t>
            </a:r>
            <a:br>
              <a:rPr lang="cs-CZ" sz="2200" b="1" dirty="0">
                <a:effectLst/>
              </a:rPr>
            </a:br>
            <a:endParaRPr lang="cs-CZ" sz="2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0324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Připadá v úvahu</a:t>
            </a:r>
            <a:r>
              <a:rPr lang="cs-CZ" sz="2400" dirty="0"/>
              <a:t> - s ohledem na povahu a rozmanitost úkolů a forem  veřejné správy, a základy a zásady výkonu veřejné moci :</a:t>
            </a:r>
          </a:p>
          <a:p>
            <a:pPr marL="0" indent="0">
              <a:buNone/>
            </a:pPr>
            <a:r>
              <a:rPr lang="cs-CZ" sz="2400" dirty="0"/>
              <a:t>a) 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plná právní regulace činnosti </a:t>
            </a:r>
            <a:r>
              <a:rPr lang="cs-CZ" sz="2400" dirty="0"/>
              <a:t>veřejné správy, resp. správních orgánů („SO“), tedy  pro všechny případy a situace, resp.</a:t>
            </a:r>
            <a:br>
              <a:rPr lang="cs-CZ" sz="2400" dirty="0"/>
            </a:br>
            <a:r>
              <a:rPr lang="cs-CZ" sz="2400" dirty="0"/>
              <a:t>    - lze požadovat </a:t>
            </a: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plnou právní vázanost</a:t>
            </a:r>
            <a:r>
              <a:rPr lang="cs-CZ" sz="2400" dirty="0">
                <a:solidFill>
                  <a:srgbClr val="7030A0"/>
                </a:solidFill>
              </a:rPr>
              <a:t> </a:t>
            </a:r>
            <a:r>
              <a:rPr lang="cs-CZ" sz="2400" dirty="0"/>
              <a:t>veřejné správy? </a:t>
            </a:r>
          </a:p>
          <a:p>
            <a:pPr marL="0" indent="0">
              <a:buNone/>
            </a:pPr>
            <a:r>
              <a:rPr lang="cs-CZ" sz="2400" dirty="0"/>
              <a:t>A na druhé straně </a:t>
            </a:r>
          </a:p>
          <a:p>
            <a:pPr marL="0" indent="0">
              <a:buNone/>
            </a:pPr>
            <a:r>
              <a:rPr lang="cs-CZ" sz="2400" dirty="0"/>
              <a:t>b) pro situace, kde nejsou dána konkrétní a přesná pravidla, resp. hlediska pro rozhodování,  lze akceptovat </a:t>
            </a: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plnou rozhodovací volnost</a:t>
            </a:r>
            <a:r>
              <a:rPr lang="cs-CZ" sz="2400" dirty="0"/>
              <a:t>, tedy 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ničím neomezený výkon činnosti</a:t>
            </a:r>
            <a:r>
              <a:rPr lang="cs-CZ" sz="2400" dirty="0"/>
              <a:t> správních orgánů ?</a:t>
            </a:r>
            <a:r>
              <a:rPr lang="cs-CZ" sz="2400" b="1" dirty="0"/>
              <a:t>  </a:t>
            </a:r>
          </a:p>
          <a:p>
            <a:pPr marL="0" indent="0">
              <a:buNone/>
            </a:pPr>
            <a:r>
              <a:rPr lang="cs-CZ" sz="2000" dirty="0"/>
              <a:t> 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74906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iv1" id="{01D809EA-0938-469F-B557-D2A61A4152FB}" vid="{13D5369A-72F0-4837-8079-48DB50DAB55E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2845</TotalTime>
  <Words>3778</Words>
  <Application>Microsoft Office PowerPoint</Application>
  <PresentationFormat>Předvádění na obrazovce (4:3)</PresentationFormat>
  <Paragraphs>289</Paragraphs>
  <Slides>31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Wingdings</vt:lpstr>
      <vt:lpstr>Motiv1</vt:lpstr>
      <vt:lpstr>  Správní právo II 2. přednáška - 2.10.2023  Hlavní téma:  Diskreční pravomoc veřejné správy       Přednáší: doc.JUDr. Soňa Skulová, Ph.D.  </vt:lpstr>
      <vt:lpstr>Správní právo II 2. přednáška</vt:lpstr>
      <vt:lpstr>Diskreční pravomoc veřejné správy,  aneb problém vhodného nastavení vztahu „vázanost vs. volnost“ v činnosti, resp. rozhodování veřejné správy, a to v podmínkách moderního právního státu, tedy v intencích principu legality.</vt:lpstr>
      <vt:lpstr>  Zkoumaná témata, resp. také otázky k zodpovězení či úvaze : </vt:lpstr>
      <vt:lpstr>Pojem „diskrece“:</vt:lpstr>
      <vt:lpstr>Na co navazujeme ? Co jsme již probírali ?</vt:lpstr>
      <vt:lpstr>Na co navazujeme ? Co jsme již probírali ?</vt:lpstr>
      <vt:lpstr>Co víme dál ?</vt:lpstr>
      <vt:lpstr>1) Vztah vázanosti vs. volnosti při výkonu pravomoci správních orgánů               - vykrystalizoval v otázku:   </vt:lpstr>
      <vt:lpstr>Nastavení vztahu vázanosti a volnosti v  činnosti veřejné správy – výsledek vývoje v podmínkách moderního právního státu: </vt:lpstr>
      <vt:lpstr>Příklad:  § 125c z.č. 361/2000 Sb., o provozu na pozemních komunikacích:  (1) Fyzická osoba se dopustí přestupku tím, že v provozu na pozemních komunikacích:  </vt:lpstr>
      <vt:lpstr>   a): Kdy jde v právní úpravě přestupků o rozhodnutí vázané, kdy jde o  správní uvážení ?                                                                     </vt:lpstr>
      <vt:lpstr>                       § 37 Určení druhu a výměry správního trestu </vt:lpstr>
      <vt:lpstr>Vývoj řešení otázky vázanosti vs. volnost v rozhodování veřejné správy vůči adresátům:</vt:lpstr>
      <vt:lpstr>Legislativní  řešení problému nastavení „volnosti vs. vázanosti“ veřejné správy: </vt:lpstr>
      <vt:lpstr> 2) Definice správního uvážení („SU“):</vt:lpstr>
      <vt:lpstr>Pojmy: správní uvážení - diskreční pravomoc: </vt:lpstr>
      <vt:lpstr>   Varianty správního uvážení:  </vt:lpstr>
      <vt:lpstr>   3) Správní uvážení jako specifická součást, resp. projev pravomoci správního orgánu:  </vt:lpstr>
      <vt:lpstr>SU jako projev pravomoci správního orgánu:</vt:lpstr>
      <vt:lpstr>4) K problému tzv. „absolutního volného uvážení“  </vt:lpstr>
      <vt:lpstr>Ad problém tzv. „absolutního volného uvážení“:        </vt:lpstr>
      <vt:lpstr>Ad problém tzv. „absolutního volného uvážení“: </vt:lpstr>
      <vt:lpstr>5) Problém identifikace SU:</vt:lpstr>
      <vt:lpstr>Zajištění legality správního uvážení</vt:lpstr>
      <vt:lpstr>6. Hlediska (kritéria) pro aplikaci správního uvážení</vt:lpstr>
      <vt:lpstr>Hlediska ( kritéria) pro aplikaci správního uvážení </vt:lpstr>
      <vt:lpstr>7) Neurčité pojmy (NP):</vt:lpstr>
      <vt:lpstr>Neurčité pojmy:</vt:lpstr>
      <vt:lpstr>Literatura ke studiu základní:  </vt:lpstr>
      <vt:lpstr>Toť vše pro dnešek……  Děkuji za pozornost.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Diskreční pravomoc veřejné správy   MPA – Správní právo II 24.3.2012   </dc:title>
  <dc:creator>Soňa Skulová</dc:creator>
  <cp:lastModifiedBy>Soňa Skulová</cp:lastModifiedBy>
  <cp:revision>251</cp:revision>
  <cp:lastPrinted>2020-11-08T22:27:56Z</cp:lastPrinted>
  <dcterms:created xsi:type="dcterms:W3CDTF">2012-03-23T10:06:55Z</dcterms:created>
  <dcterms:modified xsi:type="dcterms:W3CDTF">2023-10-01T18:55:27Z</dcterms:modified>
</cp:coreProperties>
</file>