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7"/>
  </p:notesMasterIdLst>
  <p:handoutMasterIdLst>
    <p:handoutMasterId r:id="rId38"/>
  </p:handoutMasterIdLst>
  <p:sldIdLst>
    <p:sldId id="256" r:id="rId2"/>
    <p:sldId id="281" r:id="rId3"/>
    <p:sldId id="282" r:id="rId4"/>
    <p:sldId id="284" r:id="rId5"/>
    <p:sldId id="285" r:id="rId6"/>
    <p:sldId id="286" r:id="rId7"/>
    <p:sldId id="263" r:id="rId8"/>
    <p:sldId id="390" r:id="rId9"/>
    <p:sldId id="391" r:id="rId10"/>
    <p:sldId id="389" r:id="rId11"/>
    <p:sldId id="291" r:id="rId12"/>
    <p:sldId id="292" r:id="rId13"/>
    <p:sldId id="393" r:id="rId14"/>
    <p:sldId id="294" r:id="rId15"/>
    <p:sldId id="295" r:id="rId16"/>
    <p:sldId id="394" r:id="rId17"/>
    <p:sldId id="395" r:id="rId18"/>
    <p:sldId id="307" r:id="rId19"/>
    <p:sldId id="309" r:id="rId20"/>
    <p:sldId id="308" r:id="rId21"/>
    <p:sldId id="310" r:id="rId22"/>
    <p:sldId id="280" r:id="rId23"/>
    <p:sldId id="383" r:id="rId24"/>
    <p:sldId id="397" r:id="rId25"/>
    <p:sldId id="384" r:id="rId26"/>
    <p:sldId id="260" r:id="rId27"/>
    <p:sldId id="385" r:id="rId28"/>
    <p:sldId id="400" r:id="rId29"/>
    <p:sldId id="399" r:id="rId30"/>
    <p:sldId id="398" r:id="rId31"/>
    <p:sldId id="403" r:id="rId32"/>
    <p:sldId id="401" r:id="rId33"/>
    <p:sldId id="402" r:id="rId34"/>
    <p:sldId id="386" r:id="rId35"/>
    <p:sldId id="388" r:id="rId36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76146" autoAdjust="0"/>
  </p:normalViewPr>
  <p:slideViewPr>
    <p:cSldViewPr snapToGrid="0">
      <p:cViewPr varScale="1">
        <p:scale>
          <a:sx n="87" d="100"/>
          <a:sy n="87" d="100"/>
        </p:scale>
        <p:origin x="1578" y="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16514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915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38753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21188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08795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54957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48412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95533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23747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84160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8896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72013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26309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29117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49913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19136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36834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35246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C43C5-A29B-449B-AA87-AEC8F6F02016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4790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87763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119162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4194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69661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0815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92880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257357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107076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394808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5382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3058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8188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2706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413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348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763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703301"/>
            <a:ext cx="11361600" cy="1171580"/>
          </a:xfrm>
        </p:spPr>
        <p:txBody>
          <a:bodyPr/>
          <a:lstStyle/>
          <a:p>
            <a:r>
              <a:rPr lang="cs-CZ" altLang="cs-CZ" sz="3600" dirty="0"/>
              <a:t>Právní záruky ve veřejné správě, jejich struktura a systém</a:t>
            </a:r>
            <a:br>
              <a:rPr lang="cs-CZ" altLang="cs-CZ" sz="3600" dirty="0"/>
            </a:br>
            <a:r>
              <a:rPr lang="cs-CZ" altLang="cs-CZ" sz="3600" dirty="0"/>
              <a:t>Právo na informace ve veřejné správě. </a:t>
            </a:r>
            <a:endParaRPr lang="cs-CZ" b="0" i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 b="1" dirty="0"/>
          </a:p>
          <a:p>
            <a:r>
              <a:rPr lang="cs-CZ" altLang="cs-CZ" b="1" dirty="0"/>
              <a:t>MP719Z Správní právo II – 30. 10. 2023</a:t>
            </a:r>
            <a:br>
              <a:rPr lang="cs-CZ" altLang="cs-CZ" dirty="0">
                <a:solidFill>
                  <a:srgbClr val="7030A0"/>
                </a:solidFill>
              </a:rPr>
            </a:br>
            <a:r>
              <a:rPr lang="cs-CZ" dirty="0"/>
              <a:t>JUDr. David Hejč,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2840" y="148500"/>
            <a:ext cx="10753200" cy="451576"/>
          </a:xfrm>
        </p:spPr>
        <p:txBody>
          <a:bodyPr/>
          <a:lstStyle/>
          <a:p>
            <a:r>
              <a:rPr lang="cs-CZ" dirty="0"/>
              <a:t>Kontrola -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2840" y="775890"/>
            <a:ext cx="10753200" cy="5306220"/>
          </a:xfrm>
        </p:spPr>
        <p:txBody>
          <a:bodyPr>
            <a:normAutofit/>
          </a:bodyPr>
          <a:lstStyle/>
          <a:p>
            <a:pPr marL="72000" lvl="0" indent="0">
              <a:buNone/>
            </a:pPr>
            <a:r>
              <a:rPr lang="cs-CZ" b="1" u="sng" dirty="0"/>
              <a:t>2) vnější kontrola veřejné správy - je předmětem kontroly ze strany jiných orgánů)</a:t>
            </a:r>
          </a:p>
          <a:p>
            <a:pPr marL="72000" lvl="0" indent="0">
              <a:buNone/>
            </a:pPr>
            <a:endParaRPr lang="cs-CZ" b="1" u="sng" dirty="0"/>
          </a:p>
          <a:p>
            <a:pPr marL="72000" indent="0">
              <a:buNone/>
            </a:pPr>
            <a:r>
              <a:rPr lang="cs-CZ" dirty="0"/>
              <a:t>= kontrola orgány či subjekty </a:t>
            </a:r>
            <a:r>
              <a:rPr lang="cs-CZ" dirty="0">
                <a:solidFill>
                  <a:srgbClr val="0000DC"/>
                </a:solidFill>
              </a:rPr>
              <a:t>stojícími mimo VS</a:t>
            </a:r>
            <a:endParaRPr lang="cs-CZ" b="1" u="sng" dirty="0"/>
          </a:p>
          <a:p>
            <a:pPr lvl="1"/>
            <a:r>
              <a:rPr lang="cs-CZ" sz="2800" b="1" dirty="0"/>
              <a:t>zastupitelskými orgány</a:t>
            </a:r>
            <a:endParaRPr lang="cs-CZ" sz="4000" dirty="0"/>
          </a:p>
          <a:p>
            <a:pPr lvl="1"/>
            <a:r>
              <a:rPr lang="cs-CZ" sz="2800" b="1" dirty="0"/>
              <a:t>soudy</a:t>
            </a:r>
            <a:endParaRPr lang="cs-CZ" sz="4000" dirty="0"/>
          </a:p>
          <a:p>
            <a:pPr lvl="1"/>
            <a:r>
              <a:rPr lang="cs-CZ" sz="2800" b="1" dirty="0"/>
              <a:t>Nejvyšším kontrolním úřadem</a:t>
            </a:r>
            <a:endParaRPr lang="cs-CZ" sz="4000" dirty="0"/>
          </a:p>
          <a:p>
            <a:pPr lvl="1"/>
            <a:r>
              <a:rPr lang="cs-CZ" sz="2800" b="1" dirty="0"/>
              <a:t>občany</a:t>
            </a:r>
            <a:endParaRPr lang="cs-CZ" sz="4000" dirty="0"/>
          </a:p>
          <a:p>
            <a:pPr lvl="1"/>
            <a:r>
              <a:rPr lang="cs-CZ" sz="2800" b="1" dirty="0"/>
              <a:t>Veřejným ochráncem práv</a:t>
            </a:r>
            <a:endParaRPr lang="cs-CZ" sz="4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45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Kontrola VS zastupitelskými orgány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59001"/>
            <a:ext cx="10753200" cy="4139998"/>
          </a:xfrm>
        </p:spPr>
        <p:txBody>
          <a:bodyPr/>
          <a:lstStyle/>
          <a:p>
            <a:r>
              <a:rPr lang="cs-CZ" b="1" dirty="0"/>
              <a:t>Parlamentní kontrola</a:t>
            </a:r>
          </a:p>
          <a:p>
            <a:pPr lvl="1"/>
            <a:r>
              <a:rPr lang="cs-CZ" dirty="0"/>
              <a:t>vychází z </a:t>
            </a:r>
            <a:r>
              <a:rPr lang="cs-CZ" b="1" dirty="0">
                <a:solidFill>
                  <a:srgbClr val="0000DC"/>
                </a:solidFill>
              </a:rPr>
              <a:t>dělby moci</a:t>
            </a:r>
          </a:p>
          <a:p>
            <a:pPr lvl="1"/>
            <a:r>
              <a:rPr lang="cs-CZ" dirty="0"/>
              <a:t>realizuje vrcholný zastupitelský sbor zejména směrem </a:t>
            </a:r>
            <a:r>
              <a:rPr lang="cs-CZ" b="1" dirty="0"/>
              <a:t>k vládě </a:t>
            </a:r>
            <a:r>
              <a:rPr lang="cs-CZ" dirty="0"/>
              <a:t>(vrcholný orán moci výkonné)</a:t>
            </a:r>
            <a:endParaRPr lang="cs-CZ" b="1" dirty="0"/>
          </a:p>
          <a:p>
            <a:pPr lvl="1"/>
            <a:r>
              <a:rPr lang="cs-CZ" dirty="0"/>
              <a:t>do znační míry oblast politické odpovědnosti</a:t>
            </a:r>
          </a:p>
          <a:p>
            <a:pPr lvl="1"/>
            <a:r>
              <a:rPr lang="cs-CZ" dirty="0"/>
              <a:t>ale také </a:t>
            </a:r>
            <a:r>
              <a:rPr lang="cs-CZ" b="1" dirty="0"/>
              <a:t>právní nástroje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schvalování rozpočtu a kontrola čerpání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pravomoc zřizovat vyšetřovací komise či jiné kontrolní orgány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interpelační právo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právo vyslovit nedůvěru vládě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lvl="1"/>
            <a:r>
              <a:rPr lang="cs-CZ" dirty="0"/>
              <a:t>obdobně ÚSC – zejména kontrola rady/starosty zastupitelstvem (byť zde již nikoli „dělba moci“)</a:t>
            </a:r>
          </a:p>
          <a:p>
            <a:pPr lvl="1"/>
            <a:endParaRPr lang="cs-CZ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cs-CZ" i="1" dirty="0">
                <a:solidFill>
                  <a:srgbClr val="000000"/>
                </a:solidFill>
                <a:latin typeface="Arial" panose="020B0604020202020204" pitchFamily="34" charset="0"/>
              </a:rPr>
              <a:t>podrobnosti viz samostatná přednáška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dirty="0"/>
          </a:p>
        </p:txBody>
      </p:sp>
    </p:spTree>
  </p:cSld>
  <p:clrMapOvr>
    <a:masterClrMapping/>
  </p:clrMapOvr>
  <p:transition advTm="326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Majetková a účetní kontrola VS (NKÚ)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Orgán typu „účetního dvora“</a:t>
            </a:r>
          </a:p>
          <a:p>
            <a:pPr lvl="1"/>
            <a:r>
              <a:rPr lang="cs-CZ" dirty="0"/>
              <a:t>= </a:t>
            </a:r>
            <a:r>
              <a:rPr lang="cs-CZ" b="1" dirty="0"/>
              <a:t>nezávislý orgán</a:t>
            </a:r>
            <a:r>
              <a:rPr lang="cs-CZ" dirty="0"/>
              <a:t>, zaměření na tzv. </a:t>
            </a:r>
            <a:r>
              <a:rPr lang="cs-CZ" b="1" dirty="0">
                <a:solidFill>
                  <a:srgbClr val="0000DC"/>
                </a:solidFill>
              </a:rPr>
              <a:t>veřejný majetek</a:t>
            </a:r>
            <a:r>
              <a:rPr lang="cs-CZ" dirty="0">
                <a:solidFill>
                  <a:srgbClr val="0000DC"/>
                </a:solidFill>
              </a:rPr>
              <a:t>, zejména na „rozpočtovou sféru“</a:t>
            </a:r>
            <a:endParaRPr lang="cs-CZ" dirty="0"/>
          </a:p>
          <a:p>
            <a:pPr lvl="1"/>
            <a:r>
              <a:rPr lang="cs-CZ" b="1" dirty="0"/>
              <a:t>hlediska </a:t>
            </a:r>
            <a:r>
              <a:rPr lang="cs-CZ" dirty="0"/>
              <a:t>užívaná při kontrole: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zákonnosti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00DC"/>
                </a:solidFill>
              </a:rPr>
              <a:t>hospodárnosti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00DC"/>
                </a:solidFill>
              </a:rPr>
              <a:t>účelnosti</a:t>
            </a:r>
            <a:r>
              <a:rPr lang="cs-CZ" dirty="0"/>
              <a:t>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(případně také efektivnosti v širším smyslu)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cs-CZ" b="1" dirty="0"/>
          </a:p>
          <a:p>
            <a:r>
              <a:rPr lang="cs-CZ" b="1" dirty="0"/>
              <a:t>V ČR Nejvyšší kontrolní úřad</a:t>
            </a:r>
          </a:p>
          <a:p>
            <a:pPr lvl="1"/>
            <a:r>
              <a:rPr lang="cs-CZ" dirty="0"/>
              <a:t>zakotven v čl. 97 Ústavy + </a:t>
            </a:r>
            <a:r>
              <a:rPr lang="cs-CZ" b="1" dirty="0"/>
              <a:t>zákon o NKÚ </a:t>
            </a:r>
            <a:r>
              <a:rPr lang="cs-CZ" dirty="0"/>
              <a:t>(č. 166/1993 Sb.)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nezávislost na vládě </a:t>
            </a:r>
            <a:r>
              <a:rPr lang="cs-CZ" dirty="0"/>
              <a:t>(vrcholný orgán „kontrolní moci“ = proto vnější kontrola VS)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kontrola hospodaření s majetkem státu + st. rozpočet (zvažována ale i kontrola ÚSC)</a:t>
            </a:r>
          </a:p>
          <a:p>
            <a:pPr lvl="1"/>
            <a:r>
              <a:rPr lang="cs-CZ" i="1" dirty="0">
                <a:solidFill>
                  <a:srgbClr val="000000"/>
                </a:solidFill>
                <a:latin typeface="Arial" panose="020B0604020202020204" pitchFamily="34" charset="0"/>
              </a:rPr>
              <a:t>podrobnosti viz samostatná přednáška</a:t>
            </a:r>
            <a:endParaRPr lang="cs-CZ" i="1" dirty="0">
              <a:solidFill>
                <a:srgbClr val="0000DC"/>
              </a:solidFill>
            </a:endParaRPr>
          </a:p>
          <a:p>
            <a:endParaRPr lang="cs-CZ" b="1" dirty="0"/>
          </a:p>
        </p:txBody>
      </p:sp>
    </p:spTree>
  </p:cSld>
  <p:clrMapOvr>
    <a:masterClrMapping/>
  </p:clrMapOvr>
  <p:transition advTm="326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Majetková a účetní kontrola VS (NKÚ)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latin typeface="open-sans-light"/>
              </a:rPr>
              <a:t>N</a:t>
            </a:r>
            <a:r>
              <a:rPr lang="cs-CZ" b="0" i="0" dirty="0">
                <a:solidFill>
                  <a:srgbClr val="000000"/>
                </a:solidFill>
                <a:effectLst/>
                <a:latin typeface="open-sans-light"/>
              </a:rPr>
              <a:t>álezu Ústavního soudu sp. zn. Pl. ÚS 14/15</a:t>
            </a:r>
          </a:p>
          <a:p>
            <a:pPr marL="72000" indent="0">
              <a:buNone/>
            </a:pPr>
            <a:r>
              <a:rPr lang="cs-CZ" i="1" dirty="0"/>
              <a:t>p</a:t>
            </a:r>
            <a:r>
              <a:rPr lang="en-US" i="1" dirty="0" err="1"/>
              <a:t>ostavení</a:t>
            </a:r>
            <a:r>
              <a:rPr lang="en-US" i="1" dirty="0"/>
              <a:t> </a:t>
            </a:r>
            <a:r>
              <a:rPr lang="en-US" i="1" dirty="0" err="1"/>
              <a:t>členů</a:t>
            </a:r>
            <a:r>
              <a:rPr lang="en-US" i="1" dirty="0"/>
              <a:t> </a:t>
            </a:r>
            <a:r>
              <a:rPr lang="en-US" i="1" dirty="0" err="1"/>
              <a:t>Nejvyššího</a:t>
            </a:r>
            <a:r>
              <a:rPr lang="en-US" i="1" dirty="0"/>
              <a:t> </a:t>
            </a:r>
            <a:r>
              <a:rPr lang="en-US" i="1" dirty="0" err="1"/>
              <a:t>kontrolního</a:t>
            </a:r>
            <a:r>
              <a:rPr lang="en-US" i="1" dirty="0"/>
              <a:t> </a:t>
            </a:r>
            <a:r>
              <a:rPr lang="en-US" i="1" dirty="0" err="1"/>
              <a:t>úřadu</a:t>
            </a:r>
            <a:r>
              <a:rPr lang="en-US" i="1" dirty="0"/>
              <a:t> je </a:t>
            </a:r>
            <a:r>
              <a:rPr lang="en-US" i="1" dirty="0" err="1"/>
              <a:t>významné</a:t>
            </a:r>
            <a:r>
              <a:rPr lang="en-US" i="1" dirty="0"/>
              <a:t>, ale</a:t>
            </a:r>
            <a:r>
              <a:rPr lang="cs-CZ" i="1" dirty="0"/>
              <a:t> </a:t>
            </a:r>
            <a:r>
              <a:rPr lang="en-US" i="1" dirty="0" err="1"/>
              <a:t>přesto</a:t>
            </a:r>
            <a:r>
              <a:rPr lang="en-US" i="1" dirty="0"/>
              <a:t> je </a:t>
            </a:r>
            <a:r>
              <a:rPr lang="en-US" i="1" dirty="0" err="1"/>
              <a:t>nelze</a:t>
            </a:r>
            <a:r>
              <a:rPr lang="en-US" i="1" dirty="0"/>
              <a:t> </a:t>
            </a:r>
            <a:r>
              <a:rPr lang="en-US" i="1" dirty="0" err="1"/>
              <a:t>srovnávat</a:t>
            </a:r>
            <a:r>
              <a:rPr lang="en-US" i="1" dirty="0"/>
              <a:t> s </a:t>
            </a:r>
            <a:r>
              <a:rPr lang="en-US" i="1" dirty="0" err="1"/>
              <a:t>postavením</a:t>
            </a:r>
            <a:r>
              <a:rPr lang="en-US" i="1" dirty="0"/>
              <a:t> </a:t>
            </a:r>
            <a:r>
              <a:rPr lang="en-US" i="1" dirty="0" err="1"/>
              <a:t>soudců</a:t>
            </a:r>
            <a:endParaRPr lang="en-US" i="1" dirty="0"/>
          </a:p>
          <a:p>
            <a:pPr algn="just"/>
            <a:r>
              <a:rPr lang="cs-CZ" b="1" dirty="0"/>
              <a:t> </a:t>
            </a:r>
            <a:r>
              <a:rPr lang="cs-CZ" sz="2000" i="1" dirty="0"/>
              <a:t>čl. 97 odst. 1 Ústavy garantuje institucionální nezávislost NKÚ ve vztahu k ostatním mocenským složkám, podobně jako to činí čl. 81 Ústavy ve vztahu k soudům. Nejde však o garanci osobní nezávislosti členů NKÚ, která by byla podobná garanci osobní nezávislosti soudců podle čl. 82 odst. 1 Ústavy.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45098703"/>
      </p:ext>
    </p:extLst>
  </p:cSld>
  <p:clrMapOvr>
    <a:masterClrMapping/>
  </p:clrMapOvr>
  <p:transition advTm="326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400" y="152212"/>
            <a:ext cx="10753200" cy="451576"/>
          </a:xfrm>
        </p:spPr>
        <p:txBody>
          <a:bodyPr/>
          <a:lstStyle/>
          <a:p>
            <a:r>
              <a:rPr lang="cs-CZ" altLang="cs-CZ" dirty="0"/>
              <a:t>Kontrola VS veřejným ochráncem práv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400" y="728385"/>
            <a:ext cx="10753200" cy="6091979"/>
          </a:xfrm>
        </p:spPr>
        <p:txBody>
          <a:bodyPr/>
          <a:lstStyle/>
          <a:p>
            <a:r>
              <a:rPr lang="sv-SE" b="1" dirty="0"/>
              <a:t>Ombudsmanská instituce = specifický státní orgán</a:t>
            </a:r>
            <a:endParaRPr lang="cs-CZ" b="1" dirty="0"/>
          </a:p>
          <a:p>
            <a:pPr lvl="1"/>
            <a:r>
              <a:rPr lang="cs-CZ" altLang="cs-CZ" b="1" dirty="0">
                <a:solidFill>
                  <a:srgbClr val="0000DC"/>
                </a:solidFill>
              </a:rPr>
              <a:t>ochrana jednotlivců </a:t>
            </a:r>
            <a:r>
              <a:rPr lang="cs-CZ" altLang="cs-CZ" dirty="0">
                <a:solidFill>
                  <a:srgbClr val="0000DC"/>
                </a:solidFill>
              </a:rPr>
              <a:t>před úřady, byrokracií…</a:t>
            </a:r>
            <a:endParaRPr lang="cs-CZ" altLang="cs-CZ" b="1" dirty="0"/>
          </a:p>
          <a:p>
            <a:pPr lvl="1"/>
            <a:r>
              <a:rPr lang="cs-CZ" altLang="cs-CZ" b="1" dirty="0"/>
              <a:t>nezávislost</a:t>
            </a:r>
          </a:p>
          <a:p>
            <a:pPr lvl="1"/>
            <a:r>
              <a:rPr lang="cs-CZ" altLang="cs-CZ" b="1" dirty="0"/>
              <a:t>neformálnost</a:t>
            </a:r>
            <a:r>
              <a:rPr lang="cs-CZ" altLang="cs-CZ" dirty="0"/>
              <a:t>, rychlost, „lidskost“,…</a:t>
            </a:r>
          </a:p>
          <a:p>
            <a:pPr lvl="1"/>
            <a:r>
              <a:rPr lang="cs-CZ" altLang="cs-CZ" dirty="0"/>
              <a:t>jen určité vyšetřovací pravomoci (</a:t>
            </a:r>
            <a:r>
              <a:rPr lang="cs-CZ" altLang="cs-CZ" b="1" dirty="0"/>
              <a:t>nerozhoduje, nenařizuje</a:t>
            </a:r>
            <a:r>
              <a:rPr lang="cs-CZ" altLang="cs-CZ" dirty="0"/>
              <a:t>…)</a:t>
            </a:r>
          </a:p>
          <a:p>
            <a:pPr lvl="1"/>
            <a:r>
              <a:rPr lang="cs-CZ" altLang="cs-CZ" dirty="0"/>
              <a:t>tedy předpoklad vysoké neformální autority představitele instituce</a:t>
            </a:r>
          </a:p>
          <a:p>
            <a:pPr lvl="1"/>
            <a:r>
              <a:rPr lang="cs-CZ" sz="200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vhodně doplňuje soustavu záruk zákonnosti – jednoduché, rychlé, finančně méně náročné pro dotčené osoby</a:t>
            </a:r>
          </a:p>
          <a:p>
            <a:pPr marL="72000" indent="0">
              <a:buNone/>
            </a:pPr>
            <a:r>
              <a:rPr lang="cs-CZ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 důvodové zprávy k zákonu o veřejném ochránci práv</a:t>
            </a:r>
          </a:p>
          <a:p>
            <a:pPr algn="just"/>
            <a:r>
              <a:rPr lang="cs-CZ" sz="18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„Ombudsman by měl sloužit průměrnému, obyčejnému občanovi, bohatstvím neoplývajícímu a právnicky "nedotčenému" individuu, ztracenému v houšti arogantní byrokracie, jako jednoduchá, nenáročná, a přitom relativně účinná forma domáhání se ochrany. Pomoc přitom může spočívat i "jen" v poskytnutí relevantní informace (právního charakteru). Vedlejším pozitivním efektem pak může být posílení důvěry ve veřejnou správu, pokud se stížnost ukáže lichou. </a:t>
            </a:r>
          </a:p>
          <a:p>
            <a:pPr marL="324000" lvl="1" indent="0">
              <a:buNone/>
            </a:pPr>
            <a:endParaRPr lang="sv-SE" b="1" dirty="0"/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ransition advTm="326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Kontrola VS veřejným ochráncem práv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VOP</a:t>
            </a:r>
          </a:p>
          <a:p>
            <a:pPr lvl="1"/>
            <a:r>
              <a:rPr lang="cs-CZ" dirty="0"/>
              <a:t>není upraven v Ústavě, pouze </a:t>
            </a:r>
            <a:r>
              <a:rPr lang="cs-CZ" b="1" dirty="0"/>
              <a:t>zákon o VOP</a:t>
            </a:r>
            <a:r>
              <a:rPr lang="cs-CZ" dirty="0"/>
              <a:t>, č. 349/1999 Sb.</a:t>
            </a:r>
            <a:endParaRPr lang="cs-CZ" dirty="0">
              <a:solidFill>
                <a:srgbClr val="0000DC"/>
              </a:solidFill>
            </a:endParaRPr>
          </a:p>
          <a:p>
            <a:pPr lvl="1"/>
            <a:r>
              <a:rPr lang="cs-CZ" dirty="0">
                <a:solidFill>
                  <a:srgbClr val="0000DC"/>
                </a:solidFill>
              </a:rPr>
              <a:t>parlamentní ombudsman </a:t>
            </a:r>
            <a:r>
              <a:rPr lang="cs-CZ" dirty="0"/>
              <a:t>(= orgán moci zákonodárné, </a:t>
            </a:r>
            <a:r>
              <a:rPr lang="cs-CZ" b="1" dirty="0"/>
              <a:t>nezávislý </a:t>
            </a:r>
            <a:r>
              <a:rPr lang="cs-CZ" dirty="0"/>
              <a:t>na moci výkonné)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návaznost na Poslaneckou sněmovnu: ustavení do funkce, pravidelné informování, odpovědnost…</a:t>
            </a:r>
          </a:p>
          <a:p>
            <a:pPr lvl="1"/>
            <a:r>
              <a:rPr lang="cs-CZ" dirty="0"/>
              <a:t>monokratický (ale shodně volený zástupce s vlastní svěřenou působností – ombudsman může zástupci svěřit část své působnosti.)</a:t>
            </a:r>
            <a:endParaRPr lang="cs-CZ" b="1" dirty="0"/>
          </a:p>
          <a:p>
            <a:pPr lvl="1"/>
            <a:r>
              <a:rPr lang="cs-CZ" b="1" dirty="0"/>
              <a:t>hlediska kontroly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soulad s právem (základní práva)</a:t>
            </a:r>
            <a:r>
              <a:rPr lang="cs-CZ" dirty="0"/>
              <a:t>, ale také s </a:t>
            </a:r>
            <a:r>
              <a:rPr lang="cs-CZ" b="1" dirty="0">
                <a:solidFill>
                  <a:srgbClr val="0000DC"/>
                </a:solidFill>
              </a:rPr>
              <a:t>principy dobré správy </a:t>
            </a:r>
            <a:r>
              <a:rPr lang="cs-CZ" dirty="0"/>
              <a:t>(charakteristické pro VOP)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„hlavní“ působnost VOP </a:t>
            </a:r>
            <a:r>
              <a:rPr lang="cs-CZ" dirty="0"/>
              <a:t>= šetření pochybení státních orgánů (ne všech) + také </a:t>
            </a:r>
            <a:r>
              <a:rPr lang="cs-CZ" b="1" dirty="0"/>
              <a:t>„vedlejší“ působnost</a:t>
            </a:r>
          </a:p>
          <a:p>
            <a:pPr lvl="1"/>
            <a:endParaRPr lang="cs-CZ" dirty="0"/>
          </a:p>
          <a:p>
            <a:pPr lvl="1"/>
            <a:r>
              <a:rPr lang="cs-CZ" i="1" dirty="0">
                <a:solidFill>
                  <a:srgbClr val="000000"/>
                </a:solidFill>
                <a:latin typeface="Arial" panose="020B0604020202020204" pitchFamily="34" charset="0"/>
              </a:rPr>
              <a:t>podrobnosti viz samostatná přednáška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dirty="0"/>
          </a:p>
        </p:txBody>
      </p:sp>
    </p:spTree>
  </p:cSld>
  <p:clrMapOvr>
    <a:masterClrMapping/>
  </p:clrMapOvr>
  <p:transition advTm="326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33CE0C-2D88-4E43-BEE4-87AC9D57A5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FA89BBA-DA1F-4DF7-8AAA-E8B2D662DD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5C9D43-78B0-49BD-8063-74559AE20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52212"/>
            <a:ext cx="10753200" cy="451576"/>
          </a:xfrm>
        </p:spPr>
        <p:txBody>
          <a:bodyPr/>
          <a:lstStyle/>
          <a:p>
            <a:r>
              <a:rPr lang="cs-CZ" dirty="0"/>
              <a:t>Působnost VOP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190491E-5CD3-4380-8054-8812C9A64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603788"/>
            <a:ext cx="11015400" cy="3631113"/>
          </a:xfrm>
        </p:spPr>
        <p:txBody>
          <a:bodyPr/>
          <a:lstStyle/>
          <a:p>
            <a:r>
              <a:rPr lang="cs-CZ" sz="2800" dirty="0"/>
              <a:t>Koho kontroluje? - § 1</a:t>
            </a:r>
          </a:p>
          <a:p>
            <a:pPr marL="0" indent="0" algn="just">
              <a:buNone/>
            </a:pPr>
            <a:r>
              <a:rPr lang="cs-CZ" sz="1800" dirty="0"/>
              <a:t>(2) </a:t>
            </a:r>
            <a:r>
              <a:rPr lang="cs-CZ" sz="1800" i="1" dirty="0"/>
              <a:t>Působnost ochránce podle odstavce 1 se vztahuje na ministerstva a jiné správní úřady s působností pro celé území státu, správní úřady jim podléhající, Českou národní banku, pokud působí jako správní úřad, Radu pro rozhlasové a televizní vysílání, </a:t>
            </a:r>
            <a:r>
              <a:rPr lang="cs-CZ" sz="1800" i="1" u="sng" dirty="0"/>
              <a:t>orgány územních samosprávných celků při výkonu státní správy</a:t>
            </a:r>
            <a:r>
              <a:rPr lang="cs-CZ" sz="1800" i="1" dirty="0"/>
              <a:t>, a není-li dále stanoveno jinak na Policii České republiky, Armádu České republiky, Hradní stráž, Vězeňskou službu České republiky, dále na zařízení, v nichž se vykonává vazba, trest odnětí svobody, ochranná nebo ústavní výchova, ochranné léčení, zabezpečovací detence, jakož i na veřejné zdravotní pojišťovny (dále jen "úřad").</a:t>
            </a:r>
          </a:p>
          <a:p>
            <a:pPr marL="0" indent="0" algn="just">
              <a:buNone/>
            </a:pPr>
            <a:endParaRPr lang="cs-CZ" sz="1800" i="1" dirty="0"/>
          </a:p>
          <a:p>
            <a:pPr algn="just"/>
            <a:r>
              <a:rPr lang="cs-CZ" sz="1800" dirty="0"/>
              <a:t>Koho kontroluje? – negativní vymezení</a:t>
            </a:r>
          </a:p>
          <a:p>
            <a:pPr marL="0" indent="0" algn="just">
              <a:buNone/>
            </a:pPr>
            <a:r>
              <a:rPr lang="cs-CZ" sz="1800" dirty="0"/>
              <a:t>§ 1 odst. 9 </a:t>
            </a:r>
            <a:r>
              <a:rPr lang="cs-CZ" sz="1800" i="1" dirty="0"/>
              <a:t>Působnost ochránce se </a:t>
            </a:r>
            <a:r>
              <a:rPr lang="cs-CZ" sz="1800" b="1" i="1" dirty="0"/>
              <a:t>nevztahuje na </a:t>
            </a:r>
            <a:r>
              <a:rPr lang="cs-CZ" sz="1800" i="1" dirty="0"/>
              <a:t>Parlament, prezidenta republiky a vládu, na Nejvyšší kontrolní úřad, na zpravodajské služby České republiky, na orgány činné v trestním řízení, státní zastupitelství a na soudy, s výjimkou orgánů správy státního zastupitelství a státní správy soudů.</a:t>
            </a:r>
          </a:p>
          <a:p>
            <a:pPr marL="0" indent="0" algn="just">
              <a:buNone/>
            </a:pPr>
            <a:endParaRPr lang="cs-CZ" sz="18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795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AA9A85A-2199-46BE-AE3D-22BF5E5FB3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B29E53-C447-4272-A664-FC17FEC127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15D8529-419F-4810-A36C-EA824310B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působnost VOP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575F3D-24F3-4F9F-ACDB-256635A54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 podávat Ústavnímu soudu návrhy na zrušení podzákonných právních předpisů (§ 64 odst. 2 písm. f) zákona o Ústavním soudu)</a:t>
            </a:r>
          </a:p>
          <a:p>
            <a:pPr algn="just"/>
            <a:r>
              <a:rPr lang="cs-CZ" dirty="0"/>
              <a:t>oprávněn podávat žalobu k ochraně veřejného zájmu (§ 66 odst. 3 s. ř. s.), má také nejvyšší státní zástupce (specifická záruka zákonnosti)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0879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Soudní kontrola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Obecně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plyne z</a:t>
            </a:r>
            <a:r>
              <a:rPr lang="cs-CZ" dirty="0"/>
              <a:t> </a:t>
            </a:r>
            <a:r>
              <a:rPr lang="cs-CZ" b="1" dirty="0">
                <a:solidFill>
                  <a:srgbClr val="0000DC"/>
                </a:solidFill>
              </a:rPr>
              <a:t>dělby moci</a:t>
            </a:r>
            <a:r>
              <a:rPr lang="cs-CZ" dirty="0"/>
              <a:t>, kontrola VS prováděná soudy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určitý provázaný </a:t>
            </a:r>
            <a:r>
              <a:rPr lang="cs-CZ" b="1" dirty="0"/>
              <a:t>systém s více prvky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správní soudnictví </a:t>
            </a:r>
            <a:r>
              <a:rPr lang="cs-CZ" dirty="0"/>
              <a:t>(zákon č. 150/2002 Sb., soudní řád správní)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civilní soudnictví </a:t>
            </a:r>
            <a:r>
              <a:rPr lang="cs-CZ" dirty="0"/>
              <a:t>(zákon č . 99/1963 Sb., občanský soudní řád - část V.)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ústavní soudnictví </a:t>
            </a:r>
            <a:r>
              <a:rPr lang="cs-CZ" dirty="0"/>
              <a:t>(zákon č. 182/1993 Sb., zákon o ústavním soudu)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či na mezinárodní úrovni případně také </a:t>
            </a:r>
            <a:r>
              <a:rPr lang="cs-CZ" i="1" dirty="0">
                <a:solidFill>
                  <a:srgbClr val="0000DC"/>
                </a:solidFill>
              </a:rPr>
              <a:t>ESLP</a:t>
            </a:r>
            <a:r>
              <a:rPr lang="cs-CZ" dirty="0"/>
              <a:t> či </a:t>
            </a:r>
            <a:r>
              <a:rPr lang="cs-CZ" i="1" dirty="0">
                <a:solidFill>
                  <a:srgbClr val="0000DC"/>
                </a:solidFill>
              </a:rPr>
              <a:t>SDEU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924168"/>
      </p:ext>
    </p:extLst>
  </p:cSld>
  <p:clrMapOvr>
    <a:masterClrMapping/>
  </p:clrMapOvr>
  <p:transition advTm="326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10867"/>
            <a:ext cx="10753200" cy="451576"/>
          </a:xfrm>
        </p:spPr>
        <p:txBody>
          <a:bodyPr/>
          <a:lstStyle/>
          <a:p>
            <a:r>
              <a:rPr lang="cs-CZ" altLang="cs-CZ" dirty="0"/>
              <a:t>Soudní kontrola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978991"/>
            <a:ext cx="10753200" cy="4139998"/>
          </a:xfrm>
        </p:spPr>
        <p:txBody>
          <a:bodyPr/>
          <a:lstStyle/>
          <a:p>
            <a:r>
              <a:rPr lang="cs-CZ" b="1" dirty="0"/>
              <a:t>Správní soudnictví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Ochrana </a:t>
            </a:r>
            <a:r>
              <a:rPr lang="cs-CZ" b="1" dirty="0">
                <a:solidFill>
                  <a:srgbClr val="0000DC"/>
                </a:solidFill>
              </a:rPr>
              <a:t>veřejných subjektivních práv</a:t>
            </a:r>
          </a:p>
          <a:p>
            <a:pPr lvl="1"/>
            <a:r>
              <a:rPr lang="cs-CZ" dirty="0"/>
              <a:t>„Soustava“ = </a:t>
            </a:r>
            <a:r>
              <a:rPr lang="cs-CZ" b="1" dirty="0"/>
              <a:t>NSS </a:t>
            </a:r>
            <a:r>
              <a:rPr lang="cs-CZ" dirty="0"/>
              <a:t>a specializované senáty či samosoudci na </a:t>
            </a:r>
            <a:r>
              <a:rPr lang="cs-CZ" b="1" dirty="0"/>
              <a:t>KS</a:t>
            </a:r>
            <a:r>
              <a:rPr lang="cs-CZ" dirty="0"/>
              <a:t> (tzv. smíšený model)</a:t>
            </a:r>
          </a:p>
          <a:p>
            <a:pPr lvl="1"/>
            <a:r>
              <a:rPr lang="cs-CZ" dirty="0"/>
              <a:t>plná jurisdikce – přezkoumává</a:t>
            </a:r>
            <a:r>
              <a:rPr lang="cs-CZ" baseline="0" dirty="0"/>
              <a:t> po právní i skutkové stránce</a:t>
            </a:r>
          </a:p>
          <a:p>
            <a:pPr lvl="1"/>
            <a:r>
              <a:rPr lang="cs-CZ" dirty="0"/>
              <a:t>kasační princip (některé výjimky – týká se také práva na přístup k informacím)</a:t>
            </a:r>
          </a:p>
          <a:p>
            <a:pPr lvl="1"/>
            <a:r>
              <a:rPr lang="cs-CZ" dirty="0"/>
              <a:t>subsidiarita</a:t>
            </a:r>
          </a:p>
          <a:p>
            <a:pPr lvl="1"/>
            <a:endParaRPr lang="cs-CZ" baseline="0" dirty="0"/>
          </a:p>
          <a:p>
            <a:pPr lvl="1"/>
            <a:r>
              <a:rPr lang="cs-CZ" b="1" dirty="0"/>
              <a:t>Základní řízení </a:t>
            </a:r>
            <a:r>
              <a:rPr lang="cs-CZ" dirty="0"/>
              <a:t>(žalobní typy):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řízení o </a:t>
            </a:r>
            <a:r>
              <a:rPr lang="cs-CZ" b="1" i="1" dirty="0">
                <a:solidFill>
                  <a:srgbClr val="0000DC"/>
                </a:solidFill>
              </a:rPr>
              <a:t>žalobě proti rozhodnutí správního orgánu </a:t>
            </a:r>
            <a:r>
              <a:rPr lang="cs-CZ" dirty="0"/>
              <a:t>(§ 65 a násl. SŘS) – zejména na </a:t>
            </a:r>
            <a:r>
              <a:rPr lang="cs-CZ" b="1" dirty="0"/>
              <a:t>správní rozhodnutí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ochrana proti nečinnosti správního orgánu – </a:t>
            </a:r>
            <a:r>
              <a:rPr lang="cs-CZ" b="1" i="1" dirty="0">
                <a:solidFill>
                  <a:srgbClr val="0000DC"/>
                </a:solidFill>
              </a:rPr>
              <a:t>tzv. nečinnostní žaloba </a:t>
            </a:r>
            <a:r>
              <a:rPr lang="cs-CZ" dirty="0"/>
              <a:t>(§ 79 a násl. SŘS) – na nečinnost v podobě porušení lhůty při </a:t>
            </a:r>
            <a:r>
              <a:rPr lang="cs-CZ" b="1" dirty="0"/>
              <a:t>vydání rozhodnutí ve věci či osvědčení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řízení o ochraně před nezákonným zásahem, pokynem nebo donucením správního orgánu – </a:t>
            </a:r>
            <a:r>
              <a:rPr lang="cs-CZ" b="1" i="1" dirty="0">
                <a:solidFill>
                  <a:srgbClr val="0000DC"/>
                </a:solidFill>
              </a:rPr>
              <a:t>tzv. zásahová žaloba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(§ 82 SŘS) – na </a:t>
            </a:r>
            <a:r>
              <a:rPr lang="cs-CZ" b="1" dirty="0"/>
              <a:t>faktické úkony </a:t>
            </a:r>
            <a:r>
              <a:rPr lang="cs-CZ" dirty="0"/>
              <a:t>a některé formalizované úkony nižšího významu než rozhodnutí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řízení o návrhu na </a:t>
            </a:r>
            <a:r>
              <a:rPr lang="cs-CZ" b="1" i="1" dirty="0">
                <a:solidFill>
                  <a:srgbClr val="0000DC"/>
                </a:solidFill>
              </a:rPr>
              <a:t>zrušení OOP </a:t>
            </a:r>
            <a:r>
              <a:rPr lang="cs-CZ" i="1" dirty="0">
                <a:solidFill>
                  <a:srgbClr val="0000DC"/>
                </a:solidFill>
              </a:rPr>
              <a:t>či jeho části </a:t>
            </a:r>
            <a:r>
              <a:rPr lang="cs-CZ" dirty="0"/>
              <a:t>(§ 101a a násl. SŘS)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lvl="1"/>
            <a:r>
              <a:rPr lang="cs-CZ" dirty="0"/>
              <a:t>Ale také </a:t>
            </a:r>
            <a:r>
              <a:rPr lang="cs-CZ" b="1" dirty="0"/>
              <a:t>další řízení</a:t>
            </a:r>
            <a:r>
              <a:rPr lang="cs-CZ" i="1" dirty="0"/>
              <a:t>: volební věci a místní a krajská referenda, ve věcech politických stran + kompetenční spory mezi správními orgány (pozitivní/negativní)</a:t>
            </a:r>
          </a:p>
        </p:txBody>
      </p:sp>
    </p:spTree>
    <p:extLst>
      <p:ext uri="{BB962C8B-B14F-4D97-AF65-F5344CB8AC3E}">
        <p14:creationId xmlns:p14="http://schemas.microsoft.com/office/powerpoint/2010/main" val="840048043"/>
      </p:ext>
    </p:extLst>
  </p:cSld>
  <p:clrMapOvr>
    <a:masterClrMapping/>
  </p:clrMapOvr>
  <p:transition advTm="326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400" y="152212"/>
            <a:ext cx="10753200" cy="451576"/>
          </a:xfrm>
        </p:spPr>
        <p:txBody>
          <a:bodyPr/>
          <a:lstStyle/>
          <a:p>
            <a:r>
              <a:rPr lang="cs-CZ" b="1" dirty="0"/>
              <a:t>Právní záruky ve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603788"/>
            <a:ext cx="10753200" cy="4139998"/>
          </a:xfrm>
        </p:spPr>
        <p:txBody>
          <a:bodyPr/>
          <a:lstStyle/>
          <a:p>
            <a:r>
              <a:rPr lang="cs-CZ" b="1" dirty="0"/>
              <a:t>Nebo také „záruky zákonnosti ve VS“</a:t>
            </a:r>
          </a:p>
          <a:p>
            <a:pPr lvl="1"/>
            <a:r>
              <a:rPr lang="cs-CZ" dirty="0"/>
              <a:t>= právní prostředky či „mechanismy“ k </a:t>
            </a:r>
            <a:r>
              <a:rPr lang="cs-CZ" b="1" dirty="0"/>
              <a:t>zajištění zákonnosti VS</a:t>
            </a:r>
          </a:p>
          <a:p>
            <a:pPr lvl="1"/>
            <a:r>
              <a:rPr lang="cs-CZ" dirty="0"/>
              <a:t>vztahují se jak na vlastní činnost veřejné správy, tak na chování subjektů, které jsou adresáty práv a povinnosti správně právního charakteru =) směřují jako </a:t>
            </a:r>
            <a:r>
              <a:rPr lang="cs-CZ" b="1" dirty="0"/>
              <a:t>dovnitř</a:t>
            </a:r>
            <a:r>
              <a:rPr lang="cs-CZ" dirty="0"/>
              <a:t> veřejné správy, tak i </a:t>
            </a:r>
            <a:r>
              <a:rPr lang="cs-CZ" b="1" dirty="0"/>
              <a:t>navenek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tvoří určitý vzájemně provázaný systém, kde </a:t>
            </a:r>
            <a:r>
              <a:rPr lang="cs-CZ" b="1" dirty="0"/>
              <a:t>dominantní postavení kontroly</a:t>
            </a:r>
          </a:p>
          <a:p>
            <a:pPr lvl="1"/>
            <a:endParaRPr lang="cs-CZ" dirty="0"/>
          </a:p>
          <a:p>
            <a:r>
              <a:rPr lang="cs-CZ" b="1" dirty="0"/>
              <a:t>Systém</a:t>
            </a:r>
            <a:r>
              <a:rPr lang="cs-CZ" dirty="0"/>
              <a:t> záruk zákonnosti vymezován různě, např.: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kontrola </a:t>
            </a:r>
            <a:r>
              <a:rPr lang="cs-CZ" i="1" dirty="0">
                <a:solidFill>
                  <a:srgbClr val="0000DC"/>
                </a:solidFill>
              </a:rPr>
              <a:t>( směřuje dovnitř i navenek, má vlastní systém, viz dále…)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právo na informace </a:t>
            </a:r>
            <a:r>
              <a:rPr lang="cs-CZ" i="1" dirty="0">
                <a:solidFill>
                  <a:srgbClr val="0000DC"/>
                </a:solidFill>
              </a:rPr>
              <a:t>(směřuje jen dovnitř)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rušení, změna a sistace </a:t>
            </a:r>
            <a:r>
              <a:rPr lang="cs-CZ" i="1" dirty="0">
                <a:solidFill>
                  <a:srgbClr val="0000DC"/>
                </a:solidFill>
              </a:rPr>
              <a:t>(směřuje jen dovnitř - různé prostředky, presumpce platnosti, sistace u NSA)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uplatňování odpovědnosti </a:t>
            </a:r>
            <a:r>
              <a:rPr lang="cs-CZ" i="1" dirty="0">
                <a:solidFill>
                  <a:srgbClr val="0000DC"/>
                </a:solidFill>
              </a:rPr>
              <a:t>(směřuje dovnitř i navenek, správněprávní odpovědnost + odpovědnost za škodu)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přímé donucení ke splnění právní povinnosti </a:t>
            </a:r>
            <a:r>
              <a:rPr lang="cs-CZ" i="1" dirty="0">
                <a:solidFill>
                  <a:srgbClr val="0000DC"/>
                </a:solidFill>
              </a:rPr>
              <a:t>(směruje dovnitř i navenek typicky správní exekuce)</a:t>
            </a:r>
          </a:p>
        </p:txBody>
      </p:sp>
    </p:spTree>
  </p:cSld>
  <p:clrMapOvr>
    <a:masterClrMapping/>
  </p:clrMapOvr>
  <p:transition advTm="326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Soudní kontrola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258865"/>
            <a:ext cx="10753200" cy="4139998"/>
          </a:xfrm>
        </p:spPr>
        <p:txBody>
          <a:bodyPr/>
          <a:lstStyle/>
          <a:p>
            <a:r>
              <a:rPr lang="cs-CZ" b="1" dirty="0"/>
              <a:t>Civilní soudnictví</a:t>
            </a:r>
          </a:p>
          <a:p>
            <a:pPr lvl="1"/>
            <a:r>
              <a:rPr lang="cs-CZ" sz="2800" dirty="0"/>
              <a:t>Ochrana civilními soudy poskytována v případech, kdy správní orgány rozhodují o </a:t>
            </a:r>
            <a:r>
              <a:rPr lang="cs-CZ" sz="2800" dirty="0">
                <a:solidFill>
                  <a:srgbClr val="0000DC"/>
                </a:solidFill>
              </a:rPr>
              <a:t>soukromých subjektivních právech</a:t>
            </a:r>
          </a:p>
          <a:p>
            <a:pPr lvl="1"/>
            <a:endParaRPr lang="cs-CZ" sz="2800" dirty="0">
              <a:solidFill>
                <a:srgbClr val="0000DC"/>
              </a:solidFill>
            </a:endParaRPr>
          </a:p>
          <a:p>
            <a:pPr lvl="2">
              <a:lnSpc>
                <a:spcPct val="150000"/>
              </a:lnSpc>
            </a:pPr>
            <a:r>
              <a:rPr lang="cs-CZ" sz="1800" dirty="0"/>
              <a:t>„</a:t>
            </a:r>
            <a:r>
              <a:rPr lang="cs-CZ" sz="2400" dirty="0"/>
              <a:t>režim“ přezkumu tedy v závislosti na </a:t>
            </a:r>
            <a:r>
              <a:rPr lang="cs-CZ" sz="2400" b="1" dirty="0"/>
              <a:t>povaze subjektivního práva </a:t>
            </a:r>
            <a:r>
              <a:rPr lang="cs-CZ" sz="2400" dirty="0"/>
              <a:t>(v případě sporu zvláštní senát zřízený podle zákona č. 131/2002 Sb.)</a:t>
            </a:r>
            <a:endParaRPr lang="cs-CZ" sz="2400" b="1" dirty="0"/>
          </a:p>
          <a:p>
            <a:pPr lvl="2"/>
            <a:endParaRPr lang="cs-CZ" sz="1800" dirty="0"/>
          </a:p>
          <a:p>
            <a:pPr lvl="1"/>
            <a:r>
              <a:rPr lang="cs-CZ" sz="2800" dirty="0"/>
              <a:t>Úprava obsažena </a:t>
            </a:r>
            <a:r>
              <a:rPr lang="cs-CZ" sz="2800" b="1" dirty="0"/>
              <a:t>v části V. občanského soudního řádu </a:t>
            </a:r>
          </a:p>
          <a:p>
            <a:pPr lvl="1"/>
            <a:endParaRPr lang="cs-CZ" sz="2800" b="1" dirty="0"/>
          </a:p>
          <a:p>
            <a:pPr lvl="2"/>
            <a:r>
              <a:rPr lang="cs-CZ" sz="2400" dirty="0"/>
              <a:t>(= řízení ve věcech, o nichž bylo rozhodnuto jiným orgánem)</a:t>
            </a:r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9026781"/>
      </p:ext>
    </p:extLst>
  </p:cSld>
  <p:clrMapOvr>
    <a:masterClrMapping/>
  </p:clrMapOvr>
  <p:transition advTm="326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Soudní kontrola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Ústavní soudnictví</a:t>
            </a:r>
            <a:endParaRPr lang="cs-CZ" dirty="0"/>
          </a:p>
          <a:p>
            <a:pPr lvl="1"/>
            <a:r>
              <a:rPr lang="cs-CZ" dirty="0"/>
              <a:t>obecně Ústavní soud orgánem ochrany ústavnosti = </a:t>
            </a:r>
            <a:r>
              <a:rPr lang="cs-CZ" b="1" dirty="0">
                <a:solidFill>
                  <a:srgbClr val="0000DC"/>
                </a:solidFill>
              </a:rPr>
              <a:t>hledisko ústavnosti </a:t>
            </a:r>
            <a:r>
              <a:rPr lang="cs-CZ" dirty="0"/>
              <a:t>při kontrole</a:t>
            </a:r>
          </a:p>
          <a:p>
            <a:pPr lvl="1"/>
            <a:r>
              <a:rPr lang="cs-CZ" b="1" dirty="0"/>
              <a:t>ochrana základních práv</a:t>
            </a:r>
            <a:r>
              <a:rPr lang="cs-CZ" dirty="0"/>
              <a:t>, ale zpravidla nekontroluje přímo VS, nýbrž přezkoumává předcházející rozhodnutí soudů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 rovině kontroly VS nicméně </a:t>
            </a:r>
            <a:r>
              <a:rPr lang="cs-CZ" b="1" dirty="0"/>
              <a:t>přezkum právních předpisů </a:t>
            </a:r>
            <a:r>
              <a:rPr lang="cs-CZ" dirty="0"/>
              <a:t>(včetně podzákonných předpisů VS) – </a:t>
            </a:r>
            <a:r>
              <a:rPr lang="cs-CZ" dirty="0">
                <a:solidFill>
                  <a:srgbClr val="0000DC"/>
                </a:solidFill>
              </a:rPr>
              <a:t>zde i jen hledisko nezákonnosti těchto předpisů</a:t>
            </a:r>
            <a:endParaRPr lang="cs-CZ" dirty="0"/>
          </a:p>
          <a:p>
            <a:pPr lvl="1"/>
            <a:r>
              <a:rPr lang="cs-CZ" dirty="0"/>
              <a:t>tato kontrola sice mohla být svěřena NSS (čl. 87 odst. 3 písm. a) Ústavy ČR), zákon (SŘS) však tak neučinil</a:t>
            </a:r>
          </a:p>
          <a:p>
            <a:pPr lvl="1"/>
            <a:endParaRPr lang="cs-CZ" dirty="0"/>
          </a:p>
          <a:p>
            <a:pPr lvl="1"/>
            <a:r>
              <a:rPr lang="cs-CZ" i="1" dirty="0">
                <a:solidFill>
                  <a:srgbClr val="000000"/>
                </a:solidFill>
                <a:latin typeface="Arial" panose="020B0604020202020204" pitchFamily="34" charset="0"/>
              </a:rPr>
              <a:t>podrobnosti viz samostatná přednáška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481510"/>
      </p:ext>
    </p:extLst>
  </p:cSld>
  <p:clrMapOvr>
    <a:masterClrMapping/>
  </p:clrMapOvr>
  <p:transition advTm="326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Právo na informace ve veřejné správě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Jednou z právních záruk (zákonnosti) ve VS </a:t>
            </a:r>
          </a:p>
          <a:p>
            <a:pPr lvl="1"/>
            <a:r>
              <a:rPr lang="cs-CZ" dirty="0"/>
              <a:t>řazena mezi kontrolu ve VS ale i samostatně jako jedna ze záruk </a:t>
            </a:r>
          </a:p>
          <a:p>
            <a:pPr lvl="1"/>
            <a:endParaRPr lang="cs-CZ" dirty="0"/>
          </a:p>
          <a:p>
            <a:r>
              <a:rPr lang="cs-CZ" dirty="0"/>
              <a:t>Ústavně zaručené </a:t>
            </a:r>
            <a:r>
              <a:rPr lang="cs-CZ" b="1" dirty="0"/>
              <a:t>politické právo </a:t>
            </a:r>
            <a:r>
              <a:rPr lang="cs-CZ" dirty="0"/>
              <a:t>- čl. 17 LZPS, zejm.: 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(1) Svoboda projevu a </a:t>
            </a:r>
            <a:r>
              <a:rPr lang="cs-CZ" b="1" i="1" dirty="0">
                <a:solidFill>
                  <a:srgbClr val="0000DC"/>
                </a:solidFill>
              </a:rPr>
              <a:t>právo na informace jsou zaručeny</a:t>
            </a:r>
            <a:r>
              <a:rPr lang="cs-CZ" i="1" dirty="0">
                <a:solidFill>
                  <a:srgbClr val="0000DC"/>
                </a:solidFill>
              </a:rPr>
              <a:t>. 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(5) Státní orgány a orgány územní samosprávy jsou </a:t>
            </a:r>
            <a:r>
              <a:rPr lang="cs-CZ" b="1" i="1" dirty="0">
                <a:solidFill>
                  <a:srgbClr val="0000DC"/>
                </a:solidFill>
              </a:rPr>
              <a:t>povinny přiměřeným způsobem poskytovat informace o své činnosti</a:t>
            </a:r>
            <a:r>
              <a:rPr lang="cs-CZ" i="1" dirty="0">
                <a:solidFill>
                  <a:srgbClr val="0000DC"/>
                </a:solidFill>
              </a:rPr>
              <a:t>. Podmínky a provedení stanoví zákon. </a:t>
            </a:r>
          </a:p>
          <a:p>
            <a:r>
              <a:rPr lang="cs-CZ" dirty="0"/>
              <a:t>Obdobně </a:t>
            </a:r>
            <a:r>
              <a:rPr lang="cs-CZ" b="1" dirty="0"/>
              <a:t>právo na informace o stavu ŽP </a:t>
            </a:r>
            <a:r>
              <a:rPr lang="cs-CZ" dirty="0"/>
              <a:t>- čl. 35 LZPS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(2) Každý má právo na včasné a úplné informace o stavu životního prostředí a přírodních zdrojů.</a:t>
            </a:r>
            <a:endParaRPr lang="cs-CZ" b="1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  <p:transition advTm="326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Právo na informace ve veřejné správě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359001"/>
            <a:ext cx="11078696" cy="4602412"/>
          </a:xfrm>
        </p:spPr>
        <p:txBody>
          <a:bodyPr/>
          <a:lstStyle/>
          <a:p>
            <a:r>
              <a:rPr lang="cs-CZ" b="1" dirty="0"/>
              <a:t>Realizace uvedených základních práv upravena v </a:t>
            </a:r>
          </a:p>
          <a:p>
            <a:pPr lvl="1"/>
            <a:r>
              <a:rPr lang="cs-CZ" b="1" dirty="0"/>
              <a:t>zákon č. 106/1999 Sb. </a:t>
            </a:r>
            <a:r>
              <a:rPr lang="cs-CZ" dirty="0"/>
              <a:t>= obecná právní úprava poskytování informací </a:t>
            </a:r>
          </a:p>
          <a:p>
            <a:pPr lvl="1"/>
            <a:r>
              <a:rPr lang="cs-CZ" b="1" dirty="0"/>
              <a:t>zákon č. 123/1998 Sb</a:t>
            </a:r>
            <a:r>
              <a:rPr lang="cs-CZ" dirty="0"/>
              <a:t>. = informace o životním prostředí</a:t>
            </a:r>
          </a:p>
          <a:p>
            <a:pPr lvl="1"/>
            <a:endParaRPr lang="cs-CZ" dirty="0"/>
          </a:p>
          <a:p>
            <a:r>
              <a:rPr lang="cs-CZ" dirty="0"/>
              <a:t>Současně ale také určité limity práva na informace</a:t>
            </a:r>
          </a:p>
          <a:p>
            <a:pPr lvl="1"/>
            <a:r>
              <a:rPr lang="cs-CZ" dirty="0"/>
              <a:t>Např. čl. 10 LZPS</a:t>
            </a:r>
            <a:r>
              <a:rPr lang="cs-CZ" i="1" dirty="0"/>
              <a:t>: </a:t>
            </a:r>
            <a:r>
              <a:rPr lang="cs-CZ" i="1" dirty="0">
                <a:solidFill>
                  <a:srgbClr val="0000DC"/>
                </a:solidFill>
              </a:rPr>
              <a:t>(3) Každý má právo na ochranu před neoprávněným shromažďováním, zveřejňováním nebo jiným zneužíváním údajů o své osobě. </a:t>
            </a:r>
          </a:p>
          <a:p>
            <a:pPr lvl="1"/>
            <a:endParaRPr lang="cs-CZ" dirty="0"/>
          </a:p>
          <a:p>
            <a:pPr lvl="1"/>
            <a:r>
              <a:rPr lang="cs-CZ" sz="2400" dirty="0"/>
              <a:t>Možná kolize práva na informace a jiných práv (typicky práva na soukromí či jiných práv nebo ústavních statků, např. bezpečnost státu apod.): </a:t>
            </a:r>
          </a:p>
          <a:p>
            <a:pPr lvl="2"/>
            <a:r>
              <a:rPr lang="cs-CZ" sz="1600" b="1" dirty="0">
                <a:solidFill>
                  <a:srgbClr val="0000DC"/>
                </a:solidFill>
              </a:rPr>
              <a:t>Princip transparentnosti </a:t>
            </a:r>
            <a:r>
              <a:rPr lang="cs-CZ" sz="1600" b="1" dirty="0"/>
              <a:t>X</a:t>
            </a:r>
            <a:r>
              <a:rPr lang="cs-CZ" sz="1600" b="1" dirty="0">
                <a:solidFill>
                  <a:srgbClr val="0000DC"/>
                </a:solidFill>
              </a:rPr>
              <a:t> princip diskrétnosti</a:t>
            </a:r>
          </a:p>
          <a:p>
            <a:pPr lvl="2"/>
            <a:r>
              <a:rPr lang="cs-CZ" sz="1600" dirty="0"/>
              <a:t>Řešení = </a:t>
            </a:r>
            <a:r>
              <a:rPr lang="cs-CZ" sz="1600" b="1" dirty="0"/>
              <a:t>proporcionalita</a:t>
            </a:r>
            <a:r>
              <a:rPr lang="cs-CZ" sz="1600" dirty="0"/>
              <a:t> (zachování nejvyšší míry obou)</a:t>
            </a:r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99008546"/>
      </p:ext>
    </p:extLst>
  </p:cSld>
  <p:clrMapOvr>
    <a:masterClrMapping/>
  </p:clrMapOvr>
  <p:transition advTm="326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172192"/>
            <a:ext cx="10753200" cy="451576"/>
          </a:xfrm>
        </p:spPr>
        <p:txBody>
          <a:bodyPr/>
          <a:lstStyle/>
          <a:p>
            <a:r>
              <a:rPr lang="cs-CZ" altLang="cs-CZ" sz="4000" dirty="0"/>
              <a:t>Právo na informace ve veřejné správě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67000" y="765842"/>
            <a:ext cx="11058000" cy="4993806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Základní charakteristika „režimu“ zákona č. 106/1999 Sb.: </a:t>
            </a:r>
          </a:p>
          <a:p>
            <a:pPr marL="72000" indent="0">
              <a:buNone/>
            </a:pPr>
            <a:r>
              <a:rPr lang="cs-CZ" sz="2400" b="1" dirty="0"/>
              <a:t>Koho se můžeme ptát? – </a:t>
            </a:r>
            <a:r>
              <a:rPr lang="cs-CZ" sz="2400" dirty="0"/>
              <a:t>informace </a:t>
            </a:r>
            <a:r>
              <a:rPr lang="cs-CZ" sz="2400" dirty="0">
                <a:solidFill>
                  <a:srgbClr val="0000DC"/>
                </a:solidFill>
              </a:rPr>
              <a:t>poskytují tzv. </a:t>
            </a:r>
            <a:r>
              <a:rPr lang="cs-CZ" sz="2400" b="1" dirty="0">
                <a:solidFill>
                  <a:srgbClr val="0000DC"/>
                </a:solidFill>
              </a:rPr>
              <a:t>povinné subjekty</a:t>
            </a:r>
          </a:p>
          <a:p>
            <a:pPr marL="0" indent="0">
              <a:buNone/>
            </a:pPr>
            <a:r>
              <a:rPr lang="cs-CZ" sz="2000" dirty="0"/>
              <a:t>§ 2</a:t>
            </a:r>
          </a:p>
          <a:p>
            <a:pPr marL="0" indent="0">
              <a:buNone/>
            </a:pPr>
            <a:r>
              <a:rPr lang="cs-CZ" sz="2000" b="1" dirty="0"/>
              <a:t>Povinnost poskytovat informace</a:t>
            </a:r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(1) </a:t>
            </a:r>
            <a:r>
              <a:rPr lang="cs-CZ" sz="2000" i="1" dirty="0"/>
              <a:t>Povinnými subjekty, které mají podle tohoto zákona povinnost poskytovat informace </a:t>
            </a:r>
            <a:r>
              <a:rPr lang="cs-CZ" sz="2000" b="1" i="1" dirty="0"/>
              <a:t>vztahující se k jejich působnosti</a:t>
            </a:r>
            <a:r>
              <a:rPr lang="cs-CZ" sz="2000" i="1" dirty="0"/>
              <a:t>, jsou státní orgány, územní samosprávné celky a jejich orgány a </a:t>
            </a:r>
            <a:r>
              <a:rPr lang="cs-CZ" sz="2000" i="1" dirty="0">
                <a:solidFill>
                  <a:schemeClr val="tx2"/>
                </a:solidFill>
              </a:rPr>
              <a:t>veřejné instituce</a:t>
            </a:r>
            <a:r>
              <a:rPr lang="cs-CZ" sz="2000" i="1" dirty="0"/>
              <a:t>.</a:t>
            </a:r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(2) </a:t>
            </a:r>
            <a:r>
              <a:rPr lang="cs-CZ" sz="2000" i="1" dirty="0"/>
              <a:t>Povinnými subjekty jsou dále ty subjekty, kterým zákon svěřil rozhodování o právech, právem chráněných zájmech nebo povinnostech fyzických nebo právnických osob v oblasti veřejné správy, </a:t>
            </a:r>
            <a:r>
              <a:rPr lang="cs-CZ" sz="2000" b="1" i="1" dirty="0"/>
              <a:t>a to pouze v rozsahu této jejich rozhodovací činnosti</a:t>
            </a:r>
            <a:r>
              <a:rPr lang="cs-CZ" sz="2000" i="1" dirty="0"/>
              <a:t>.</a:t>
            </a:r>
          </a:p>
          <a:p>
            <a:pPr marL="0" indent="0" algn="just">
              <a:buNone/>
            </a:pPr>
            <a:r>
              <a:rPr lang="cs-CZ" sz="2000" i="1" dirty="0"/>
              <a:t>+ </a:t>
            </a:r>
            <a:r>
              <a:rPr lang="cs-CZ" sz="2000" dirty="0"/>
              <a:t>§ 2a obsahující definici veřejného podniku</a:t>
            </a:r>
            <a:endParaRPr lang="cs-CZ" sz="2000" i="1" dirty="0"/>
          </a:p>
          <a:p>
            <a:pPr marL="7200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326332455"/>
      </p:ext>
    </p:extLst>
  </p:cSld>
  <p:clrMapOvr>
    <a:masterClrMapping/>
  </p:clrMapOvr>
  <p:transition advTm="326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172192"/>
            <a:ext cx="10753200" cy="451576"/>
          </a:xfrm>
        </p:spPr>
        <p:txBody>
          <a:bodyPr/>
          <a:lstStyle/>
          <a:p>
            <a:r>
              <a:rPr lang="cs-CZ" altLang="cs-CZ" sz="4000" dirty="0"/>
              <a:t>Právo na informace ve veřejné správě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659710"/>
            <a:ext cx="11058000" cy="5694290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Základní charakteristika „režimu“ zákona č. 106/1999 Sb.: </a:t>
            </a:r>
          </a:p>
          <a:p>
            <a:pPr marL="72000" indent="0">
              <a:buNone/>
            </a:pPr>
            <a:r>
              <a:rPr lang="cs-CZ" sz="2800" b="1" dirty="0"/>
              <a:t>Kdo, jak a na co se může ptát?</a:t>
            </a:r>
            <a:endParaRPr lang="cs-CZ" b="1" dirty="0"/>
          </a:p>
          <a:p>
            <a:pPr lvl="1"/>
            <a:r>
              <a:rPr lang="cs-CZ" sz="2800" b="1" dirty="0">
                <a:solidFill>
                  <a:srgbClr val="0000DC"/>
                </a:solidFill>
              </a:rPr>
              <a:t>žádost</a:t>
            </a:r>
            <a:r>
              <a:rPr lang="cs-CZ" sz="2800" dirty="0">
                <a:solidFill>
                  <a:srgbClr val="0000DC"/>
                </a:solidFill>
              </a:rPr>
              <a:t> </a:t>
            </a:r>
            <a:r>
              <a:rPr lang="cs-CZ" sz="2800" dirty="0"/>
              <a:t>o poskytnutí informace – </a:t>
            </a:r>
            <a:r>
              <a:rPr lang="cs-CZ" sz="2800" b="1" dirty="0"/>
              <a:t>kdokoli</a:t>
            </a:r>
            <a:r>
              <a:rPr lang="cs-CZ" sz="2800" dirty="0"/>
              <a:t> (princip otevřenosti VS) </a:t>
            </a:r>
          </a:p>
          <a:p>
            <a:pPr lvl="1"/>
            <a:r>
              <a:rPr lang="cs-CZ" sz="2800" dirty="0"/>
              <a:t>písemně i ústně (tomu odpovídá způsob vyřízení) </a:t>
            </a:r>
          </a:p>
          <a:p>
            <a:pPr lvl="1"/>
            <a:r>
              <a:rPr lang="cs-CZ" sz="2800" b="1" dirty="0">
                <a:solidFill>
                  <a:srgbClr val="0000DC"/>
                </a:solidFill>
              </a:rPr>
              <a:t>povinnost</a:t>
            </a:r>
            <a:r>
              <a:rPr lang="cs-CZ" sz="2800" dirty="0">
                <a:solidFill>
                  <a:srgbClr val="0000DC"/>
                </a:solidFill>
              </a:rPr>
              <a:t> poskytnout informaci </a:t>
            </a:r>
            <a:r>
              <a:rPr lang="cs-CZ" sz="2800" dirty="0"/>
              <a:t>(v případě zveřejněné informace možnost na ni odkázat) </a:t>
            </a:r>
          </a:p>
          <a:p>
            <a:pPr lvl="1"/>
            <a:r>
              <a:rPr lang="cs-CZ" sz="2800" dirty="0"/>
              <a:t>současně ale také </a:t>
            </a:r>
            <a:r>
              <a:rPr lang="cs-CZ" sz="2800" dirty="0">
                <a:solidFill>
                  <a:srgbClr val="0000DC"/>
                </a:solidFill>
              </a:rPr>
              <a:t>výjimky - </a:t>
            </a:r>
            <a:r>
              <a:rPr lang="cs-CZ" sz="2800" b="1" dirty="0">
                <a:solidFill>
                  <a:srgbClr val="0000DC"/>
                </a:solidFill>
              </a:rPr>
              <a:t>omezení</a:t>
            </a:r>
            <a:r>
              <a:rPr lang="cs-CZ" sz="2800" dirty="0">
                <a:solidFill>
                  <a:srgbClr val="0000DC"/>
                </a:solidFill>
              </a:rPr>
              <a:t> </a:t>
            </a:r>
            <a:r>
              <a:rPr lang="cs-CZ" sz="2800" dirty="0"/>
              <a:t>(</a:t>
            </a:r>
            <a:r>
              <a:rPr lang="cs-CZ" sz="2800" b="1" dirty="0"/>
              <a:t>utajované informace, ochrana soukromí, obchodní tajemství</a:t>
            </a:r>
            <a:r>
              <a:rPr lang="cs-CZ" sz="2800" dirty="0"/>
              <a:t>, v některých případech </a:t>
            </a:r>
            <a:r>
              <a:rPr lang="cs-CZ" sz="2800" b="1" dirty="0"/>
              <a:t>mlčenlivost apod</a:t>
            </a:r>
            <a:r>
              <a:rPr lang="cs-CZ" sz="2800" dirty="0"/>
              <a:t>.) </a:t>
            </a:r>
          </a:p>
          <a:p>
            <a:pPr lvl="1"/>
            <a:r>
              <a:rPr lang="cs-CZ" sz="2800" dirty="0"/>
              <a:t>obecné pravidlo = </a:t>
            </a:r>
            <a:r>
              <a:rPr lang="cs-CZ" sz="2800" dirty="0">
                <a:solidFill>
                  <a:srgbClr val="0000DC"/>
                </a:solidFill>
              </a:rPr>
              <a:t>oddělení informace, kterou nelze poskytnout</a:t>
            </a:r>
          </a:p>
          <a:p>
            <a:pPr lvl="1"/>
            <a:r>
              <a:rPr lang="cs-CZ" sz="2800" dirty="0"/>
              <a:t>podrobně upravena pravidla pro </a:t>
            </a:r>
            <a:r>
              <a:rPr lang="cs-CZ" sz="2800" b="1" dirty="0"/>
              <a:t>vyřizování písemné „</a:t>
            </a:r>
            <a:r>
              <a:rPr lang="cs-CZ" sz="2800" b="1" dirty="0" err="1"/>
              <a:t>infožádosti</a:t>
            </a:r>
            <a:r>
              <a:rPr lang="cs-CZ" sz="2800" b="1" dirty="0"/>
              <a:t>“ </a:t>
            </a:r>
            <a:r>
              <a:rPr lang="cs-CZ" sz="2800" dirty="0"/>
              <a:t>(viz dále)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949051053"/>
      </p:ext>
    </p:extLst>
  </p:cSld>
  <p:clrMapOvr>
    <a:masterClrMapping/>
  </p:clrMapOvr>
  <p:transition advTm="326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Žádost o informaci podle 106/1999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1864" y="1240426"/>
            <a:ext cx="11156183" cy="5165998"/>
          </a:xfrm>
        </p:spPr>
        <p:txBody>
          <a:bodyPr>
            <a:normAutofit fontScale="92500" lnSpcReduction="10000"/>
          </a:bodyPr>
          <a:lstStyle/>
          <a:p>
            <a:pPr marL="72000" indent="0" algn="just">
              <a:buNone/>
            </a:pPr>
            <a:r>
              <a:rPr lang="cs-CZ" sz="2200" dirty="0"/>
              <a:t>§ 14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Postup při podávání a vyřizování písemných žádostí o poskytnutí informace</a:t>
            </a:r>
          </a:p>
          <a:p>
            <a:pPr marL="0" indent="0" algn="just">
              <a:buNone/>
            </a:pPr>
            <a:r>
              <a:rPr lang="cs-CZ" sz="1800" dirty="0"/>
              <a:t>(1) Žádost je podána dnem, kdy ji obdržel povinný subjekt.</a:t>
            </a:r>
          </a:p>
          <a:p>
            <a:pPr marL="0" indent="0" algn="just">
              <a:buNone/>
            </a:pPr>
            <a:r>
              <a:rPr lang="cs-CZ" sz="1800" dirty="0"/>
              <a:t>(2) Ze žádosti </a:t>
            </a:r>
            <a:r>
              <a:rPr lang="cs-CZ" sz="1800" b="1" dirty="0"/>
              <a:t>musí být zřejmé</a:t>
            </a:r>
            <a:r>
              <a:rPr lang="cs-CZ" sz="1800" dirty="0"/>
              <a:t>, 1</a:t>
            </a:r>
            <a:r>
              <a:rPr lang="cs-CZ" sz="1800" u="sng" dirty="0"/>
              <a:t>) kterému povinnému subjektu je určena</a:t>
            </a:r>
            <a:r>
              <a:rPr lang="cs-CZ" sz="1800" dirty="0"/>
              <a:t>, a </a:t>
            </a:r>
            <a:r>
              <a:rPr lang="cs-CZ" sz="1800" u="sng" dirty="0"/>
              <a:t>2) že se žadatel domáhá poskytnutí informace ve smyslu tohoto zákona</a:t>
            </a:r>
            <a:r>
              <a:rPr lang="cs-CZ" sz="1800" dirty="0"/>
              <a:t>. Fyzická osoba uvede v žádosti 3) </a:t>
            </a:r>
            <a:r>
              <a:rPr lang="cs-CZ" sz="1800" u="sng" dirty="0"/>
              <a:t>jméno, příjmení, datum narození, adresu místa trvalého pobytu</a:t>
            </a:r>
            <a:r>
              <a:rPr lang="cs-CZ" sz="1800" dirty="0"/>
              <a:t> nebo, není-li přihlášena k trvalému pobytu, adresu bydliště a adresu pro doručování, liší-li se od adresy místa trvalého pobytu nebo bydliště. Právnická osoba uvede název, identifikační číslo osoby, adresu sídla a adresu pro doručování, liší-li se od adresy sídla. Adresou pro doručování se rozumí též elektronická adresa.</a:t>
            </a:r>
          </a:p>
          <a:p>
            <a:pPr marL="0" indent="0" algn="just">
              <a:buNone/>
            </a:pPr>
            <a:r>
              <a:rPr lang="cs-CZ" sz="1800" dirty="0"/>
              <a:t>(3) Je-li žádost učiněna elektronicky, musí být podána </a:t>
            </a:r>
            <a:r>
              <a:rPr lang="cs-CZ" sz="1800" b="1" dirty="0"/>
              <a:t>prostřednictvím elektronické adresy podatelny povinného</a:t>
            </a:r>
            <a:r>
              <a:rPr lang="cs-CZ" sz="1800" dirty="0"/>
              <a:t> subjektu, pokud ji povinný subjekt zřídil. Pokud elektronické adresy podatelny nejsou zveřejněny, postačí podání na jakoukoliv elektronickou adresu povinného subjektu.</a:t>
            </a:r>
          </a:p>
          <a:p>
            <a:pPr marL="0" indent="0" algn="just">
              <a:buNone/>
            </a:pPr>
            <a:r>
              <a:rPr lang="cs-CZ" sz="1800" dirty="0"/>
              <a:t>(4) Neobsahuje-li žádost náležitosti podle odstavce 2 věty první a adresu pro doručování, případně není-li elektronická žádost podána podle odstavce 3, </a:t>
            </a:r>
            <a:r>
              <a:rPr lang="cs-CZ" sz="1800" b="1" dirty="0"/>
              <a:t>není žádostí ve smyslu tohoto zákona</a:t>
            </a:r>
            <a:r>
              <a:rPr lang="cs-CZ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68962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173586"/>
            <a:ext cx="10753200" cy="451576"/>
          </a:xfrm>
        </p:spPr>
        <p:txBody>
          <a:bodyPr/>
          <a:lstStyle/>
          <a:p>
            <a:r>
              <a:rPr lang="cs-CZ" altLang="cs-CZ" sz="4000" dirty="0"/>
              <a:t>Právo na informace ve veřejné správě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936018" y="625162"/>
            <a:ext cx="10753200" cy="4818448"/>
          </a:xfrm>
        </p:spPr>
        <p:txBody>
          <a:bodyPr/>
          <a:lstStyle/>
          <a:p>
            <a:r>
              <a:rPr lang="cs-CZ" b="1" dirty="0"/>
              <a:t>Základní charakteristika „režimu“ zákona č. 106/1999 Sb.:</a:t>
            </a:r>
          </a:p>
          <a:p>
            <a:pPr marL="72000" indent="0">
              <a:buNone/>
            </a:pPr>
            <a:r>
              <a:rPr lang="cs-CZ" b="1" dirty="0"/>
              <a:t>Vyřízení </a:t>
            </a:r>
            <a:r>
              <a:rPr lang="cs-CZ" b="1" dirty="0" err="1"/>
              <a:t>infožádosti</a:t>
            </a:r>
            <a:r>
              <a:rPr lang="cs-CZ" b="1" dirty="0"/>
              <a:t> </a:t>
            </a:r>
          </a:p>
          <a:p>
            <a:pPr lvl="1"/>
            <a:r>
              <a:rPr lang="cs-CZ" sz="2400" dirty="0"/>
              <a:t>lhůta 7 dní pro doplnění žádosti, je-li třeba </a:t>
            </a:r>
          </a:p>
          <a:p>
            <a:pPr lvl="1"/>
            <a:r>
              <a:rPr lang="cs-CZ" sz="2400" dirty="0"/>
              <a:t>pokud </a:t>
            </a:r>
            <a:r>
              <a:rPr lang="cs-CZ" sz="2400" dirty="0" err="1"/>
              <a:t>infožádost</a:t>
            </a:r>
            <a:r>
              <a:rPr lang="cs-CZ" sz="2400" dirty="0"/>
              <a:t> není </a:t>
            </a:r>
            <a:r>
              <a:rPr lang="cs-CZ" sz="2400" b="1" dirty="0"/>
              <a:t>odložena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0000DC"/>
                </a:solidFill>
              </a:rPr>
              <a:t>poskytnutí do </a:t>
            </a:r>
            <a:r>
              <a:rPr lang="cs-CZ" sz="2400" b="1" dirty="0">
                <a:solidFill>
                  <a:srgbClr val="0000DC"/>
                </a:solidFill>
              </a:rPr>
              <a:t>15 dnů </a:t>
            </a:r>
            <a:r>
              <a:rPr lang="cs-CZ" sz="2400" dirty="0"/>
              <a:t>(lze prodloužit nejvýše </a:t>
            </a:r>
            <a:r>
              <a:rPr lang="cs-CZ" sz="2400" b="1" dirty="0"/>
              <a:t>o 10 dnů</a:t>
            </a:r>
            <a:r>
              <a:rPr lang="cs-CZ" sz="2400" dirty="0"/>
              <a:t>)</a:t>
            </a:r>
          </a:p>
          <a:p>
            <a:pPr lvl="1"/>
            <a:r>
              <a:rPr lang="cs-CZ" sz="2400" dirty="0"/>
              <a:t>pokud </a:t>
            </a:r>
            <a:r>
              <a:rPr lang="cs-CZ" sz="2400" dirty="0" err="1"/>
              <a:t>infožádosti</a:t>
            </a:r>
            <a:r>
              <a:rPr lang="cs-CZ" sz="2400" dirty="0"/>
              <a:t> </a:t>
            </a:r>
            <a:r>
              <a:rPr lang="cs-CZ" sz="2400" b="1" dirty="0"/>
              <a:t>není vyhověno </a:t>
            </a:r>
            <a:r>
              <a:rPr lang="cs-CZ" sz="2400" dirty="0"/>
              <a:t>(zcela či zčásti) </a:t>
            </a:r>
            <a:r>
              <a:rPr lang="cs-CZ" sz="2400" dirty="0">
                <a:solidFill>
                  <a:srgbClr val="0000DC"/>
                </a:solidFill>
              </a:rPr>
              <a:t>vydáno</a:t>
            </a:r>
            <a:r>
              <a:rPr lang="cs-CZ" sz="2400" b="1" dirty="0">
                <a:solidFill>
                  <a:srgbClr val="0000DC"/>
                </a:solidFill>
              </a:rPr>
              <a:t> rozhodnutí </a:t>
            </a:r>
          </a:p>
          <a:p>
            <a:pPr lvl="1"/>
            <a:r>
              <a:rPr lang="cs-CZ" sz="2400" dirty="0"/>
              <a:t>možnost </a:t>
            </a:r>
            <a:r>
              <a:rPr lang="cs-CZ" sz="2400" dirty="0">
                <a:solidFill>
                  <a:srgbClr val="0000DC"/>
                </a:solidFill>
              </a:rPr>
              <a:t>odvolání do 15 dnů </a:t>
            </a:r>
            <a:r>
              <a:rPr lang="cs-CZ" sz="2400" dirty="0"/>
              <a:t>(+ zvláštní soudní ochrana)</a:t>
            </a:r>
          </a:p>
          <a:p>
            <a:pPr lvl="1"/>
            <a:r>
              <a:rPr lang="cs-CZ" sz="2400" dirty="0"/>
              <a:t>dále možnost obrany prostřednictvím </a:t>
            </a:r>
            <a:r>
              <a:rPr lang="cs-CZ" sz="2400" b="1" dirty="0">
                <a:solidFill>
                  <a:srgbClr val="0000DC"/>
                </a:solidFill>
              </a:rPr>
              <a:t>stížnosti</a:t>
            </a:r>
            <a:r>
              <a:rPr lang="cs-CZ" sz="2400" dirty="0">
                <a:solidFill>
                  <a:srgbClr val="0000DC"/>
                </a:solidFill>
              </a:rPr>
              <a:t> do 30 dnů </a:t>
            </a:r>
            <a:r>
              <a:rPr lang="cs-CZ" sz="2400" dirty="0"/>
              <a:t>(zejména proti </a:t>
            </a:r>
            <a:r>
              <a:rPr lang="cs-CZ" sz="2400" b="1" dirty="0"/>
              <a:t>nedodržení lhůty </a:t>
            </a:r>
            <a:r>
              <a:rPr lang="cs-CZ" sz="2400" dirty="0"/>
              <a:t>pro poskytnutí informace či </a:t>
            </a:r>
            <a:r>
              <a:rPr lang="cs-CZ" sz="2400" b="1" dirty="0"/>
              <a:t>proti požadované náhradě</a:t>
            </a:r>
            <a:r>
              <a:rPr lang="cs-CZ" sz="2400" dirty="0"/>
              <a:t>) </a:t>
            </a:r>
          </a:p>
          <a:p>
            <a:pPr lvl="1"/>
            <a:r>
              <a:rPr lang="cs-CZ" sz="2400" b="1" dirty="0"/>
              <a:t>přezkumné řízení </a:t>
            </a:r>
            <a:r>
              <a:rPr lang="cs-CZ" sz="2400" dirty="0"/>
              <a:t>(proti rozhodnutím nadřízených SO</a:t>
            </a:r>
            <a:r>
              <a:rPr lang="cs-CZ" sz="2400" b="1" dirty="0"/>
              <a:t> </a:t>
            </a:r>
            <a:r>
              <a:rPr lang="cs-CZ" sz="2400" dirty="0"/>
              <a:t>–  ÚOOÚ § 16b) </a:t>
            </a:r>
          </a:p>
          <a:p>
            <a:pPr lvl="1"/>
            <a:r>
              <a:rPr lang="cs-CZ" sz="2400" dirty="0"/>
              <a:t>informace poskytování </a:t>
            </a:r>
            <a:r>
              <a:rPr lang="cs-CZ" sz="2400" dirty="0">
                <a:solidFill>
                  <a:srgbClr val="0000DC"/>
                </a:solidFill>
              </a:rPr>
              <a:t>zásadně </a:t>
            </a:r>
            <a:r>
              <a:rPr lang="cs-CZ" sz="2400" b="1" dirty="0">
                <a:solidFill>
                  <a:srgbClr val="0000DC"/>
                </a:solidFill>
              </a:rPr>
              <a:t>bezplatně</a:t>
            </a:r>
            <a:r>
              <a:rPr lang="cs-CZ" sz="2400" dirty="0"/>
              <a:t>, ale také lze požadovat </a:t>
            </a:r>
            <a:r>
              <a:rPr lang="cs-CZ" sz="2400" b="1" dirty="0"/>
              <a:t>hrazení nákladů </a:t>
            </a:r>
            <a:r>
              <a:rPr lang="cs-CZ" sz="2400" dirty="0"/>
              <a:t>spojených s vyhledáváním a poskytováním informací </a:t>
            </a:r>
          </a:p>
          <a:p>
            <a:pPr lvl="1"/>
            <a:r>
              <a:rPr lang="cs-CZ" sz="2400" dirty="0"/>
              <a:t>vyhodnocování poskytování informací prostřednictvím </a:t>
            </a:r>
            <a:r>
              <a:rPr lang="cs-CZ" sz="2400" dirty="0">
                <a:solidFill>
                  <a:srgbClr val="0000DC"/>
                </a:solidFill>
              </a:rPr>
              <a:t>výroční zprávy</a:t>
            </a:r>
            <a:r>
              <a:rPr lang="cs-CZ" sz="2400" dirty="0"/>
              <a:t>, která je každoročně zpracována a zveřejňována povinnými subjekty</a:t>
            </a:r>
          </a:p>
        </p:txBody>
      </p:sp>
    </p:spTree>
    <p:extLst>
      <p:ext uri="{BB962C8B-B14F-4D97-AF65-F5344CB8AC3E}">
        <p14:creationId xmlns:p14="http://schemas.microsoft.com/office/powerpoint/2010/main" val="1695336933"/>
      </p:ext>
    </p:extLst>
  </p:cSld>
  <p:clrMapOvr>
    <a:masterClrMapping/>
  </p:clrMapOvr>
  <p:transition advTm="326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0C7D52-FE4C-442D-AC3A-4A91634B60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CE532C-3A84-4749-B9D6-8BEC37E1D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7144" y="25946"/>
            <a:ext cx="4780344" cy="6832054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7AF66E19-345D-4FEB-B51F-55BF9BC29CA8}"/>
              </a:ext>
            </a:extLst>
          </p:cNvPr>
          <p:cNvSpPr txBox="1"/>
          <p:nvPr/>
        </p:nvSpPr>
        <p:spPr>
          <a:xfrm>
            <a:off x="8750157" y="3883633"/>
            <a:ext cx="344184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200" b="1" dirty="0"/>
              <a:t>Zdroj: </a:t>
            </a:r>
            <a:endParaRPr lang="en-US" sz="1200" b="1" i="0" u="none" strike="noStrike" baseline="0" dirty="0">
              <a:solidFill>
                <a:srgbClr val="000000"/>
              </a:solidFill>
              <a:latin typeface="Myriad Pro"/>
            </a:endParaRPr>
          </a:p>
          <a:p>
            <a:pPr algn="just"/>
            <a:r>
              <a:rPr lang="en-US" sz="1200" i="0" u="none" strike="noStrike" baseline="0" dirty="0">
                <a:solidFill>
                  <a:srgbClr val="000000"/>
                </a:solidFill>
                <a:latin typeface="Myriad Pro"/>
              </a:rPr>
              <a:t> METODICKÉ DOPORUČENÍ K POSTUPU POVINNÝCH SUBJEKTŮ PODLE ZÁKONA Č. 106/1999 SB., O SVOBODNÉM PŘÍSTUPU K INFORMACÍM</a:t>
            </a:r>
            <a:r>
              <a:rPr lang="cs-CZ" sz="1200" i="0" u="none" strike="noStrike" baseline="0" dirty="0">
                <a:solidFill>
                  <a:srgbClr val="000000"/>
                </a:solidFill>
                <a:latin typeface="Myriad Pro"/>
              </a:rPr>
              <a:t> – </a:t>
            </a:r>
            <a:r>
              <a:rPr lang="cs-CZ" sz="1200" i="0" u="none" strike="noStrike" baseline="0" dirty="0" err="1">
                <a:solidFill>
                  <a:srgbClr val="000000"/>
                </a:solidFill>
                <a:latin typeface="Myriad Pro"/>
              </a:rPr>
              <a:t>Ministerstv</a:t>
            </a:r>
            <a:r>
              <a:rPr lang="cs-CZ" sz="1200" i="0" u="none" strike="noStrike" baseline="0" dirty="0">
                <a:solidFill>
                  <a:srgbClr val="000000"/>
                </a:solidFill>
                <a:latin typeface="Myriad Pro"/>
              </a:rPr>
              <a:t> vnitra-</a:t>
            </a:r>
            <a:r>
              <a:rPr lang="cs-CZ" sz="1200" dirty="0">
                <a:solidFill>
                  <a:srgbClr val="000000"/>
                </a:solidFill>
                <a:latin typeface="HelveticaNeueLT Pro 55 Roman"/>
              </a:rPr>
              <a:t> </a:t>
            </a:r>
            <a:r>
              <a:rPr lang="en-US" sz="1200" i="0" u="none" strike="noStrike" baseline="0" dirty="0">
                <a:solidFill>
                  <a:srgbClr val="000000"/>
                </a:solidFill>
                <a:latin typeface="HelveticaNeueLT Pro 55 Roman"/>
              </a:rPr>
              <a:t>ODBOR 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HelveticaNeueLT Pro 55 Roman"/>
              </a:rPr>
              <a:t>VEŘEJNÉ SPRÁVY, DOZORU A KONTROLY</a:t>
            </a:r>
            <a:r>
              <a:rPr lang="cs-CZ" sz="1200" b="0" i="0" u="none" strike="noStrike" baseline="0" dirty="0">
                <a:solidFill>
                  <a:srgbClr val="000000"/>
                </a:solidFill>
                <a:latin typeface="HelveticaNeueLT Pro 55 Roman"/>
              </a:rPr>
              <a:t>, dostupn</a:t>
            </a:r>
            <a:r>
              <a:rPr lang="cs-CZ" sz="1200" dirty="0">
                <a:solidFill>
                  <a:srgbClr val="000000"/>
                </a:solidFill>
                <a:latin typeface="HelveticaNeueLT Pro 55 Roman"/>
              </a:rPr>
              <a:t>é zde:</a:t>
            </a:r>
          </a:p>
          <a:p>
            <a:pPr algn="just"/>
            <a:r>
              <a:rPr lang="cs-CZ" sz="1200" dirty="0">
                <a:solidFill>
                  <a:srgbClr val="000000"/>
                </a:solidFill>
                <a:latin typeface="HelveticaNeueLT Pro 55 Roman"/>
              </a:rPr>
              <a:t> https://www.mvcr.cz/odk2/soubor/metodicke-doporuceni-k-postupu-povinnych-subjektu-podle-zakona-106-1999-sb-o-svobodnem-pristupu-k-informacim.aspx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887320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0C7D52-FE4C-442D-AC3A-4A91634B60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5056A67-BDA1-4BD9-9FD7-EEBE7CE369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695" y="212742"/>
            <a:ext cx="5204422" cy="6432515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B8AFAE88-AF4B-4B10-8788-217F783D8134}"/>
              </a:ext>
            </a:extLst>
          </p:cNvPr>
          <p:cNvSpPr txBox="1"/>
          <p:nvPr/>
        </p:nvSpPr>
        <p:spPr>
          <a:xfrm>
            <a:off x="8750157" y="3904181"/>
            <a:ext cx="344184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200" b="1" dirty="0"/>
              <a:t>Zdroj: </a:t>
            </a:r>
            <a:endParaRPr lang="en-US" sz="1200" b="1" i="0" u="none" strike="noStrike" baseline="0" dirty="0">
              <a:solidFill>
                <a:srgbClr val="000000"/>
              </a:solidFill>
              <a:latin typeface="Myriad Pro"/>
            </a:endParaRPr>
          </a:p>
          <a:p>
            <a:pPr algn="just"/>
            <a:r>
              <a:rPr lang="en-US" sz="1200" i="0" u="none" strike="noStrike" baseline="0" dirty="0">
                <a:solidFill>
                  <a:srgbClr val="000000"/>
                </a:solidFill>
                <a:latin typeface="Myriad Pro"/>
              </a:rPr>
              <a:t> METODICKÉ DOPORUČENÍ K POSTUPU POVINNÝCH SUBJEKTŮ PODLE ZÁKONA Č. 106/1999 SB., O SVOBODNÉM PŘÍSTUPU K INFORMACÍM</a:t>
            </a:r>
            <a:r>
              <a:rPr lang="cs-CZ" sz="1200" i="0" u="none" strike="noStrike" baseline="0" dirty="0">
                <a:solidFill>
                  <a:srgbClr val="000000"/>
                </a:solidFill>
                <a:latin typeface="Myriad Pro"/>
              </a:rPr>
              <a:t> – </a:t>
            </a:r>
            <a:r>
              <a:rPr lang="cs-CZ" sz="1200" i="0" u="none" strike="noStrike" baseline="0" dirty="0" err="1">
                <a:solidFill>
                  <a:srgbClr val="000000"/>
                </a:solidFill>
                <a:latin typeface="Myriad Pro"/>
              </a:rPr>
              <a:t>Ministerstv</a:t>
            </a:r>
            <a:r>
              <a:rPr lang="cs-CZ" sz="1200" i="0" u="none" strike="noStrike" baseline="0" dirty="0">
                <a:solidFill>
                  <a:srgbClr val="000000"/>
                </a:solidFill>
                <a:latin typeface="Myriad Pro"/>
              </a:rPr>
              <a:t> vnitra-</a:t>
            </a:r>
            <a:r>
              <a:rPr lang="cs-CZ" sz="1200" dirty="0">
                <a:solidFill>
                  <a:srgbClr val="000000"/>
                </a:solidFill>
                <a:latin typeface="HelveticaNeueLT Pro 55 Roman"/>
              </a:rPr>
              <a:t> </a:t>
            </a:r>
            <a:r>
              <a:rPr lang="en-US" sz="1200" i="0" u="none" strike="noStrike" baseline="0" dirty="0">
                <a:solidFill>
                  <a:srgbClr val="000000"/>
                </a:solidFill>
                <a:latin typeface="HelveticaNeueLT Pro 55 Roman"/>
              </a:rPr>
              <a:t>ODBOR 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HelveticaNeueLT Pro 55 Roman"/>
              </a:rPr>
              <a:t>VEŘEJNÉ SPRÁVY, DOZORU A KONTROLY</a:t>
            </a:r>
            <a:r>
              <a:rPr lang="cs-CZ" sz="1200" b="0" i="0" u="none" strike="noStrike" baseline="0" dirty="0">
                <a:solidFill>
                  <a:srgbClr val="000000"/>
                </a:solidFill>
                <a:latin typeface="HelveticaNeueLT Pro 55 Roman"/>
              </a:rPr>
              <a:t>, dostupn</a:t>
            </a:r>
            <a:r>
              <a:rPr lang="cs-CZ" sz="1200" dirty="0">
                <a:solidFill>
                  <a:srgbClr val="000000"/>
                </a:solidFill>
                <a:latin typeface="HelveticaNeueLT Pro 55 Roman"/>
              </a:rPr>
              <a:t>é zde:</a:t>
            </a:r>
          </a:p>
          <a:p>
            <a:pPr algn="just"/>
            <a:r>
              <a:rPr lang="cs-CZ" sz="1200" dirty="0">
                <a:solidFill>
                  <a:srgbClr val="000000"/>
                </a:solidFill>
                <a:latin typeface="HelveticaNeueLT Pro 55 Roman"/>
              </a:rPr>
              <a:t> https://www.mvcr.cz/odk2/soubor/metodicke-doporuceni-k-postupu-povinnych-subjektu-podle-zakona-106-1999-sb-o-svobodnem-pristupu-k-informacim.aspx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19946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Právní záruky ve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Zásada zákonnosti </a:t>
            </a:r>
            <a:r>
              <a:rPr lang="cs-CZ" dirty="0"/>
              <a:t>(legality) ve VS, rozměry zejména: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obecný požadavek na dodržování </a:t>
            </a:r>
            <a:r>
              <a:rPr lang="cs-CZ" i="1" dirty="0">
                <a:solidFill>
                  <a:srgbClr val="0000DC"/>
                </a:solidFill>
              </a:rPr>
              <a:t>plnění obsahu právních norem subjekty správního práva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respektování zákonných </a:t>
            </a:r>
            <a:r>
              <a:rPr lang="cs-CZ" b="1" i="1" dirty="0">
                <a:solidFill>
                  <a:srgbClr val="0000DC"/>
                </a:solidFill>
              </a:rPr>
              <a:t>práv a svobod občanů v rámci VS </a:t>
            </a:r>
            <a:r>
              <a:rPr lang="cs-CZ" i="1" dirty="0">
                <a:solidFill>
                  <a:srgbClr val="0000DC"/>
                </a:solidFill>
              </a:rPr>
              <a:t>+ poskytování ochrany těmto právům (svobodám)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vyjádřena v </a:t>
            </a:r>
            <a:r>
              <a:rPr lang="cs-CZ" b="1" dirty="0"/>
              <a:t>§ 2 odst. 1 správního řádu</a:t>
            </a:r>
            <a:r>
              <a:rPr lang="cs-CZ" dirty="0"/>
              <a:t>: 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respektování </a:t>
            </a:r>
            <a:r>
              <a:rPr lang="cs-CZ" b="1" dirty="0">
                <a:solidFill>
                  <a:srgbClr val="0000DC"/>
                </a:solidFill>
              </a:rPr>
              <a:t>právních předpisů + mezinárodních smluv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ale také </a:t>
            </a:r>
            <a:r>
              <a:rPr lang="cs-CZ" b="1" dirty="0">
                <a:solidFill>
                  <a:srgbClr val="0000DC"/>
                </a:solidFill>
              </a:rPr>
              <a:t>rozhodnutí, rozhodovací praxe či soudní judikatury </a:t>
            </a:r>
            <a:endParaRPr lang="cs-CZ" dirty="0"/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§ 2(1) Správní orgán postupuje v souladu se zákony a ostatními právními předpisy, jakož i mezinárodními smlouvami, které jsou součástí právního řádu (dále jen "právní předpisy"). Kde se v tomto zákoně mluví o zákoně, rozumí se tím též mezinárodní smlouva, která je součástí právního řádu.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předpoklad zákonnosti, </a:t>
            </a:r>
            <a:r>
              <a:rPr lang="cs-CZ" b="1" dirty="0"/>
              <a:t>v praxi ne vždy naplňováno…</a:t>
            </a:r>
          </a:p>
        </p:txBody>
      </p:sp>
    </p:spTree>
  </p:cSld>
  <p:clrMapOvr>
    <a:masterClrMapping/>
  </p:clrMapOvr>
  <p:transition advTm="326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48916"/>
            <a:ext cx="10515600" cy="5828047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cs-CZ" sz="5100" b="1" dirty="0"/>
              <a:t>§ 8b </a:t>
            </a:r>
          </a:p>
          <a:p>
            <a:pPr marL="0" indent="0" algn="just">
              <a:buNone/>
            </a:pPr>
            <a:r>
              <a:rPr lang="cs-CZ" sz="4400" i="1" dirty="0"/>
              <a:t>Příjemci veřejných prostředků</a:t>
            </a:r>
          </a:p>
          <a:p>
            <a:pPr marL="0" indent="0" algn="just">
              <a:buNone/>
            </a:pPr>
            <a:r>
              <a:rPr lang="cs-CZ" sz="4400" i="1" dirty="0"/>
              <a:t>(1) Povinný subjekt poskytne základní osobní údaje o </a:t>
            </a:r>
            <a:r>
              <a:rPr lang="cs-CZ" sz="4400" b="1" i="1" dirty="0"/>
              <a:t>osobě, které poskytl veřejné prostředky</a:t>
            </a:r>
            <a:r>
              <a:rPr lang="cs-CZ" sz="4400" i="1" dirty="0"/>
              <a:t>.</a:t>
            </a:r>
          </a:p>
          <a:p>
            <a:pPr marL="0" indent="0" algn="just">
              <a:buNone/>
            </a:pPr>
            <a:r>
              <a:rPr lang="cs-CZ" sz="4400" i="1" dirty="0"/>
              <a:t>(2) Ustanovení odstavce 1 se </a:t>
            </a:r>
            <a:r>
              <a:rPr lang="cs-CZ" sz="4400" b="1" i="1" dirty="0"/>
              <a:t>nevztahuje na poskytování veřejných prostředků </a:t>
            </a:r>
            <a:r>
              <a:rPr lang="cs-CZ" sz="4400" i="1" dirty="0"/>
              <a:t>podle zákonů v oblasti sociální, poskytování zdravotních služeb, hmotného zabezpečení v nezaměstnanosti, státní podpory stavebního spoření a státní pomoci při obnově území.</a:t>
            </a:r>
          </a:p>
          <a:p>
            <a:pPr marL="0" indent="0" algn="just">
              <a:buNone/>
            </a:pPr>
            <a:r>
              <a:rPr lang="cs-CZ" sz="4400" i="1" dirty="0"/>
              <a:t>(3) Základní osobní údaje podle odstavce 1 se poskytnou pouze v tomto rozsahu: jméno, příjmení, rok narození, obec, kde má příjemce trvalý pobyt, výše, účel a podmínky poskytnutých veřejných prostředků.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sz="4400" b="1" dirty="0"/>
              <a:t>OTÁZKA: </a:t>
            </a:r>
            <a:r>
              <a:rPr lang="cs-CZ" sz="4400" dirty="0"/>
              <a:t>je povinný subjekt povinen poskytnout </a:t>
            </a:r>
            <a:r>
              <a:rPr lang="cs-CZ" sz="4400" b="1" dirty="0">
                <a:solidFill>
                  <a:schemeClr val="tx2"/>
                </a:solidFill>
              </a:rPr>
              <a:t>informaci i o platech „zaměstnanců veřejné správy“ </a:t>
            </a:r>
            <a:r>
              <a:rPr lang="cs-CZ" sz="4400" dirty="0"/>
              <a:t>vždy, anebo zda v některých případech, a případně v jakých, musí či může její poskytnutí odmítnout pro </a:t>
            </a:r>
            <a:r>
              <a:rPr lang="cs-CZ" sz="4400" dirty="0" err="1"/>
              <a:t>neproporcionalitu</a:t>
            </a:r>
            <a:r>
              <a:rPr lang="cs-CZ" sz="4400" dirty="0"/>
              <a:t> takového zásahu do soukromí zaměstnance?</a:t>
            </a:r>
          </a:p>
          <a:p>
            <a:pPr marL="0" indent="0" algn="just">
              <a:buNone/>
            </a:pPr>
            <a:endParaRPr lang="cs-CZ" sz="4400" dirty="0"/>
          </a:p>
          <a:p>
            <a:pPr marL="0" indent="0" algn="just">
              <a:buNone/>
            </a:pPr>
            <a:r>
              <a:rPr lang="cs-CZ" sz="4400" u="sng" dirty="0"/>
              <a:t>Vývoj v judikatuře Nejvyššího správního soudu a Ústavního soudu</a:t>
            </a:r>
            <a:r>
              <a:rPr lang="cs-CZ" sz="4400" dirty="0"/>
              <a:t>: NSS – č. j. 8 As 55/2012 – 62,       sp. zn. IV. ÚS 1378/16, sp. zn. 2 As 88/2019.</a:t>
            </a:r>
          </a:p>
          <a:p>
            <a:pPr marL="0" indent="0" algn="just">
              <a:buNone/>
            </a:pP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9269160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46029E-BC92-4B10-B323-E0A6C96369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E8163D-84B6-4A04-998F-524CC768F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0"/>
            <a:ext cx="10753200" cy="451576"/>
          </a:xfrm>
        </p:spPr>
        <p:txBody>
          <a:bodyPr/>
          <a:lstStyle/>
          <a:p>
            <a:r>
              <a:rPr lang="cs-CZ" sz="2800" dirty="0"/>
              <a:t>Shrnutí závěrů </a:t>
            </a:r>
            <a:r>
              <a:rPr lang="cs-CZ" sz="2800" dirty="0" err="1"/>
              <a:t>judikatorního</a:t>
            </a:r>
            <a:r>
              <a:rPr lang="cs-CZ" sz="2800" dirty="0"/>
              <a:t> vývoje</a:t>
            </a:r>
            <a:endParaRPr lang="en-US" sz="28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12323C8-A901-4EAE-A8AA-43F89C497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451576"/>
            <a:ext cx="10879200" cy="6102000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NSS sp. zn. 8 As 55/2012 </a:t>
            </a:r>
          </a:p>
          <a:p>
            <a:pPr algn="just"/>
            <a:r>
              <a:rPr lang="cs-CZ" sz="1600" dirty="0"/>
              <a:t>poměřování mezi právem na informace a právem na ochranu soukromí a osobních údajů provedl již zákonodárce </a:t>
            </a:r>
          </a:p>
          <a:p>
            <a:pPr algn="just"/>
            <a:r>
              <a:rPr lang="cs-CZ" sz="1800" dirty="0">
                <a:solidFill>
                  <a:srgbClr val="4F4F4F"/>
                </a:solidFill>
                <a:effectLst/>
                <a:latin typeface="Arial CE" panose="020B0604020202020204" pitchFamily="34" charset="0"/>
                <a:ea typeface="Calibri" panose="020F0502020204030204" pitchFamily="34" charset="0"/>
              </a:rPr>
              <a:t>neposkytnutí informace o platech pouze ve zcela výjimečných případech (např. pokud by se jednalo o určité ryze technické či pomocné zaměstnance bez jakéhokoli myslitelného vlivu na rozhodování či výkon jiných významných činností povinného subjektu)</a:t>
            </a:r>
            <a:endParaRPr lang="cs-CZ" sz="1600" dirty="0"/>
          </a:p>
          <a:p>
            <a:pPr marL="72000" indent="0" algn="just">
              <a:buNone/>
            </a:pPr>
            <a:r>
              <a:rPr lang="cs-CZ" sz="2000" b="1" dirty="0"/>
              <a:t>ÚS sp. zn. IV. ÚS 1378/16</a:t>
            </a:r>
          </a:p>
          <a:p>
            <a:pPr algn="just"/>
            <a:r>
              <a:rPr lang="cs-CZ" sz="1800" dirty="0">
                <a:solidFill>
                  <a:srgbClr val="4F4F4F"/>
                </a:solidFill>
                <a:effectLst/>
                <a:latin typeface="Arial CE" panose="020B0604020202020204" pitchFamily="34" charset="0"/>
                <a:ea typeface="Calibri" panose="020F0502020204030204" pitchFamily="34" charset="0"/>
              </a:rPr>
              <a:t>test proporcionality je nutné učinit při vyřizování každé žádosti o informace o konkrétní výši platů</a:t>
            </a:r>
          </a:p>
          <a:p>
            <a:pPr algn="just"/>
            <a:r>
              <a:rPr lang="cs-CZ" sz="1800" dirty="0">
                <a:solidFill>
                  <a:srgbClr val="4F4F4F"/>
                </a:solidFill>
                <a:effectLst/>
                <a:latin typeface="Arial CE" panose="020B0604020202020204" pitchFamily="34" charset="0"/>
                <a:ea typeface="Calibri" panose="020F0502020204030204" pitchFamily="34" charset="0"/>
              </a:rPr>
              <a:t>musí být splněny všechny tyto podmínky: a) účelem vyžádání informace je přispět k diskusi o věcech veřejného zájmu; b) informace samotná se týká veřejného zájmu; c) žadatel o informaci plní úkoly či poslání dozoru veřejnosti či roli tzv. společenského hlídacího psa; d) informace existuje a je dostupná. </a:t>
            </a:r>
            <a:endParaRPr lang="cs-CZ" b="1" dirty="0"/>
          </a:p>
          <a:p>
            <a:pPr marL="72000" indent="0" algn="just">
              <a:buNone/>
            </a:pPr>
            <a:r>
              <a:rPr lang="cs-CZ" sz="2000" b="1" dirty="0"/>
              <a:t>NSS </a:t>
            </a:r>
            <a:r>
              <a:rPr lang="en-US" sz="2000" b="1" dirty="0"/>
              <a:t>sp. </a:t>
            </a:r>
            <a:r>
              <a:rPr lang="en-US" sz="2000" b="1" dirty="0" err="1"/>
              <a:t>zn</a:t>
            </a:r>
            <a:r>
              <a:rPr lang="en-US" sz="2000" b="1" dirty="0"/>
              <a:t>. 2 As 88/2019</a:t>
            </a:r>
            <a:r>
              <a:rPr lang="cs-CZ" sz="2000" b="1" dirty="0"/>
              <a:t> a další</a:t>
            </a:r>
          </a:p>
          <a:p>
            <a:pPr algn="just"/>
            <a:r>
              <a:rPr lang="cs-CZ" sz="1800" dirty="0">
                <a:solidFill>
                  <a:srgbClr val="4F4F4F"/>
                </a:solidFill>
                <a:latin typeface="Arial CE" panose="020B0604020202020204" pitchFamily="34" charset="0"/>
                <a:ea typeface="Calibri" panose="020F0502020204030204" pitchFamily="34" charset="0"/>
              </a:rPr>
              <a:t>rozvedení závěrů ÚS</a:t>
            </a:r>
            <a:endParaRPr lang="cs-CZ" sz="1800" dirty="0">
              <a:solidFill>
                <a:srgbClr val="4F4F4F"/>
              </a:solidFill>
              <a:effectLst/>
              <a:latin typeface="Arial CE" panose="020B0604020202020204" pitchFamily="34" charset="0"/>
              <a:ea typeface="Calibri" panose="020F0502020204030204" pitchFamily="34" charset="0"/>
            </a:endParaRPr>
          </a:p>
          <a:p>
            <a:pPr algn="just"/>
            <a:r>
              <a:rPr lang="cs-CZ" sz="1800" dirty="0">
                <a:solidFill>
                  <a:srgbClr val="4F4F4F"/>
                </a:solidFill>
                <a:effectLst/>
                <a:latin typeface="Arial CE" panose="020B0604020202020204" pitchFamily="34" charset="0"/>
                <a:ea typeface="Calibri" panose="020F0502020204030204" pitchFamily="34" charset="0"/>
              </a:rPr>
              <a:t>čím větší kompetence osoba má, tím přirozenější a zjevnější je bez konkrétního zdůvodnění veřejný zájem na její kontrole</a:t>
            </a:r>
            <a:endParaRPr lang="cs-CZ" b="1" dirty="0"/>
          </a:p>
          <a:p>
            <a:pPr marL="72000" indent="0">
              <a:buNone/>
            </a:pPr>
            <a:endParaRPr lang="cs-CZ" b="1" dirty="0"/>
          </a:p>
          <a:p>
            <a:pPr marL="7200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585957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68861E-93D0-4321-ACB1-5D4554C8BD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B8183D-DC92-4556-8E25-CD6F0273B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26841"/>
            <a:ext cx="10753200" cy="451576"/>
          </a:xfrm>
        </p:spPr>
        <p:txBody>
          <a:bodyPr/>
          <a:lstStyle/>
          <a:p>
            <a:r>
              <a:rPr lang="cs-CZ" dirty="0"/>
              <a:t>Od 2023 nové legislativní řešení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C9E2B3D-CA69-44C0-87DF-2A346FD15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955818"/>
            <a:ext cx="10753200" cy="4660424"/>
          </a:xfrm>
        </p:spPr>
        <p:txBody>
          <a:bodyPr/>
          <a:lstStyle/>
          <a:p>
            <a:pPr marL="72000" indent="0" algn="l">
              <a:buNone/>
            </a:pPr>
            <a:r>
              <a:rPr lang="cs-CZ" sz="1800" i="0" dirty="0">
                <a:effectLst/>
              </a:rPr>
              <a:t>§ 8c</a:t>
            </a:r>
          </a:p>
          <a:p>
            <a:pPr marL="72000" indent="0" algn="l">
              <a:buNone/>
            </a:pPr>
            <a:r>
              <a:rPr lang="cs-CZ" sz="1800" i="0" dirty="0">
                <a:effectLst/>
              </a:rPr>
              <a:t>Informování o příjmech fyzických osob</a:t>
            </a:r>
          </a:p>
          <a:p>
            <a:pPr marL="72000" indent="0" algn="just">
              <a:buNone/>
            </a:pPr>
            <a:r>
              <a:rPr lang="cs-CZ" sz="1800" i="0" dirty="0">
                <a:solidFill>
                  <a:srgbClr val="000000"/>
                </a:solidFill>
                <a:effectLst/>
              </a:rPr>
              <a:t>(1) Povinný subjekt poskytne informaci o výši příjmu (…)</a:t>
            </a:r>
          </a:p>
          <a:p>
            <a:pPr marL="72000" indent="0" algn="just">
              <a:buNone/>
            </a:pPr>
            <a:r>
              <a:rPr lang="cs-CZ" sz="1800" i="0" dirty="0">
                <a:solidFill>
                  <a:srgbClr val="000000"/>
                </a:solidFill>
                <a:effectLst/>
              </a:rPr>
              <a:t>a) (…)</a:t>
            </a:r>
          </a:p>
          <a:p>
            <a:pPr marL="72000" indent="0" algn="just">
              <a:buNone/>
            </a:pPr>
            <a:r>
              <a:rPr lang="cs-CZ" sz="1800" i="0" dirty="0">
                <a:solidFill>
                  <a:srgbClr val="000000"/>
                </a:solidFill>
                <a:effectLst/>
              </a:rPr>
              <a:t>1. veřejnému funkcionáři, na kterého se vztahovaly nebo vztahují povinnosti podle zákona o střetu zájmů,</a:t>
            </a:r>
          </a:p>
          <a:p>
            <a:pPr marL="72000" indent="0" algn="just">
              <a:buNone/>
            </a:pPr>
            <a:r>
              <a:rPr lang="cs-CZ" sz="1800" i="0" dirty="0">
                <a:solidFill>
                  <a:srgbClr val="000000"/>
                </a:solidFill>
                <a:effectLst/>
              </a:rPr>
              <a:t>2. poradci prezidenta republiky, člena vlády, náměstka člena vlády nebo vedoucího ústředního správního úřadu, v jehož čele není člen vlády, nebo</a:t>
            </a:r>
          </a:p>
          <a:p>
            <a:pPr marL="72000" indent="0" algn="just">
              <a:buNone/>
            </a:pPr>
            <a:r>
              <a:rPr lang="cs-CZ" sz="1800" i="0" dirty="0">
                <a:solidFill>
                  <a:srgbClr val="000000"/>
                </a:solidFill>
                <a:effectLst/>
              </a:rPr>
              <a:t>3. členovi svého statutárního, řídicího, dozorčího nebo kontrolního orgánu, anebo</a:t>
            </a:r>
          </a:p>
          <a:p>
            <a:pPr marL="72000" indent="0" algn="just">
              <a:buNone/>
            </a:pPr>
            <a:r>
              <a:rPr lang="cs-CZ" sz="1800" i="0" dirty="0">
                <a:solidFill>
                  <a:srgbClr val="000000"/>
                </a:solidFill>
                <a:effectLst/>
              </a:rPr>
              <a:t>b)</a:t>
            </a:r>
            <a:r>
              <a:rPr lang="cs-CZ" sz="1800" b="1" i="0" dirty="0">
                <a:solidFill>
                  <a:srgbClr val="000000"/>
                </a:solidFill>
                <a:effectLst/>
              </a:rPr>
              <a:t> pokud žadatel prokáže veřejný zájem na poskytnutí informace o výši příjmu této osoby a tento veřejný zájem v jednotlivém případě převažuje nad zájmem na ochraně této informace</a:t>
            </a:r>
            <a:r>
              <a:rPr lang="cs-CZ" sz="1800" i="0" dirty="0">
                <a:solidFill>
                  <a:srgbClr val="000000"/>
                </a:solidFill>
                <a:effectLst/>
              </a:rPr>
              <a:t>.</a:t>
            </a:r>
          </a:p>
          <a:p>
            <a:pPr marL="72000" indent="0" algn="just">
              <a:buNone/>
            </a:pPr>
            <a:r>
              <a:rPr lang="cs-CZ" sz="2000" dirty="0"/>
              <a:t>Z důvodové zprávy: </a:t>
            </a:r>
            <a:r>
              <a:rPr lang="cs-CZ" dirty="0"/>
              <a:t>„</a:t>
            </a:r>
            <a:r>
              <a:rPr lang="cs-CZ" sz="1800" i="1" dirty="0">
                <a:latin typeface="Arial CE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lang="cs-CZ" sz="1800" i="1" dirty="0">
                <a:effectLst/>
                <a:latin typeface="Arial CE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odmínky, které judikatura pro poskytování takových informací vymezila (…) </a:t>
            </a:r>
            <a:r>
              <a:rPr lang="cs-CZ" sz="1800" b="1" i="1" dirty="0">
                <a:effectLst/>
                <a:latin typeface="Arial CE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natolik komplikované</a:t>
            </a:r>
            <a:r>
              <a:rPr lang="cs-CZ" sz="1800" b="1" i="1" dirty="0">
                <a:latin typeface="Arial CE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(…) </a:t>
            </a:r>
            <a:r>
              <a:rPr lang="cs-CZ" sz="1800" b="1" i="1" dirty="0">
                <a:effectLst/>
                <a:latin typeface="Arial CE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účelem usnadnění aplikace</a:t>
            </a:r>
            <a:r>
              <a:rPr lang="cs-CZ" sz="1800" i="1" dirty="0">
                <a:effectLst/>
                <a:latin typeface="Arial CE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informačního zákona (…)“</a:t>
            </a:r>
            <a:endParaRPr lang="cs-CZ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0188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545344-2D17-4D60-AA8C-F8323C8C65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B8EF082-9E7A-406B-9DA4-ECB7979C2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1EFAFF-2CC4-4A52-BB9D-6853B5357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/>
              <a:t>"</a:t>
            </a:r>
            <a:r>
              <a:rPr lang="en-US" sz="2000" dirty="0" err="1"/>
              <a:t>snadnější</a:t>
            </a:r>
            <a:r>
              <a:rPr lang="en-US" sz="2000" dirty="0"/>
              <a:t>" </a:t>
            </a:r>
            <a:r>
              <a:rPr lang="en-US" sz="2000" dirty="0" err="1"/>
              <a:t>zpřístupňování</a:t>
            </a:r>
            <a:r>
              <a:rPr lang="en-US" sz="2000" dirty="0"/>
              <a:t> </a:t>
            </a:r>
            <a:r>
              <a:rPr lang="en-US" sz="2000" dirty="0" err="1"/>
              <a:t>informací</a:t>
            </a:r>
            <a:r>
              <a:rPr lang="en-US" sz="2000" dirty="0"/>
              <a:t> o </a:t>
            </a:r>
            <a:r>
              <a:rPr lang="en-US" sz="2000" b="1" dirty="0" err="1"/>
              <a:t>čelních</a:t>
            </a:r>
            <a:r>
              <a:rPr lang="en-US" sz="2000" b="1" dirty="0"/>
              <a:t> </a:t>
            </a:r>
            <a:r>
              <a:rPr lang="en-US" sz="2000" b="1" dirty="0" err="1"/>
              <a:t>představitelích</a:t>
            </a:r>
            <a:r>
              <a:rPr lang="en-US" sz="2000" b="1" dirty="0"/>
              <a:t> </a:t>
            </a:r>
            <a:r>
              <a:rPr lang="en-US" sz="2000" dirty="0" err="1"/>
              <a:t>povinných</a:t>
            </a:r>
            <a:r>
              <a:rPr lang="en-US" sz="2000" dirty="0"/>
              <a:t> </a:t>
            </a:r>
            <a:r>
              <a:rPr lang="en-US" sz="2000" dirty="0" err="1"/>
              <a:t>subjektů</a:t>
            </a:r>
            <a:r>
              <a:rPr lang="en-US" sz="2000" dirty="0"/>
              <a:t> a "</a:t>
            </a:r>
            <a:r>
              <a:rPr lang="en-US" sz="2000" dirty="0" err="1"/>
              <a:t>přísnější</a:t>
            </a:r>
            <a:r>
              <a:rPr lang="en-US" sz="2000" dirty="0"/>
              <a:t>" </a:t>
            </a:r>
            <a:r>
              <a:rPr lang="en-US" sz="2000" dirty="0" err="1"/>
              <a:t>posuzování</a:t>
            </a:r>
            <a:r>
              <a:rPr lang="en-US" sz="2000" dirty="0"/>
              <a:t> </a:t>
            </a:r>
            <a:r>
              <a:rPr lang="en-US" sz="2000" dirty="0" err="1"/>
              <a:t>podmínek</a:t>
            </a:r>
            <a:r>
              <a:rPr lang="en-US" sz="2000" dirty="0"/>
              <a:t> </a:t>
            </a:r>
            <a:r>
              <a:rPr lang="en-US" sz="2000" dirty="0" err="1"/>
              <a:t>zpřístupnění</a:t>
            </a:r>
            <a:r>
              <a:rPr lang="en-US" sz="2000" dirty="0"/>
              <a:t> u </a:t>
            </a:r>
            <a:r>
              <a:rPr lang="en-US" sz="2000" b="1" dirty="0" err="1"/>
              <a:t>osob</a:t>
            </a:r>
            <a:r>
              <a:rPr lang="en-US" sz="2000" b="1" dirty="0"/>
              <a:t> </a:t>
            </a:r>
            <a:r>
              <a:rPr lang="en-US" sz="2000" b="1" dirty="0" err="1"/>
              <a:t>stojících</a:t>
            </a:r>
            <a:r>
              <a:rPr lang="en-US" sz="2000" b="1" dirty="0"/>
              <a:t> </a:t>
            </a:r>
            <a:r>
              <a:rPr lang="en-US" sz="2000" b="1" dirty="0" err="1"/>
              <a:t>na</a:t>
            </a:r>
            <a:r>
              <a:rPr lang="en-US" sz="2000" b="1" dirty="0"/>
              <a:t> </a:t>
            </a:r>
            <a:r>
              <a:rPr lang="en-US" sz="2000" b="1" dirty="0" err="1"/>
              <a:t>nižších</a:t>
            </a:r>
            <a:r>
              <a:rPr lang="en-US" sz="2000" b="1" dirty="0"/>
              <a:t> </a:t>
            </a:r>
            <a:r>
              <a:rPr lang="en-US" sz="2000" b="1" dirty="0" err="1"/>
              <a:t>organizačních</a:t>
            </a:r>
            <a:r>
              <a:rPr lang="en-US" sz="2000" b="1" dirty="0"/>
              <a:t> </a:t>
            </a:r>
            <a:r>
              <a:rPr lang="en-US" sz="2000" b="1" dirty="0" err="1"/>
              <a:t>stupních</a:t>
            </a:r>
            <a:r>
              <a:rPr lang="en-US" sz="2000" dirty="0"/>
              <a:t> u </a:t>
            </a:r>
            <a:r>
              <a:rPr lang="en-US" sz="2000" dirty="0" err="1"/>
              <a:t>povinného</a:t>
            </a:r>
            <a:r>
              <a:rPr lang="en-US" sz="2000" dirty="0"/>
              <a:t> </a:t>
            </a:r>
            <a:r>
              <a:rPr lang="en-US" sz="2000" dirty="0" err="1"/>
              <a:t>subjektu</a:t>
            </a:r>
            <a:r>
              <a:rPr lang="en-US" sz="2000" dirty="0"/>
              <a:t>.</a:t>
            </a:r>
            <a:endParaRPr lang="cs-CZ" sz="2000" dirty="0"/>
          </a:p>
          <a:p>
            <a:pPr algn="just"/>
            <a:r>
              <a:rPr lang="cs-CZ" sz="2000" dirty="0"/>
              <a:t>1) </a:t>
            </a:r>
            <a:r>
              <a:rPr lang="en-US" sz="2000" dirty="0"/>
              <a:t>v </a:t>
            </a:r>
            <a:r>
              <a:rPr lang="en-US" sz="2000" dirty="0" err="1"/>
              <a:t>souladu</a:t>
            </a:r>
            <a:r>
              <a:rPr lang="en-US" sz="2000" dirty="0"/>
              <a:t> s </a:t>
            </a:r>
            <a:r>
              <a:rPr lang="en-US" sz="2000" dirty="0" err="1"/>
              <a:t>judikaturou</a:t>
            </a:r>
            <a:r>
              <a:rPr lang="en-US" sz="2000" dirty="0"/>
              <a:t> </a:t>
            </a:r>
            <a:r>
              <a:rPr lang="en-US" sz="2000" dirty="0" err="1"/>
              <a:t>vymezení</a:t>
            </a:r>
            <a:r>
              <a:rPr lang="en-US" sz="2000" dirty="0"/>
              <a:t> </a:t>
            </a:r>
            <a:r>
              <a:rPr lang="en-US" sz="2000" dirty="0" err="1"/>
              <a:t>určitých</a:t>
            </a:r>
            <a:r>
              <a:rPr lang="en-US" sz="2000" dirty="0"/>
              <a:t> </a:t>
            </a:r>
            <a:r>
              <a:rPr lang="en-US" sz="2000" dirty="0" err="1"/>
              <a:t>obecních</a:t>
            </a:r>
            <a:r>
              <a:rPr lang="en-US" sz="2000" dirty="0"/>
              <a:t> </a:t>
            </a:r>
            <a:r>
              <a:rPr lang="en-US" sz="2000" dirty="0" err="1"/>
              <a:t>kategorií</a:t>
            </a:r>
            <a:r>
              <a:rPr lang="en-US" sz="2000" dirty="0"/>
              <a:t>, u </a:t>
            </a:r>
            <a:r>
              <a:rPr lang="en-US" sz="2000" dirty="0" err="1"/>
              <a:t>nichž</a:t>
            </a:r>
            <a:r>
              <a:rPr lang="en-US" sz="2000" dirty="0"/>
              <a:t> se </a:t>
            </a:r>
            <a:r>
              <a:rPr lang="en-US" sz="2000" dirty="0" err="1"/>
              <a:t>informace</a:t>
            </a:r>
            <a:r>
              <a:rPr lang="en-US" sz="2000" dirty="0"/>
              <a:t> o </a:t>
            </a:r>
            <a:r>
              <a:rPr lang="en-US" sz="2000" dirty="0" err="1"/>
              <a:t>platu</a:t>
            </a:r>
            <a:r>
              <a:rPr lang="en-US" sz="2000" dirty="0"/>
              <a:t> (</a:t>
            </a:r>
            <a:r>
              <a:rPr lang="en-US" sz="2000" dirty="0" err="1"/>
              <a:t>odměně</a:t>
            </a:r>
            <a:r>
              <a:rPr lang="en-US" sz="2000" dirty="0"/>
              <a:t> </a:t>
            </a:r>
            <a:r>
              <a:rPr lang="en-US" sz="2000" dirty="0" err="1"/>
              <a:t>apod</a:t>
            </a:r>
            <a:r>
              <a:rPr lang="en-US" sz="2000" dirty="0"/>
              <a:t>.) </a:t>
            </a:r>
            <a:r>
              <a:rPr lang="en-US" sz="2000" dirty="0" err="1"/>
              <a:t>poskytne</a:t>
            </a:r>
            <a:r>
              <a:rPr lang="en-US" sz="2000" dirty="0"/>
              <a:t> </a:t>
            </a:r>
            <a:r>
              <a:rPr lang="en-US" sz="2000" dirty="0" err="1"/>
              <a:t>tzv</a:t>
            </a:r>
            <a:r>
              <a:rPr lang="en-US" sz="2000" dirty="0"/>
              <a:t>. </a:t>
            </a:r>
            <a:r>
              <a:rPr lang="en-US" sz="2000" b="1" dirty="0"/>
              <a:t>bez </a:t>
            </a:r>
            <a:r>
              <a:rPr lang="en-US" sz="2000" b="1" dirty="0" err="1"/>
              <a:t>dalšího</a:t>
            </a:r>
            <a:r>
              <a:rPr lang="cs-CZ" sz="2000" b="1" dirty="0"/>
              <a:t> </a:t>
            </a:r>
            <a:r>
              <a:rPr lang="cs-CZ" sz="2000" dirty="0"/>
              <a:t>- osoby v čelných funkcích s vysokou mírou kompetence (jak vyplývá z judikatury NSS)</a:t>
            </a:r>
          </a:p>
          <a:p>
            <a:pPr marL="72000" indent="0" algn="just">
              <a:buNone/>
            </a:pPr>
            <a:r>
              <a:rPr lang="cs-CZ" sz="2000" dirty="0"/>
              <a:t>  2)  </a:t>
            </a:r>
            <a:r>
              <a:rPr lang="en-US" sz="2000" dirty="0"/>
              <a:t>a </a:t>
            </a:r>
            <a:r>
              <a:rPr lang="en-US" sz="2000" dirty="0" err="1"/>
              <a:t>případů</a:t>
            </a:r>
            <a:r>
              <a:rPr lang="en-US" sz="2000" dirty="0"/>
              <a:t> </a:t>
            </a:r>
            <a:r>
              <a:rPr lang="en-US" sz="2000" dirty="0" err="1"/>
              <a:t>ostatních</a:t>
            </a:r>
            <a:r>
              <a:rPr lang="en-US" sz="2000" dirty="0"/>
              <a:t>, u </a:t>
            </a:r>
            <a:r>
              <a:rPr lang="en-US" sz="2000" dirty="0" err="1"/>
              <a:t>nichž</a:t>
            </a:r>
            <a:r>
              <a:rPr lang="en-US" sz="2000" dirty="0"/>
              <a:t> se </a:t>
            </a:r>
            <a:r>
              <a:rPr lang="en-US" sz="2000" dirty="0" err="1"/>
              <a:t>poskytne</a:t>
            </a:r>
            <a:r>
              <a:rPr lang="en-US" sz="2000" dirty="0"/>
              <a:t> </a:t>
            </a:r>
            <a:r>
              <a:rPr lang="en-US" sz="2000" dirty="0" err="1"/>
              <a:t>jen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základě</a:t>
            </a:r>
            <a:r>
              <a:rPr lang="en-US" sz="2000" dirty="0"/>
              <a:t> </a:t>
            </a:r>
            <a:r>
              <a:rPr lang="en-US" sz="2000" dirty="0" err="1"/>
              <a:t>přísně</a:t>
            </a:r>
            <a:r>
              <a:rPr lang="en-US" sz="2000" dirty="0"/>
              <a:t> </a:t>
            </a:r>
            <a:r>
              <a:rPr lang="en-US" sz="2000" dirty="0" err="1"/>
              <a:t>provedeného</a:t>
            </a:r>
            <a:r>
              <a:rPr lang="en-US" sz="2000" dirty="0"/>
              <a:t> </a:t>
            </a:r>
            <a:r>
              <a:rPr lang="en-US" sz="2000" dirty="0" err="1"/>
              <a:t>t</a:t>
            </a:r>
            <a:r>
              <a:rPr lang="en-US" sz="2000" b="1" dirty="0" err="1"/>
              <a:t>estu</a:t>
            </a:r>
            <a:r>
              <a:rPr lang="en-US" sz="2000" b="1" dirty="0"/>
              <a:t> </a:t>
            </a:r>
            <a:r>
              <a:rPr lang="cs-CZ" sz="2000" b="1" dirty="0"/>
              <a:t>   </a:t>
            </a:r>
          </a:p>
          <a:p>
            <a:pPr marL="72000" indent="0" algn="just">
              <a:buNone/>
            </a:pPr>
            <a:r>
              <a:rPr lang="cs-CZ" sz="2000" b="1" dirty="0"/>
              <a:t>   </a:t>
            </a:r>
            <a:r>
              <a:rPr lang="en-US" sz="2000" b="1" dirty="0" err="1"/>
              <a:t>proporcionality</a:t>
            </a:r>
            <a:r>
              <a:rPr lang="cs-CZ" sz="2000" b="1" dirty="0"/>
              <a:t> </a:t>
            </a:r>
            <a:r>
              <a:rPr lang="cs-CZ" sz="2000" dirty="0"/>
              <a:t> - ostatní osoby u nichž se má postupovat v souladu s „informačním“ nálezem ÚS</a:t>
            </a:r>
          </a:p>
        </p:txBody>
      </p:sp>
    </p:spTree>
    <p:extLst>
      <p:ext uri="{BB962C8B-B14F-4D97-AF65-F5344CB8AC3E}">
        <p14:creationId xmlns:p14="http://schemas.microsoft.com/office/powerpoint/2010/main" val="6103111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Právo na informace ve veřejné správě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Základní charakteristika „režimu“ zákona č. 123/1998 Sb. </a:t>
            </a:r>
          </a:p>
          <a:p>
            <a:pPr lvl="1"/>
            <a:r>
              <a:rPr lang="cs-CZ" dirty="0"/>
              <a:t>mimo obecného práva na informace také realizace práva na informace o ŽP </a:t>
            </a:r>
          </a:p>
          <a:p>
            <a:pPr lvl="1"/>
            <a:r>
              <a:rPr lang="cs-CZ" dirty="0"/>
              <a:t>jde-li to </a:t>
            </a:r>
            <a:r>
              <a:rPr lang="cs-CZ" dirty="0">
                <a:solidFill>
                  <a:srgbClr val="0000DC"/>
                </a:solidFill>
              </a:rPr>
              <a:t>tyto informace, uplatní se úprava v zák. č. 123/1998 Sb. </a:t>
            </a:r>
            <a:r>
              <a:rPr lang="cs-CZ" dirty="0"/>
              <a:t>(nerozhoduje označení </a:t>
            </a:r>
            <a:r>
              <a:rPr lang="cs-CZ" dirty="0" err="1"/>
              <a:t>infožádosti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obdobný princip právní úpravy, současně ale některé </a:t>
            </a:r>
            <a:r>
              <a:rPr lang="cs-CZ" dirty="0">
                <a:solidFill>
                  <a:srgbClr val="0000DC"/>
                </a:solidFill>
              </a:rPr>
              <a:t>významné „</a:t>
            </a:r>
            <a:r>
              <a:rPr lang="cs-CZ" dirty="0" err="1">
                <a:solidFill>
                  <a:srgbClr val="0000DC"/>
                </a:solidFill>
              </a:rPr>
              <a:t>řežimové</a:t>
            </a:r>
            <a:r>
              <a:rPr lang="cs-CZ" dirty="0">
                <a:solidFill>
                  <a:srgbClr val="0000DC"/>
                </a:solidFill>
              </a:rPr>
              <a:t> odlišnosti“: </a:t>
            </a:r>
          </a:p>
          <a:p>
            <a:pPr lvl="1"/>
            <a:r>
              <a:rPr lang="cs-CZ" dirty="0"/>
              <a:t>informace se poskytují </a:t>
            </a:r>
            <a:r>
              <a:rPr lang="cs-CZ" dirty="0">
                <a:solidFill>
                  <a:srgbClr val="0000DC"/>
                </a:solidFill>
              </a:rPr>
              <a:t>ve lhůtě 30 dnů </a:t>
            </a:r>
            <a:r>
              <a:rPr lang="cs-CZ" dirty="0"/>
              <a:t>(lze prodloužit) </a:t>
            </a:r>
          </a:p>
          <a:p>
            <a:pPr lvl="1"/>
            <a:r>
              <a:rPr lang="cs-CZ" dirty="0"/>
              <a:t>po žadateli </a:t>
            </a:r>
            <a:r>
              <a:rPr lang="cs-CZ" dirty="0">
                <a:solidFill>
                  <a:srgbClr val="0000DC"/>
                </a:solidFill>
              </a:rPr>
              <a:t>nelze požadovat náhradu nákladů </a:t>
            </a:r>
            <a:r>
              <a:rPr lang="cs-CZ" dirty="0"/>
              <a:t>(s výjimkou nákladů spojených s pořízením kopií, technických nosičů dat a odesláním) 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neupravuje institut stížnosti </a:t>
            </a:r>
          </a:p>
          <a:p>
            <a:pPr lvl="1"/>
            <a:r>
              <a:rPr lang="cs-CZ" dirty="0"/>
              <a:t>namísto toho fikce jestliže povinný subjekt ve stanovené lhůtě neposkytl informace či nevydal rozhodnutí, má se za to, že rozhodl informace odepřít = </a:t>
            </a:r>
            <a:r>
              <a:rPr lang="cs-CZ" dirty="0">
                <a:solidFill>
                  <a:srgbClr val="0000DC"/>
                </a:solidFill>
              </a:rPr>
              <a:t>fikce negativního rozhodnutí</a:t>
            </a:r>
          </a:p>
        </p:txBody>
      </p:sp>
    </p:spTree>
    <p:extLst>
      <p:ext uri="{BB962C8B-B14F-4D97-AF65-F5344CB8AC3E}">
        <p14:creationId xmlns:p14="http://schemas.microsoft.com/office/powerpoint/2010/main" val="3128377761"/>
      </p:ext>
    </p:extLst>
  </p:cSld>
  <p:clrMapOvr>
    <a:masterClrMapping/>
  </p:clrMapOvr>
  <p:transition advTm="326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r>
              <a:rPr lang="cs-CZ" b="1" dirty="0"/>
              <a:t>Děkuji za pozornost</a:t>
            </a:r>
            <a:endParaRPr lang="cs-CZ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682451"/>
      </p:ext>
    </p:extLst>
  </p:cSld>
  <p:clrMapOvr>
    <a:masterClrMapping/>
  </p:clrMapOvr>
  <p:transition advTm="326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152212"/>
            <a:ext cx="10753200" cy="451576"/>
          </a:xfrm>
        </p:spPr>
        <p:txBody>
          <a:bodyPr/>
          <a:lstStyle/>
          <a:p>
            <a:r>
              <a:rPr lang="cs-CZ" altLang="cs-CZ" dirty="0"/>
              <a:t>Kontrola VS – charakteristika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84891" y="717642"/>
            <a:ext cx="10753200" cy="4139998"/>
          </a:xfrm>
        </p:spPr>
        <p:txBody>
          <a:bodyPr/>
          <a:lstStyle/>
          <a:p>
            <a:r>
              <a:rPr lang="cs-CZ" b="1" dirty="0"/>
              <a:t>Kontrola VS</a:t>
            </a:r>
          </a:p>
          <a:p>
            <a:pPr lvl="1"/>
            <a:r>
              <a:rPr lang="cs-CZ" dirty="0"/>
              <a:t>= </a:t>
            </a:r>
            <a:r>
              <a:rPr lang="cs-CZ" b="1" i="1" dirty="0">
                <a:solidFill>
                  <a:srgbClr val="0000DC"/>
                </a:solidFill>
              </a:rPr>
              <a:t>cílená činnost </a:t>
            </a:r>
            <a:r>
              <a:rPr lang="cs-CZ" i="1" dirty="0">
                <a:solidFill>
                  <a:srgbClr val="0000DC"/>
                </a:solidFill>
              </a:rPr>
              <a:t>usilující o zjištění </a:t>
            </a:r>
            <a:r>
              <a:rPr lang="cs-CZ" b="1" i="1" dirty="0">
                <a:solidFill>
                  <a:srgbClr val="0000DC"/>
                </a:solidFill>
              </a:rPr>
              <a:t>souladu </a:t>
            </a:r>
            <a:r>
              <a:rPr lang="cs-CZ" i="1" dirty="0">
                <a:solidFill>
                  <a:srgbClr val="0000DC"/>
                </a:solidFill>
              </a:rPr>
              <a:t>mezi </a:t>
            </a:r>
            <a:r>
              <a:rPr lang="cs-CZ" b="1" i="1" dirty="0">
                <a:solidFill>
                  <a:srgbClr val="0000DC"/>
                </a:solidFill>
              </a:rPr>
              <a:t>požadovaným stavem a skutečností </a:t>
            </a:r>
          </a:p>
          <a:p>
            <a:pPr lvl="1"/>
            <a:r>
              <a:rPr lang="cs-CZ" dirty="0"/>
              <a:t>nakolik odpovídá reálný stav tomu, co být má, přičemž se zjišťují i příčiny nesplnění povinností a vyvozují se závěry a stanoví příslušná opatření.</a:t>
            </a:r>
          </a:p>
          <a:p>
            <a:pPr lvl="1"/>
            <a:r>
              <a:rPr lang="cs-CZ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Smyslem kontroly je umožnit zjištění a odstranění nedostatků a rovněž stanovit i budoucí cíle.</a:t>
            </a:r>
            <a:endParaRPr lang="cs-CZ" dirty="0"/>
          </a:p>
          <a:p>
            <a:pPr lvl="1"/>
            <a:r>
              <a:rPr lang="cs-CZ" dirty="0"/>
              <a:t>dvě obecné roviny - </a:t>
            </a:r>
            <a:r>
              <a:rPr lang="cs-CZ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zahrnuje kontrolu (sama </a:t>
            </a:r>
            <a:r>
              <a:rPr lang="cs-CZ" sz="2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vykonává kontrolu</a:t>
            </a:r>
            <a:r>
              <a:rPr lang="cs-CZ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ale rovněž je sama </a:t>
            </a:r>
            <a:r>
              <a:rPr lang="cs-CZ" sz="2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předmětem kontroly ze strany jiných subjektů</a:t>
            </a:r>
            <a:r>
              <a:rPr lang="cs-CZ" b="1" kern="1200" dirty="0">
                <a:ea typeface="+mn-ea"/>
                <a:cs typeface="+mn-cs"/>
              </a:rPr>
              <a:t>:</a:t>
            </a:r>
            <a:endParaRPr lang="cs-CZ" dirty="0"/>
          </a:p>
          <a:p>
            <a:pPr lvl="2"/>
            <a:r>
              <a:rPr lang="cs-CZ" b="1" dirty="0">
                <a:solidFill>
                  <a:srgbClr val="0000DC"/>
                </a:solidFill>
              </a:rPr>
              <a:t>1/ </a:t>
            </a:r>
            <a:r>
              <a:rPr lang="cs-CZ" dirty="0">
                <a:solidFill>
                  <a:srgbClr val="0000DC"/>
                </a:solidFill>
              </a:rPr>
              <a:t>VS kontrolu provádí </a:t>
            </a:r>
            <a:r>
              <a:rPr lang="cs-CZ" dirty="0"/>
              <a:t>(tzv. správní kontrola)</a:t>
            </a:r>
          </a:p>
          <a:p>
            <a:pPr lvl="2"/>
            <a:r>
              <a:rPr lang="cs-CZ" b="1" dirty="0">
                <a:solidFill>
                  <a:srgbClr val="0000DC"/>
                </a:solidFill>
              </a:rPr>
              <a:t>2/ </a:t>
            </a:r>
            <a:r>
              <a:rPr lang="cs-CZ" dirty="0">
                <a:solidFill>
                  <a:srgbClr val="0000DC"/>
                </a:solidFill>
              </a:rPr>
              <a:t>ale také je jejím objektem </a:t>
            </a:r>
            <a:r>
              <a:rPr lang="cs-CZ" dirty="0"/>
              <a:t>(= kontrola VS)</a:t>
            </a:r>
          </a:p>
          <a:p>
            <a:pPr lvl="2"/>
            <a:endParaRPr lang="cs-CZ" dirty="0"/>
          </a:p>
          <a:p>
            <a:pPr marL="252000" marR="0" lvl="0" indent="-18000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Funkce kontroly: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b="0" i="1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</a:rPr>
              <a:t>poznání a zjišťovací 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(činnost kontrolovaného, okolnosti apod.)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b="0" i="1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</a:rPr>
              <a:t>porovnávací či hodnotící 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b="0" i="1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</a:rPr>
              <a:t>nápravná 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(přijetí opatření k nápravě)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b="0" i="1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</a:rPr>
              <a:t>(dále např. výchovná či motivační)</a:t>
            </a:r>
          </a:p>
        </p:txBody>
      </p:sp>
    </p:spTree>
  </p:cSld>
  <p:clrMapOvr>
    <a:masterClrMapping/>
  </p:clrMapOvr>
  <p:transition advTm="326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400" y="166259"/>
            <a:ext cx="10753200" cy="451576"/>
          </a:xfrm>
        </p:spPr>
        <p:txBody>
          <a:bodyPr/>
          <a:lstStyle/>
          <a:p>
            <a:r>
              <a:rPr lang="cs-CZ" altLang="cs-CZ" dirty="0"/>
              <a:t>Kontrola VS – charakteristika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709457"/>
            <a:ext cx="11616905" cy="5439086"/>
          </a:xfrm>
        </p:spPr>
        <p:txBody>
          <a:bodyPr/>
          <a:lstStyle/>
          <a:p>
            <a:r>
              <a:rPr lang="cs-CZ" sz="3600" b="1" dirty="0"/>
              <a:t>Možná členění kontroly</a:t>
            </a:r>
          </a:p>
          <a:p>
            <a:pPr lvl="1">
              <a:lnSpc>
                <a:spcPct val="150000"/>
              </a:lnSpc>
            </a:pPr>
            <a:r>
              <a:rPr lang="cs-CZ" sz="2800" dirty="0"/>
              <a:t>z pohledu </a:t>
            </a:r>
            <a:r>
              <a:rPr lang="cs-CZ" sz="2800" b="1" dirty="0"/>
              <a:t>„fází“ </a:t>
            </a:r>
            <a:r>
              <a:rPr lang="cs-CZ" sz="2800" dirty="0"/>
              <a:t>kontroly (časově)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>
                <a:solidFill>
                  <a:srgbClr val="0000DC"/>
                </a:solidFill>
              </a:rPr>
              <a:t>preventivní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>
                <a:solidFill>
                  <a:srgbClr val="0000DC"/>
                </a:solidFill>
              </a:rPr>
              <a:t>průběžná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>
                <a:solidFill>
                  <a:srgbClr val="0000DC"/>
                </a:solidFill>
              </a:rPr>
              <a:t>následná</a:t>
            </a:r>
          </a:p>
          <a:p>
            <a:pPr lvl="2">
              <a:lnSpc>
                <a:spcPct val="150000"/>
              </a:lnSpc>
            </a:pPr>
            <a:endParaRPr lang="cs-CZ" sz="1800" dirty="0">
              <a:solidFill>
                <a:srgbClr val="0000DC"/>
              </a:solidFill>
            </a:endParaRPr>
          </a:p>
          <a:p>
            <a:pPr lvl="1">
              <a:lnSpc>
                <a:spcPct val="150000"/>
              </a:lnSpc>
            </a:pPr>
            <a:r>
              <a:rPr lang="cs-CZ" sz="2800" dirty="0"/>
              <a:t>z pohledu kontrolovaných </a:t>
            </a:r>
            <a:r>
              <a:rPr lang="cs-CZ" sz="2800" b="1" dirty="0"/>
              <a:t>hledisek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800" b="1" dirty="0">
                <a:solidFill>
                  <a:srgbClr val="0000DC"/>
                </a:solidFill>
              </a:rPr>
              <a:t>kontrola zákonnosti </a:t>
            </a:r>
            <a:r>
              <a:rPr lang="cs-CZ" sz="1800" dirty="0"/>
              <a:t>(v širším smyslu, tzn. „právnosti“)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800" dirty="0">
                <a:solidFill>
                  <a:srgbClr val="0000DC"/>
                </a:solidFill>
              </a:rPr>
              <a:t>kontrola účelnosti, hospodárnosti a efektivnosti </a:t>
            </a:r>
            <a:r>
              <a:rPr lang="cs-CZ" sz="1800" dirty="0"/>
              <a:t>(principy 3E)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800" dirty="0"/>
              <a:t>případně jiná hlediska (transparentnost, rychlost, demokratičnost VS apod.) či kombinace…</a:t>
            </a:r>
          </a:p>
          <a:p>
            <a:endParaRPr lang="cs-CZ" b="1" dirty="0"/>
          </a:p>
        </p:txBody>
      </p:sp>
    </p:spTree>
  </p:cSld>
  <p:clrMapOvr>
    <a:masterClrMapping/>
  </p:clrMapOvr>
  <p:transition advTm="326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Kontrola VS – charakteristika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ale kontrola </a:t>
            </a:r>
            <a:r>
              <a:rPr lang="cs-CZ" b="1" dirty="0"/>
              <a:t>mnohovýznamový pojem</a:t>
            </a:r>
          </a:p>
          <a:p>
            <a:pPr lvl="1"/>
            <a:r>
              <a:rPr lang="cs-CZ" dirty="0"/>
              <a:t>což souvisí s určitou terminologickou nejasností, kdy podobný význam přikládán: 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dohled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dozor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inspekce…</a:t>
            </a:r>
          </a:p>
          <a:p>
            <a:pPr lvl="2"/>
            <a:endParaRPr lang="cs-CZ" b="1" dirty="0"/>
          </a:p>
          <a:p>
            <a:r>
              <a:rPr lang="cs-CZ" dirty="0"/>
              <a:t>Odlišnosti kontroly a dozoru, zpravidla…</a:t>
            </a:r>
          </a:p>
          <a:p>
            <a:pPr lvl="1"/>
            <a:r>
              <a:rPr lang="cs-CZ" dirty="0"/>
              <a:t>…u kontroly nelze (přímo, bezprostředně) zjednat nápravu </a:t>
            </a:r>
          </a:p>
          <a:p>
            <a:pPr lvl="1"/>
            <a:r>
              <a:rPr lang="cs-CZ" dirty="0"/>
              <a:t>…u kontroly širší hlediska</a:t>
            </a:r>
          </a:p>
          <a:p>
            <a:endParaRPr lang="cs-CZ" b="1" dirty="0"/>
          </a:p>
        </p:txBody>
      </p:sp>
    </p:spTree>
  </p:cSld>
  <p:clrMapOvr>
    <a:masterClrMapping/>
  </p:clrMapOvr>
  <p:transition advTm="326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2840" y="148500"/>
            <a:ext cx="10753200" cy="451576"/>
          </a:xfrm>
        </p:spPr>
        <p:txBody>
          <a:bodyPr/>
          <a:lstStyle/>
          <a:p>
            <a:r>
              <a:rPr lang="cs-CZ" dirty="0"/>
              <a:t>Kontrola -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2840" y="775890"/>
            <a:ext cx="10753200" cy="530622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Také kontrola tvoří určitý </a:t>
            </a:r>
            <a:r>
              <a:rPr lang="cs-CZ" b="1" dirty="0"/>
              <a:t>systém</a:t>
            </a:r>
          </a:p>
          <a:p>
            <a:pPr lvl="1"/>
            <a:r>
              <a:rPr lang="cs-CZ" dirty="0"/>
              <a:t>základní možné dělení = </a:t>
            </a:r>
            <a:r>
              <a:rPr lang="cs-CZ" i="1" dirty="0">
                <a:solidFill>
                  <a:srgbClr val="0000DC"/>
                </a:solidFill>
              </a:rPr>
              <a:t>pokud VS kontroluje </a:t>
            </a:r>
            <a:r>
              <a:rPr lang="cs-CZ" b="1" dirty="0"/>
              <a:t>x</a:t>
            </a:r>
            <a:r>
              <a:rPr lang="cs-CZ" dirty="0"/>
              <a:t> </a:t>
            </a:r>
            <a:r>
              <a:rPr lang="cs-CZ" i="1" dirty="0">
                <a:solidFill>
                  <a:srgbClr val="0000DC"/>
                </a:solidFill>
              </a:rPr>
              <a:t>VS je kontrolována </a:t>
            </a:r>
            <a:endParaRPr lang="cs-CZ" b="1" u="sng" dirty="0"/>
          </a:p>
          <a:p>
            <a:pPr marL="72000" lvl="0" indent="0">
              <a:buNone/>
            </a:pPr>
            <a:r>
              <a:rPr lang="cs-CZ" b="1" u="sng" dirty="0"/>
              <a:t>1) správní kontrola veřejné správy – vykonávají orgány veřejné správy)</a:t>
            </a:r>
            <a:endParaRPr lang="cs-CZ" sz="3600" b="1" u="sng" dirty="0"/>
          </a:p>
          <a:p>
            <a:pPr marL="72000" lvl="0" indent="0">
              <a:buNone/>
            </a:pPr>
            <a:r>
              <a:rPr lang="cs-CZ" dirty="0"/>
              <a:t>1A) správní kontrola </a:t>
            </a:r>
            <a:r>
              <a:rPr lang="cs-CZ" b="1" dirty="0"/>
              <a:t>vnitřní</a:t>
            </a:r>
            <a:r>
              <a:rPr lang="cs-CZ" dirty="0"/>
              <a:t> (v rámci hierarchie nadřízenosti a podřízení kontroluje sama sebe)</a:t>
            </a:r>
          </a:p>
          <a:p>
            <a:pPr marL="72000" lvl="0" indent="0">
              <a:buNone/>
            </a:pPr>
            <a:r>
              <a:rPr lang="cs-CZ" dirty="0"/>
              <a:t>1B) správní kontrola </a:t>
            </a:r>
            <a:r>
              <a:rPr lang="cs-CZ" b="1" dirty="0"/>
              <a:t>vnější </a:t>
            </a:r>
            <a:r>
              <a:rPr lang="cs-CZ" dirty="0"/>
              <a:t>(kontroluje vně postavené subjekty)</a:t>
            </a:r>
            <a:endParaRPr lang="cs-CZ" sz="3200" dirty="0"/>
          </a:p>
          <a:p>
            <a:pPr marL="72000" lvl="0" indent="0">
              <a:buNone/>
            </a:pPr>
            <a:r>
              <a:rPr lang="cs-CZ" b="1" u="sng" dirty="0"/>
              <a:t>2) vnější kontrola veřejné správy (je předmětem kontroly ze strany jiných orgánů)</a:t>
            </a:r>
            <a:endParaRPr lang="cs-CZ" sz="3600" dirty="0"/>
          </a:p>
          <a:p>
            <a:pPr marL="324000" lvl="1" indent="0">
              <a:buNone/>
            </a:pPr>
            <a:endParaRPr lang="cs-CZ" sz="3200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371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2840" y="148500"/>
            <a:ext cx="10753200" cy="451576"/>
          </a:xfrm>
        </p:spPr>
        <p:txBody>
          <a:bodyPr/>
          <a:lstStyle/>
          <a:p>
            <a:r>
              <a:rPr lang="cs-CZ" dirty="0"/>
              <a:t>Kontrola -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2840" y="775890"/>
            <a:ext cx="10753200" cy="5660536"/>
          </a:xfrm>
        </p:spPr>
        <p:txBody>
          <a:bodyPr>
            <a:normAutofit fontScale="92500" lnSpcReduction="20000"/>
          </a:bodyPr>
          <a:lstStyle/>
          <a:p>
            <a:pPr marL="72000" lvl="0" indent="0">
              <a:buNone/>
            </a:pPr>
            <a:r>
              <a:rPr lang="cs-CZ" b="1" u="sng" dirty="0"/>
              <a:t>1) správní kontrola veřejné správy – vykonávají orgány veřejné správy)</a:t>
            </a:r>
            <a:endParaRPr lang="cs-CZ" sz="3600" b="1" u="sng" dirty="0"/>
          </a:p>
          <a:p>
            <a:pPr marL="72000" lvl="0" indent="0">
              <a:buNone/>
            </a:pPr>
            <a:r>
              <a:rPr lang="cs-CZ" dirty="0"/>
              <a:t>1A) správní kontrola </a:t>
            </a:r>
            <a:r>
              <a:rPr lang="cs-CZ" b="1" dirty="0"/>
              <a:t>vnitřní</a:t>
            </a:r>
            <a:r>
              <a:rPr lang="cs-CZ" dirty="0"/>
              <a:t> (v rámci hierarchie nadřízenosti a podřízení kontroluje sama sebe)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Pokud VS kontrolována, dělení v závislosti na tom </a:t>
            </a:r>
            <a:r>
              <a:rPr lang="cs-CZ" b="1" dirty="0"/>
              <a:t>„kým“</a:t>
            </a:r>
            <a:endParaRPr lang="cs-CZ" dirty="0"/>
          </a:p>
          <a:p>
            <a:pPr lvl="1"/>
            <a:r>
              <a:rPr lang="cs-CZ" sz="2800" b="1" dirty="0"/>
              <a:t>různé formy</a:t>
            </a:r>
            <a:r>
              <a:rPr lang="cs-CZ" sz="2800" dirty="0"/>
              <a:t>:</a:t>
            </a:r>
          </a:p>
          <a:p>
            <a:pPr lvl="1"/>
            <a:r>
              <a:rPr lang="cs-CZ" sz="2800" dirty="0"/>
              <a:t>obecně </a:t>
            </a:r>
            <a:r>
              <a:rPr lang="cs-CZ" sz="2800" b="1" i="1" dirty="0">
                <a:solidFill>
                  <a:srgbClr val="0000DC"/>
                </a:solidFill>
              </a:rPr>
              <a:t>služební dozor</a:t>
            </a:r>
          </a:p>
          <a:p>
            <a:pPr lvl="2">
              <a:buFont typeface="Wingdings" pitchFamily="2" charset="2"/>
              <a:buChar char="Ø"/>
            </a:pPr>
            <a:r>
              <a:rPr lang="cs-CZ" sz="2100" dirty="0"/>
              <a:t>řídící pravomoci a působnosti ve VS na hierarchické bázi</a:t>
            </a:r>
          </a:p>
          <a:p>
            <a:pPr lvl="2">
              <a:buFont typeface="Wingdings" pitchFamily="2" charset="2"/>
              <a:buChar char="Ø"/>
            </a:pPr>
            <a:r>
              <a:rPr lang="cs-CZ" sz="2100" dirty="0"/>
              <a:t>kontrola v rámci vztahu nadřízenosti a podřízenosti mezi orgány VS</a:t>
            </a:r>
          </a:p>
          <a:p>
            <a:pPr lvl="1"/>
            <a:r>
              <a:rPr lang="cs-CZ" sz="2800" dirty="0"/>
              <a:t>specificky pak </a:t>
            </a:r>
            <a:r>
              <a:rPr lang="cs-CZ" sz="2800" b="1" i="1" dirty="0">
                <a:solidFill>
                  <a:srgbClr val="0000DC"/>
                </a:solidFill>
              </a:rPr>
              <a:t>instanční kontrola </a:t>
            </a:r>
          </a:p>
          <a:p>
            <a:pPr lvl="2">
              <a:buFont typeface="Wingdings" pitchFamily="2" charset="2"/>
              <a:buChar char="Ø"/>
            </a:pPr>
            <a:r>
              <a:rPr lang="cs-CZ" sz="2100" dirty="0"/>
              <a:t>v rámci správních postupů (zejména rozhodování VS) </a:t>
            </a:r>
          </a:p>
          <a:p>
            <a:pPr lvl="2">
              <a:buFont typeface="Wingdings" pitchFamily="2" charset="2"/>
              <a:buChar char="Ø"/>
            </a:pPr>
            <a:r>
              <a:rPr lang="cs-CZ" sz="2100" dirty="0"/>
              <a:t>např. při odvolání proti správnímu rozhodnutí</a:t>
            </a:r>
          </a:p>
          <a:p>
            <a:pPr lvl="1"/>
            <a:r>
              <a:rPr lang="cs-CZ" sz="2800" dirty="0"/>
              <a:t>ale také </a:t>
            </a:r>
            <a:r>
              <a:rPr lang="cs-CZ" sz="2800" i="1" dirty="0">
                <a:solidFill>
                  <a:srgbClr val="0000DC"/>
                </a:solidFill>
              </a:rPr>
              <a:t>jiné formy</a:t>
            </a:r>
          </a:p>
          <a:p>
            <a:pPr lvl="2">
              <a:buFont typeface="Wingdings" pitchFamily="2" charset="2"/>
              <a:buChar char="Ø"/>
            </a:pPr>
            <a:r>
              <a:rPr lang="cs-CZ" sz="2100" i="1" dirty="0"/>
              <a:t>audity, dozor podle obecního a krajského zřízení,…</a:t>
            </a:r>
          </a:p>
          <a:p>
            <a:pPr marL="72000" lvl="0" indent="0">
              <a:buNone/>
            </a:pPr>
            <a:endParaRPr lang="cs-CZ" dirty="0"/>
          </a:p>
          <a:p>
            <a:pPr marL="72000" lvl="0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sz="3200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038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2840" y="148500"/>
            <a:ext cx="10753200" cy="451576"/>
          </a:xfrm>
        </p:spPr>
        <p:txBody>
          <a:bodyPr/>
          <a:lstStyle/>
          <a:p>
            <a:r>
              <a:rPr lang="cs-CZ" dirty="0"/>
              <a:t>Kontrola -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2840" y="775890"/>
            <a:ext cx="10753200" cy="5306220"/>
          </a:xfrm>
        </p:spPr>
        <p:txBody>
          <a:bodyPr>
            <a:normAutofit/>
          </a:bodyPr>
          <a:lstStyle/>
          <a:p>
            <a:pPr marL="72000" lvl="0" indent="0">
              <a:buNone/>
            </a:pPr>
            <a:r>
              <a:rPr lang="cs-CZ" b="1" u="sng" dirty="0"/>
              <a:t>1) správní kontrola veřejné správy – vykonávají orgány veřejné správy)</a:t>
            </a:r>
            <a:endParaRPr lang="cs-CZ" sz="3600" b="1" u="sng" dirty="0"/>
          </a:p>
          <a:p>
            <a:pPr marL="72000" lvl="0" indent="0">
              <a:buNone/>
            </a:pPr>
            <a:r>
              <a:rPr lang="cs-CZ" dirty="0"/>
              <a:t>1B) správní kontrola </a:t>
            </a:r>
            <a:r>
              <a:rPr lang="cs-CZ" b="1" dirty="0"/>
              <a:t>vnější </a:t>
            </a:r>
            <a:r>
              <a:rPr lang="cs-CZ" dirty="0"/>
              <a:t>(kontroluje vně postavené subjekty)</a:t>
            </a:r>
          </a:p>
          <a:p>
            <a:pPr marL="72000" lvl="0" indent="0">
              <a:buNone/>
            </a:pPr>
            <a:endParaRPr lang="cs-CZ" sz="3200" dirty="0"/>
          </a:p>
          <a:p>
            <a:pPr lvl="1"/>
            <a:r>
              <a:rPr lang="cs-CZ" sz="2400" dirty="0"/>
              <a:t>kontrola </a:t>
            </a:r>
            <a:r>
              <a:rPr lang="cs-CZ" sz="2400" b="1" dirty="0"/>
              <a:t>subjektů mimo VS </a:t>
            </a:r>
            <a:r>
              <a:rPr lang="cs-CZ" sz="2400" i="1" dirty="0"/>
              <a:t>(adresátů VS)</a:t>
            </a:r>
          </a:p>
          <a:p>
            <a:pPr lvl="1"/>
            <a:r>
              <a:rPr lang="cs-CZ" sz="2400" dirty="0"/>
              <a:t>autoritativní vystupování orgánů VS (</a:t>
            </a:r>
            <a:r>
              <a:rPr lang="cs-CZ" sz="2400" b="1" dirty="0"/>
              <a:t>kontrolní pravomoc</a:t>
            </a:r>
            <a:r>
              <a:rPr lang="cs-CZ" sz="2400" dirty="0"/>
              <a:t>)</a:t>
            </a:r>
          </a:p>
          <a:p>
            <a:pPr lvl="1"/>
            <a:r>
              <a:rPr lang="cs-CZ" sz="2400" dirty="0"/>
              <a:t>procesní postup = </a:t>
            </a:r>
            <a:r>
              <a:rPr lang="cs-CZ" sz="2400" b="1" dirty="0"/>
              <a:t>kontrolní řád</a:t>
            </a:r>
          </a:p>
          <a:p>
            <a:pPr lvl="1"/>
            <a:r>
              <a:rPr lang="cs-CZ" sz="2400" dirty="0"/>
              <a:t>„běžné“ ale i specializované orgány = různé inspekce (</a:t>
            </a:r>
            <a:r>
              <a:rPr lang="cs-CZ" sz="2400" i="1" dirty="0"/>
              <a:t>SZPI, ČOI, SEI, ČIŽP,…)</a:t>
            </a:r>
          </a:p>
          <a:p>
            <a:pPr lvl="1"/>
            <a:endParaRPr lang="cs-CZ" sz="2400" b="1" i="1" dirty="0"/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někdy také označení </a:t>
            </a:r>
            <a:r>
              <a:rPr kumimoji="0" lang="cs-CZ" sz="2400" b="0" i="1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</a:rPr>
              <a:t>administrativní dozor</a:t>
            </a:r>
          </a:p>
          <a:p>
            <a:pPr marL="72000" lvl="0" indent="0">
              <a:buNone/>
            </a:pPr>
            <a:endParaRPr lang="cs-CZ" sz="3200" dirty="0"/>
          </a:p>
          <a:p>
            <a:pPr marL="324000" lvl="1" indent="0">
              <a:buNone/>
            </a:pPr>
            <a:endParaRPr lang="cs-CZ" sz="3200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118415"/>
      </p:ext>
    </p:extLst>
  </p:cSld>
  <p:clrMapOvr>
    <a:masterClrMapping/>
  </p:clrMapOvr>
</p:sld>
</file>

<file path=ppt/theme/theme1.xml><?xml version="1.0" encoding="utf-8"?>
<a:theme xmlns:a="http://schemas.openxmlformats.org/drawingml/2006/main" name="46859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</Template>
  <TotalTime>4388</TotalTime>
  <Words>3778</Words>
  <Application>Microsoft Office PowerPoint</Application>
  <PresentationFormat>Širokoúhlá obrazovka</PresentationFormat>
  <Paragraphs>409</Paragraphs>
  <Slides>35</Slides>
  <Notes>35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4" baseType="lpstr">
      <vt:lpstr>Arial</vt:lpstr>
      <vt:lpstr>Arial CE</vt:lpstr>
      <vt:lpstr>Calibri</vt:lpstr>
      <vt:lpstr>HelveticaNeueLT Pro 55 Roman</vt:lpstr>
      <vt:lpstr>Myriad Pro</vt:lpstr>
      <vt:lpstr>open-sans-light</vt:lpstr>
      <vt:lpstr>Tahoma</vt:lpstr>
      <vt:lpstr>Wingdings</vt:lpstr>
      <vt:lpstr>46859</vt:lpstr>
      <vt:lpstr>Právní záruky ve veřejné správě, jejich struktura a systém Právo na informace ve veřejné správě. </vt:lpstr>
      <vt:lpstr>Právní záruky ve VS</vt:lpstr>
      <vt:lpstr>Právní záruky ve VS</vt:lpstr>
      <vt:lpstr>Kontrola VS – charakteristika</vt:lpstr>
      <vt:lpstr>Kontrola VS – charakteristika</vt:lpstr>
      <vt:lpstr>Kontrola VS – charakteristika</vt:lpstr>
      <vt:lpstr>Kontrola - systém</vt:lpstr>
      <vt:lpstr>Kontrola - systém</vt:lpstr>
      <vt:lpstr>Kontrola - systém</vt:lpstr>
      <vt:lpstr>Kontrola - systém</vt:lpstr>
      <vt:lpstr>Kontrola VS zastupitelskými orgány</vt:lpstr>
      <vt:lpstr>Majetková a účetní kontrola VS (NKÚ)</vt:lpstr>
      <vt:lpstr>Majetková a účetní kontrola VS (NKÚ)</vt:lpstr>
      <vt:lpstr>Kontrola VS veřejným ochráncem práv</vt:lpstr>
      <vt:lpstr>Kontrola VS veřejným ochráncem práv</vt:lpstr>
      <vt:lpstr>Působnost VOP</vt:lpstr>
      <vt:lpstr>Zvláštní působnost VOP</vt:lpstr>
      <vt:lpstr>Soudní kontrola VS</vt:lpstr>
      <vt:lpstr>Soudní kontrola VS</vt:lpstr>
      <vt:lpstr>Soudní kontrola VS</vt:lpstr>
      <vt:lpstr>Soudní kontrola VS</vt:lpstr>
      <vt:lpstr>Právo na informace ve veřejné správě</vt:lpstr>
      <vt:lpstr>Právo na informace ve veřejné správě</vt:lpstr>
      <vt:lpstr>Právo na informace ve veřejné správě</vt:lpstr>
      <vt:lpstr>Právo na informace ve veřejné správě</vt:lpstr>
      <vt:lpstr>Žádost o informaci podle 106/1999</vt:lpstr>
      <vt:lpstr>Právo na informace ve veřejné správě</vt:lpstr>
      <vt:lpstr>Prezentace aplikace PowerPoint</vt:lpstr>
      <vt:lpstr>Prezentace aplikace PowerPoint</vt:lpstr>
      <vt:lpstr>Prezentace aplikace PowerPoint</vt:lpstr>
      <vt:lpstr>Shrnutí závěrů judikatorního vývoje</vt:lpstr>
      <vt:lpstr>Od 2023 nové legislativní řešení</vt:lpstr>
      <vt:lpstr>Výsledek</vt:lpstr>
      <vt:lpstr>Právo na informace ve veřejné správě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Hejč David JUDr.</cp:lastModifiedBy>
  <cp:revision>294</cp:revision>
  <cp:lastPrinted>2023-10-26T10:55:52Z</cp:lastPrinted>
  <dcterms:created xsi:type="dcterms:W3CDTF">2020-09-22T09:42:44Z</dcterms:created>
  <dcterms:modified xsi:type="dcterms:W3CDTF">2023-10-27T12:22:36Z</dcterms:modified>
</cp:coreProperties>
</file>