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3"/>
  </p:notesMasterIdLst>
  <p:sldIdLst>
    <p:sldId id="1143" r:id="rId2"/>
    <p:sldId id="308" r:id="rId3"/>
    <p:sldId id="422" r:id="rId4"/>
    <p:sldId id="458" r:id="rId5"/>
    <p:sldId id="569" r:id="rId6"/>
    <p:sldId id="384" r:id="rId7"/>
    <p:sldId id="677" r:id="rId8"/>
    <p:sldId id="674" r:id="rId9"/>
    <p:sldId id="679" r:id="rId10"/>
    <p:sldId id="676" r:id="rId11"/>
    <p:sldId id="1142" r:id="rId12"/>
    <p:sldId id="1141" r:id="rId13"/>
    <p:sldId id="1140" r:id="rId14"/>
    <p:sldId id="378" r:id="rId15"/>
    <p:sldId id="379" r:id="rId16"/>
    <p:sldId id="680" r:id="rId17"/>
    <p:sldId id="305" r:id="rId18"/>
    <p:sldId id="681" r:id="rId19"/>
    <p:sldId id="715" r:id="rId20"/>
    <p:sldId id="1144" r:id="rId21"/>
    <p:sldId id="355" r:id="rId22"/>
    <p:sldId id="685" r:id="rId23"/>
    <p:sldId id="683" r:id="rId24"/>
    <p:sldId id="682" r:id="rId25"/>
    <p:sldId id="710" r:id="rId26"/>
    <p:sldId id="686" r:id="rId27"/>
    <p:sldId id="1145" r:id="rId28"/>
    <p:sldId id="694" r:id="rId29"/>
    <p:sldId id="711" r:id="rId30"/>
    <p:sldId id="687" r:id="rId31"/>
    <p:sldId id="688" r:id="rId32"/>
    <p:sldId id="690" r:id="rId33"/>
    <p:sldId id="691" r:id="rId34"/>
    <p:sldId id="1147" r:id="rId35"/>
    <p:sldId id="705" r:id="rId36"/>
    <p:sldId id="692" r:id="rId37"/>
    <p:sldId id="706" r:id="rId38"/>
    <p:sldId id="1146" r:id="rId39"/>
    <p:sldId id="689" r:id="rId40"/>
    <p:sldId id="693" r:id="rId41"/>
    <p:sldId id="696" r:id="rId42"/>
    <p:sldId id="697" r:id="rId43"/>
    <p:sldId id="698" r:id="rId44"/>
    <p:sldId id="699" r:id="rId45"/>
    <p:sldId id="700" r:id="rId46"/>
    <p:sldId id="701" r:id="rId47"/>
    <p:sldId id="702" r:id="rId48"/>
    <p:sldId id="703" r:id="rId49"/>
    <p:sldId id="704" r:id="rId50"/>
    <p:sldId id="678" r:id="rId51"/>
    <p:sldId id="301" r:id="rId5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54"/>
      <p:bold r:id="rId55"/>
      <p:italic r:id="rId56"/>
      <p:boldItalic r:id="rId57"/>
    </p:embeddedFont>
    <p:embeddedFont>
      <p:font typeface="Impact" panose="020B0806030902050204" pitchFamily="34" charset="0"/>
      <p:regular r:id="rId58"/>
    </p:embeddedFont>
    <p:embeddedFont>
      <p:font typeface="Nixie One" panose="020B0604020202020204" charset="0"/>
      <p:regular r:id="rId59"/>
    </p:embeddedFont>
    <p:embeddedFont>
      <p:font typeface="Roboto Slab" pitchFamily="2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3B4A-EFA4-49ED-A349-4A4B431667C7}">
  <a:tblStyle styleId="{71AD3B4A-EFA4-49ED-A349-4A4B431667C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35" autoAdjust="0"/>
  </p:normalViewPr>
  <p:slideViewPr>
    <p:cSldViewPr snapToGrid="0">
      <p:cViewPr varScale="1">
        <p:scale>
          <a:sx n="82" d="100"/>
          <a:sy n="82" d="100"/>
        </p:scale>
        <p:origin x="101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13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27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C6ADE-1FDF-40D9-B207-214CD88C9867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89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1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57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6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05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2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7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5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8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9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8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88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60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25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87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24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13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775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1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(Řízení o odstranění stavby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Řízení o dodatečném povolení stavby</a:t>
            </a:r>
            <a:endParaRPr lang="en-US" sz="1100" dirty="0">
              <a:latin typeface="Verdan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9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0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3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0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6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930230"/>
            <a:ext cx="5537200" cy="3717971"/>
          </a:xfrm>
        </p:spPr>
        <p:txBody>
          <a:bodyPr>
            <a:normAutofit/>
          </a:bodyPr>
          <a:lstStyle>
            <a:lvl1pPr marL="0" marR="0" indent="0" algn="l" defTabSz="411480" rtl="0" eaLnBrk="1" fontAlgn="auto" latinLnBrk="0" hangingPunct="1">
              <a:lnSpc>
                <a:spcPct val="120000"/>
              </a:lnSpc>
              <a:spcBef>
                <a:spcPts val="88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3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20"/>
              </a:spcAft>
              <a:buFont typeface="Arial"/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0020" indent="-160020">
              <a:lnSpc>
                <a:spcPct val="120000"/>
              </a:lnSpc>
              <a:spcAft>
                <a:spcPts val="720"/>
              </a:spcAft>
              <a:buFont typeface="Arial"/>
              <a:buChar char="•"/>
              <a:defRPr sz="153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82930" indent="-257175">
              <a:spcAft>
                <a:spcPts val="0"/>
              </a:spcAft>
              <a:buFont typeface="Symbol" charset="2"/>
              <a:buChar char="-"/>
              <a:defRPr/>
            </a:lvl4pPr>
            <a:lvl5pPr marL="805815" indent="-16002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762001"/>
            <a:ext cx="2861733" cy="4012881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4824050"/>
            <a:ext cx="4749802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LAF Study Tour on EU energy policy at local level – 29 January 2014, Brussels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1460"/>
            <a:ext cx="6443133" cy="449580"/>
          </a:xfrm>
        </p:spPr>
        <p:txBody>
          <a:bodyPr/>
          <a:lstStyle>
            <a:lvl1pPr marL="0" algn="l" defTabSz="411480" rtl="0" eaLnBrk="1" latinLnBrk="0" hangingPunct="1">
              <a:spcBef>
                <a:spcPct val="0"/>
              </a:spcBef>
              <a:buNone/>
              <a:defRPr lang="de-DE" sz="198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4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7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GxHQHcpCWa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eskatelevize.cz/ct24/regiony/302143-vitkovicke-strojirny-prijmou-desitky-lidi-z-uzavrene-ocelarny/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zp.cz/ippc/ippc4.nsf/appliances.xsp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ippc" TargetMode="External"/><Relationship Id="rId2" Type="http://schemas.openxmlformats.org/officeDocument/2006/relationships/hyperlink" Target="http://eippcb.jrc.ec.europa.eu/reference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z.c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42173" y="1974975"/>
            <a:ext cx="663729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dirty="0">
                <a:latin typeface="Cambria" pitchFamily="18" charset="0"/>
              </a:rPr>
              <a:t>Integrované povolování </a:t>
            </a:r>
            <a:r>
              <a:rPr lang="pt-BR" sz="4400" b="0" dirty="0">
                <a:latin typeface="Cambria" pitchFamily="18" charset="0"/>
              </a:rPr>
              <a:t>a</a:t>
            </a:r>
            <a:r>
              <a:rPr lang="cs-CZ" sz="4400" b="0" dirty="0">
                <a:latin typeface="Cambria" pitchFamily="18" charset="0"/>
              </a:rPr>
              <a:t> </a:t>
            </a:r>
            <a:r>
              <a:rPr lang="pt-BR" sz="4400" b="0" dirty="0">
                <a:latin typeface="Cambria" pitchFamily="18" charset="0"/>
              </a:rPr>
              <a:t>další nástroje prevence</a:t>
            </a:r>
            <a:endParaRPr lang="en" sz="4400" b="0" dirty="0">
              <a:latin typeface="Cambri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97213" y="3791633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itchFamily="18" charset="0"/>
                <a:ea typeface="Roboto Slab" panose="020B0604020202020204" charset="0"/>
              </a:rPr>
              <a:t>JUDr. Vojtěch Vomáčka, Ph.D., LL.M.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94166" y="4177816"/>
            <a:ext cx="464078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itchFamily="18" charset="0"/>
              </a:rPr>
              <a:t>MP904Zk Právo životního prostředí II</a:t>
            </a:r>
          </a:p>
          <a:p>
            <a:r>
              <a:rPr lang="cs-CZ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PrF MU, Brno, 27. 9. 2023</a:t>
            </a:r>
          </a:p>
          <a:p>
            <a:r>
              <a:rPr lang="cs-CZ" sz="9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* prezentace až na výjimky používá velké písmo, aby byla lépe čitelná pro studenty se zrakovým postižením; zvažte, zda při tisku nedostačuje více snímků na jednu stranu – šetřte přírodní zdroje :-)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" name="Picture 3" descr="logo">
            <a:extLst>
              <a:ext uri="{FF2B5EF4-FFF2-40B4-BE49-F238E27FC236}">
                <a16:creationId xmlns:a16="http://schemas.microsoft.com/office/drawing/2014/main" id="{C6CA7328-F3CC-4AEA-810B-3E683A57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vojtech\Pictures\Obrázky\logo katedry\logoENG.gif">
            <a:extLst>
              <a:ext uri="{FF2B5EF4-FFF2-40B4-BE49-F238E27FC236}">
                <a16:creationId xmlns:a16="http://schemas.microsoft.com/office/drawing/2014/main" id="{A1EE1AA6-E25F-46F6-B1ED-2FD3F8DC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arykova univerzita - Home | Facebook">
            <a:extLst>
              <a:ext uri="{FF2B5EF4-FFF2-40B4-BE49-F238E27FC236}">
                <a16:creationId xmlns:a16="http://schemas.microsoft.com/office/drawing/2014/main" id="{20832D78-4D8E-4579-9C96-6951BC74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10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49" y="1613793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181834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179174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1931043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023707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1241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61738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112060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8" y="165404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6" y="143761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8" y="2124862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266927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271344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3" y="1375993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2" y="565404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2207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6175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Příklad:</a:t>
            </a:r>
          </a:p>
          <a:p>
            <a:endParaRPr lang="cs-CZ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Výstavba vepřína o kapacitě 500 prasnic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(pod limitem zákona EIA a IPPC), umístěného ve vzdálenosti 30 m od lesa na zemědělské půdě, kde se nachází několik stromů a ohrožených živočichů; dojde k zásahu do krajinného rázu, je požadován odběr povrchové vody k užitkovým účelům (zavlažování zelené střechy staveb).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Vyžadované akty podle stávající úpravy (zjednodušeně):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Odnětí ze ZPF (závazné stanovisko orgánu ochrany ZPF), souhlas k dotčení lesa (závazné stanovisko orgánu ochrany lesů), souhlas k zásahu do krajinného rázu (závazné stanovisko orgánu ochrany přírody), výjimka z ochrany ohroženého druhu živočicha (rozhodnutí orgánu ochrany přírody), povolení kácení dřevin (závazné stanovisko orgánu ochrany přírody), územní a stavební povolení (rozhodnutí stavebního úřadu), kolaudační souhlas (rozhodnutí stavebního úřadu), povolení k nakládání s vodami (rozhodnutí vodoprávního úřadu), povolení k provozování zařízení pro nakládání s odpady (rozhodnutí krajského úřadu).</a:t>
            </a:r>
          </a:p>
          <a:p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cs-CZ" sz="1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4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1BC10C-B225-4C09-B395-AF07813C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545" y="347162"/>
            <a:ext cx="7096557" cy="3677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60F46-CC0B-4B4B-A5CE-931D88B89453}"/>
              </a:ext>
            </a:extLst>
          </p:cNvPr>
          <p:cNvSpPr txBox="1"/>
          <p:nvPr/>
        </p:nvSpPr>
        <p:spPr>
          <a:xfrm>
            <a:off x="451411" y="4410534"/>
            <a:ext cx="5810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při větší kapacitě vepřína by některé akty především z oblasti ochrany vod, ochrany ovzduší a nakládání s odpady nahradilo integrované povolení – vydávalo by se samostatné rozhodnutí</a:t>
            </a:r>
          </a:p>
        </p:txBody>
      </p:sp>
      <p:cxnSp>
        <p:nvCxnSpPr>
          <p:cNvPr id="6" name="Přímá spojnice se šipkou 81">
            <a:extLst>
              <a:ext uri="{FF2B5EF4-FFF2-40B4-BE49-F238E27FC236}">
                <a16:creationId xmlns:a16="http://schemas.microsoft.com/office/drawing/2014/main" id="{096082A9-5B22-4CD8-95B2-5849A013BE75}"/>
              </a:ext>
            </a:extLst>
          </p:cNvPr>
          <p:cNvCxnSpPr>
            <a:cxnSpLocks/>
          </p:cNvCxnSpPr>
          <p:nvPr/>
        </p:nvCxnSpPr>
        <p:spPr>
          <a:xfrm flipV="1">
            <a:off x="2189085" y="2571750"/>
            <a:ext cx="473092" cy="1413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81">
            <a:extLst>
              <a:ext uri="{FF2B5EF4-FFF2-40B4-BE49-F238E27FC236}">
                <a16:creationId xmlns:a16="http://schemas.microsoft.com/office/drawing/2014/main" id="{A6EE1F4D-EE36-4638-BD63-5FBF9EAF329B}"/>
              </a:ext>
            </a:extLst>
          </p:cNvPr>
          <p:cNvCxnSpPr>
            <a:cxnSpLocks/>
          </p:cNvCxnSpPr>
          <p:nvPr/>
        </p:nvCxnSpPr>
        <p:spPr>
          <a:xfrm flipV="1">
            <a:off x="2281682" y="3673318"/>
            <a:ext cx="3746799" cy="491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81">
            <a:extLst>
              <a:ext uri="{FF2B5EF4-FFF2-40B4-BE49-F238E27FC236}">
                <a16:creationId xmlns:a16="http://schemas.microsoft.com/office/drawing/2014/main" id="{0868B3BC-9226-4E0D-9075-6808FE9E5EAF}"/>
              </a:ext>
            </a:extLst>
          </p:cNvPr>
          <p:cNvCxnSpPr>
            <a:cxnSpLocks/>
          </p:cNvCxnSpPr>
          <p:nvPr/>
        </p:nvCxnSpPr>
        <p:spPr>
          <a:xfrm flipV="1">
            <a:off x="2341485" y="2162071"/>
            <a:ext cx="4765830" cy="1975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81">
            <a:extLst>
              <a:ext uri="{FF2B5EF4-FFF2-40B4-BE49-F238E27FC236}">
                <a16:creationId xmlns:a16="http://schemas.microsoft.com/office/drawing/2014/main" id="{398CC894-3048-4F1D-9154-0DF55376AFE6}"/>
              </a:ext>
            </a:extLst>
          </p:cNvPr>
          <p:cNvCxnSpPr>
            <a:cxnSpLocks/>
          </p:cNvCxnSpPr>
          <p:nvPr/>
        </p:nvCxnSpPr>
        <p:spPr>
          <a:xfrm flipV="1">
            <a:off x="2341485" y="2708476"/>
            <a:ext cx="4765830" cy="14292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id="{9BF6F6E2-D001-C640-4664-681AF1C1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568" y="4153835"/>
            <a:ext cx="889514" cy="40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61EA9E-6FFF-B1D9-45A8-DE8BF6B23996}"/>
              </a:ext>
            </a:extLst>
          </p:cNvPr>
          <p:cNvSpPr txBox="1"/>
          <p:nvPr/>
        </p:nvSpPr>
        <p:spPr>
          <a:xfrm>
            <a:off x="3676987" y="2934654"/>
            <a:ext cx="209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Jde o současnou úpravu. Co změní nový stavební zákon?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56910F-A308-E346-9015-D974FBD3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9" y="0"/>
            <a:ext cx="7525882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6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15982" y="2560713"/>
            <a:ext cx="5745601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Integrovaná prevence (IPPC)*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* 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Integrovaná prevence a omezování znečištění (angl.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and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- IPPC) je pokročilým způsobem regulace vybraných průmyslových a zemědělských činností při dosažení vysoké úrovně ochrany životního prostředí jako celku.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800" b="1" i="1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Integrovaná prevence (IPPC)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6646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Preventivní nástroj unijního původu, odlišný od 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end-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pipe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regulace nebo  ekonomických nástrojů typu emisních povolenek. </a:t>
            </a:r>
            <a:endParaRPr lang="cs-C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Integrované povolení – </a:t>
            </a:r>
            <a:r>
              <a:rPr lang="cs-CZ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vydávané ve správním 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kterým se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stanoví podmínky k provozu zařízení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a které se vydává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namísto rozhodnutí, stanovisek, vyjádření a souhlasů vydávaných podle zvláštních právních předpisů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 oblasti ochrany životního prostředí, ochrany veřejného zdraví a v oblasti zemědělství,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pokud to tyto předpisy umožňují.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IPPC se nevztahuje na:  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emise a imise radioaktivních látek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nakládání s GMO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Právní úprava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35472" y="1559425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Směrnice 2010/75/EU o průmyslových emisích (IED)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Nařízení č. 166/2006, kterým se zřizuje Evropský registr úniků a přenosů znečišťujících látek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800" b="1" i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Z</a:t>
            </a:r>
            <a:r>
              <a:rPr lang="cs-CZ" sz="1600" b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ákon č. 76/2002 Sb., o integrované prevenci a omezování znečištění,   o integrovaném registru znečišťování a o změně některých zákonů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Zákon č. 25/2008 Sb., o integrovaném registru znečišťování a integrovaném systému plnění ohlašovacích povinností v oblasti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Vyhl.č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288/2013 Sb., o provedení některých ustanovení zákona o integrované prevenci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Nař.vl.č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145/2008 Sb., kterým se stanoví seznam znečišťujících látek a prahových hodnot a údaje požadované pro ohlašování do integrovaného registru znečišťování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žádný komentář, odborné zdroje zaměřené na technické otázky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57288" y="1051323"/>
            <a:ext cx="6657975" cy="192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5203" y="898870"/>
            <a:ext cx="4341972" cy="3613783"/>
          </a:xfrm>
          <a:prstGeom prst="wedgeEllipseCallout">
            <a:avLst>
              <a:gd name="adj1" fmla="val 62718"/>
              <a:gd name="adj2" fmla="val 45787"/>
            </a:avLst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sz="126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9411" y="1171938"/>
            <a:ext cx="1534675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Směrnice 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IPPC  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2008/1/E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3" descr="2005-1-19-usine-raffin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161" y="1312578"/>
            <a:ext cx="3274695" cy="18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4695" y="1688229"/>
            <a:ext cx="369424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omezení emisí některých znečišťujících látek do ovzduší z velkých spalovacích zařízení (LCPD, 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2001/80/E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</a:p>
          <a:p>
            <a:pPr algn="ctr"/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543" y="2392124"/>
            <a:ext cx="25922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spalování odpadů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2000/76/E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80" y="2935284"/>
            <a:ext cx="275204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</a:t>
            </a:r>
            <a:r>
              <a:rPr lang="cs-CZ" sz="1260" b="1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 omezování emisí těkavých organických sloučenin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1999/13/E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947" y="3634546"/>
            <a:ext cx="252748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ke zpracování oxidu titaničitého </a:t>
            </a:r>
          </a:p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78/186, 82/883, 92/112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33908" y="3400252"/>
            <a:ext cx="4480064" cy="1342406"/>
          </a:xfrm>
          <a:prstGeom prst="rect">
            <a:avLst/>
          </a:prstGeom>
          <a:solidFill>
            <a:srgbClr val="CCFFFF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Směrnice o průmyslových emisích</a:t>
            </a:r>
          </a:p>
          <a:p>
            <a:pPr algn="ctr"/>
            <a:r>
              <a:rPr lang="fr-BE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Industrial</a:t>
            </a:r>
            <a:r>
              <a:rPr lang="fr-BE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Emissions Directive (IED) </a:t>
            </a:r>
          </a:p>
          <a:p>
            <a:pPr algn="ctr"/>
            <a:r>
              <a:rPr lang="fr-BE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2010/75/EU</a:t>
            </a:r>
            <a:endParaRPr lang="en-GB" sz="1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87676" y="333849"/>
            <a:ext cx="3526296" cy="9787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Nařízení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č. 166/2006,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kterým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zřizuje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Evropský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registr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úniků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přenosů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znečišťujících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látek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(E-PRTR)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980815" y="251460"/>
            <a:ext cx="5686685" cy="449580"/>
          </a:xfrm>
          <a:prstGeom prst="rect">
            <a:avLst/>
          </a:prstGeom>
        </p:spPr>
        <p:txBody>
          <a:bodyPr vert="horz" lIns="82296" tIns="41148" rIns="82296" bIns="41148" rtlCol="0" anchor="t">
            <a:noAutofit/>
          </a:bodyPr>
          <a:lstStyle/>
          <a:p>
            <a:pPr defTabSz="411480">
              <a:spcBef>
                <a:spcPct val="0"/>
              </a:spcBef>
              <a:defRPr/>
            </a:pPr>
            <a:endParaRPr lang="en-GB" sz="2520" b="1" i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70" y="251460"/>
            <a:ext cx="528061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98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IPPC/LCPD/IED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stanovit podmínky pro provoz příslušného zařízení (často s velkým množstvím navazujících činností a spojených technologických jednotek), včetně provozu činností přímo spojených s provozem tohoto zařízení v místě. (...) Smyslem povolovacího řízení </a:t>
            </a:r>
            <a:r>
              <a:rPr lang="cs-CZ" sz="18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je stanovit takové podmínky provozu, aby i přes zátěž, kterou provoz těchto zařízení z hlediska životního prostředí vyvolává, byly zajištěny základní standardy jeho ochrany</a:t>
            </a:r>
          </a:p>
          <a:p>
            <a:pPr lvl="0" algn="r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3. 12. 2015, č. j. 9 As 113/2015-42)</a:t>
            </a:r>
          </a:p>
          <a:p>
            <a:pPr lvl="0" algn="r">
              <a:spcBef>
                <a:spcPts val="600"/>
              </a:spcBef>
            </a:pPr>
            <a:endParaRPr lang="pl-PL" sz="1600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Takto stanovené </a:t>
            </a:r>
            <a:r>
              <a:rPr lang="cs-CZ" sz="1600" b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emisní limity nesmějí být mírnější než emisní limity, které by jinak byly stanoveny podle zvláštních právních předpisů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Provozní podmínky zařízení mají být stanovovány tak, aby nedocházelo k přenosu znečištění mezi jednotlivými složkami životního prostředí.    	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16. 4. 2015, č. j. 5 As 201/2014-65)</a:t>
            </a:r>
            <a:endParaRPr lang="cs-CZ" sz="1600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 Flexibilita a proměnlivost podmínek v čase</a:t>
            </a:r>
          </a:p>
          <a:p>
            <a:pPr lvl="0">
              <a:spcBef>
                <a:spcPts val="600"/>
              </a:spcBef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Integrované povolení je vydáváno s výhradou pozdější změny rozhodnutí. Provozovatel zařízení tedy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musí počítat s jeho změnou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přičemž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k přezkumu závazných podmínek integrovaného povolení může dojít též na základě podnětu České inspekce životního prostředí nebo krajské hygienické stanice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a to bez dalšího omezení (jedná se o samostatný důvod k přezkumu podmínek integrovaného povolení).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(Rozsudek KS v Hradci Králové – pobočka v Pardubicích ze 4. 5. 2015, č. j. 52 A 17/2015-101)</a:t>
            </a:r>
          </a:p>
          <a:p>
            <a:pPr algn="r">
              <a:spcBef>
                <a:spcPts val="600"/>
              </a:spcBef>
            </a:pPr>
            <a:endParaRPr lang="cs-CZ" sz="1200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Změny v nárocích na provoz mohou přinést provozovateli nové povinnosti, které nebude moci bez zásadní rekonstrukce a technologické modernizace plnit.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(V kontextu územního plánování viz argumentace odpůrce v rozsudku NSS z 24. 11. 2011, č. j. 7 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Ao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 4/2011-126.)</a:t>
            </a:r>
          </a:p>
          <a:p>
            <a:pPr lvl="0" algn="just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0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Cambria" pitchFamily="18" charset="0"/>
              </a:rPr>
              <a:t>Obsah prezentace</a:t>
            </a:r>
            <a:endParaRPr lang="en" dirty="0">
              <a:latin typeface="Cambria" pitchFamily="18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Princip prevence a nástroje jeho uplatňování v právu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Integrované povolování – od IPPC po IED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Procesní zasazení IPPC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Důvody a rozsah integrace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BAT a BREF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Soudní judikatura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66D5E2-DB1B-30C5-3052-2E74535B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595"/>
            <a:ext cx="9144000" cy="27273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5CEDA1-9363-B9B5-2866-7CECADB0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5" y="0"/>
            <a:ext cx="8500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How does a coal-fired power plant work?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462" y="209088"/>
            <a:ext cx="8203324" cy="449580"/>
          </a:xfrm>
        </p:spPr>
        <p:txBody>
          <a:bodyPr/>
          <a:lstStyle/>
          <a:p>
            <a:r>
              <a:rPr lang="cs-CZ" b="1" dirty="0"/>
              <a:t>Jaké akty se integrují?</a:t>
            </a:r>
            <a:br>
              <a:rPr lang="cs-CZ" b="1" dirty="0"/>
            </a:br>
            <a:r>
              <a:rPr lang="cs-CZ" b="1" dirty="0"/>
              <a:t>Pomůcka: Jak fungují velká spalovací zařízení? </a:t>
            </a:r>
            <a:r>
              <a:rPr lang="cs-CZ" sz="1400" b="1" dirty="0"/>
              <a:t>(ovzduší, odpady, voda) </a:t>
            </a:r>
            <a:endParaRPr lang="de-DE" b="1" dirty="0"/>
          </a:p>
        </p:txBody>
      </p:sp>
      <p:pic>
        <p:nvPicPr>
          <p:cNvPr id="16" name="Picture 2" descr="http://img.ct24.cz/cache/900x700/article/46/4566/456540.jpg?136577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34" y="1454960"/>
            <a:ext cx="43497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149600" y="4186402"/>
            <a:ext cx="568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http://www.ceskatelevize.cz/ct24/regiony/302143-vitkovicke-strojirny-prijmou-desitky-lidi-z-uzavrene-ocelarny/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3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Vymezení procesů podléhajících integraci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29927"/>
            <a:ext cx="77386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Správní akty nahrazované integrovaným povolením jsou v režimu těchto zákonů (viz MŽP Čj. /ENV/13 se zohledněním změn právní úpravy):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Vodní zákon (§ 126 odst. 5)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ovzduší (§ 40 odst. 2)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odpadech (§ 151)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Lázeňský zákon (§ 37 odst. 6)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veřejného zdraví (§ 31 odst. 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Veterinární zákon (§ 77a)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5C36A8-64CA-9CFF-144E-87689EBF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97" y="90597"/>
            <a:ext cx="8135485" cy="924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F02AA5-EB7A-6795-DA31-36071C7E4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8" y="1249449"/>
            <a:ext cx="8164064" cy="6096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1113DA-C70A-DB21-E697-D3F3AFE20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7" y="2124135"/>
            <a:ext cx="8345065" cy="11241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C423BDE-4320-5FF8-7367-03BE5134C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98" y="3270097"/>
            <a:ext cx="7906853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Závazné podmínky provozu, které se týkají ochrany ovzduší, vod a nakládání s opady, nikoliv však z oblasti ochrany zemědělského půdního fondu, lesů nebo přírody a krajiny.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Spolehlivým vodítkem nebývá ani název zařízení, který může být výstižný („Výroba acetylenu“, „Závod 13 – Ocelárna“, „Řízená skládka TKO Český Krumlov“), méně návodný („Výroba nealkoholických nápojů, balených vod a sirupů“), ale i vcelku nekonkrétní („Výrobní zařízení Bohumín“). Rovněž nemusí být na první pohled patrné, která povolení byla skutečně nahrazena integrovaným povolením.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Viz například rozsudek NSS z 11. 12. 2015, č. j. 5 As 150/2015-81 (NSS vytkl krajskému soudu, že přehlédl, že IPPC nahrazuje jak povolení provozu stacionárního zdroje, tak i závazné stanovisko ke stavbě a změně stavby stacionárního zdroje (ve výrokové části + v odůvodnění podle povahy).</a:t>
            </a:r>
          </a:p>
          <a:p>
            <a:pPr lvl="0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Povinnosti provozovatele</a:t>
            </a:r>
            <a:br>
              <a:rPr lang="cs-CZ" dirty="0">
                <a:latin typeface="Cambria" pitchFamily="18" charset="0"/>
                <a:ea typeface="Roboto Slab" panose="020B0604020202020204" charset="0"/>
              </a:rPr>
            </a:br>
            <a:r>
              <a:rPr lang="cs-CZ" dirty="0">
                <a:latin typeface="Cambria" pitchFamily="18" charset="0"/>
                <a:ea typeface="Roboto Slab" panose="020B0604020202020204" charset="0"/>
              </a:rPr>
              <a:t>zařízení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Provozovat zařízení v souladu s vydaným povolením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každou plánovanou změnu v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neprodleně všechny mimořádné situace a přijmout opatření k omezení dopadů na ŽP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Vést evidenci údajů o plnění podmínek povolení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Zákaz provozovat zařízení bez platného integrovaného povolení.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Pokuta do výše 2 000 000, resp. 10 000 000 Kč - možnost rozhodnout o zastavení řízení o uložení pokuty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Opatření k nápravě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Zastavení provozu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Specifická možnost upuštění od uložení správního trestu </a:t>
            </a:r>
          </a:p>
        </p:txBody>
      </p:sp>
    </p:spTree>
    <p:extLst>
      <p:ext uri="{BB962C8B-B14F-4D97-AF65-F5344CB8AC3E}">
        <p14:creationId xmlns:p14="http://schemas.microsoft.com/office/powerpoint/2010/main" val="33718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Pro zařízení:</a:t>
            </a:r>
          </a:p>
          <a:p>
            <a:endParaRPr lang="cs-CZ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stacionární technická jednotka, ve které probíhá jedna či více průmyslových činností </a:t>
            </a:r>
            <a:r>
              <a:rPr lang="cs-CZ" sz="18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uvedených v příloze č. 1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k tomuto zákonu, a jakékoli další s tím přímo spojené činnosti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které po technické stránce souvisejí s průmyslovými činnostmi uvedenými v příloze č. 1 k tomuto zákonu probíhajícími v dotčeném místě a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mohly by ovlivnit emise a znečištění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nejde-li o stacionární technickou jednotku používanou k výzkumu, vývoji a zkoušení nových výrobků a procesů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; za zařízení se považuje i stacionární technická jednotka, ve které neprobíhá žádná z činností uvedených v příloze č. 1 k tomuto zákonu, jestliže pro ni bylo požádáno o vydání integrovaného povolení“ </a:t>
            </a:r>
            <a:endParaRPr lang="cs-CZ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Povinně: Zařízení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, ve kterém probíhá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jedna či více průmyslových činností vymezených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příloze č. 1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zákona,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související činnosti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dotčeném místě, které by mohly ovlivnit emise a znečištění,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ne výzkum, vývoj a zkoušení nových výrobků a procesů</a:t>
            </a:r>
          </a:p>
          <a:p>
            <a:endParaRPr lang="cs-CZ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Dobrovolně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zařízení, ve kterém neprobíhá žádná činnost uvedená v příloze č. 1 zákona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			 důvody pro/proti?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B7A39B-A6E0-3C20-122D-83E080E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0076E5-1113-6F25-7767-27AD54BA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82"/>
            <a:ext cx="9144000" cy="4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E7D001-1BED-43E4-90DF-5BA31EFB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28" y="1688692"/>
            <a:ext cx="6664500" cy="3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11271" y="828616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Cca 50 tisíc zařízení v EU, 1800 v ČR</a:t>
            </a:r>
          </a:p>
        </p:txBody>
      </p:sp>
    </p:spTree>
    <p:extLst>
      <p:ext uri="{BB962C8B-B14F-4D97-AF65-F5344CB8AC3E}">
        <p14:creationId xmlns:p14="http://schemas.microsoft.com/office/powerpoint/2010/main" val="311885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16234" y="193699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Identifikace zařízení je </a:t>
            </a:r>
            <a:r>
              <a:rPr lang="pl-PL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klíčová pro závěr, zda zařízení musí disponovat integrovaným povolením</a:t>
            </a: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a může být logicky otázkou předběžnou pro hodnocení toho, zda došlo ke spáchání souvisejícího správního deliktu.</a:t>
            </a:r>
          </a:p>
          <a:p>
            <a:pPr lvl="0" algn="r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(viz např. rozsudek KS v Brně z 31. 3. 2016, č. j. 30 A 4/2014-158)</a:t>
            </a:r>
          </a:p>
          <a:p>
            <a:pPr lvl="0" algn="r">
              <a:spcBef>
                <a:spcPts val="600"/>
              </a:spcBef>
            </a:pPr>
            <a:endParaRPr lang="pl-PL" sz="11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Posouzení, co je či není předmětem integrovaného povolení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není otázkou skutkovou, ale </a:t>
            </a: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otázkou právní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s níž se musí správní orgán v rozhodnutí o vydání integrovaného povolení náležitě vypořádat.</a:t>
            </a:r>
          </a:p>
          <a:p>
            <a:pPr lvl="0" algn="r">
              <a:spcBef>
                <a:spcPts val="600"/>
              </a:spcBef>
            </a:pP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		</a:t>
            </a: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(např. rozsudek MS v Praze z 30. 5. 2006, č. j. 11 Ca 218/2005-37)</a:t>
            </a:r>
          </a:p>
          <a:p>
            <a:pPr algn="just">
              <a:spcBef>
                <a:spcPts val="600"/>
              </a:spcBef>
            </a:pPr>
            <a:endParaRPr lang="cs-CZ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I jediné zařízení v rámci provozu, které spadá pod zákonnou definici pojmu „zařízení“ zavazuje provozovatele integrované povolení obstarat.</a:t>
            </a:r>
          </a:p>
          <a:p>
            <a:pPr algn="just">
              <a:spcBef>
                <a:spcPts val="600"/>
              </a:spcBef>
            </a:pP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Například v rozsudku z 16. 4. 2015, č.j.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5 As 201/2014- 65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, NSS blíže vyložil smysl zákona při posuzování zařízení určeného k výrobě stavebních hmot, ovšem při současném materiálovém využití odpadů („Rekultivace území bývalého odvalu Dolu Jan </a:t>
            </a:r>
            <a:r>
              <a:rPr lang="cs-CZ" sz="1200" i="1" dirty="0" err="1">
                <a:latin typeface="Cambria" pitchFamily="18" charset="0"/>
                <a:ea typeface="Roboto Slab" panose="020B0604020202020204" charset="0"/>
              </a:rPr>
              <a:t>Šverma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 v Ostravě – Zařízení na výrobu stavebních hmot“). Průměrné denní množství využívaného odpadu několikanásobně překračovalo prahové hodnoty denní kapacity, která je uvedena v bodu 5.1 přílohy č. 1, ovšem stěžovatel namítal, že se na něj povinnosti v zákoně o integrované prevenci nevztahují, neboť se stále jedná o zařízení k výrobě stavebních hmot.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NSS vyšel mimo jiné ze skutečnosti, že s odpadem zahrnujícím úletové popílky, slévárenské písky a plniva (kaly) bylo nakládáno prostřednictvím fyzikálněchemické úpravy.</a:t>
            </a:r>
          </a:p>
        </p:txBody>
      </p:sp>
    </p:spTree>
    <p:extLst>
      <p:ext uri="{BB962C8B-B14F-4D97-AF65-F5344CB8AC3E}">
        <p14:creationId xmlns:p14="http://schemas.microsoft.com/office/powerpoint/2010/main" val="549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597059" y="106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2023)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Základní princip práva životního prostředí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Zakotven v ústavně právní rovině (čl. 7 Ústavy, čl. 11/3,  a 35/3 LZPS)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Na úrovni zákonných předpisů  -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§ 17 zákona č. 17/1992 Sb.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o životním prostředí: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 je povinen, především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opatřeními přímo u zdroje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předcházet znečišťování 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nebo poškozování životního prostředí a minimalizovat nepříznivé důsledky své činnosti na životní prostředí.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ve složkových předpisech (např. regulace nakládání s odpady)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Každý, kdo využívá území nebo přírodní zdroje, projektuje, provádí nebo odstraňuje stavby, je povinen takové činnosti provádět jen po zhodnocení jejich vlivů na životní prostředí a zatížení území, a to v rozsahu stanoveném tímto zákonem a zvláštními předpisy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procesech SEA/EIA a v procesech podle stavebního zákona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Každý, kdo hodlá zavést do výroby, oběhu či spotřeby technologie, výrobky a látky, či kdo je hodlá dovážet, je povinen zabezpečit, aby splňovaly podmínky ochrany životního prostředí a aby v případech stanovených tímto zákonem a zvláštními předpisy byly posouzeny z hlediska jejich možných vlivů na životní prostředí. </a:t>
            </a:r>
          </a:p>
          <a:p>
            <a:pPr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procesu IPPC, registraci podle nařízení REACH, požadavky na výrobky apod.</a:t>
            </a:r>
          </a:p>
          <a:p>
            <a:pPr lvl="0" algn="just">
              <a:spcBef>
                <a:spcPts val="600"/>
              </a:spcBef>
            </a:pP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+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 další obecné i složkové předpisy včetně OZ (povinnost předcházet, zakročit, oznámit) </a:t>
            </a:r>
          </a:p>
        </p:txBody>
      </p:sp>
    </p:spTree>
    <p:extLst>
      <p:ext uri="{BB962C8B-B14F-4D97-AF65-F5344CB8AC3E}">
        <p14:creationId xmlns:p14="http://schemas.microsoft.com/office/powerpoint/2010/main" val="1582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3" y="195486"/>
            <a:ext cx="7008353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11760" y="197293"/>
            <a:ext cx="4806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IPPC – co nahrazuje?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92" y="87474"/>
            <a:ext cx="6271439" cy="41584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85646" y="4391345"/>
            <a:ext cx="62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6"/>
              </a:rPr>
              <a:t>https://www.mzp.cz/ippc/ippc4.nsf/appliances.xsp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4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 jaké fázi realizace záměru?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45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Práva a povinnosti vyplývající ze stavebního povolení, nebo společného povolení, kterým se stavba umisťuje a povoluje, vydaného pro zařízení podle zvláštního právního předpisu lze vykonávat </a:t>
            </a:r>
            <a:r>
              <a:rPr lang="cs-CZ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nejdříve ode dne právní moci integrovaného povolení</a:t>
            </a:r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(...)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 odst. 1 písm. r)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r) údaj o tom, zda provozovatel žádá o vydání integrovaného povolení před vydáním, nebo po vydání stavebního povolení, nebo společného povolení, kterým se stavba umisťuje a povoluje, podle zvláštního právního předpisu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Postup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Žádost o vydání integrovaného povolení (předběžná informace o žádosti – na žádost provozovatele); součástí žádosti je „Základní zpráva“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Postoupení žádosti a její zveřejnění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Vyjádření subjektů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Ústní jednání o žádosti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Opravné prostředky proti rozhodnutí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Kontrola – přezkum plnění závazných podmínek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Přechod, změna a zánik integrovaného povolení </a:t>
            </a:r>
            <a:endParaRPr lang="cs-CZ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provozovatel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vlastník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obec a kraj, na jejichž území je nebo má být zařízení umístěno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obce nebo kraje, na jejichž území může toto zařízení ovlivnit životní prostředí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spolky, obecně prospěšné společnosti, zaměstnavatelské svazy nebo hospodářské komory,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ten, kdo by jím byl podle zvláštních právních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POZOR, OD 1. 1. 2024 UPŘESNĚNÍ  PODMÍNEK – VIZ NÁSLEDUJÍCÍ SNÍMEK</a:t>
            </a:r>
          </a:p>
        </p:txBody>
      </p:sp>
    </p:spTree>
    <p:extLst>
      <p:ext uri="{BB962C8B-B14F-4D97-AF65-F5344CB8AC3E}">
        <p14:creationId xmlns:p14="http://schemas.microsoft.com/office/powerpoint/2010/main" val="13642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C1F8F2-8B81-7981-EFB7-423E567B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1" y="0"/>
            <a:ext cx="78108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7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64360" y="16963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„…vymezuje pro účely řízení o vydání integrovaného povolení speciální okruh účastníků tohoto řízení, a tím vylučuje aplikaci obecné definice účastníků řízení dle § 27 správního řádu“				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roz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sudek NSS ze 4. 5. 2011, č. j. 1 As 43/2011-53)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Účastenství ve správním řízení </a:t>
            </a:r>
            <a:r>
              <a:rPr lang="cs-CZ" sz="1600" b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 vydání povolení nebo o podstatné změně </a:t>
            </a: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nebude přiznáno např. jedincům nacházejícím se v bezprostřední blízkosti zařízení na výrobu acetylénu a plnírny technických plynů.</a:t>
            </a:r>
          </a:p>
          <a:p>
            <a:pPr lvl="0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NSS z 12. 2. 2015, č. j. 9 As 152/2014-43, který navazuje na rozsudek NSS z 13. 7. 2011, č. j. 9 As 36/2011-105)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Naproti tomu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pokud je předmětem řízení změna integrovaného povolení, která není podstatnou změnou, vztahuje se na takové řízení úprava účastenství obsažená ve správním řádu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Tu považují správní soudy za restriktivní v porovnání s vymezením účastníků v § 7, takže například spolky, jejichž předmětem činnosti je prosazování a ochrana veřejných zájmů, budou účastníky pouze řízení o podstatné změně.</a:t>
            </a:r>
            <a:endParaRPr lang="cs-CZ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KS v Ústí nad Labem z 29. 4. 2015, č. j. 15 A 15/2012-50, který obstál před NSS se závěrem, že se v posuzované věci jednalo o změnu podstatnou, takže žalobci měli být přibráni mezi účastníky řízení. Viz rozsudek NSS z 3. 12. 2015, č. j. 9 As 113/2015-42)</a:t>
            </a:r>
          </a:p>
          <a:p>
            <a:pPr lvl="0">
              <a:spcBef>
                <a:spcPts val="600"/>
              </a:spcBef>
            </a:pPr>
            <a:endParaRPr lang="cs-CZ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93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Změny integrovaného povolení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51000"/>
            <a:ext cx="77386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úřední povinnosti x na žádost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Povinnost ohlásit „každou plánovanou změnu v užívání, způsobu provozu nebo rozsahu zařízení, která by mohla mít důsledky pro životní prostředí“.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Správní orgán zahajuje řízení na základě přezkumu, nebo dojde-li k závěru, že je třeba provést změnu integrovaného povolení. 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x nepodstatná změna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3 písm. i)  - demonstrativní výčet; správní uvážení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Podstatná změna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– navazující řízení – podobně jako v řízení o vydání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Nepodstatná změna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– účastníci: provozovatel/vlastník a účastníci podle zvl. předpisů (§ 7 odst. 2) </a:t>
            </a:r>
          </a:p>
        </p:txBody>
      </p:sp>
    </p:spTree>
    <p:extLst>
      <p:ext uri="{BB962C8B-B14F-4D97-AF65-F5344CB8AC3E}">
        <p14:creationId xmlns:p14="http://schemas.microsoft.com/office/powerpoint/2010/main" val="3083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Podstatná x nepodstatná změna</a:t>
            </a:r>
          </a:p>
          <a:p>
            <a:pPr lvl="0" algn="just">
              <a:spcBef>
                <a:spcPts val="600"/>
              </a:spcBef>
            </a:pPr>
            <a:endParaRPr lang="cs-CZ" sz="7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Zásadní zejm. z hlediska účastníků řízení (u nepodstatné jen žadatel)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95 % změn v režimu nepodstatné změny</a:t>
            </a:r>
          </a:p>
          <a:p>
            <a:pPr lvl="0" algn="just">
              <a:spcBef>
                <a:spcPts val="600"/>
              </a:spcBef>
            </a:pPr>
            <a:endParaRPr lang="cs-CZ" sz="8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C-43/21 (</a:t>
            </a:r>
            <a:r>
              <a:rPr lang="cs-CZ" sz="18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FCC Česká republika</a:t>
            </a: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SDEU: </a:t>
            </a: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podle čl. 3 bodu 9 směrnice musí být změna kvalifikována jako podstatná při splnění dvou podmínek, z nichž první se váže k obsahu změny a druhá k jejím potenciálním důsledkům: </a:t>
            </a:r>
            <a:r>
              <a:rPr lang="cs-CZ" sz="16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„Tyto dvě podmínky jsou kumulativní. Změna v povaze, funkci či rozsahu zařízení totiž není 'podstatná' ve smyslu čl. 3 bodu 9 směrnice 2010/75, nemůže-li mít významné nepříznivé účinky na lidské zdraví nebo životní prostředí. Skutečnost, že určitá změna může mít významné nepříznivé účinky na lidské zdraví nebo životní prostředí, naopak nestačí k tomu, aby se jednalo o změnu 'podstatnou' ve smyslu této směrnice. Kdyby tomu tak bylo, neupřesňoval by unijní normotvůrce, že podstatnou změnou je změna v povaze, funkci či rozsahu zařízení.“ </a:t>
            </a:r>
          </a:p>
          <a:p>
            <a:pPr lvl="0" algn="just">
              <a:spcBef>
                <a:spcPts val="600"/>
              </a:spcBef>
            </a:pP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Samotné </a:t>
            </a:r>
            <a:r>
              <a:rPr lang="cs-CZ" sz="1600" b="1" dirty="0">
                <a:solidFill>
                  <a:schemeClr val="accent5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prodloužení doby skládkování podle SDEU nepředstavuje změnu rozměrů zařízení ani skladovací kapacity stanovené v původním povolení, a není tedy „změnou rozsahu“ zařízení. </a:t>
            </a:r>
          </a:p>
        </p:txBody>
      </p:sp>
    </p:spTree>
    <p:extLst>
      <p:ext uri="{BB962C8B-B14F-4D97-AF65-F5344CB8AC3E}">
        <p14:creationId xmlns:p14="http://schemas.microsoft.com/office/powerpoint/2010/main" val="4263827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U integrovaného povolení </a:t>
            </a: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se přímo předpokládá, že v průběhu času bude docházet k jeho změnám</a:t>
            </a: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přičemž změna integrovaného povolení nebude vždy jakousi „komplexní“ změnou s dopadem na veškeré otázky, jichž se integrované povolení týká.	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rozsudek NSS z 11. 12. 2015, č. j. 5 As 150/2015-81)</a:t>
            </a:r>
          </a:p>
          <a:p>
            <a:pPr lvl="0" algn="just">
              <a:spcBef>
                <a:spcPts val="600"/>
              </a:spcBef>
            </a:pPr>
            <a:endParaRPr lang="pl-PL" sz="16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Provozovatel zařízení je povinen ohlásit každou plánovanou změnu v užívání, způsobu provozu nebo rozšíření zařízení pouze tehdy, může-li mít změna účinky pro životní prostředí: </a:t>
            </a:r>
          </a:p>
          <a:p>
            <a:pPr lvl="0" algn="just">
              <a:spcBef>
                <a:spcPts val="600"/>
              </a:spcBef>
            </a:pPr>
            <a:r>
              <a:rPr lang="cs-CZ" sz="1800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nahlásit změnu v provozu zařízení se tedy upíná pouze ke změnám určité kvality (tj. k takovým změnám, které mohou, nejspíše negativně, ovlivnit ekosystém, včetně člověka), nikoli paušálně, k jakýmkoli myslitelným změnám. Do posledně uvedené skupiny patří nepochybně i situace, kdy dojde ke změně vlastníka provozovaného zařízení (jeho části); bez přistoupení dalších okolností tato skutečnost sama o sobě nemůže mít jakékoli důsledky pro životní prostředí.</a:t>
            </a:r>
          </a:p>
          <a:p>
            <a:pPr lvl="0" algn="r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(rozsudek NSS z 15. 10. 2015, č. j. 3 As 70/2014-52) </a:t>
            </a: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BAT a BREF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 stanovení závazných podmínek provozu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, zejména emisních limitů,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úřad vychází z nejlepších dostupných technik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est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vailable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echniques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-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 a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použije závěry o nejlepších dostupných technikách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Závěry o BAT – součást BREF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), aniž by však předepisoval použití jakékoliv konkrétní metody a technologie.</a:t>
            </a: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Možnost výjimek:</a:t>
            </a:r>
          </a:p>
          <a:p>
            <a:pPr marL="457200" indent="-457200">
              <a:buFontTx/>
              <a:buChar char="-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odborné posouzení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prokáže, že nedojde k závažnému znečištění životního prostředí,</a:t>
            </a:r>
          </a:p>
          <a:p>
            <a:pPr marL="457200" indent="-457200">
              <a:buFontTx/>
              <a:buChar char="-"/>
            </a:pP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plus nepřiměřené náklady.</a:t>
            </a:r>
          </a:p>
        </p:txBody>
      </p:sp>
    </p:spTree>
    <p:extLst>
      <p:ext uri="{BB962C8B-B14F-4D97-AF65-F5344CB8AC3E}">
        <p14:creationId xmlns:p14="http://schemas.microsoft.com/office/powerpoint/2010/main" val="25620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2023)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191 SFEU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Politika Unie v oblasti životního prostředí je zaměřena na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vysokou úroveň ochrany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přičemž přihlíží k rozdílné situaci v jednotlivých regionech Unie. Je </a:t>
            </a: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založena na zásadách </a:t>
            </a: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obezřetnosti a prevence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b="1" i="1" dirty="0">
                <a:solidFill>
                  <a:schemeClr val="accent4"/>
                </a:solidFill>
                <a:latin typeface="Cambria" pitchFamily="18" charset="0"/>
                <a:ea typeface="Roboto Slab" panose="020B0604020202020204" charset="0"/>
              </a:rPr>
              <a:t>odvracení ohrožení životního prostředí především u zdroje </a:t>
            </a: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 na zásadě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"znečišťovatel platí".</a:t>
            </a: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(…)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Při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přípravě politiky v oblasti životního prostředí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přihlédne Unie k dostupným vědeckým a technickým údajům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37 Listiny základních práv EU (Ochrana životního prostředí)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Vysoká úroveň ochrany životního prostředí a zvyšování jeho kvality musí být </a:t>
            </a:r>
            <a:r>
              <a:rPr lang="cs-CZ" sz="16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začleněny do politik Unie </a:t>
            </a: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a zajištěny v souladu se zásadou udržitelného rozvoje.</a:t>
            </a:r>
          </a:p>
          <a:p>
            <a:pPr lvl="0" algn="just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6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≠ princip předběžné opatrnosti (obezřetnosti)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Viz § 13 zákona o životním prostředí: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Lze-li se zřetelem ke všem okolnostem předpokládat, že hrozí nebezpečí nevratného nebo závažného poškození životního prostředí, nesmí být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pochybnost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 o tom, že k takovému poškození skutečně dojde, důvodem pro odklad opatření, jež mají poškození zabránit. 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Vlastnosti: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Vědecká vyspělost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(nejpokročilejšího stádium, co nejvyšší účinnost výroby a kumulativně i ochrany životního prostředí jako celku,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Praktičnost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(vyzkoušené pro praxi), 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Ekonomická a technická únosnost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Nejlepší ekologická účinnost.</a:t>
            </a:r>
          </a:p>
          <a:p>
            <a:pPr>
              <a:buFontTx/>
              <a:buChar char="-"/>
            </a:pPr>
            <a:endParaRPr lang="cs-CZ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Testování – dočasná výjimka (9 měsíců)</a:t>
            </a:r>
          </a:p>
        </p:txBody>
      </p:sp>
    </p:spTree>
    <p:extLst>
      <p:ext uri="{BB962C8B-B14F-4D97-AF65-F5344CB8AC3E}">
        <p14:creationId xmlns:p14="http://schemas.microsoft.com/office/powerpoint/2010/main" val="1079498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Hlediska pro určování 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Použití </a:t>
            </a:r>
            <a:r>
              <a:rPr lang="cs-CZ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nízkoodpadové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technologie.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Použití látek méně nebezpečných.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Podpora využívání a recyklace látek, které vznikají nebo se používají v technologickém procesu, a případně využívání a recyklace odpadu.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Srovnatelné procesy, zařízení či provozní metody, které již byly úspěšně vyzkoušeny v průmyslovém měřítku.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Technický pokrok.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Charakter, účinky a množství příslušných emisí.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7. Datum uvedení nových nebo existujících zařízení do provozu.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8. Doba potřebná k zavedení nejlepší dostupné techniky.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9. Spotřeba a druh surovin (včetně vody) používaných v technologickém procesu a energetická účinnost.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10. Požadavek prevence nebo omezení celkových dopadů emisí na životní prostředí a rizik s nimi spojených na minimum.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11. Požadavek prevence havárií a minimalizace jejich následků pro životní prostředí.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12. Informace zveřejňované mezinárodními organizacemi.</a:t>
            </a:r>
          </a:p>
        </p:txBody>
      </p:sp>
    </p:spTree>
    <p:extLst>
      <p:ext uri="{BB962C8B-B14F-4D97-AF65-F5344CB8AC3E}">
        <p14:creationId xmlns:p14="http://schemas.microsoft.com/office/powerpoint/2010/main" val="3900586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 – systém výměny informací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S cílem zprostředkování informací o nejlepších dostupných technikách a nově vznikajících technikách (z angl.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Emerging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mezi členskými státy Evropské unie a jednotlivými odvětvími průmyslu, je organizován Systém výměny informací.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Na zabezpečení systému výměny informací se v rámci České republiky podílejí příslušné resorty, tj. Ministerstvo průmyslu a obchodu (MPO), Ministerstvo životního prostředí (MŽP) a Ministerstvo zemědělství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MZe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7970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Všeobecné informace a souhrnné zprávy o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dané průmyslové činnosti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zemích EU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a o používaných technikách (Evropský úřad pro IPPC v Seville).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Procesy a techniky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skladování a úprava surovin až po balení,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monitoring.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Popisují a doporučují techniky, které splňují kritéria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Neposkytují však detailní návody s konkrétními technologiemi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(rozpor s pravidly rovné hospodářské soutěže).</a:t>
            </a:r>
          </a:p>
        </p:txBody>
      </p:sp>
    </p:spTree>
    <p:extLst>
      <p:ext uri="{BB962C8B-B14F-4D97-AF65-F5344CB8AC3E}">
        <p14:creationId xmlns:p14="http://schemas.microsoft.com/office/powerpoint/2010/main" val="3918489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Přijímané jako ZÁVĚRY O BAT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BATc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– rozhodnutím Evropské komise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Evropská komise rozhoduje o vypracování nového referenčního dokumentu o nejlepších dostupných technikách (BREF) nebo o zahájení revize stávajícího referenčního dokumentu o BAT (BREF). Požadavkem je, aby referenční dokumenty o BAT (BREF) byly aktualizovány nejpozději osm let po zveřejnění předchozí verze.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BATc nejsou vydané pro všechny druhy zařízení, 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ale jejich počet rychle stoupá, takže pokrývají již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zhruba 60 % všech zařízení. U těch mají správní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orgány k dispozici velmi přesná a závazná kritéria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pro stanovení používaných kritérií.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C5E9C-BDF5-44E4-BCD2-FE080E32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1" y="2758163"/>
            <a:ext cx="3747878" cy="22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BAT, 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</a:t>
            </a: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závaznost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rozsudku z 25. 6. 2015, č. j. 1 As 13/2015-295, NSS uvedl, že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nesplnění kritérií uvedených v referenčních dokumentech BREF nemusí znamenat nesplnění nejlepších dostupných technik BAT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Předmětný záměr splňuje kritéria BAT; nesplňuje pouze jediné indikativní kritérium čisté tepelné účinnosti uvedené v BREF, což je důsledkem zejména nekvalitního paliva, které v daných podmínkách nelze sanovat.“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Výraz 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„vychází z použití“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nelze vnímat jako bezvýhradné a bezpodmínečné aplikování BAT bez ohledu na konkrétní okolnosti projednávaného případu. Provoz zařízení může být povolen i tehdy, není-li okamžité dosažení BAT zaručeno.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rozsudek MS v Praze z 27. 11. 2014, č. j. 7 A 58/2010-53)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Evropský úřad pro IPPC (EIPPCB)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Zpracování referenčních dokumentů o BAT (BREF)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v EU zajišťuje Evropský úřad pro IPPC (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Bureau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EIPPCB) se sídlem v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Seville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http://eippcb.jrc.ec.europa.eu/reference/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Úlohou Evropského úřadu pro IPPC (EIPPCB) tedy je koordinovat výměnu informací a zajistit, aby byly za účelem vypracování nebo přezkoumání referenčních dokumentů o BAT (BREF) informace shromažďovány a zpracovávány podle pokynů uvedených v Rozhodnutí 2012/119/EU.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Závěry o BAT – prováděcí rozhodnutí Komise - viz např.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https://www.mzp.cz/ippc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59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Kontrola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Obligatorní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Pravidelná (každých 8 let)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Mimořádná (§ 18 odst. 2, 3 a 4)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Fakultativní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Právní skutečnosti dle § 18 odst. 6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Důsledky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Opatření k nápravě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Omezení nebo zastavení provozu zařízení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Správní delikt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Řízení o změně IP - na žádost, z moci úřední </a:t>
            </a:r>
          </a:p>
        </p:txBody>
      </p:sp>
    </p:spTree>
    <p:extLst>
      <p:ext uri="{BB962C8B-B14F-4D97-AF65-F5344CB8AC3E}">
        <p14:creationId xmlns:p14="http://schemas.microsoft.com/office/powerpoint/2010/main" val="2308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Zánik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Zánik provozovatele zařízení bez právního nástupce.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Ukončení provozu zařízení v souladu s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Nevyužívání integrovaného povolení bez vážného důvodu po dobu delší 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Vynětí zařízení z režimu zákona.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Sloučení 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Integrované povolení se může vztahovat jen na zařízení, které je jako celek provozováno jedním provozovatelem.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Co dělat v případě převodu či přechodu části zařízení na jinou osobu?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Integrovaný registr znečištění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Podle zákona č. 25/2008 Sb., o integrovaném registru znečišťování životního prostředí a integrovaném systému plnění ohlašovacích povinností v oblasti životního prostředí a o změně některých zákonů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Ohlašovací povinnost do IRZ je povinen plnit provozovatel (fyzická nebo právnická osoba), který provozuje provozovnu, ze které vznikají úniky a přenosy sledovaných znečišťujících látek nebo přenosy odpadů, které jsou přenášeny mimo provozovnu.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http://www.irz.cz/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7" y="154542"/>
            <a:ext cx="4649538" cy="3341012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47607" y="235049"/>
            <a:ext cx="4820036" cy="295980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C‑333/14 (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Scotch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Whisky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Association</a:t>
            </a:r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cs-CZ" sz="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44" y="472772"/>
            <a:ext cx="2971239" cy="1784291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5968837" y="4762531"/>
            <a:ext cx="3766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112/84 (</a:t>
            </a:r>
            <a:r>
              <a:rPr lang="cs-CZ" sz="105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Humblot</a:t>
            </a:r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" name="Picture 2" descr="Znalezione obrazy dla zapytania 1984 FRENCH CAR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7" y="2423449"/>
            <a:ext cx="2612179" cy="25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Judikatura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Do roku 2013 celkem 3 věci před českými správními soudy, od roku 2014 asi 60, SDEU cca 50 zmínek o IED a 400 o IPPC</a:t>
            </a:r>
          </a:p>
          <a:p>
            <a:pPr lvl="0">
              <a:spcBef>
                <a:spcPts val="600"/>
              </a:spcBef>
            </a:pPr>
            <a:endParaRPr lang="cs-CZ" sz="18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Otázky posuzované českými soudy: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vymezení procesů podléhajících integraci,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kdy je třeba integrované povolení doložit,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identifikace zařízení,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nastavení podmínek (BAT a BREF),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změny integrovaného povolení (účast veřejnosti a soudní ochrana),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specifika trestání.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Shape 406"/>
          <p:cNvSpPr txBox="1">
            <a:spLocks/>
          </p:cNvSpPr>
          <p:nvPr/>
        </p:nvSpPr>
        <p:spPr>
          <a:xfrm>
            <a:off x="692834" y="761701"/>
            <a:ext cx="7884600" cy="38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DĚKUJI ZA POZORNOST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!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vomacka@mail.muni.cz</a:t>
            </a:r>
          </a:p>
        </p:txBody>
      </p:sp>
      <p:pic>
        <p:nvPicPr>
          <p:cNvPr id="8" name="Picture 3" descr="logo">
            <a:extLst>
              <a:ext uri="{FF2B5EF4-FFF2-40B4-BE49-F238E27FC236}">
                <a16:creationId xmlns:a16="http://schemas.microsoft.com/office/drawing/2014/main" id="{639EA2ED-02C3-4A4D-898B-A78BB93C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vojtech\Pictures\Obrázky\logo katedry\logoENG.gif">
            <a:extLst>
              <a:ext uri="{FF2B5EF4-FFF2-40B4-BE49-F238E27FC236}">
                <a16:creationId xmlns:a16="http://schemas.microsoft.com/office/drawing/2014/main" id="{20A73B3E-C7C2-4EC7-9032-591A5126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sarykova univerzita - Home | Facebook">
            <a:extLst>
              <a:ext uri="{FF2B5EF4-FFF2-40B4-BE49-F238E27FC236}">
                <a16:creationId xmlns:a16="http://schemas.microsoft.com/office/drawing/2014/main" id="{33EF4DFB-4AD0-474C-99AB-4EFE0389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281" y="43416"/>
            <a:ext cx="8847438" cy="3237470"/>
          </a:xfrm>
        </p:spPr>
        <p:txBody>
          <a:bodyPr/>
          <a:lstStyle/>
          <a:p>
            <a:pPr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§ 45i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zákona č. 114/1992 Sb., o ochraně přírody a krajiny (NATUROVÉ HODNOCENÍ)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(1) Ten,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kdo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zamýšlí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pořídit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uskutečnit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uvedený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 § 45h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1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dále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“), je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povinen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předložit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zda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může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samostatně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spojení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jinými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vydá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odůvodněné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do 30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ode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doručení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žádosti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V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předkládá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zpráva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uplatňování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zadání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obsahu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aktualizace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či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změny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Jestliže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svým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stanoviskem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§ 45h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daná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výsledek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zpracovat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jejichž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cílem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vyloučit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možné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alespoň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zmírnit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tyto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také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posuzují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zvláštního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právního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předpisu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PŘÍKLAD UPLATNĚNÍ ZÁSADY PŘEDBĚŽNÉ OPATRNOSTI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PRÁVNÍ PROSTŘEDKY REALIZACE PRINCIPU PREVENCE </a:t>
            </a:r>
          </a:p>
          <a:p>
            <a:pPr lvl="0" algn="just">
              <a:spcBef>
                <a:spcPts val="600"/>
              </a:spcBef>
            </a:pPr>
            <a:r>
              <a:rPr lang="cs-CZ" sz="9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standardy kvality životního prostředí (složek),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limity znečišťování,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koncepční nástroje (plány, programy, apod.),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posuzování vlivů na životní prostředí (EIA, SEA),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příkazy, zákazy, omezení (stanovené přímo právním předpisem nebo  rozhodnutím nebo jiným aktem např. opatřením obecné povahy),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administrativní nástroje (souhlasy v podobě stanovisek či závazných stanovisek, vyjádření, povolení včetně IPPC, rozhodování o nápravných opatřeních či omezení, resp. zastavení provozu),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ekonomické nástroje,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nástroje evidenční,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kontrola, dozor,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právní odpovědnost,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pravidla pro řešení mimořádných situací  (živelní události, havárie, havarijní plánování). </a:t>
            </a: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8</a:t>
            </a:fld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48286" y="214609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69520" y="2787909"/>
            <a:ext cx="1802480" cy="40852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</a:t>
            </a:r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548830" y="2992172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956921" y="286521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38162" y="2510499"/>
            <a:ext cx="1461098" cy="1438491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8194" name="Picture 2" descr="VÃ½sledek obrÃ¡zku pro hous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283890"/>
            <a:ext cx="1329132" cy="11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D47E8B9E-536E-7D14-8DC6-A8AF24F5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6" y="2842829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JES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AA3235-929D-E16E-A5DF-CF7A9CF2B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118" y="2706531"/>
            <a:ext cx="9050013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2391" y="2942375"/>
            <a:ext cx="1802480" cy="135815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7170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31903" y="1030221"/>
            <a:ext cx="2062686" cy="17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7">
            <a:extLst>
              <a:ext uri="{FF2B5EF4-FFF2-40B4-BE49-F238E27FC236}">
                <a16:creationId xmlns:a16="http://schemas.microsoft.com/office/drawing/2014/main" id="{AE1DF8DE-536C-5DD5-DB8E-3C155A3A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2" y="3207439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3280B53A-6FF1-1F01-B3A0-EA63A3F4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2207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13304</TotalTime>
  <Words>4768</Words>
  <Application>Microsoft Office PowerPoint</Application>
  <PresentationFormat>Předvádění na obrazovce (16:9)</PresentationFormat>
  <Paragraphs>391</Paragraphs>
  <Slides>51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Cambria</vt:lpstr>
      <vt:lpstr>Symbol</vt:lpstr>
      <vt:lpstr>Impact</vt:lpstr>
      <vt:lpstr>Arial</vt:lpstr>
      <vt:lpstr>Nixie One</vt:lpstr>
      <vt:lpstr>Roboto Slab</vt:lpstr>
      <vt:lpstr>Verdana</vt:lpstr>
      <vt:lpstr>Warwick template</vt:lpstr>
      <vt:lpstr>Integrované povolování a další nástroje prevence</vt:lpstr>
      <vt:lpstr>Obsah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Integrovaná prevence (IPPC)</vt:lpstr>
      <vt:lpstr>Právní úprava</vt:lpstr>
      <vt:lpstr>Prezentace aplikace PowerPoint</vt:lpstr>
      <vt:lpstr>Prezentace aplikace PowerPoint</vt:lpstr>
      <vt:lpstr>Prezentace aplikace PowerPoint</vt:lpstr>
      <vt:lpstr>Prezentace aplikace PowerPoint</vt:lpstr>
      <vt:lpstr>Jaké akty se integrují? Pomůcka: Jak fungují velká spalovací zařízení? (ovzduší, odpady, voda) </vt:lpstr>
      <vt:lpstr>Vymezení procesů podléhajících integraci</vt:lpstr>
      <vt:lpstr>Prezentace aplikace PowerPoint</vt:lpstr>
      <vt:lpstr>Povinnosti provozovatele zařízení</vt:lpstr>
      <vt:lpstr>Kdy se vydává integrované povolení?</vt:lpstr>
      <vt:lpstr>Kdy se vydává integrované povolení?</vt:lpstr>
      <vt:lpstr>Prezentace aplikace PowerPoint</vt:lpstr>
      <vt:lpstr>Kdy se vydává integrované povolení?</vt:lpstr>
      <vt:lpstr>Prezentace aplikace PowerPoint</vt:lpstr>
      <vt:lpstr>Prezentace aplikace PowerPoint</vt:lpstr>
      <vt:lpstr>V jaké fázi realizace záměru?</vt:lpstr>
      <vt:lpstr>IPPC: Postup</vt:lpstr>
      <vt:lpstr>IPPC: Účastníci řízení - § 7</vt:lpstr>
      <vt:lpstr>IPPC: Účastníci řízení - § 7</vt:lpstr>
      <vt:lpstr>Prezentace aplikace PowerPoint</vt:lpstr>
      <vt:lpstr>Změny integrovaného povolení</vt:lpstr>
      <vt:lpstr>Prezentace aplikace PowerPoint</vt:lpstr>
      <vt:lpstr>Prezentace aplikace PowerPoint</vt:lpstr>
      <vt:lpstr>BAT a BREF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</vt:lpstr>
      <vt:lpstr>Zánik</vt:lpstr>
      <vt:lpstr>Integrovaný registr znečištění</vt:lpstr>
      <vt:lpstr>Judikatura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Justice in the Czech Republic: Statistics and Data Analysis</dc:title>
  <dc:creator>Vomáčka Crew</dc:creator>
  <cp:lastModifiedBy>Vojtěch Vomáčka</cp:lastModifiedBy>
  <cp:revision>290</cp:revision>
  <dcterms:modified xsi:type="dcterms:W3CDTF">2023-09-27T09:39:49Z</dcterms:modified>
</cp:coreProperties>
</file>