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0"/>
  </p:notesMasterIdLst>
  <p:handoutMasterIdLst>
    <p:handoutMasterId r:id="rId31"/>
  </p:handoutMasterIdLst>
  <p:sldIdLst>
    <p:sldId id="256" r:id="rId5"/>
    <p:sldId id="257" r:id="rId6"/>
    <p:sldId id="259" r:id="rId7"/>
    <p:sldId id="276" r:id="rId8"/>
    <p:sldId id="258" r:id="rId9"/>
    <p:sldId id="260" r:id="rId10"/>
    <p:sldId id="261" r:id="rId11"/>
    <p:sldId id="279" r:id="rId12"/>
    <p:sldId id="262" r:id="rId13"/>
    <p:sldId id="263" r:id="rId14"/>
    <p:sldId id="264" r:id="rId15"/>
    <p:sldId id="277" r:id="rId16"/>
    <p:sldId id="278" r:id="rId17"/>
    <p:sldId id="265" r:id="rId18"/>
    <p:sldId id="280" r:id="rId19"/>
    <p:sldId id="281" r:id="rId20"/>
    <p:sldId id="266" r:id="rId21"/>
    <p:sldId id="267" r:id="rId22"/>
    <p:sldId id="270" r:id="rId23"/>
    <p:sldId id="271" r:id="rId24"/>
    <p:sldId id="272" r:id="rId25"/>
    <p:sldId id="273" r:id="rId26"/>
    <p:sldId id="274" r:id="rId27"/>
    <p:sldId id="282" r:id="rId28"/>
    <p:sldId id="275" r:id="rId2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8" autoAdjust="0"/>
    <p:restoredTop sz="95768" autoAdjust="0"/>
  </p:normalViewPr>
  <p:slideViewPr>
    <p:cSldViewPr snapToGrid="0">
      <p:cViewPr varScale="1">
        <p:scale>
          <a:sx n="112" d="100"/>
          <a:sy n="112" d="100"/>
        </p:scale>
        <p:origin x="608" y="200"/>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4" name="Obrázek 8">
            <a:extLst>
              <a:ext uri="{FF2B5EF4-FFF2-40B4-BE49-F238E27FC236}">
                <a16:creationId xmlns:a16="http://schemas.microsoft.com/office/drawing/2014/main" id="{F4BEF68F-D2E3-A445-BE69-DE5712F4B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8" name="Obrázek 8">
            <a:extLst>
              <a:ext uri="{FF2B5EF4-FFF2-40B4-BE49-F238E27FC236}">
                <a16:creationId xmlns:a16="http://schemas.microsoft.com/office/drawing/2014/main" id="{3670C515-4DAA-7F4B-92D5-CBE7140375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10" name="Obrázek 8">
            <a:extLst>
              <a:ext uri="{FF2B5EF4-FFF2-40B4-BE49-F238E27FC236}">
                <a16:creationId xmlns:a16="http://schemas.microsoft.com/office/drawing/2014/main" id="{D2567773-B605-2B43-9036-93D644655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91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91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9"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5"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59BBB889-9A7B-9D4F-983C-EF6BCB924D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8B634E8E-DBA3-B14F-81EC-219FEC2F82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Obrázek 8">
            <a:extLst>
              <a:ext uri="{FF2B5EF4-FFF2-40B4-BE49-F238E27FC236}">
                <a16:creationId xmlns:a16="http://schemas.microsoft.com/office/drawing/2014/main" id="{F5224E24-147F-EE43-B65A-19061D0BD9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9" name="Obrázek 8">
            <a:extLst>
              <a:ext uri="{FF2B5EF4-FFF2-40B4-BE49-F238E27FC236}">
                <a16:creationId xmlns:a16="http://schemas.microsoft.com/office/drawing/2014/main" id="{9FA8E4E0-B396-804E-A80F-F901C2CBAF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17" name="Obrázek 8">
            <a:extLst>
              <a:ext uri="{FF2B5EF4-FFF2-40B4-BE49-F238E27FC236}">
                <a16:creationId xmlns:a16="http://schemas.microsoft.com/office/drawing/2014/main" id="{A63F5DF2-7BE9-9D42-95D5-0960F0062F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7" name="Obrázek 8">
            <a:extLst>
              <a:ext uri="{FF2B5EF4-FFF2-40B4-BE49-F238E27FC236}">
                <a16:creationId xmlns:a16="http://schemas.microsoft.com/office/drawing/2014/main" id="{2B91F2EA-D76F-7D4C-960D-6E3E77E718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7" name="Obrázek 8">
            <a:extLst>
              <a:ext uri="{FF2B5EF4-FFF2-40B4-BE49-F238E27FC236}">
                <a16:creationId xmlns:a16="http://schemas.microsoft.com/office/drawing/2014/main" id="{E7FAA686-EF64-0D47-AFF9-2958D27898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dirty="0"/>
              <a:t>Nekalá soutěž a pirátské platformy pro sdílení obsahu online</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cs-CZ" sz="2000" dirty="0">
                <a:solidFill>
                  <a:srgbClr val="0000DC"/>
                </a:solidFill>
              </a:rPr>
              <a:t>Nekalá soutěž a právní aspekty reklamy</a:t>
            </a:r>
          </a:p>
          <a:p>
            <a:r>
              <a:rPr lang="cs-CZ" sz="2000" dirty="0">
                <a:solidFill>
                  <a:srgbClr val="0000DC"/>
                </a:solidFill>
              </a:rPr>
              <a:t>David Nepustil</a:t>
            </a:r>
          </a:p>
          <a:p>
            <a:r>
              <a:rPr lang="cs-CZ" sz="2000" dirty="0">
                <a:solidFill>
                  <a:srgbClr val="0000DC"/>
                </a:solidFill>
              </a:rPr>
              <a:t>27. 11. 2023</a:t>
            </a:r>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79CE2EC-E365-13CD-DE33-0EB07C22719A}"/>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F27BAF46-96CB-5A95-7C5B-FE0CD7657A72}"/>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FF081935-219B-9F9C-0FF3-383069C98EB5}"/>
              </a:ext>
            </a:extLst>
          </p:cNvPr>
          <p:cNvSpPr>
            <a:spLocks noGrp="1"/>
          </p:cNvSpPr>
          <p:nvPr>
            <p:ph type="title"/>
          </p:nvPr>
        </p:nvSpPr>
        <p:spPr/>
        <p:txBody>
          <a:bodyPr/>
          <a:lstStyle/>
          <a:p>
            <a:r>
              <a:rPr lang="cs-CZ" dirty="0"/>
              <a:t>Rozpor s dobrými mravy soutěže</a:t>
            </a:r>
          </a:p>
        </p:txBody>
      </p:sp>
      <p:sp>
        <p:nvSpPr>
          <p:cNvPr id="5" name="Zástupný obsah 4">
            <a:extLst>
              <a:ext uri="{FF2B5EF4-FFF2-40B4-BE49-F238E27FC236}">
                <a16:creationId xmlns:a16="http://schemas.microsoft.com/office/drawing/2014/main" id="{B0BFDC84-F6F6-CD36-3166-98FA5447E5FD}"/>
              </a:ext>
            </a:extLst>
          </p:cNvPr>
          <p:cNvSpPr>
            <a:spLocks noGrp="1"/>
          </p:cNvSpPr>
          <p:nvPr>
            <p:ph idx="1"/>
          </p:nvPr>
        </p:nvSpPr>
        <p:spPr>
          <a:xfrm>
            <a:off x="720000" y="1646282"/>
            <a:ext cx="10753200" cy="4139998"/>
          </a:xfrm>
        </p:spPr>
        <p:txBody>
          <a:bodyPr/>
          <a:lstStyle/>
          <a:p>
            <a:pPr>
              <a:lnSpc>
                <a:spcPct val="150000"/>
              </a:lnSpc>
            </a:pPr>
            <a:r>
              <a:rPr lang="cs-CZ" sz="2400" dirty="0"/>
              <a:t>V případě pirátských platforem nejproblematičtější znak nekalé soutěže.</a:t>
            </a:r>
          </a:p>
          <a:p>
            <a:pPr>
              <a:lnSpc>
                <a:spcPct val="150000"/>
              </a:lnSpc>
            </a:pPr>
            <a:r>
              <a:rPr lang="cs-CZ" sz="2400" dirty="0"/>
              <a:t>Porušení norem veřejného či soukromého práva se soutěžním přesahem.</a:t>
            </a:r>
          </a:p>
          <a:p>
            <a:pPr>
              <a:lnSpc>
                <a:spcPct val="150000"/>
              </a:lnSpc>
            </a:pPr>
            <a:r>
              <a:rPr lang="cs-CZ" sz="2400" dirty="0"/>
              <a:t>Porušení norem autorského práva:</a:t>
            </a:r>
          </a:p>
          <a:p>
            <a:pPr lvl="1">
              <a:lnSpc>
                <a:spcPct val="150000"/>
              </a:lnSpc>
            </a:pPr>
            <a:r>
              <a:rPr lang="cs-CZ" dirty="0"/>
              <a:t>„Zvláštní“ odpovědnost dle § 46 AZ.</a:t>
            </a:r>
          </a:p>
          <a:p>
            <a:pPr lvl="1">
              <a:lnSpc>
                <a:spcPct val="150000"/>
              </a:lnSpc>
            </a:pPr>
            <a:r>
              <a:rPr lang="cs-CZ" dirty="0"/>
              <a:t>„Přímá“ odpovědnost dle </a:t>
            </a:r>
            <a:r>
              <a:rPr lang="cs-CZ" dirty="0">
                <a:effectLst/>
                <a:latin typeface="Arial" panose="020B0604020202020204" pitchFamily="34" charset="0"/>
              </a:rPr>
              <a:t>§ 18 odst. 2 věta první a § 40 AZ.</a:t>
            </a:r>
            <a:endParaRPr lang="cs-CZ" dirty="0"/>
          </a:p>
          <a:p>
            <a:pPr lvl="1">
              <a:lnSpc>
                <a:spcPct val="150000"/>
              </a:lnSpc>
            </a:pPr>
            <a:r>
              <a:rPr lang="cs-CZ" dirty="0"/>
              <a:t>„Nepřímá“ odpovědnost dle § 5 odst. 1 zákona o některých službách informační společnosti.</a:t>
            </a:r>
          </a:p>
          <a:p>
            <a:pPr>
              <a:lnSpc>
                <a:spcPct val="150000"/>
              </a:lnSpc>
            </a:pPr>
            <a:r>
              <a:rPr lang="cs-CZ" sz="2400" dirty="0"/>
              <a:t>Rozpor s dobrými mravy soutěže bez dalšího.</a:t>
            </a:r>
          </a:p>
        </p:txBody>
      </p:sp>
    </p:spTree>
    <p:extLst>
      <p:ext uri="{BB962C8B-B14F-4D97-AF65-F5344CB8AC3E}">
        <p14:creationId xmlns:p14="http://schemas.microsoft.com/office/powerpoint/2010/main" val="707231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880BFAC-F707-C6D1-EE26-C65D32FD7247}"/>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D7CE1EFC-7B30-3761-874A-CFF8AA5D4B8A}"/>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859DFD67-B6A6-10AF-CFC7-A9B55E1F911A}"/>
              </a:ext>
            </a:extLst>
          </p:cNvPr>
          <p:cNvSpPr>
            <a:spLocks noGrp="1"/>
          </p:cNvSpPr>
          <p:nvPr>
            <p:ph type="title"/>
          </p:nvPr>
        </p:nvSpPr>
        <p:spPr/>
        <p:txBody>
          <a:bodyPr/>
          <a:lstStyle/>
          <a:p>
            <a:r>
              <a:rPr lang="cs-CZ" dirty="0"/>
              <a:t>„Zvláštní“ odpovědnost I</a:t>
            </a:r>
          </a:p>
        </p:txBody>
      </p:sp>
      <p:sp>
        <p:nvSpPr>
          <p:cNvPr id="5" name="Zástupný obsah 4">
            <a:extLst>
              <a:ext uri="{FF2B5EF4-FFF2-40B4-BE49-F238E27FC236}">
                <a16:creationId xmlns:a16="http://schemas.microsoft.com/office/drawing/2014/main" id="{E149278D-FFD7-D4E5-5A4A-D77DBEC04D36}"/>
              </a:ext>
            </a:extLst>
          </p:cNvPr>
          <p:cNvSpPr>
            <a:spLocks noGrp="1"/>
          </p:cNvSpPr>
          <p:nvPr>
            <p:ph idx="1"/>
          </p:nvPr>
        </p:nvSpPr>
        <p:spPr>
          <a:xfrm>
            <a:off x="720000" y="1406252"/>
            <a:ext cx="10753200" cy="4139998"/>
          </a:xfrm>
        </p:spPr>
        <p:txBody>
          <a:bodyPr/>
          <a:lstStyle/>
          <a:p>
            <a:r>
              <a:rPr lang="cs-CZ" sz="2000" dirty="0"/>
              <a:t>Novela AZ účinná od 5. 1. 2023.</a:t>
            </a:r>
          </a:p>
          <a:p>
            <a:r>
              <a:rPr lang="cs-CZ" sz="2000" dirty="0"/>
              <a:t>Transpozice směrnice Evropského parlamentu a Rady (EU) 2019/790.</a:t>
            </a:r>
          </a:p>
          <a:p>
            <a:r>
              <a:rPr lang="cs-CZ" sz="2000" b="1" dirty="0"/>
              <a:t>§ 18/2 AZ</a:t>
            </a:r>
            <a:r>
              <a:rPr lang="cs-CZ" sz="2000" dirty="0"/>
              <a:t>: </a:t>
            </a:r>
            <a:r>
              <a:rPr lang="cs-CZ" sz="2000" i="1" dirty="0"/>
              <a:t>Sdělováním díla veřejnosti je také zpřístupňování díla veřejnosti poskytovatelem služby pro sdílení obsahu online podle § 46/1, bylo-li dílo nahráno uživatelem takové služby.</a:t>
            </a:r>
          </a:p>
          <a:p>
            <a:r>
              <a:rPr lang="cs-CZ" sz="2000" b="1" dirty="0"/>
              <a:t>§ 46/1 AZ</a:t>
            </a:r>
            <a:r>
              <a:rPr lang="cs-CZ" sz="2000" dirty="0"/>
              <a:t>: </a:t>
            </a:r>
            <a:r>
              <a:rPr lang="cs-CZ" sz="2000" i="1" dirty="0"/>
              <a:t>Poskytovatelem služby pro sdílení obsahu online se rozumí poskytovatel služby informační společnosti, jejímž hlavním účelem nebo jedním z hlavních účelů je </a:t>
            </a:r>
            <a:r>
              <a:rPr lang="cs-CZ" sz="2000" b="1" i="1" dirty="0"/>
              <a:t>ukládat a sdělovat veřejnosti velký počet děl nahrávaných uživatelem </a:t>
            </a:r>
            <a:r>
              <a:rPr lang="cs-CZ" sz="2000" i="1" dirty="0"/>
              <a:t>takové služby a která </a:t>
            </a:r>
            <a:r>
              <a:rPr lang="cs-CZ" sz="2000" b="1" i="1" dirty="0"/>
              <a:t>soutěží nebo může soutěžit s jinými online službami zpřístupňujícími díla stejné cílové skupině</a:t>
            </a:r>
            <a:r>
              <a:rPr lang="cs-CZ" sz="2000" i="1" dirty="0"/>
              <a:t>, přičemž poskytovatel takové služby tato díla </a:t>
            </a:r>
            <a:r>
              <a:rPr lang="cs-CZ" sz="2000" b="1" i="1" dirty="0"/>
              <a:t>uspořádává</a:t>
            </a:r>
            <a:r>
              <a:rPr lang="cs-CZ" sz="2000" i="1" dirty="0"/>
              <a:t> a </a:t>
            </a:r>
            <a:r>
              <a:rPr lang="cs-CZ" sz="2000" b="1" i="1" dirty="0"/>
              <a:t>propaguje</a:t>
            </a:r>
            <a:r>
              <a:rPr lang="cs-CZ" sz="2000" i="1" dirty="0"/>
              <a:t> za účelem </a:t>
            </a:r>
            <a:r>
              <a:rPr lang="cs-CZ" sz="2000" b="1" i="1" dirty="0"/>
              <a:t>zisku</a:t>
            </a:r>
            <a:r>
              <a:rPr lang="cs-CZ" sz="2000" i="1" dirty="0"/>
              <a:t>.</a:t>
            </a:r>
          </a:p>
        </p:txBody>
      </p:sp>
    </p:spTree>
    <p:extLst>
      <p:ext uri="{BB962C8B-B14F-4D97-AF65-F5344CB8AC3E}">
        <p14:creationId xmlns:p14="http://schemas.microsoft.com/office/powerpoint/2010/main" val="1825956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987E0B3-CCB1-213C-64D8-1F1A678C74A1}"/>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98BD9471-C68E-D18A-0E4D-451D4F9EB519}"/>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62C0E831-8CC8-523A-7902-869E18846D90}"/>
              </a:ext>
            </a:extLst>
          </p:cNvPr>
          <p:cNvSpPr>
            <a:spLocks noGrp="1"/>
          </p:cNvSpPr>
          <p:nvPr>
            <p:ph type="title"/>
          </p:nvPr>
        </p:nvSpPr>
        <p:spPr>
          <a:xfrm>
            <a:off x="720000" y="297090"/>
            <a:ext cx="10753200" cy="451576"/>
          </a:xfrm>
        </p:spPr>
        <p:txBody>
          <a:bodyPr/>
          <a:lstStyle/>
          <a:p>
            <a:r>
              <a:rPr lang="cs-CZ" dirty="0"/>
              <a:t>„Zvláštní“ odpovědnost II</a:t>
            </a:r>
          </a:p>
        </p:txBody>
      </p:sp>
      <p:sp>
        <p:nvSpPr>
          <p:cNvPr id="5" name="Zástupný obsah 4">
            <a:extLst>
              <a:ext uri="{FF2B5EF4-FFF2-40B4-BE49-F238E27FC236}">
                <a16:creationId xmlns:a16="http://schemas.microsoft.com/office/drawing/2014/main" id="{0B497226-EA4B-06A0-C185-5B3B05526C97}"/>
              </a:ext>
            </a:extLst>
          </p:cNvPr>
          <p:cNvSpPr>
            <a:spLocks noGrp="1"/>
          </p:cNvSpPr>
          <p:nvPr>
            <p:ph idx="1"/>
          </p:nvPr>
        </p:nvSpPr>
        <p:spPr>
          <a:xfrm>
            <a:off x="720000" y="903332"/>
            <a:ext cx="10753200" cy="4139998"/>
          </a:xfrm>
        </p:spPr>
        <p:txBody>
          <a:bodyPr/>
          <a:lstStyle/>
          <a:p>
            <a:pPr>
              <a:lnSpc>
                <a:spcPct val="150000"/>
              </a:lnSpc>
            </a:pPr>
            <a:r>
              <a:rPr lang="cs-CZ" sz="2000" b="1" dirty="0"/>
              <a:t>§ 46/2 AZ</a:t>
            </a:r>
            <a:r>
              <a:rPr lang="cs-CZ" sz="2000" dirty="0"/>
              <a:t>; nevztahuje se na: neziskové online encyklopedie, neziskové vzdělávací a vědecké úložiště, platformy pro vývoj a sdílení softwaru s otevřeným zdrojovým kódem, služby elektronických komunikací, online tržiště a mezipodnikové cloudové služby a </a:t>
            </a:r>
            <a:r>
              <a:rPr lang="cs-CZ" sz="2000" b="1" dirty="0"/>
              <a:t>cloudové služby, které uživatelům umožňují nahrávat obsah pro vlastní potřebu</a:t>
            </a:r>
          </a:p>
          <a:p>
            <a:pPr>
              <a:lnSpc>
                <a:spcPct val="150000"/>
              </a:lnSpc>
            </a:pPr>
            <a:r>
              <a:rPr lang="cs-CZ" sz="2000" b="1" dirty="0"/>
              <a:t>§ 47/1 AZ</a:t>
            </a:r>
            <a:r>
              <a:rPr lang="cs-CZ" sz="2000" dirty="0"/>
              <a:t>: </a:t>
            </a:r>
            <a:r>
              <a:rPr lang="cs-CZ" sz="2000" i="1" dirty="0"/>
              <a:t>Poskytovatel služby pro sdílení obsahu online neodpovídá za neoprávněné sdělování díla, pokud:</a:t>
            </a:r>
          </a:p>
          <a:p>
            <a:pPr marL="552600" lvl="1" indent="-228600">
              <a:lnSpc>
                <a:spcPct val="150000"/>
              </a:lnSpc>
              <a:buFont typeface="+mj-lt"/>
              <a:buAutoNum type="alphaLcParenR"/>
            </a:pPr>
            <a:r>
              <a:rPr lang="cs-CZ" sz="1800" i="1" dirty="0"/>
              <a:t>vynaložil nejlepší úsilí k získání oprávnění k výkonu tohoto práva,</a:t>
            </a:r>
          </a:p>
          <a:p>
            <a:pPr marL="552600" lvl="1" indent="-228600">
              <a:lnSpc>
                <a:spcPct val="150000"/>
              </a:lnSpc>
              <a:buFont typeface="+mj-lt"/>
              <a:buAutoNum type="alphaLcParenR"/>
            </a:pPr>
            <a:r>
              <a:rPr lang="cs-CZ" sz="1800" i="1" dirty="0"/>
              <a:t>v souladu s vysokými odvětvovými standardy odborné péče vynaložil nejlepší úsilí k zamezení nahrání díla, o kterém mu autor poskytl relevantní a nezbytné informace, a</a:t>
            </a:r>
          </a:p>
          <a:p>
            <a:pPr marL="552600" lvl="1" indent="-228600">
              <a:lnSpc>
                <a:spcPct val="150000"/>
              </a:lnSpc>
              <a:buFont typeface="+mj-lt"/>
              <a:buAutoNum type="alphaLcParenR"/>
            </a:pPr>
            <a:r>
              <a:rPr lang="cs-CZ" sz="1800" i="1" dirty="0"/>
              <a:t>neprodleně poté, co obdržel od autora dostatečně odůvodněné oznámení, znemožnil přístup k dílu nebo je odstranil ze svých internetových stránek a vynaložil nejlepší úsilí k zamezení jeho opětovnému nahrání v souladu s písmenem b).</a:t>
            </a:r>
          </a:p>
        </p:txBody>
      </p:sp>
    </p:spTree>
    <p:extLst>
      <p:ext uri="{BB962C8B-B14F-4D97-AF65-F5344CB8AC3E}">
        <p14:creationId xmlns:p14="http://schemas.microsoft.com/office/powerpoint/2010/main" val="333566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B87F38E-4219-6565-5C86-76FC7576685A}"/>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E12E7CD0-4560-92C6-7EF3-66A7986BE036}"/>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F85079CB-AE56-54DC-8824-E3A832FC48D1}"/>
              </a:ext>
            </a:extLst>
          </p:cNvPr>
          <p:cNvSpPr>
            <a:spLocks noGrp="1"/>
          </p:cNvSpPr>
          <p:nvPr>
            <p:ph type="title"/>
          </p:nvPr>
        </p:nvSpPr>
        <p:spPr/>
        <p:txBody>
          <a:bodyPr/>
          <a:lstStyle/>
          <a:p>
            <a:r>
              <a:rPr lang="cs-CZ" dirty="0"/>
              <a:t>„Zvláštní“ odpovědnost III</a:t>
            </a:r>
          </a:p>
        </p:txBody>
      </p:sp>
      <p:sp>
        <p:nvSpPr>
          <p:cNvPr id="5" name="Zástupný obsah 4">
            <a:extLst>
              <a:ext uri="{FF2B5EF4-FFF2-40B4-BE49-F238E27FC236}">
                <a16:creationId xmlns:a16="http://schemas.microsoft.com/office/drawing/2014/main" id="{9E194576-CD39-7A5C-09E2-BF3645608532}"/>
              </a:ext>
            </a:extLst>
          </p:cNvPr>
          <p:cNvSpPr>
            <a:spLocks noGrp="1"/>
          </p:cNvSpPr>
          <p:nvPr>
            <p:ph idx="1"/>
          </p:nvPr>
        </p:nvSpPr>
        <p:spPr>
          <a:xfrm>
            <a:off x="720000" y="1554842"/>
            <a:ext cx="10753200" cy="4139998"/>
          </a:xfrm>
        </p:spPr>
        <p:txBody>
          <a:bodyPr/>
          <a:lstStyle/>
          <a:p>
            <a:pPr>
              <a:lnSpc>
                <a:spcPct val="200000"/>
              </a:lnSpc>
            </a:pPr>
            <a:r>
              <a:rPr lang="cs-CZ" sz="2400" dirty="0"/>
              <a:t>Motivace úložišť k zavádění technických řešení proti porušování autorských práv a k získávání licencí.</a:t>
            </a:r>
          </a:p>
          <a:p>
            <a:pPr>
              <a:lnSpc>
                <a:spcPct val="200000"/>
              </a:lnSpc>
            </a:pPr>
            <a:r>
              <a:rPr lang="cs-CZ" sz="2400" dirty="0"/>
              <a:t>DZ k § 47/1 AZ: Platformy, jejichž hlavním účelem je pirátství, mají být odpovědné vždy.</a:t>
            </a:r>
          </a:p>
          <a:p>
            <a:pPr>
              <a:lnSpc>
                <a:spcPct val="200000"/>
              </a:lnSpc>
            </a:pPr>
            <a:r>
              <a:rPr lang="cs-CZ" sz="2400" dirty="0"/>
              <a:t>Odpovědnost i za zveřejňování děl, která předtím ještě zveřejněna nebyla (tj. povinnost předcházení dalšímu porušování i v případě nových děl).</a:t>
            </a:r>
          </a:p>
        </p:txBody>
      </p:sp>
    </p:spTree>
    <p:extLst>
      <p:ext uri="{BB962C8B-B14F-4D97-AF65-F5344CB8AC3E}">
        <p14:creationId xmlns:p14="http://schemas.microsoft.com/office/powerpoint/2010/main" val="3049443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9E1631D-7D8F-186A-E48D-BC0AC560EDFF}"/>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90E31FCB-7F13-C995-5193-EBCCFB8CBD62}"/>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7DF2C183-5D3E-7998-6702-F13BC11BE7F0}"/>
              </a:ext>
            </a:extLst>
          </p:cNvPr>
          <p:cNvSpPr>
            <a:spLocks noGrp="1"/>
          </p:cNvSpPr>
          <p:nvPr>
            <p:ph type="title"/>
          </p:nvPr>
        </p:nvSpPr>
        <p:spPr>
          <a:xfrm>
            <a:off x="720000" y="525690"/>
            <a:ext cx="10753200" cy="451576"/>
          </a:xfrm>
        </p:spPr>
        <p:txBody>
          <a:bodyPr/>
          <a:lstStyle/>
          <a:p>
            <a:r>
              <a:rPr lang="cs-CZ" dirty="0"/>
              <a:t>„Přímá“ odpovědnost</a:t>
            </a:r>
          </a:p>
        </p:txBody>
      </p:sp>
      <p:sp>
        <p:nvSpPr>
          <p:cNvPr id="5" name="Zástupný obsah 4">
            <a:extLst>
              <a:ext uri="{FF2B5EF4-FFF2-40B4-BE49-F238E27FC236}">
                <a16:creationId xmlns:a16="http://schemas.microsoft.com/office/drawing/2014/main" id="{55DCFA2A-7511-ACEE-7822-C1ED20E52AB1}"/>
              </a:ext>
            </a:extLst>
          </p:cNvPr>
          <p:cNvSpPr>
            <a:spLocks noGrp="1"/>
          </p:cNvSpPr>
          <p:nvPr>
            <p:ph idx="1"/>
          </p:nvPr>
        </p:nvSpPr>
        <p:spPr>
          <a:xfrm>
            <a:off x="720000" y="1074782"/>
            <a:ext cx="10753200" cy="4139998"/>
          </a:xfrm>
        </p:spPr>
        <p:txBody>
          <a:bodyPr/>
          <a:lstStyle/>
          <a:p>
            <a:pPr>
              <a:lnSpc>
                <a:spcPct val="150000"/>
              </a:lnSpc>
            </a:pPr>
            <a:r>
              <a:rPr lang="cs-CZ" sz="2200" dirty="0"/>
              <a:t>§ 18/2 + § 40 AZ.</a:t>
            </a:r>
          </a:p>
          <a:p>
            <a:pPr>
              <a:lnSpc>
                <a:spcPct val="150000"/>
              </a:lnSpc>
            </a:pPr>
            <a:r>
              <a:rPr lang="cs-CZ" sz="2200" dirty="0"/>
              <a:t>Rozsudek SDEU ve spojených věcech C-682/18 a C-683/18 (YouTube a </a:t>
            </a:r>
            <a:r>
              <a:rPr lang="cs-CZ" sz="2200" dirty="0" err="1"/>
              <a:t>Cyando</a:t>
            </a:r>
            <a:r>
              <a:rPr lang="cs-CZ" sz="2200" dirty="0"/>
              <a:t>).</a:t>
            </a:r>
          </a:p>
          <a:p>
            <a:pPr>
              <a:lnSpc>
                <a:spcPct val="150000"/>
              </a:lnSpc>
            </a:pPr>
            <a:r>
              <a:rPr lang="cs-CZ" sz="2200" dirty="0"/>
              <a:t>Ochrana práv již porušených, ale i těch, jejichž porušení teprve </a:t>
            </a:r>
            <a:r>
              <a:rPr lang="cs-CZ" sz="2200" u="sng" dirty="0"/>
              <a:t>hrozí.</a:t>
            </a:r>
          </a:p>
          <a:p>
            <a:pPr>
              <a:lnSpc>
                <a:spcPct val="150000"/>
              </a:lnSpc>
            </a:pPr>
            <a:r>
              <a:rPr lang="cs-CZ" sz="2200" dirty="0"/>
              <a:t>Aktivní role provozovatele platformy.</a:t>
            </a:r>
          </a:p>
          <a:p>
            <a:pPr>
              <a:lnSpc>
                <a:spcPct val="150000"/>
              </a:lnSpc>
            </a:pPr>
            <a:r>
              <a:rPr lang="cs-CZ" sz="2200" dirty="0"/>
              <a:t>Podmínky “přímé“ odpovědnosti:</a:t>
            </a:r>
          </a:p>
          <a:p>
            <a:pPr lvl="1">
              <a:lnSpc>
                <a:spcPct val="150000"/>
              </a:lnSpc>
            </a:pPr>
            <a:r>
              <a:rPr lang="cs-CZ" sz="1800" dirty="0"/>
              <a:t>Konkrétní vědomost provozovatele o protiprávním zpřístupnění chráněného obsahu.</a:t>
            </a:r>
          </a:p>
          <a:p>
            <a:pPr lvl="1">
              <a:lnSpc>
                <a:spcPct val="150000"/>
              </a:lnSpc>
            </a:pPr>
            <a:r>
              <a:rPr lang="cs-CZ" sz="1800" dirty="0"/>
              <a:t>Obecná vědomost provozovatele o využívání dané platformy k porušování autorských práv.</a:t>
            </a:r>
          </a:p>
          <a:p>
            <a:pPr lvl="1">
              <a:lnSpc>
                <a:spcPct val="150000"/>
              </a:lnSpc>
            </a:pPr>
            <a:r>
              <a:rPr lang="cs-CZ" sz="1800" dirty="0"/>
              <a:t>Absence technických řešení proti porušování autorských práv.</a:t>
            </a:r>
          </a:p>
          <a:p>
            <a:pPr lvl="1">
              <a:lnSpc>
                <a:spcPct val="150000"/>
              </a:lnSpc>
            </a:pPr>
            <a:r>
              <a:rPr lang="cs-CZ" sz="1800" dirty="0"/>
              <a:t>Podíl na výběru chráněných obsahů.</a:t>
            </a:r>
          </a:p>
          <a:p>
            <a:pPr lvl="1">
              <a:lnSpc>
                <a:spcPct val="150000"/>
              </a:lnSpc>
            </a:pPr>
            <a:r>
              <a:rPr lang="cs-CZ" sz="1800" dirty="0"/>
              <a:t>Vědomá podpora porušování autorských práv – </a:t>
            </a:r>
            <a:r>
              <a:rPr lang="cs-CZ" sz="1800" b="1" dirty="0"/>
              <a:t>hospodářský model podporující porušování autorských práv</a:t>
            </a:r>
            <a:r>
              <a:rPr lang="cs-CZ" sz="1800" dirty="0"/>
              <a:t>.</a:t>
            </a:r>
          </a:p>
        </p:txBody>
      </p:sp>
    </p:spTree>
    <p:extLst>
      <p:ext uri="{BB962C8B-B14F-4D97-AF65-F5344CB8AC3E}">
        <p14:creationId xmlns:p14="http://schemas.microsoft.com/office/powerpoint/2010/main" val="54009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9415AB9-ABE2-3710-F98A-00D407233B52}"/>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7B22676B-2F44-FC5C-26EC-8EB76F2F286C}"/>
              </a:ext>
            </a:extLst>
          </p:cNvPr>
          <p:cNvSpPr>
            <a:spLocks noGrp="1"/>
          </p:cNvSpPr>
          <p:nvPr>
            <p:ph type="sldNum" sz="quarter" idx="11"/>
          </p:nvPr>
        </p:nvSpPr>
        <p:spPr/>
        <p:txBody>
          <a:bodyPr/>
          <a:lstStyle/>
          <a:p>
            <a:fld id="{D6D6C118-631F-4A80-9886-907009361577}" type="slidenum">
              <a:rPr lang="cs-CZ" altLang="cs-CZ" smtClean="0"/>
              <a:pPr/>
              <a:t>15</a:t>
            </a:fld>
            <a:endParaRPr lang="cs-CZ" altLang="cs-CZ" dirty="0"/>
          </a:p>
        </p:txBody>
      </p:sp>
      <p:pic>
        <p:nvPicPr>
          <p:cNvPr id="5" name="Obrázek 4" descr="Obsah obrázku text, snímek obrazovky, Písmo&#10;&#10;Popis byl vytvořen automaticky">
            <a:extLst>
              <a:ext uri="{FF2B5EF4-FFF2-40B4-BE49-F238E27FC236}">
                <a16:creationId xmlns:a16="http://schemas.microsoft.com/office/drawing/2014/main" id="{F257D882-AFA6-2A7A-3910-9F94AFF91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659131"/>
            <a:ext cx="3823970" cy="1901842"/>
          </a:xfrm>
          <a:prstGeom prst="rect">
            <a:avLst/>
          </a:prstGeom>
        </p:spPr>
      </p:pic>
      <p:sp>
        <p:nvSpPr>
          <p:cNvPr id="6" name="TextovéPole 5">
            <a:extLst>
              <a:ext uri="{FF2B5EF4-FFF2-40B4-BE49-F238E27FC236}">
                <a16:creationId xmlns:a16="http://schemas.microsoft.com/office/drawing/2014/main" id="{BC6488FB-4A61-04D5-C2D9-0C982BF1C44B}"/>
              </a:ext>
            </a:extLst>
          </p:cNvPr>
          <p:cNvSpPr txBox="1"/>
          <p:nvPr/>
        </p:nvSpPr>
        <p:spPr>
          <a:xfrm>
            <a:off x="1809025" y="2560973"/>
            <a:ext cx="1645920" cy="307777"/>
          </a:xfrm>
          <a:prstGeom prst="rect">
            <a:avLst/>
          </a:prstGeom>
          <a:noFill/>
        </p:spPr>
        <p:txBody>
          <a:bodyPr wrap="square" rtlCol="0">
            <a:spAutoFit/>
          </a:bodyPr>
          <a:lstStyle/>
          <a:p>
            <a:pPr algn="ctr"/>
            <a:r>
              <a:rPr lang="cs-CZ" sz="1400" i="1" dirty="0" err="1">
                <a:latin typeface="+mn-lt"/>
              </a:rPr>
              <a:t>Přehraj.to</a:t>
            </a:r>
            <a:endParaRPr lang="cs-CZ" sz="1400" i="1" dirty="0">
              <a:latin typeface="+mn-lt"/>
            </a:endParaRPr>
          </a:p>
        </p:txBody>
      </p:sp>
      <p:pic>
        <p:nvPicPr>
          <p:cNvPr id="8" name="Obrázek 7" descr="Obsah obrázku text, snímek obrazovky, Písmo, číslo&#10;&#10;Popis byl vytvořen automaticky">
            <a:extLst>
              <a:ext uri="{FF2B5EF4-FFF2-40B4-BE49-F238E27FC236}">
                <a16:creationId xmlns:a16="http://schemas.microsoft.com/office/drawing/2014/main" id="{0BEE1463-174F-76D7-179E-A1CA801E4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3123924"/>
            <a:ext cx="5811258" cy="2677782"/>
          </a:xfrm>
          <a:prstGeom prst="rect">
            <a:avLst/>
          </a:prstGeom>
        </p:spPr>
      </p:pic>
      <p:sp>
        <p:nvSpPr>
          <p:cNvPr id="9" name="TextovéPole 8">
            <a:extLst>
              <a:ext uri="{FF2B5EF4-FFF2-40B4-BE49-F238E27FC236}">
                <a16:creationId xmlns:a16="http://schemas.microsoft.com/office/drawing/2014/main" id="{B1CF976C-C295-F3AB-8E0B-73518D50DEEE}"/>
              </a:ext>
            </a:extLst>
          </p:cNvPr>
          <p:cNvSpPr txBox="1"/>
          <p:nvPr/>
        </p:nvSpPr>
        <p:spPr>
          <a:xfrm>
            <a:off x="2631985" y="5860839"/>
            <a:ext cx="1645920" cy="307777"/>
          </a:xfrm>
          <a:prstGeom prst="rect">
            <a:avLst/>
          </a:prstGeom>
          <a:noFill/>
        </p:spPr>
        <p:txBody>
          <a:bodyPr wrap="square" rtlCol="0">
            <a:spAutoFit/>
          </a:bodyPr>
          <a:lstStyle/>
          <a:p>
            <a:pPr algn="ctr"/>
            <a:r>
              <a:rPr lang="cs-CZ" sz="1400" i="1" dirty="0" err="1">
                <a:latin typeface="+mn-lt"/>
              </a:rPr>
              <a:t>Sledujteto.cz</a:t>
            </a:r>
            <a:endParaRPr lang="cs-CZ" sz="1400" i="1" dirty="0">
              <a:latin typeface="+mn-lt"/>
            </a:endParaRPr>
          </a:p>
        </p:txBody>
      </p:sp>
      <p:pic>
        <p:nvPicPr>
          <p:cNvPr id="11" name="Obrázek 10" descr="Obsah obrázku text, Písmo, snímek obrazovky, algebra&#10;&#10;Popis byl vytvořen automaticky">
            <a:extLst>
              <a:ext uri="{FF2B5EF4-FFF2-40B4-BE49-F238E27FC236}">
                <a16:creationId xmlns:a16="http://schemas.microsoft.com/office/drawing/2014/main" id="{E6FAEFA2-FBA9-8A9F-0330-631349E00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235" y="1056294"/>
            <a:ext cx="5202560" cy="1497493"/>
          </a:xfrm>
          <a:prstGeom prst="rect">
            <a:avLst/>
          </a:prstGeom>
        </p:spPr>
      </p:pic>
      <p:sp>
        <p:nvSpPr>
          <p:cNvPr id="12" name="TextovéPole 11">
            <a:extLst>
              <a:ext uri="{FF2B5EF4-FFF2-40B4-BE49-F238E27FC236}">
                <a16:creationId xmlns:a16="http://schemas.microsoft.com/office/drawing/2014/main" id="{23B16542-D31F-1C87-A227-133B0C43CC33}"/>
              </a:ext>
            </a:extLst>
          </p:cNvPr>
          <p:cNvSpPr txBox="1"/>
          <p:nvPr/>
        </p:nvSpPr>
        <p:spPr>
          <a:xfrm>
            <a:off x="7642135" y="2613171"/>
            <a:ext cx="1645920" cy="307777"/>
          </a:xfrm>
          <a:prstGeom prst="rect">
            <a:avLst/>
          </a:prstGeom>
          <a:noFill/>
        </p:spPr>
        <p:txBody>
          <a:bodyPr wrap="square" rtlCol="0">
            <a:spAutoFit/>
          </a:bodyPr>
          <a:lstStyle/>
          <a:p>
            <a:pPr algn="ctr"/>
            <a:r>
              <a:rPr lang="cs-CZ" sz="1400" i="1" dirty="0" err="1">
                <a:latin typeface="+mn-lt"/>
              </a:rPr>
              <a:t>Přehraj.to</a:t>
            </a:r>
            <a:endParaRPr lang="cs-CZ" sz="1400" i="1" dirty="0">
              <a:latin typeface="+mn-lt"/>
            </a:endParaRPr>
          </a:p>
        </p:txBody>
      </p:sp>
      <p:pic>
        <p:nvPicPr>
          <p:cNvPr id="14" name="Obrázek 13" descr="Obsah obrázku text, snímek obrazovky, Písmo, číslo&#10;&#10;Popis byl vytvořen automaticky">
            <a:extLst>
              <a:ext uri="{FF2B5EF4-FFF2-40B4-BE49-F238E27FC236}">
                <a16:creationId xmlns:a16="http://schemas.microsoft.com/office/drawing/2014/main" id="{358DB61C-6740-0B82-686F-F61E33567D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6590" y="3429000"/>
            <a:ext cx="4761647" cy="1747524"/>
          </a:xfrm>
          <a:prstGeom prst="rect">
            <a:avLst/>
          </a:prstGeom>
        </p:spPr>
      </p:pic>
      <p:sp>
        <p:nvSpPr>
          <p:cNvPr id="15" name="TextovéPole 14">
            <a:extLst>
              <a:ext uri="{FF2B5EF4-FFF2-40B4-BE49-F238E27FC236}">
                <a16:creationId xmlns:a16="http://schemas.microsoft.com/office/drawing/2014/main" id="{E580E4A6-9043-6B48-A3FF-7CE59CA71646}"/>
              </a:ext>
            </a:extLst>
          </p:cNvPr>
          <p:cNvSpPr txBox="1"/>
          <p:nvPr/>
        </p:nvSpPr>
        <p:spPr>
          <a:xfrm>
            <a:off x="8564453" y="5394484"/>
            <a:ext cx="1645920" cy="307777"/>
          </a:xfrm>
          <a:prstGeom prst="rect">
            <a:avLst/>
          </a:prstGeom>
          <a:noFill/>
        </p:spPr>
        <p:txBody>
          <a:bodyPr wrap="square" rtlCol="0">
            <a:spAutoFit/>
          </a:bodyPr>
          <a:lstStyle/>
          <a:p>
            <a:pPr algn="ctr"/>
            <a:r>
              <a:rPr lang="cs-CZ" sz="1400" i="1" dirty="0" err="1">
                <a:latin typeface="+mn-lt"/>
              </a:rPr>
              <a:t>Přehraj.to</a:t>
            </a:r>
            <a:endParaRPr lang="cs-CZ" sz="1400" i="1" dirty="0">
              <a:latin typeface="+mn-lt"/>
            </a:endParaRPr>
          </a:p>
        </p:txBody>
      </p:sp>
    </p:spTree>
    <p:extLst>
      <p:ext uri="{BB962C8B-B14F-4D97-AF65-F5344CB8AC3E}">
        <p14:creationId xmlns:p14="http://schemas.microsoft.com/office/powerpoint/2010/main" val="176932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9EB66F6-CE43-B4DE-BF17-85EBA95E6C69}"/>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dirty="0"/>
              <a:t>Nekalá soutěž a pirátské platformy pro sdílení obsahu online</a:t>
            </a:r>
            <a:endParaRPr lang="cs-CZ"/>
          </a:p>
        </p:txBody>
      </p:sp>
      <p:sp>
        <p:nvSpPr>
          <p:cNvPr id="3" name="Zástupný symbol pro číslo snímku 2">
            <a:extLst>
              <a:ext uri="{FF2B5EF4-FFF2-40B4-BE49-F238E27FC236}">
                <a16:creationId xmlns:a16="http://schemas.microsoft.com/office/drawing/2014/main" id="{22D0886E-BA9A-2C82-35FD-03B916D21447}"/>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D6D6C118-631F-4A80-9886-907009361577}" type="slidenum">
              <a:rPr lang="cs-CZ" altLang="cs-CZ" smtClean="0"/>
              <a:pPr>
                <a:spcAft>
                  <a:spcPts val="600"/>
                </a:spcAft>
              </a:pPr>
              <a:t>16</a:t>
            </a:fld>
            <a:endParaRPr lang="cs-CZ" altLang="cs-CZ"/>
          </a:p>
        </p:txBody>
      </p:sp>
      <p:pic>
        <p:nvPicPr>
          <p:cNvPr id="5" name="Obrázek 4" descr="Obsah obrázku text, snímek obrazovky, design&#10;&#10;Popis byl vytvořen automaticky">
            <a:extLst>
              <a:ext uri="{FF2B5EF4-FFF2-40B4-BE49-F238E27FC236}">
                <a16:creationId xmlns:a16="http://schemas.microsoft.com/office/drawing/2014/main" id="{2D312053-F317-7E49-415F-09221D176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057668"/>
            <a:ext cx="10753200" cy="4408813"/>
          </a:xfrm>
          <a:prstGeom prst="rect">
            <a:avLst/>
          </a:prstGeom>
          <a:noFill/>
        </p:spPr>
      </p:pic>
      <p:sp>
        <p:nvSpPr>
          <p:cNvPr id="6" name="TextovéPole 5">
            <a:extLst>
              <a:ext uri="{FF2B5EF4-FFF2-40B4-BE49-F238E27FC236}">
                <a16:creationId xmlns:a16="http://schemas.microsoft.com/office/drawing/2014/main" id="{BA5175E0-9662-6917-A5DA-B9740A978E9F}"/>
              </a:ext>
            </a:extLst>
          </p:cNvPr>
          <p:cNvSpPr txBox="1"/>
          <p:nvPr/>
        </p:nvSpPr>
        <p:spPr>
          <a:xfrm>
            <a:off x="5074920" y="5466481"/>
            <a:ext cx="2042160" cy="307777"/>
          </a:xfrm>
          <a:prstGeom prst="rect">
            <a:avLst/>
          </a:prstGeom>
          <a:noFill/>
        </p:spPr>
        <p:txBody>
          <a:bodyPr wrap="square" rtlCol="0">
            <a:spAutoFit/>
          </a:bodyPr>
          <a:lstStyle/>
          <a:p>
            <a:pPr algn="ctr"/>
            <a:r>
              <a:rPr lang="cs-CZ" sz="1400" i="1" dirty="0" err="1">
                <a:latin typeface="+mn-lt"/>
              </a:rPr>
              <a:t>Ulož.to</a:t>
            </a:r>
            <a:r>
              <a:rPr lang="cs-CZ" sz="1400" i="1" dirty="0">
                <a:latin typeface="+mn-lt"/>
              </a:rPr>
              <a:t> – </a:t>
            </a:r>
            <a:r>
              <a:rPr lang="cs-CZ" sz="1400" i="1" dirty="0" err="1">
                <a:latin typeface="+mn-lt"/>
              </a:rPr>
              <a:t>Greenmania</a:t>
            </a:r>
            <a:endParaRPr lang="cs-CZ" sz="1400" i="1" dirty="0">
              <a:latin typeface="+mn-lt"/>
            </a:endParaRPr>
          </a:p>
        </p:txBody>
      </p:sp>
    </p:spTree>
    <p:extLst>
      <p:ext uri="{BB962C8B-B14F-4D97-AF65-F5344CB8AC3E}">
        <p14:creationId xmlns:p14="http://schemas.microsoft.com/office/powerpoint/2010/main" val="1758850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0FAFEB7-E015-3114-B501-6D6C40156314}"/>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D9C6DE0F-DC56-E1ED-A6CA-A7376FB20BE9}"/>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D696DF9A-245F-A299-0B64-53EA83589BEB}"/>
              </a:ext>
            </a:extLst>
          </p:cNvPr>
          <p:cNvSpPr>
            <a:spLocks noGrp="1"/>
          </p:cNvSpPr>
          <p:nvPr>
            <p:ph type="title"/>
          </p:nvPr>
        </p:nvSpPr>
        <p:spPr>
          <a:xfrm>
            <a:off x="720000" y="445680"/>
            <a:ext cx="10753200" cy="451576"/>
          </a:xfrm>
        </p:spPr>
        <p:txBody>
          <a:bodyPr/>
          <a:lstStyle/>
          <a:p>
            <a:r>
              <a:rPr lang="cs-CZ" dirty="0"/>
              <a:t>„Nepřímá“ odpovědnost</a:t>
            </a:r>
          </a:p>
        </p:txBody>
      </p:sp>
      <p:sp>
        <p:nvSpPr>
          <p:cNvPr id="5" name="Zástupný obsah 4">
            <a:extLst>
              <a:ext uri="{FF2B5EF4-FFF2-40B4-BE49-F238E27FC236}">
                <a16:creationId xmlns:a16="http://schemas.microsoft.com/office/drawing/2014/main" id="{DD583FAD-7E35-F2D2-19B5-54256E3FE604}"/>
              </a:ext>
            </a:extLst>
          </p:cNvPr>
          <p:cNvSpPr>
            <a:spLocks noGrp="1"/>
          </p:cNvSpPr>
          <p:nvPr>
            <p:ph idx="1"/>
          </p:nvPr>
        </p:nvSpPr>
        <p:spPr>
          <a:xfrm>
            <a:off x="720000" y="1131932"/>
            <a:ext cx="10753200" cy="4491628"/>
          </a:xfrm>
        </p:spPr>
        <p:txBody>
          <a:bodyPr/>
          <a:lstStyle/>
          <a:p>
            <a:pPr>
              <a:lnSpc>
                <a:spcPct val="150000"/>
              </a:lnSpc>
            </a:pPr>
            <a:r>
              <a:rPr lang="cs-CZ" sz="2000" dirty="0"/>
              <a:t>Pokud není dána „aktivní“ role provozovatele platformy.</a:t>
            </a:r>
          </a:p>
          <a:p>
            <a:pPr>
              <a:lnSpc>
                <a:spcPct val="150000"/>
              </a:lnSpc>
            </a:pPr>
            <a:r>
              <a:rPr lang="cs-CZ" sz="2000" dirty="0"/>
              <a:t>„</a:t>
            </a:r>
            <a:r>
              <a:rPr lang="cs-CZ" sz="2000" i="1" dirty="0" err="1"/>
              <a:t>Safe</a:t>
            </a:r>
            <a:r>
              <a:rPr lang="cs-CZ" sz="2000" i="1" dirty="0"/>
              <a:t> </a:t>
            </a:r>
            <a:r>
              <a:rPr lang="cs-CZ" sz="2000" i="1" dirty="0" err="1"/>
              <a:t>harbour</a:t>
            </a:r>
            <a:r>
              <a:rPr lang="cs-CZ" sz="2000" dirty="0"/>
              <a:t>“ režim</a:t>
            </a:r>
          </a:p>
          <a:p>
            <a:pPr>
              <a:lnSpc>
                <a:spcPct val="150000"/>
              </a:lnSpc>
            </a:pPr>
            <a:r>
              <a:rPr lang="cs-CZ" sz="2000" dirty="0"/>
              <a:t>§ 5/1 zákona o některých službách informační společnosti: </a:t>
            </a:r>
            <a:r>
              <a:rPr lang="cs-CZ" sz="2000" i="1" dirty="0"/>
              <a:t>Poskytovatel služby, jež spočívá v ukládání informací poskytnutých uživatelem, odpovídá za obsah informací uložených na žádost uživatele, jen:</a:t>
            </a:r>
          </a:p>
          <a:p>
            <a:pPr marL="529200" indent="-457200">
              <a:lnSpc>
                <a:spcPct val="150000"/>
              </a:lnSpc>
              <a:buFont typeface="+mj-lt"/>
              <a:buAutoNum type="alphaLcParenR"/>
            </a:pPr>
            <a:r>
              <a:rPr lang="cs-CZ" sz="1600" i="1" dirty="0"/>
              <a:t>mohl-li vzhledem k předmětu své činnosti a okolnostem a povaze případu vědět, že obsah ukládaných informací nebo jednání uživatele jsou protiprávní, nebo</a:t>
            </a:r>
          </a:p>
          <a:p>
            <a:pPr marL="529200" indent="-457200">
              <a:lnSpc>
                <a:spcPct val="150000"/>
              </a:lnSpc>
              <a:buFont typeface="+mj-lt"/>
              <a:buAutoNum type="alphaLcParenR"/>
            </a:pPr>
            <a:r>
              <a:rPr lang="cs-CZ" sz="1600" i="1" dirty="0"/>
              <a:t>dozvěděl-li se prokazatelně o protiprávní povaze obsahu ukládaných informací nebo o protiprávním jednání uživatele a neprodleně neučinil veškeré kroky, které lze po něm požadovat, k odstranění nebo znepřístupnění takovýchto informací. </a:t>
            </a:r>
          </a:p>
          <a:p>
            <a:r>
              <a:rPr lang="cs-CZ" sz="2000" dirty="0"/>
              <a:t>Odpovědnost provozovatele pouze za již jednou zveřejněné dílo, nelze se domáhat prevence.</a:t>
            </a:r>
          </a:p>
        </p:txBody>
      </p:sp>
    </p:spTree>
    <p:extLst>
      <p:ext uri="{BB962C8B-B14F-4D97-AF65-F5344CB8AC3E}">
        <p14:creationId xmlns:p14="http://schemas.microsoft.com/office/powerpoint/2010/main" val="225421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84F1C75-CCBE-BF2C-043D-E574741FB5B0}"/>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DB21AA73-95B4-2B29-C02B-5A24CF879A49}"/>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DF805294-B74F-1687-5019-6F2757738FF2}"/>
              </a:ext>
            </a:extLst>
          </p:cNvPr>
          <p:cNvSpPr>
            <a:spLocks noGrp="1"/>
          </p:cNvSpPr>
          <p:nvPr>
            <p:ph type="title"/>
          </p:nvPr>
        </p:nvSpPr>
        <p:spPr/>
        <p:txBody>
          <a:bodyPr/>
          <a:lstStyle/>
          <a:p>
            <a:r>
              <a:rPr lang="cs-CZ" dirty="0"/>
              <a:t>Zvláštní skutkové podstaty</a:t>
            </a:r>
          </a:p>
        </p:txBody>
      </p:sp>
      <p:sp>
        <p:nvSpPr>
          <p:cNvPr id="5" name="Zástupný obsah 4">
            <a:extLst>
              <a:ext uri="{FF2B5EF4-FFF2-40B4-BE49-F238E27FC236}">
                <a16:creationId xmlns:a16="http://schemas.microsoft.com/office/drawing/2014/main" id="{6E98F123-3397-53C2-A943-A82CF9518D25}"/>
              </a:ext>
            </a:extLst>
          </p:cNvPr>
          <p:cNvSpPr>
            <a:spLocks noGrp="1"/>
          </p:cNvSpPr>
          <p:nvPr>
            <p:ph idx="1"/>
          </p:nvPr>
        </p:nvSpPr>
        <p:spPr/>
        <p:txBody>
          <a:bodyPr/>
          <a:lstStyle/>
          <a:p>
            <a:pPr>
              <a:lnSpc>
                <a:spcPct val="150000"/>
              </a:lnSpc>
            </a:pPr>
            <a:r>
              <a:rPr lang="cs-CZ" sz="2000" dirty="0"/>
              <a:t>Soudcovská skutková podstata </a:t>
            </a:r>
            <a:r>
              <a:rPr lang="cs-CZ" sz="2000" b="1" i="1" dirty="0"/>
              <a:t>freeriding</a:t>
            </a:r>
            <a:r>
              <a:rPr lang="cs-CZ" sz="2000" i="1" dirty="0"/>
              <a:t>.</a:t>
            </a:r>
          </a:p>
          <a:p>
            <a:pPr>
              <a:lnSpc>
                <a:spcPct val="150000"/>
              </a:lnSpc>
            </a:pPr>
            <a:r>
              <a:rPr lang="cs-CZ" sz="2000" dirty="0"/>
              <a:t>NS </a:t>
            </a:r>
            <a:r>
              <a:rPr lang="cs-CZ" sz="2000" dirty="0" err="1"/>
              <a:t>sp</a:t>
            </a:r>
            <a:r>
              <a:rPr lang="cs-CZ" sz="2000" dirty="0"/>
              <a:t>. zn. 23 </a:t>
            </a:r>
            <a:r>
              <a:rPr lang="cs-CZ" sz="2000" dirty="0" err="1"/>
              <a:t>Cdo</a:t>
            </a:r>
            <a:r>
              <a:rPr lang="cs-CZ" sz="2000" dirty="0"/>
              <a:t> 971/2014: </a:t>
            </a:r>
            <a:r>
              <a:rPr lang="cs-CZ" sz="2000" i="1" dirty="0"/>
              <a:t>Zneužití cizí myšlenky, cizího nápadu, cizí práce a cizího nákladu investovaného do jejich realizace, které ohrožuje soutěžitelovu pozici a znehodnocuje jeho </a:t>
            </a:r>
            <a:r>
              <a:rPr lang="cs-CZ" sz="2000" i="1" dirty="0" err="1"/>
              <a:t>soutěžitelský</a:t>
            </a:r>
            <a:r>
              <a:rPr lang="cs-CZ" sz="2000" i="1" dirty="0"/>
              <a:t> náskok, kterého svou pílí a finančními oběťmi nabyl.</a:t>
            </a:r>
          </a:p>
          <a:p>
            <a:pPr>
              <a:lnSpc>
                <a:spcPct val="150000"/>
              </a:lnSpc>
            </a:pPr>
            <a:r>
              <a:rPr lang="cs-CZ" sz="2000" dirty="0"/>
              <a:t>Zákonná skutková podstata </a:t>
            </a:r>
            <a:r>
              <a:rPr lang="cs-CZ" sz="2000" b="1" dirty="0"/>
              <a:t>parazitování na pověsti</a:t>
            </a:r>
            <a:r>
              <a:rPr lang="cs-CZ" sz="2000" dirty="0"/>
              <a:t>.</a:t>
            </a:r>
          </a:p>
          <a:p>
            <a:pPr>
              <a:lnSpc>
                <a:spcPct val="150000"/>
              </a:lnSpc>
            </a:pPr>
            <a:r>
              <a:rPr lang="cs-CZ" sz="2000" dirty="0"/>
              <a:t>§ 2982 OZ: </a:t>
            </a:r>
            <a:r>
              <a:rPr lang="cs-CZ" sz="2000" i="1" dirty="0"/>
              <a:t>Parazitováním je zneužití pověsti závodu, výrobku nebo </a:t>
            </a:r>
            <a:r>
              <a:rPr lang="cs-CZ" sz="2000" i="1" u="sng" dirty="0"/>
              <a:t>služby</a:t>
            </a:r>
            <a:r>
              <a:rPr lang="cs-CZ" sz="2000" i="1" dirty="0"/>
              <a:t> jiného soutěžitele umožňující získat pro výsledky vlastního nebo cizího podnikání prospěch, jehož by soutěžitel jinak nedosáhl.</a:t>
            </a:r>
          </a:p>
          <a:p>
            <a:endParaRPr lang="cs-CZ" dirty="0"/>
          </a:p>
        </p:txBody>
      </p:sp>
    </p:spTree>
    <p:extLst>
      <p:ext uri="{BB962C8B-B14F-4D97-AF65-F5344CB8AC3E}">
        <p14:creationId xmlns:p14="http://schemas.microsoft.com/office/powerpoint/2010/main" val="1222531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374D744-54A2-2A11-C491-C5E382E0A57B}"/>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9B7AFAE8-C759-273D-4250-2044BC52A35E}"/>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C760D873-5DAB-5C04-28C8-48F55072EE68}"/>
              </a:ext>
            </a:extLst>
          </p:cNvPr>
          <p:cNvSpPr>
            <a:spLocks noGrp="1"/>
          </p:cNvSpPr>
          <p:nvPr>
            <p:ph type="title"/>
          </p:nvPr>
        </p:nvSpPr>
        <p:spPr/>
        <p:txBody>
          <a:bodyPr/>
          <a:lstStyle/>
          <a:p>
            <a:r>
              <a:rPr lang="cs-CZ" sz="3200" dirty="0"/>
              <a:t>Nejvyšší soud, </a:t>
            </a:r>
            <a:r>
              <a:rPr lang="cs-CZ" sz="3200" dirty="0" err="1"/>
              <a:t>sp</a:t>
            </a:r>
            <a:r>
              <a:rPr lang="cs-CZ" sz="3200" dirty="0"/>
              <a:t>. zn. 23 </a:t>
            </a:r>
            <a:r>
              <a:rPr lang="cs-CZ" sz="3200" dirty="0" err="1"/>
              <a:t>Cdo</a:t>
            </a:r>
            <a:r>
              <a:rPr lang="cs-CZ" sz="3200" dirty="0"/>
              <a:t> 2793/2020 (</a:t>
            </a:r>
            <a:r>
              <a:rPr lang="cs-CZ" sz="3200" dirty="0" err="1"/>
              <a:t>Hellspy</a:t>
            </a:r>
            <a:r>
              <a:rPr lang="cs-CZ" sz="3200" dirty="0"/>
              <a:t>)</a:t>
            </a:r>
          </a:p>
        </p:txBody>
      </p:sp>
      <p:sp>
        <p:nvSpPr>
          <p:cNvPr id="5" name="Zástupný obsah 4">
            <a:extLst>
              <a:ext uri="{FF2B5EF4-FFF2-40B4-BE49-F238E27FC236}">
                <a16:creationId xmlns:a16="http://schemas.microsoft.com/office/drawing/2014/main" id="{1324559F-BF86-D508-8DB0-AE18D63795C0}"/>
              </a:ext>
            </a:extLst>
          </p:cNvPr>
          <p:cNvSpPr>
            <a:spLocks noGrp="1"/>
          </p:cNvSpPr>
          <p:nvPr>
            <p:ph idx="1"/>
          </p:nvPr>
        </p:nvSpPr>
        <p:spPr/>
        <p:txBody>
          <a:bodyPr/>
          <a:lstStyle/>
          <a:p>
            <a:r>
              <a:rPr lang="cs-CZ" sz="2000" i="1" dirty="0"/>
              <a:t>Vyplácí-li poskytovatel služby provozované v podobě, jež umožňuje uživatelům prostřednictvím jimi ukládaných informací v soutěžně významném rozsahu ohrožovat či porušovat práva duševního vlastnictví, těmto uživatelům odměnu, jejíž výše je závislá na počtu či rozsahu stahování jimi uložených datových souborů jinými uživateli, aniž by přiměřeným způsobem ověřil, zda tato odměna není placena v souvislosti s ohrožováním či porušováním práva duševního vlastnictví, dopouští se zásadně nekalé soutěže podle § 2976 odst. 1 </a:t>
            </a:r>
            <a:r>
              <a:rPr lang="cs-CZ" sz="2000" i="1" dirty="0" err="1"/>
              <a:t>ObčZ</a:t>
            </a:r>
            <a:r>
              <a:rPr lang="cs-CZ" sz="2000" i="1" dirty="0"/>
              <a:t>.</a:t>
            </a:r>
          </a:p>
          <a:p>
            <a:r>
              <a:rPr lang="cs-CZ" sz="2000" dirty="0"/>
              <a:t>Kladivo na „partnerské“ programy?</a:t>
            </a:r>
          </a:p>
        </p:txBody>
      </p:sp>
    </p:spTree>
    <p:extLst>
      <p:ext uri="{BB962C8B-B14F-4D97-AF65-F5344CB8AC3E}">
        <p14:creationId xmlns:p14="http://schemas.microsoft.com/office/powerpoint/2010/main" val="2420358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5A44953-0F5E-7FD4-0E69-C55050D0F0A1}"/>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11971D87-E2F1-7CFC-598D-500C4CFAAF83}"/>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B7C615EC-C8CD-B080-1153-23CAF770353B}"/>
              </a:ext>
            </a:extLst>
          </p:cNvPr>
          <p:cNvSpPr>
            <a:spLocks noGrp="1"/>
          </p:cNvSpPr>
          <p:nvPr>
            <p:ph type="title"/>
          </p:nvPr>
        </p:nvSpPr>
        <p:spPr/>
        <p:txBody>
          <a:bodyPr/>
          <a:lstStyle/>
          <a:p>
            <a:r>
              <a:rPr lang="cs-CZ" dirty="0"/>
              <a:t>„Pirátské“ platformy I</a:t>
            </a:r>
          </a:p>
        </p:txBody>
      </p:sp>
      <p:sp>
        <p:nvSpPr>
          <p:cNvPr id="5" name="Zástupný obsah 4">
            <a:extLst>
              <a:ext uri="{FF2B5EF4-FFF2-40B4-BE49-F238E27FC236}">
                <a16:creationId xmlns:a16="http://schemas.microsoft.com/office/drawing/2014/main" id="{7D56BF2B-252D-B8B5-9FF9-76E0A1B62F71}"/>
              </a:ext>
            </a:extLst>
          </p:cNvPr>
          <p:cNvSpPr>
            <a:spLocks noGrp="1"/>
          </p:cNvSpPr>
          <p:nvPr>
            <p:ph idx="1"/>
          </p:nvPr>
        </p:nvSpPr>
        <p:spPr>
          <a:xfrm>
            <a:off x="720000" y="1486262"/>
            <a:ext cx="10753200" cy="4139998"/>
          </a:xfrm>
        </p:spPr>
        <p:txBody>
          <a:bodyPr/>
          <a:lstStyle/>
          <a:p>
            <a:r>
              <a:rPr lang="cs-CZ" sz="2000" dirty="0"/>
              <a:t>Online datová úložiště, která svým uživatelům umožňují nahrávat audiovizuální a obdobné soubory, které jsou jiným uživatelům veřejně dostupné k přehrávání či stahování.</a:t>
            </a:r>
          </a:p>
          <a:p>
            <a:r>
              <a:rPr lang="cs-CZ" sz="2000" dirty="0"/>
              <a:t>Finanční i jiná motivace uživatelů k nahrávání atraktivního obsahu.</a:t>
            </a:r>
          </a:p>
          <a:p>
            <a:r>
              <a:rPr lang="cs-CZ" sz="2000" dirty="0"/>
              <a:t>„Partnerské“ programy pro uživatele typu Webmaster, </a:t>
            </a:r>
            <a:r>
              <a:rPr lang="cs-CZ" sz="2000" dirty="0" err="1"/>
              <a:t>Uploader</a:t>
            </a:r>
            <a:r>
              <a:rPr lang="cs-CZ" sz="2000" dirty="0"/>
              <a:t>, </a:t>
            </a:r>
            <a:r>
              <a:rPr lang="cs-CZ" sz="2000" dirty="0" err="1"/>
              <a:t>Greenmania</a:t>
            </a:r>
            <a:r>
              <a:rPr lang="cs-CZ" sz="2000" dirty="0"/>
              <a:t> apod.</a:t>
            </a:r>
          </a:p>
          <a:p>
            <a:r>
              <a:rPr lang="cs-CZ" sz="2000" dirty="0"/>
              <a:t>Provozovatelé pirátských platforem generují zisk z reklamy a plateb svých uživatelů za předplatné/kredit.</a:t>
            </a:r>
          </a:p>
          <a:p>
            <a:r>
              <a:rPr lang="cs-CZ" sz="2000" dirty="0"/>
              <a:t>Hospodářský model fungování založený na porušování, resp. umožňování a motivaci k porušování autorských práv třetích osob.</a:t>
            </a:r>
          </a:p>
          <a:p>
            <a:r>
              <a:rPr lang="cs-CZ" sz="2000" dirty="0"/>
              <a:t>Cílené přehlížení porušování autorských práv třetích osob.</a:t>
            </a:r>
          </a:p>
        </p:txBody>
      </p:sp>
    </p:spTree>
    <p:extLst>
      <p:ext uri="{BB962C8B-B14F-4D97-AF65-F5344CB8AC3E}">
        <p14:creationId xmlns:p14="http://schemas.microsoft.com/office/powerpoint/2010/main" val="277348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798ABDD-6302-283F-7D6A-863546DA4179}"/>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9F717EDF-C23E-372A-E163-D469792036B7}"/>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AE032B74-F8E7-BD57-A55C-AC2C2EB1ADB5}"/>
              </a:ext>
            </a:extLst>
          </p:cNvPr>
          <p:cNvSpPr>
            <a:spLocks noGrp="1"/>
          </p:cNvSpPr>
          <p:nvPr>
            <p:ph type="title"/>
          </p:nvPr>
        </p:nvSpPr>
        <p:spPr/>
        <p:txBody>
          <a:bodyPr/>
          <a:lstStyle/>
          <a:p>
            <a:r>
              <a:rPr lang="cs-CZ" sz="3200" dirty="0"/>
              <a:t>Vrchní soud v Praze, </a:t>
            </a:r>
            <a:r>
              <a:rPr lang="cs-CZ" sz="3200" dirty="0" err="1"/>
              <a:t>sp</a:t>
            </a:r>
            <a:r>
              <a:rPr lang="cs-CZ" sz="3200" dirty="0"/>
              <a:t>. zn. 1 </a:t>
            </a:r>
            <a:r>
              <a:rPr lang="cs-CZ" sz="3200" dirty="0" err="1"/>
              <a:t>Cmo</a:t>
            </a:r>
            <a:r>
              <a:rPr lang="cs-CZ" sz="3200" dirty="0"/>
              <a:t> 30/2022 (</a:t>
            </a:r>
            <a:r>
              <a:rPr lang="cs-CZ" sz="3200" dirty="0" err="1"/>
              <a:t>Ulož.to</a:t>
            </a:r>
            <a:r>
              <a:rPr lang="cs-CZ" sz="3200" dirty="0"/>
              <a:t>)</a:t>
            </a:r>
          </a:p>
        </p:txBody>
      </p:sp>
      <p:sp>
        <p:nvSpPr>
          <p:cNvPr id="5" name="Zástupný obsah 4">
            <a:extLst>
              <a:ext uri="{FF2B5EF4-FFF2-40B4-BE49-F238E27FC236}">
                <a16:creationId xmlns:a16="http://schemas.microsoft.com/office/drawing/2014/main" id="{ECA8733A-7A51-82DC-227F-80B0A0A7F47A}"/>
              </a:ext>
            </a:extLst>
          </p:cNvPr>
          <p:cNvSpPr>
            <a:spLocks noGrp="1"/>
          </p:cNvSpPr>
          <p:nvPr>
            <p:ph idx="1"/>
          </p:nvPr>
        </p:nvSpPr>
        <p:spPr>
          <a:xfrm>
            <a:off x="720000" y="1577340"/>
            <a:ext cx="10753200" cy="4254660"/>
          </a:xfrm>
        </p:spPr>
        <p:txBody>
          <a:bodyPr/>
          <a:lstStyle/>
          <a:p>
            <a:pPr>
              <a:lnSpc>
                <a:spcPct val="150000"/>
              </a:lnSpc>
            </a:pPr>
            <a:r>
              <a:rPr lang="cs-CZ" sz="1800" dirty="0"/>
              <a:t>Program „</a:t>
            </a:r>
            <a:r>
              <a:rPr lang="cs-CZ" sz="1800" dirty="0" err="1"/>
              <a:t>Uploader</a:t>
            </a:r>
            <a:r>
              <a:rPr lang="cs-CZ" sz="1800" dirty="0"/>
              <a:t>“ shledán závadným.</a:t>
            </a:r>
          </a:p>
          <a:p>
            <a:pPr>
              <a:lnSpc>
                <a:spcPct val="150000"/>
              </a:lnSpc>
            </a:pPr>
            <a:r>
              <a:rPr lang="cs-CZ" sz="1800" dirty="0"/>
              <a:t>„</a:t>
            </a:r>
            <a:r>
              <a:rPr lang="cs-CZ" sz="1800" i="1" dirty="0"/>
              <a:t>V případě autorskoprávně chráněného obsahu zpřístupněného na cloudovém uložišti uživatelem to pak konkrétně znamená, že je-li provozovatel uložiště aktivní při sdělování chráněného obsahu veřejnosti uživatelem, odpovídá (přímo) za takové sdělování chráněného obsahu stejně, jako by ho sděloval on sám. Zůstal-li však pasivní a udržuje si roli pouhého zprostředkovatele, za jednání uživatele v zásadě neodpovídá. To neplatí pouze v případě, kdy v roli zprostředkovatele vybočí z mezí tzv. bezpečného přístavu vymezených v § 5 zákona o některých službách informačních společností, tedy kdy buď mohl z určitých skutečností vědět o protiprávnosti konkrétně ukládaných informací, nebo kdy o tom věděl a neprodleně neučinil kroky k znepřístupnění chráněného obsahu</a:t>
            </a:r>
            <a:r>
              <a:rPr lang="cs-CZ" sz="1800" dirty="0"/>
              <a:t>.“</a:t>
            </a:r>
          </a:p>
        </p:txBody>
      </p:sp>
    </p:spTree>
    <p:extLst>
      <p:ext uri="{BB962C8B-B14F-4D97-AF65-F5344CB8AC3E}">
        <p14:creationId xmlns:p14="http://schemas.microsoft.com/office/powerpoint/2010/main" val="3762511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23A1F0-A430-48FD-1295-C5139DC20804}"/>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FBBAADD0-FA11-2434-D12C-43EB8D4251B7}"/>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DDD2FB4D-85E3-8235-FBA4-7CAEF80A2F58}"/>
              </a:ext>
            </a:extLst>
          </p:cNvPr>
          <p:cNvSpPr>
            <a:spLocks noGrp="1"/>
          </p:cNvSpPr>
          <p:nvPr>
            <p:ph type="title"/>
          </p:nvPr>
        </p:nvSpPr>
        <p:spPr/>
        <p:txBody>
          <a:bodyPr/>
          <a:lstStyle/>
          <a:p>
            <a:r>
              <a:rPr lang="cs-CZ" sz="2800" dirty="0"/>
              <a:t>Vrchní soud v Olomouci, </a:t>
            </a:r>
            <a:r>
              <a:rPr lang="cs-CZ" sz="2800" dirty="0" err="1"/>
              <a:t>sp</a:t>
            </a:r>
            <a:r>
              <a:rPr lang="cs-CZ" sz="2800" dirty="0"/>
              <a:t>. zn. 4 </a:t>
            </a:r>
            <a:r>
              <a:rPr lang="cs-CZ" sz="2800" dirty="0" err="1"/>
              <a:t>Cmo</a:t>
            </a:r>
            <a:r>
              <a:rPr lang="cs-CZ" sz="2800" dirty="0"/>
              <a:t> 49/2023 (</a:t>
            </a:r>
            <a:r>
              <a:rPr lang="cs-CZ" sz="2800" dirty="0" err="1"/>
              <a:t>Fastshare</a:t>
            </a:r>
            <a:r>
              <a:rPr lang="cs-CZ" sz="2800" dirty="0"/>
              <a:t>)</a:t>
            </a:r>
          </a:p>
        </p:txBody>
      </p:sp>
      <p:sp>
        <p:nvSpPr>
          <p:cNvPr id="5" name="Zástupný obsah 4">
            <a:extLst>
              <a:ext uri="{FF2B5EF4-FFF2-40B4-BE49-F238E27FC236}">
                <a16:creationId xmlns:a16="http://schemas.microsoft.com/office/drawing/2014/main" id="{2937BBED-1D1D-05DC-CE25-AFFA3292694A}"/>
              </a:ext>
            </a:extLst>
          </p:cNvPr>
          <p:cNvSpPr>
            <a:spLocks noGrp="1"/>
          </p:cNvSpPr>
          <p:nvPr>
            <p:ph idx="1"/>
          </p:nvPr>
        </p:nvSpPr>
        <p:spPr/>
        <p:txBody>
          <a:bodyPr/>
          <a:lstStyle/>
          <a:p>
            <a:pPr>
              <a:lnSpc>
                <a:spcPct val="150000"/>
              </a:lnSpc>
            </a:pPr>
            <a:r>
              <a:rPr lang="cs-CZ" sz="2400" dirty="0"/>
              <a:t>Skutkový stav:</a:t>
            </a:r>
          </a:p>
          <a:p>
            <a:pPr lvl="1">
              <a:lnSpc>
                <a:spcPct val="150000"/>
              </a:lnSpc>
            </a:pPr>
            <a:r>
              <a:rPr lang="cs-CZ" dirty="0"/>
              <a:t>Tzv. partnerský program.</a:t>
            </a:r>
          </a:p>
          <a:p>
            <a:pPr lvl="1">
              <a:lnSpc>
                <a:spcPct val="150000"/>
              </a:lnSpc>
            </a:pPr>
            <a:r>
              <a:rPr lang="cs-CZ" dirty="0"/>
              <a:t>Odměňování uživatelů za nahrávání atraktivního obsahu.</a:t>
            </a:r>
          </a:p>
          <a:p>
            <a:pPr lvl="1">
              <a:lnSpc>
                <a:spcPct val="150000"/>
              </a:lnSpc>
            </a:pPr>
            <a:r>
              <a:rPr lang="cs-CZ" dirty="0"/>
              <a:t>Podněcování uživatelů k šíření obsahu i mimo web </a:t>
            </a:r>
            <a:r>
              <a:rPr lang="cs-CZ" dirty="0" err="1"/>
              <a:t>Fastshare</a:t>
            </a:r>
            <a:r>
              <a:rPr lang="cs-CZ" dirty="0"/>
              <a:t>.</a:t>
            </a:r>
          </a:p>
          <a:p>
            <a:pPr lvl="1">
              <a:lnSpc>
                <a:spcPct val="150000"/>
              </a:lnSpc>
            </a:pPr>
            <a:r>
              <a:rPr lang="cs-CZ" dirty="0"/>
              <a:t>„Aktivní našeptávač“ ve vyhledávacím poli.</a:t>
            </a:r>
          </a:p>
          <a:p>
            <a:pPr lvl="1">
              <a:lnSpc>
                <a:spcPct val="150000"/>
              </a:lnSpc>
            </a:pPr>
            <a:r>
              <a:rPr lang="cs-CZ" dirty="0"/>
              <a:t>Kategorizace obsahu: „nejnovější“, „nejsledovanější“ soubory.</a:t>
            </a:r>
          </a:p>
          <a:p>
            <a:pPr>
              <a:lnSpc>
                <a:spcPct val="150000"/>
              </a:lnSpc>
            </a:pPr>
            <a:r>
              <a:rPr lang="cs-CZ" sz="2400" dirty="0"/>
              <a:t>Právní posouzení: jednalo se o nekalou soutěž.</a:t>
            </a:r>
          </a:p>
        </p:txBody>
      </p:sp>
    </p:spTree>
    <p:extLst>
      <p:ext uri="{BB962C8B-B14F-4D97-AF65-F5344CB8AC3E}">
        <p14:creationId xmlns:p14="http://schemas.microsoft.com/office/powerpoint/2010/main" val="1996229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8ABE974-2613-5765-BA1C-7C78CE24E8BF}"/>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77F21F67-ECC7-6E7C-CFCF-C4288A9A20E4}"/>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D2BBCF5D-0B03-311B-E3F0-04119B941D57}"/>
              </a:ext>
            </a:extLst>
          </p:cNvPr>
          <p:cNvSpPr>
            <a:spLocks noGrp="1"/>
          </p:cNvSpPr>
          <p:nvPr>
            <p:ph type="title"/>
          </p:nvPr>
        </p:nvSpPr>
        <p:spPr/>
        <p:txBody>
          <a:bodyPr/>
          <a:lstStyle/>
          <a:p>
            <a:r>
              <a:rPr lang="cs-CZ" sz="2800" dirty="0"/>
              <a:t>Problematické aspekty obrany proti pirátským platformám</a:t>
            </a:r>
          </a:p>
        </p:txBody>
      </p:sp>
      <p:sp>
        <p:nvSpPr>
          <p:cNvPr id="5" name="Zástupný obsah 4">
            <a:extLst>
              <a:ext uri="{FF2B5EF4-FFF2-40B4-BE49-F238E27FC236}">
                <a16:creationId xmlns:a16="http://schemas.microsoft.com/office/drawing/2014/main" id="{65B00F8F-118C-F69F-8514-2D46CAC94B70}"/>
              </a:ext>
            </a:extLst>
          </p:cNvPr>
          <p:cNvSpPr>
            <a:spLocks noGrp="1"/>
          </p:cNvSpPr>
          <p:nvPr>
            <p:ph idx="1"/>
          </p:nvPr>
        </p:nvSpPr>
        <p:spPr/>
        <p:txBody>
          <a:bodyPr/>
          <a:lstStyle/>
          <a:p>
            <a:pPr>
              <a:lnSpc>
                <a:spcPct val="150000"/>
              </a:lnSpc>
            </a:pPr>
            <a:r>
              <a:rPr lang="cs-CZ" sz="2400" dirty="0"/>
              <a:t>Dokazování.</a:t>
            </a:r>
          </a:p>
          <a:p>
            <a:pPr>
              <a:lnSpc>
                <a:spcPct val="150000"/>
              </a:lnSpc>
            </a:pPr>
            <a:r>
              <a:rPr lang="cs-CZ" sz="2400" dirty="0"/>
              <a:t>Formulace zdržovacích nároků.</a:t>
            </a:r>
          </a:p>
          <a:p>
            <a:pPr>
              <a:lnSpc>
                <a:spcPct val="150000"/>
              </a:lnSpc>
            </a:pPr>
            <a:r>
              <a:rPr lang="cs-CZ" sz="2400" dirty="0"/>
              <a:t>Potřeba neustálého monitoringu platforem – bezdůvodné přenesení části nákladů za jejich provoz na držitele autorských práv.</a:t>
            </a:r>
          </a:p>
          <a:p>
            <a:pPr>
              <a:lnSpc>
                <a:spcPct val="150000"/>
              </a:lnSpc>
            </a:pPr>
            <a:r>
              <a:rPr lang="cs-CZ" sz="2400" dirty="0"/>
              <a:t>Rozhodovací praxe soudů; nejednotnost.</a:t>
            </a:r>
          </a:p>
          <a:p>
            <a:pPr>
              <a:lnSpc>
                <a:spcPct val="150000"/>
              </a:lnSpc>
            </a:pPr>
            <a:r>
              <a:rPr lang="cs-CZ" sz="2400" dirty="0"/>
              <a:t>Časový rozsah předběžných opatření vs. délka soudních sporů.</a:t>
            </a:r>
          </a:p>
          <a:p>
            <a:pPr>
              <a:lnSpc>
                <a:spcPct val="150000"/>
              </a:lnSpc>
            </a:pPr>
            <a:r>
              <a:rPr lang="cs-CZ" sz="2400" dirty="0"/>
              <a:t>Ochrana seriálových titulů – jde vždy o dílo souhrnné?</a:t>
            </a:r>
          </a:p>
        </p:txBody>
      </p:sp>
    </p:spTree>
    <p:extLst>
      <p:ext uri="{BB962C8B-B14F-4D97-AF65-F5344CB8AC3E}">
        <p14:creationId xmlns:p14="http://schemas.microsoft.com/office/powerpoint/2010/main" val="3748225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35FF493-7580-4F8C-9167-C6060770838C}"/>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934D5C7A-39D5-2556-C348-69F55C9659A9}"/>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20EA65FC-5B38-F541-A1B7-291146D4FF61}"/>
              </a:ext>
            </a:extLst>
          </p:cNvPr>
          <p:cNvSpPr>
            <a:spLocks noGrp="1"/>
          </p:cNvSpPr>
          <p:nvPr>
            <p:ph type="title"/>
          </p:nvPr>
        </p:nvSpPr>
        <p:spPr>
          <a:xfrm>
            <a:off x="720000" y="457110"/>
            <a:ext cx="10753200" cy="451576"/>
          </a:xfrm>
        </p:spPr>
        <p:txBody>
          <a:bodyPr/>
          <a:lstStyle/>
          <a:p>
            <a:r>
              <a:rPr lang="cs-CZ" sz="3600" dirty="0"/>
              <a:t>Reakce pirátských platforem</a:t>
            </a:r>
          </a:p>
        </p:txBody>
      </p:sp>
      <p:sp>
        <p:nvSpPr>
          <p:cNvPr id="5" name="Zástupný obsah 4">
            <a:extLst>
              <a:ext uri="{FF2B5EF4-FFF2-40B4-BE49-F238E27FC236}">
                <a16:creationId xmlns:a16="http://schemas.microsoft.com/office/drawing/2014/main" id="{16A27492-B294-E82D-8A50-C6BBD9B4C832}"/>
              </a:ext>
            </a:extLst>
          </p:cNvPr>
          <p:cNvSpPr>
            <a:spLocks noGrp="1"/>
          </p:cNvSpPr>
          <p:nvPr>
            <p:ph idx="1"/>
          </p:nvPr>
        </p:nvSpPr>
        <p:spPr>
          <a:xfrm>
            <a:off x="720000" y="1029062"/>
            <a:ext cx="10753200" cy="5074558"/>
          </a:xfrm>
        </p:spPr>
        <p:txBody>
          <a:bodyPr/>
          <a:lstStyle/>
          <a:p>
            <a:pPr>
              <a:lnSpc>
                <a:spcPct val="150000"/>
              </a:lnSpc>
            </a:pPr>
            <a:r>
              <a:rPr lang="cs-CZ" sz="2400" dirty="0"/>
              <a:t>Snaha prezentovat se jako cloudové úložiště pro soukromé účely.</a:t>
            </a:r>
          </a:p>
          <a:p>
            <a:pPr>
              <a:lnSpc>
                <a:spcPct val="150000"/>
              </a:lnSpc>
            </a:pPr>
            <a:r>
              <a:rPr lang="cs-CZ" sz="2400" dirty="0"/>
              <a:t>Formální převod platformy na společnost, která sídlí mimo dosah českých (unijních) soudů, např. na Seychelách.</a:t>
            </a:r>
          </a:p>
          <a:p>
            <a:pPr>
              <a:lnSpc>
                <a:spcPct val="150000"/>
              </a:lnSpc>
            </a:pPr>
            <a:r>
              <a:rPr lang="cs-CZ" sz="2400" dirty="0"/>
              <a:t>Zavádění zcela netransparentních mechanismů odměňování uživatelů (např. „hra“ </a:t>
            </a:r>
            <a:r>
              <a:rPr lang="cs-CZ" sz="2400" dirty="0" err="1"/>
              <a:t>Greenmania</a:t>
            </a:r>
            <a:r>
              <a:rPr lang="cs-CZ" sz="2400" dirty="0"/>
              <a:t>).</a:t>
            </a:r>
          </a:p>
          <a:p>
            <a:pPr>
              <a:lnSpc>
                <a:spcPct val="150000"/>
              </a:lnSpc>
            </a:pPr>
            <a:r>
              <a:rPr lang="cs-CZ" sz="2400" dirty="0"/>
              <a:t>Zavádění určitých technických opatření, jejichž faktický účinek je však minimální.</a:t>
            </a:r>
          </a:p>
          <a:p>
            <a:pPr>
              <a:lnSpc>
                <a:spcPct val="150000"/>
              </a:lnSpc>
            </a:pPr>
            <a:r>
              <a:rPr lang="cs-CZ" sz="2400" dirty="0"/>
              <a:t>Využití externích vyhledávačů.</a:t>
            </a:r>
          </a:p>
          <a:p>
            <a:pPr>
              <a:lnSpc>
                <a:spcPct val="150000"/>
              </a:lnSpc>
            </a:pPr>
            <a:r>
              <a:rPr lang="cs-CZ" sz="2400" dirty="0"/>
              <a:t>Rozdvojování platforem.</a:t>
            </a:r>
          </a:p>
        </p:txBody>
      </p:sp>
    </p:spTree>
    <p:extLst>
      <p:ext uri="{BB962C8B-B14F-4D97-AF65-F5344CB8AC3E}">
        <p14:creationId xmlns:p14="http://schemas.microsoft.com/office/powerpoint/2010/main" val="3868613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FA055D9-480A-F946-847F-871FF8327E94}"/>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D9F948BF-0EDF-7A1F-5288-23779D97F61B}"/>
              </a:ext>
            </a:extLst>
          </p:cNvPr>
          <p:cNvSpPr>
            <a:spLocks noGrp="1"/>
          </p:cNvSpPr>
          <p:nvPr>
            <p:ph type="sldNum" sz="quarter" idx="11"/>
          </p:nvPr>
        </p:nvSpPr>
        <p:spPr/>
        <p:txBody>
          <a:bodyPr/>
          <a:lstStyle/>
          <a:p>
            <a:fld id="{D6D6C118-631F-4A80-9886-907009361577}" type="slidenum">
              <a:rPr lang="cs-CZ" altLang="cs-CZ" smtClean="0"/>
              <a:pPr/>
              <a:t>24</a:t>
            </a:fld>
            <a:endParaRPr lang="cs-CZ" altLang="cs-CZ" dirty="0"/>
          </a:p>
        </p:txBody>
      </p:sp>
      <p:pic>
        <p:nvPicPr>
          <p:cNvPr id="5" name="Obrázek 4" descr="Obsah obrázku Písmo, logo, text, Grafika&#10;&#10;Popis byl vytvořen automaticky">
            <a:extLst>
              <a:ext uri="{FF2B5EF4-FFF2-40B4-BE49-F238E27FC236}">
                <a16:creationId xmlns:a16="http://schemas.microsoft.com/office/drawing/2014/main" id="{CAAC5AB2-AF8E-5F40-05E4-77605B59B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674" y="487304"/>
            <a:ext cx="3497616" cy="1410970"/>
          </a:xfrm>
          <a:prstGeom prst="rect">
            <a:avLst/>
          </a:prstGeom>
        </p:spPr>
      </p:pic>
      <p:sp>
        <p:nvSpPr>
          <p:cNvPr id="6" name="TextovéPole 5">
            <a:extLst>
              <a:ext uri="{FF2B5EF4-FFF2-40B4-BE49-F238E27FC236}">
                <a16:creationId xmlns:a16="http://schemas.microsoft.com/office/drawing/2014/main" id="{4B29DA64-8FA6-5497-2A64-7037BD127E3A}"/>
              </a:ext>
            </a:extLst>
          </p:cNvPr>
          <p:cNvSpPr txBox="1"/>
          <p:nvPr/>
        </p:nvSpPr>
        <p:spPr>
          <a:xfrm>
            <a:off x="1614402" y="1874500"/>
            <a:ext cx="2042160" cy="307777"/>
          </a:xfrm>
          <a:prstGeom prst="rect">
            <a:avLst/>
          </a:prstGeom>
          <a:noFill/>
        </p:spPr>
        <p:txBody>
          <a:bodyPr wrap="square" rtlCol="0">
            <a:spAutoFit/>
          </a:bodyPr>
          <a:lstStyle/>
          <a:p>
            <a:pPr algn="ctr"/>
            <a:r>
              <a:rPr lang="cs-CZ" sz="1400" i="1" dirty="0" err="1">
                <a:latin typeface="+mn-lt"/>
              </a:rPr>
              <a:t>Gozofinder.com</a:t>
            </a:r>
            <a:endParaRPr lang="cs-CZ" sz="1400" i="1" dirty="0">
              <a:latin typeface="+mn-lt"/>
            </a:endParaRPr>
          </a:p>
        </p:txBody>
      </p:sp>
      <p:pic>
        <p:nvPicPr>
          <p:cNvPr id="8" name="Obrázek 7" descr="Obsah obrázku Písmo, text, logo, Grafika&#10;&#10;Popis byl vytvořen automaticky">
            <a:extLst>
              <a:ext uri="{FF2B5EF4-FFF2-40B4-BE49-F238E27FC236}">
                <a16:creationId xmlns:a16="http://schemas.microsoft.com/office/drawing/2014/main" id="{D064BC2D-FDA2-5127-6548-289DAD0CB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790" y="2804597"/>
            <a:ext cx="3238500" cy="800100"/>
          </a:xfrm>
          <a:prstGeom prst="rect">
            <a:avLst/>
          </a:prstGeom>
        </p:spPr>
      </p:pic>
      <p:sp>
        <p:nvSpPr>
          <p:cNvPr id="9" name="TextovéPole 8">
            <a:extLst>
              <a:ext uri="{FF2B5EF4-FFF2-40B4-BE49-F238E27FC236}">
                <a16:creationId xmlns:a16="http://schemas.microsoft.com/office/drawing/2014/main" id="{3EAF4248-0349-B823-A27F-44E07F184971}"/>
              </a:ext>
            </a:extLst>
          </p:cNvPr>
          <p:cNvSpPr txBox="1"/>
          <p:nvPr/>
        </p:nvSpPr>
        <p:spPr>
          <a:xfrm>
            <a:off x="1743960" y="3406060"/>
            <a:ext cx="2042160" cy="307777"/>
          </a:xfrm>
          <a:prstGeom prst="rect">
            <a:avLst/>
          </a:prstGeom>
          <a:noFill/>
        </p:spPr>
        <p:txBody>
          <a:bodyPr wrap="square" rtlCol="0">
            <a:spAutoFit/>
          </a:bodyPr>
          <a:lstStyle/>
          <a:p>
            <a:pPr algn="ctr"/>
            <a:r>
              <a:rPr lang="cs-CZ" sz="1400" i="1" dirty="0" err="1">
                <a:latin typeface="+mn-lt"/>
              </a:rPr>
              <a:t>Fastshare.cz</a:t>
            </a:r>
            <a:endParaRPr lang="cs-CZ" sz="1400" i="1" dirty="0">
              <a:latin typeface="+mn-lt"/>
            </a:endParaRPr>
          </a:p>
        </p:txBody>
      </p:sp>
      <p:pic>
        <p:nvPicPr>
          <p:cNvPr id="11" name="Obrázek 10" descr="Obsah obrázku Písmo, text, logo, Grafika&#10;&#10;Popis byl vytvořen automaticky">
            <a:extLst>
              <a:ext uri="{FF2B5EF4-FFF2-40B4-BE49-F238E27FC236}">
                <a16:creationId xmlns:a16="http://schemas.microsoft.com/office/drawing/2014/main" id="{4345B3E1-3C7C-B6F3-9F15-47DDCAEB7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340" y="4480480"/>
            <a:ext cx="2565400" cy="673100"/>
          </a:xfrm>
          <a:prstGeom prst="rect">
            <a:avLst/>
          </a:prstGeom>
        </p:spPr>
      </p:pic>
      <p:sp>
        <p:nvSpPr>
          <p:cNvPr id="12" name="TextovéPole 11">
            <a:extLst>
              <a:ext uri="{FF2B5EF4-FFF2-40B4-BE49-F238E27FC236}">
                <a16:creationId xmlns:a16="http://schemas.microsoft.com/office/drawing/2014/main" id="{548211BB-144F-CF89-C684-ED4F8AEF4994}"/>
              </a:ext>
            </a:extLst>
          </p:cNvPr>
          <p:cNvSpPr txBox="1"/>
          <p:nvPr/>
        </p:nvSpPr>
        <p:spPr>
          <a:xfrm>
            <a:off x="1743960" y="5153580"/>
            <a:ext cx="2042160" cy="307777"/>
          </a:xfrm>
          <a:prstGeom prst="rect">
            <a:avLst/>
          </a:prstGeom>
          <a:noFill/>
        </p:spPr>
        <p:txBody>
          <a:bodyPr wrap="square" rtlCol="0">
            <a:spAutoFit/>
          </a:bodyPr>
          <a:lstStyle/>
          <a:p>
            <a:pPr algn="ctr"/>
            <a:r>
              <a:rPr lang="cs-CZ" sz="1400" i="1" dirty="0" err="1">
                <a:latin typeface="+mn-lt"/>
              </a:rPr>
              <a:t>Ulozto.live</a:t>
            </a:r>
            <a:endParaRPr lang="cs-CZ" sz="1400" i="1" dirty="0">
              <a:latin typeface="+mn-lt"/>
            </a:endParaRPr>
          </a:p>
        </p:txBody>
      </p:sp>
      <p:pic>
        <p:nvPicPr>
          <p:cNvPr id="14" name="Obrázek 13" descr="Obsah obrázku text, vizitka, snímek obrazovky, Písmo&#10;&#10;Popis byl vytvořen automaticky">
            <a:extLst>
              <a:ext uri="{FF2B5EF4-FFF2-40B4-BE49-F238E27FC236}">
                <a16:creationId xmlns:a16="http://schemas.microsoft.com/office/drawing/2014/main" id="{45007085-5EAD-D6EC-863F-7534C76F19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7056" y="593527"/>
            <a:ext cx="4452892" cy="5222240"/>
          </a:xfrm>
          <a:prstGeom prst="rect">
            <a:avLst/>
          </a:prstGeom>
        </p:spPr>
      </p:pic>
      <p:sp>
        <p:nvSpPr>
          <p:cNvPr id="15" name="TextovéPole 14">
            <a:extLst>
              <a:ext uri="{FF2B5EF4-FFF2-40B4-BE49-F238E27FC236}">
                <a16:creationId xmlns:a16="http://schemas.microsoft.com/office/drawing/2014/main" id="{57370E2A-9E75-2DA4-8439-AE3B331024E3}"/>
              </a:ext>
            </a:extLst>
          </p:cNvPr>
          <p:cNvSpPr txBox="1"/>
          <p:nvPr/>
        </p:nvSpPr>
        <p:spPr>
          <a:xfrm>
            <a:off x="7392422" y="5661878"/>
            <a:ext cx="2042160" cy="307777"/>
          </a:xfrm>
          <a:prstGeom prst="rect">
            <a:avLst/>
          </a:prstGeom>
          <a:noFill/>
        </p:spPr>
        <p:txBody>
          <a:bodyPr wrap="square" rtlCol="0">
            <a:spAutoFit/>
          </a:bodyPr>
          <a:lstStyle/>
          <a:p>
            <a:pPr algn="ctr"/>
            <a:r>
              <a:rPr lang="cs-CZ" sz="1400" i="1" dirty="0" err="1">
                <a:latin typeface="+mn-lt"/>
              </a:rPr>
              <a:t>eDisk.cz</a:t>
            </a:r>
            <a:endParaRPr lang="cs-CZ" sz="1400" i="1" dirty="0">
              <a:latin typeface="+mn-lt"/>
            </a:endParaRPr>
          </a:p>
        </p:txBody>
      </p:sp>
    </p:spTree>
    <p:extLst>
      <p:ext uri="{BB962C8B-B14F-4D97-AF65-F5344CB8AC3E}">
        <p14:creationId xmlns:p14="http://schemas.microsoft.com/office/powerpoint/2010/main" val="146359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F4F8BF0-456E-15CE-9369-67ABD302D7D1}"/>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4B24C286-154B-5C1E-0929-1DA31EDB5215}"/>
              </a:ext>
            </a:extLst>
          </p:cNvPr>
          <p:cNvSpPr>
            <a:spLocks noGrp="1"/>
          </p:cNvSpPr>
          <p:nvPr>
            <p:ph type="sldNum" sz="quarter" idx="11"/>
          </p:nvPr>
        </p:nvSpPr>
        <p:spPr/>
        <p:txBody>
          <a:bodyPr/>
          <a:lstStyle/>
          <a:p>
            <a:fld id="{0DE708CC-0C3F-4567-9698-B54C0F35BD31}" type="slidenum">
              <a:rPr lang="cs-CZ" altLang="cs-CZ" noProof="0" smtClean="0"/>
              <a:pPr/>
              <a:t>25</a:t>
            </a:fld>
            <a:endParaRPr lang="cs-CZ" altLang="cs-CZ" noProof="0" dirty="0"/>
          </a:p>
        </p:txBody>
      </p:sp>
      <p:sp>
        <p:nvSpPr>
          <p:cNvPr id="4" name="Nadpis 3">
            <a:extLst>
              <a:ext uri="{FF2B5EF4-FFF2-40B4-BE49-F238E27FC236}">
                <a16:creationId xmlns:a16="http://schemas.microsoft.com/office/drawing/2014/main" id="{2DA57B4A-FFB2-E8AF-0E2A-AF6FA44B438D}"/>
              </a:ext>
            </a:extLst>
          </p:cNvPr>
          <p:cNvSpPr>
            <a:spLocks noGrp="1"/>
          </p:cNvSpPr>
          <p:nvPr>
            <p:ph type="title"/>
          </p:nvPr>
        </p:nvSpPr>
        <p:spPr/>
        <p:txBody>
          <a:bodyPr/>
          <a:lstStyle/>
          <a:p>
            <a:r>
              <a:rPr lang="cs-CZ" dirty="0"/>
              <a:t>Otázky?</a:t>
            </a:r>
          </a:p>
        </p:txBody>
      </p:sp>
      <p:sp>
        <p:nvSpPr>
          <p:cNvPr id="5" name="Podnadpis 4">
            <a:extLst>
              <a:ext uri="{FF2B5EF4-FFF2-40B4-BE49-F238E27FC236}">
                <a16:creationId xmlns:a16="http://schemas.microsoft.com/office/drawing/2014/main" id="{19581242-E2A8-E884-3FEF-C36A9A4D52CD}"/>
              </a:ext>
            </a:extLst>
          </p:cNvPr>
          <p:cNvSpPr>
            <a:spLocks noGrp="1"/>
          </p:cNvSpPr>
          <p:nvPr>
            <p:ph type="subTitle" idx="1"/>
          </p:nvPr>
        </p:nvSpPr>
        <p:spPr/>
        <p:txBody>
          <a:bodyPr/>
          <a:lstStyle/>
          <a:p>
            <a:r>
              <a:rPr lang="cs-CZ" b="1" dirty="0">
                <a:solidFill>
                  <a:srgbClr val="0000DC"/>
                </a:solidFill>
              </a:rPr>
              <a:t>Děkuji za pozornost!</a:t>
            </a:r>
          </a:p>
        </p:txBody>
      </p:sp>
    </p:spTree>
    <p:extLst>
      <p:ext uri="{BB962C8B-B14F-4D97-AF65-F5344CB8AC3E}">
        <p14:creationId xmlns:p14="http://schemas.microsoft.com/office/powerpoint/2010/main" val="1753353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5A44953-0F5E-7FD4-0E69-C55050D0F0A1}"/>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11971D87-E2F1-7CFC-598D-500C4CFAAF83}"/>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B7C615EC-C8CD-B080-1153-23CAF770353B}"/>
              </a:ext>
            </a:extLst>
          </p:cNvPr>
          <p:cNvSpPr>
            <a:spLocks noGrp="1"/>
          </p:cNvSpPr>
          <p:nvPr>
            <p:ph type="title"/>
          </p:nvPr>
        </p:nvSpPr>
        <p:spPr/>
        <p:txBody>
          <a:bodyPr/>
          <a:lstStyle/>
          <a:p>
            <a:r>
              <a:rPr lang="cs-CZ" dirty="0"/>
              <a:t>„Pirátské“ platformy II</a:t>
            </a:r>
          </a:p>
        </p:txBody>
      </p:sp>
      <p:pic>
        <p:nvPicPr>
          <p:cNvPr id="7" name="Obrázek 6" descr="Obsah obrázku klipart, kreslené, kresba, ilustrace&#10;&#10;Popis byl vytvořen automaticky">
            <a:extLst>
              <a:ext uri="{FF2B5EF4-FFF2-40B4-BE49-F238E27FC236}">
                <a16:creationId xmlns:a16="http://schemas.microsoft.com/office/drawing/2014/main" id="{061EB48A-9D19-4137-9FE9-787D35405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70" y="1800130"/>
            <a:ext cx="2436497" cy="1625600"/>
          </a:xfrm>
          <a:prstGeom prst="rect">
            <a:avLst/>
          </a:prstGeom>
        </p:spPr>
      </p:pic>
      <p:pic>
        <p:nvPicPr>
          <p:cNvPr id="9" name="Obrázek 8" descr="Obsah obrázku Písmo, logo, Grafika, symbol&#10;&#10;Popis byl vytvořen automaticky">
            <a:extLst>
              <a:ext uri="{FF2B5EF4-FFF2-40B4-BE49-F238E27FC236}">
                <a16:creationId xmlns:a16="http://schemas.microsoft.com/office/drawing/2014/main" id="{489B7BE5-D593-8345-9E83-D02B31D4C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350" y="2057940"/>
            <a:ext cx="2952750" cy="1200150"/>
          </a:xfrm>
          <a:prstGeom prst="rect">
            <a:avLst/>
          </a:prstGeom>
        </p:spPr>
      </p:pic>
      <p:pic>
        <p:nvPicPr>
          <p:cNvPr id="11" name="Obrázek 10" descr="Obsah obrázku text, Písmo, snímek obrazovky, Značka&#10;&#10;Popis byl vytvořen automaticky">
            <a:extLst>
              <a:ext uri="{FF2B5EF4-FFF2-40B4-BE49-F238E27FC236}">
                <a16:creationId xmlns:a16="http://schemas.microsoft.com/office/drawing/2014/main" id="{38C8D87E-FB43-763D-FE6D-312E42DAE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6953" y="2419890"/>
            <a:ext cx="3251200" cy="838200"/>
          </a:xfrm>
          <a:prstGeom prst="rect">
            <a:avLst/>
          </a:prstGeom>
        </p:spPr>
      </p:pic>
      <p:pic>
        <p:nvPicPr>
          <p:cNvPr id="13" name="Obrázek 12" descr="Obsah obrázku Písmo, logo, Grafika, design&#10;&#10;Popis byl vytvořen automaticky">
            <a:extLst>
              <a:ext uri="{FF2B5EF4-FFF2-40B4-BE49-F238E27FC236}">
                <a16:creationId xmlns:a16="http://schemas.microsoft.com/office/drawing/2014/main" id="{A1431740-BCC1-6250-29B0-304CB53D0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70" y="4107735"/>
            <a:ext cx="2806700" cy="1270000"/>
          </a:xfrm>
          <a:prstGeom prst="rect">
            <a:avLst/>
          </a:prstGeom>
        </p:spPr>
      </p:pic>
      <p:pic>
        <p:nvPicPr>
          <p:cNvPr id="15" name="Obrázek 14" descr="Obsah obrázku Písmo, logo, Grafika, text&#10;&#10;Popis byl vytvořen automaticky">
            <a:extLst>
              <a:ext uri="{FF2B5EF4-FFF2-40B4-BE49-F238E27FC236}">
                <a16:creationId xmlns:a16="http://schemas.microsoft.com/office/drawing/2014/main" id="{1916187E-EE80-68E7-7E9E-513FA448D5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2675" y="4253785"/>
            <a:ext cx="3848100" cy="850900"/>
          </a:xfrm>
          <a:prstGeom prst="rect">
            <a:avLst/>
          </a:prstGeom>
        </p:spPr>
      </p:pic>
      <p:pic>
        <p:nvPicPr>
          <p:cNvPr id="17" name="Obrázek 16" descr="Obsah obrázku Písmo, logo, Grafika, symbol&#10;&#10;Popis byl vytvořen automaticky">
            <a:extLst>
              <a:ext uri="{FF2B5EF4-FFF2-40B4-BE49-F238E27FC236}">
                <a16:creationId xmlns:a16="http://schemas.microsoft.com/office/drawing/2014/main" id="{1DDE9B39-57E4-7893-296C-3760C92D37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0103" y="4130025"/>
            <a:ext cx="3644900" cy="1143000"/>
          </a:xfrm>
          <a:prstGeom prst="rect">
            <a:avLst/>
          </a:prstGeom>
        </p:spPr>
      </p:pic>
      <p:sp>
        <p:nvSpPr>
          <p:cNvPr id="18" name="TextovéPole 17">
            <a:extLst>
              <a:ext uri="{FF2B5EF4-FFF2-40B4-BE49-F238E27FC236}">
                <a16:creationId xmlns:a16="http://schemas.microsoft.com/office/drawing/2014/main" id="{62EC21F2-228D-974E-6ED4-E93E04BAE64A}"/>
              </a:ext>
            </a:extLst>
          </p:cNvPr>
          <p:cNvSpPr txBox="1"/>
          <p:nvPr/>
        </p:nvSpPr>
        <p:spPr>
          <a:xfrm>
            <a:off x="1247458" y="3439428"/>
            <a:ext cx="1645920" cy="307777"/>
          </a:xfrm>
          <a:prstGeom prst="rect">
            <a:avLst/>
          </a:prstGeom>
          <a:noFill/>
        </p:spPr>
        <p:txBody>
          <a:bodyPr wrap="square" rtlCol="0">
            <a:spAutoFit/>
          </a:bodyPr>
          <a:lstStyle/>
          <a:p>
            <a:pPr algn="ctr"/>
            <a:r>
              <a:rPr lang="cs-CZ" sz="1400" i="1" dirty="0" err="1">
                <a:latin typeface="+mn-lt"/>
              </a:rPr>
              <a:t>Hellspy</a:t>
            </a:r>
            <a:endParaRPr lang="cs-CZ" sz="1400" i="1" dirty="0">
              <a:latin typeface="+mn-lt"/>
            </a:endParaRPr>
          </a:p>
        </p:txBody>
      </p:sp>
      <p:sp>
        <p:nvSpPr>
          <p:cNvPr id="19" name="TextovéPole 18">
            <a:extLst>
              <a:ext uri="{FF2B5EF4-FFF2-40B4-BE49-F238E27FC236}">
                <a16:creationId xmlns:a16="http://schemas.microsoft.com/office/drawing/2014/main" id="{41A72885-FA7A-C993-6E36-7EC259C16A90}"/>
              </a:ext>
            </a:extLst>
          </p:cNvPr>
          <p:cNvSpPr txBox="1"/>
          <p:nvPr/>
        </p:nvSpPr>
        <p:spPr>
          <a:xfrm>
            <a:off x="4723765" y="3475466"/>
            <a:ext cx="1645920" cy="307777"/>
          </a:xfrm>
          <a:prstGeom prst="rect">
            <a:avLst/>
          </a:prstGeom>
          <a:noFill/>
        </p:spPr>
        <p:txBody>
          <a:bodyPr wrap="square" rtlCol="0">
            <a:spAutoFit/>
          </a:bodyPr>
          <a:lstStyle/>
          <a:p>
            <a:pPr algn="ctr"/>
            <a:r>
              <a:rPr lang="cs-CZ" sz="1400" i="1" dirty="0" err="1">
                <a:latin typeface="+mn-lt"/>
              </a:rPr>
              <a:t>www.uloz.to</a:t>
            </a:r>
            <a:endParaRPr lang="cs-CZ" sz="1400" i="1" dirty="0">
              <a:latin typeface="+mn-lt"/>
            </a:endParaRPr>
          </a:p>
        </p:txBody>
      </p:sp>
      <p:sp>
        <p:nvSpPr>
          <p:cNvPr id="20" name="TextovéPole 19">
            <a:extLst>
              <a:ext uri="{FF2B5EF4-FFF2-40B4-BE49-F238E27FC236}">
                <a16:creationId xmlns:a16="http://schemas.microsoft.com/office/drawing/2014/main" id="{E990D1A1-CB4E-4DA1-74E4-96ED108A0E26}"/>
              </a:ext>
            </a:extLst>
          </p:cNvPr>
          <p:cNvSpPr txBox="1"/>
          <p:nvPr/>
        </p:nvSpPr>
        <p:spPr>
          <a:xfrm>
            <a:off x="8640000" y="3438945"/>
            <a:ext cx="1645920" cy="307777"/>
          </a:xfrm>
          <a:prstGeom prst="rect">
            <a:avLst/>
          </a:prstGeom>
          <a:noFill/>
        </p:spPr>
        <p:txBody>
          <a:bodyPr wrap="square" rtlCol="0">
            <a:spAutoFit/>
          </a:bodyPr>
          <a:lstStyle/>
          <a:p>
            <a:pPr algn="ctr"/>
            <a:r>
              <a:rPr lang="cs-CZ" sz="1400" i="1" dirty="0" err="1">
                <a:latin typeface="+mn-lt"/>
              </a:rPr>
              <a:t>www.fastshare.cz</a:t>
            </a:r>
            <a:endParaRPr lang="cs-CZ" sz="1400" i="1" dirty="0">
              <a:latin typeface="+mn-lt"/>
            </a:endParaRPr>
          </a:p>
        </p:txBody>
      </p:sp>
      <p:sp>
        <p:nvSpPr>
          <p:cNvPr id="21" name="TextovéPole 20">
            <a:extLst>
              <a:ext uri="{FF2B5EF4-FFF2-40B4-BE49-F238E27FC236}">
                <a16:creationId xmlns:a16="http://schemas.microsoft.com/office/drawing/2014/main" id="{99A28D19-5531-AE06-26A9-2514DEAE960E}"/>
              </a:ext>
            </a:extLst>
          </p:cNvPr>
          <p:cNvSpPr txBox="1"/>
          <p:nvPr/>
        </p:nvSpPr>
        <p:spPr>
          <a:xfrm>
            <a:off x="1247458" y="5153272"/>
            <a:ext cx="1645920" cy="307777"/>
          </a:xfrm>
          <a:prstGeom prst="rect">
            <a:avLst/>
          </a:prstGeom>
          <a:noFill/>
        </p:spPr>
        <p:txBody>
          <a:bodyPr wrap="square" rtlCol="0">
            <a:spAutoFit/>
          </a:bodyPr>
          <a:lstStyle/>
          <a:p>
            <a:pPr algn="ctr"/>
            <a:r>
              <a:rPr lang="cs-CZ" sz="1400" i="1" dirty="0" err="1">
                <a:latin typeface="+mn-lt"/>
              </a:rPr>
              <a:t>www.edisk.cz</a:t>
            </a:r>
            <a:endParaRPr lang="cs-CZ" sz="1400" i="1" dirty="0">
              <a:latin typeface="+mn-lt"/>
            </a:endParaRPr>
          </a:p>
        </p:txBody>
      </p:sp>
      <p:sp>
        <p:nvSpPr>
          <p:cNvPr id="22" name="TextovéPole 21">
            <a:extLst>
              <a:ext uri="{FF2B5EF4-FFF2-40B4-BE49-F238E27FC236}">
                <a16:creationId xmlns:a16="http://schemas.microsoft.com/office/drawing/2014/main" id="{CE26E63A-9B09-1C77-1667-26915AD2422D}"/>
              </a:ext>
            </a:extLst>
          </p:cNvPr>
          <p:cNvSpPr txBox="1"/>
          <p:nvPr/>
        </p:nvSpPr>
        <p:spPr>
          <a:xfrm>
            <a:off x="4724132" y="5096846"/>
            <a:ext cx="1645920" cy="307777"/>
          </a:xfrm>
          <a:prstGeom prst="rect">
            <a:avLst/>
          </a:prstGeom>
          <a:noFill/>
        </p:spPr>
        <p:txBody>
          <a:bodyPr wrap="square" rtlCol="0">
            <a:spAutoFit/>
          </a:bodyPr>
          <a:lstStyle/>
          <a:p>
            <a:pPr algn="ctr"/>
            <a:r>
              <a:rPr lang="cs-CZ" sz="1400" i="1" dirty="0" err="1">
                <a:latin typeface="+mn-lt"/>
              </a:rPr>
              <a:t>www.sledujteto.cz</a:t>
            </a:r>
            <a:endParaRPr lang="cs-CZ" sz="1400" i="1" dirty="0">
              <a:latin typeface="+mn-lt"/>
            </a:endParaRPr>
          </a:p>
        </p:txBody>
      </p:sp>
      <p:sp>
        <p:nvSpPr>
          <p:cNvPr id="23" name="TextovéPole 22">
            <a:extLst>
              <a:ext uri="{FF2B5EF4-FFF2-40B4-BE49-F238E27FC236}">
                <a16:creationId xmlns:a16="http://schemas.microsoft.com/office/drawing/2014/main" id="{C99C0CAA-483F-8433-31A5-B125A1B9E06C}"/>
              </a:ext>
            </a:extLst>
          </p:cNvPr>
          <p:cNvSpPr txBox="1"/>
          <p:nvPr/>
        </p:nvSpPr>
        <p:spPr>
          <a:xfrm>
            <a:off x="8805365" y="5153271"/>
            <a:ext cx="1645920" cy="307777"/>
          </a:xfrm>
          <a:prstGeom prst="rect">
            <a:avLst/>
          </a:prstGeom>
          <a:noFill/>
        </p:spPr>
        <p:txBody>
          <a:bodyPr wrap="square" rtlCol="0">
            <a:spAutoFit/>
          </a:bodyPr>
          <a:lstStyle/>
          <a:p>
            <a:pPr algn="ctr"/>
            <a:r>
              <a:rPr lang="cs-CZ" sz="1400" i="1" dirty="0" err="1">
                <a:latin typeface="+mn-lt"/>
              </a:rPr>
              <a:t>www.prehraj.to</a:t>
            </a:r>
            <a:endParaRPr lang="cs-CZ" sz="1400" i="1" dirty="0">
              <a:latin typeface="+mn-lt"/>
            </a:endParaRPr>
          </a:p>
        </p:txBody>
      </p:sp>
    </p:spTree>
    <p:extLst>
      <p:ext uri="{BB962C8B-B14F-4D97-AF65-F5344CB8AC3E}">
        <p14:creationId xmlns:p14="http://schemas.microsoft.com/office/powerpoint/2010/main" val="109174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5A44953-0F5E-7FD4-0E69-C55050D0F0A1}"/>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11971D87-E2F1-7CFC-598D-500C4CFAAF83}"/>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B7C615EC-C8CD-B080-1153-23CAF770353B}"/>
              </a:ext>
            </a:extLst>
          </p:cNvPr>
          <p:cNvSpPr>
            <a:spLocks noGrp="1"/>
          </p:cNvSpPr>
          <p:nvPr>
            <p:ph type="title"/>
          </p:nvPr>
        </p:nvSpPr>
        <p:spPr/>
        <p:txBody>
          <a:bodyPr/>
          <a:lstStyle/>
          <a:p>
            <a:r>
              <a:rPr lang="cs-CZ" dirty="0"/>
              <a:t>„Pirátské“ platformy III</a:t>
            </a:r>
          </a:p>
        </p:txBody>
      </p:sp>
      <p:sp>
        <p:nvSpPr>
          <p:cNvPr id="5" name="Zástupný obsah 4">
            <a:extLst>
              <a:ext uri="{FF2B5EF4-FFF2-40B4-BE49-F238E27FC236}">
                <a16:creationId xmlns:a16="http://schemas.microsoft.com/office/drawing/2014/main" id="{7D56BF2B-252D-B8B5-9FF9-76E0A1B62F71}"/>
              </a:ext>
            </a:extLst>
          </p:cNvPr>
          <p:cNvSpPr>
            <a:spLocks noGrp="1"/>
          </p:cNvSpPr>
          <p:nvPr>
            <p:ph idx="1"/>
          </p:nvPr>
        </p:nvSpPr>
        <p:spPr>
          <a:xfrm>
            <a:off x="720000" y="1348740"/>
            <a:ext cx="10753200" cy="4709160"/>
          </a:xfrm>
        </p:spPr>
        <p:txBody>
          <a:bodyPr/>
          <a:lstStyle/>
          <a:p>
            <a:r>
              <a:rPr lang="cs-CZ" sz="1800" b="1" dirty="0"/>
              <a:t>§ 46/1 AZ</a:t>
            </a:r>
            <a:r>
              <a:rPr lang="cs-CZ" sz="1800" dirty="0"/>
              <a:t>: </a:t>
            </a:r>
            <a:r>
              <a:rPr lang="cs-CZ" sz="1800" i="1" dirty="0"/>
              <a:t>Poskytovatelem služby pro sdílení obsahu online se rozumí </a:t>
            </a:r>
            <a:r>
              <a:rPr lang="cs-CZ" sz="1800" i="1" u="sng" dirty="0"/>
              <a:t>poskytovatel služby informační společnosti</a:t>
            </a:r>
            <a:r>
              <a:rPr lang="cs-CZ" sz="1800" i="1" dirty="0"/>
              <a:t>, jejímž hlavním účelem nebo jedním z hlavních účelů je </a:t>
            </a:r>
            <a:r>
              <a:rPr lang="cs-CZ" sz="1800" i="1" u="sng" dirty="0"/>
              <a:t>ukládat a sdělovat veřejnosti velký počet děl nahrávaných uživatelem </a:t>
            </a:r>
            <a:r>
              <a:rPr lang="cs-CZ" sz="1800" i="1" dirty="0"/>
              <a:t>takové služby a která </a:t>
            </a:r>
            <a:r>
              <a:rPr lang="cs-CZ" sz="1800" i="1" u="sng" dirty="0"/>
              <a:t>soutěží</a:t>
            </a:r>
            <a:r>
              <a:rPr lang="cs-CZ" sz="1800" i="1" dirty="0"/>
              <a:t> </a:t>
            </a:r>
            <a:r>
              <a:rPr lang="cs-CZ" sz="1800" i="1" u="sng" dirty="0"/>
              <a:t>nebo může soutěžit s jinými online službami </a:t>
            </a:r>
            <a:r>
              <a:rPr lang="cs-CZ" sz="1800" i="1" dirty="0"/>
              <a:t>zpřístupňujícími díla stejné cílové skupině, přičemž poskytovatel takové služby tato </a:t>
            </a:r>
            <a:r>
              <a:rPr lang="cs-CZ" sz="1800" b="1" i="1" u="sng" dirty="0"/>
              <a:t>díla uspořádává a propaguje za účelem zisku</a:t>
            </a:r>
            <a:r>
              <a:rPr lang="cs-CZ" sz="1800" i="1" dirty="0"/>
              <a:t>.</a:t>
            </a:r>
          </a:p>
          <a:p>
            <a:r>
              <a:rPr lang="cs-CZ" sz="1800" b="1" dirty="0"/>
              <a:t>§ 2/a) zákona o některých službách informační společnosti</a:t>
            </a:r>
            <a:r>
              <a:rPr lang="cs-CZ" sz="1800" i="1" dirty="0"/>
              <a:t>: Službou informační společnosti se rozumí jakákoliv služba poskytovaná elektronickými prostředky na individuální žádost uživatele podanou elektronickými prostředky, poskytovaná zpravidla za úplatu; služba je poskytnuta elektronickými prostředky, pokud je odeslána prostřednictvím sítě elektronických komunikací a vyzvednuta uživatelem z elektronického zařízení pro ukládání dat.</a:t>
            </a:r>
          </a:p>
        </p:txBody>
      </p:sp>
    </p:spTree>
    <p:extLst>
      <p:ext uri="{BB962C8B-B14F-4D97-AF65-F5344CB8AC3E}">
        <p14:creationId xmlns:p14="http://schemas.microsoft.com/office/powerpoint/2010/main" val="149762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4B2F41D-EBD1-A093-8148-46B132D893AD}"/>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4818B62E-0DAE-9375-D1E2-A7537C063B41}"/>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B087A765-AC2D-4A35-7DBC-9BBDA9AE3909}"/>
              </a:ext>
            </a:extLst>
          </p:cNvPr>
          <p:cNvSpPr>
            <a:spLocks noGrp="1"/>
          </p:cNvSpPr>
          <p:nvPr>
            <p:ph type="title"/>
          </p:nvPr>
        </p:nvSpPr>
        <p:spPr/>
        <p:txBody>
          <a:bodyPr/>
          <a:lstStyle/>
          <a:p>
            <a:r>
              <a:rPr lang="cs-CZ" sz="3200" dirty="0"/>
              <a:t>Možnosti obrany držitelů autorských majetkových práv</a:t>
            </a:r>
          </a:p>
        </p:txBody>
      </p:sp>
      <p:sp>
        <p:nvSpPr>
          <p:cNvPr id="5" name="Zástupný obsah 4">
            <a:extLst>
              <a:ext uri="{FF2B5EF4-FFF2-40B4-BE49-F238E27FC236}">
                <a16:creationId xmlns:a16="http://schemas.microsoft.com/office/drawing/2014/main" id="{1014CBEA-A48B-964C-F88D-0BCC924288A9}"/>
              </a:ext>
            </a:extLst>
          </p:cNvPr>
          <p:cNvSpPr>
            <a:spLocks noGrp="1"/>
          </p:cNvSpPr>
          <p:nvPr>
            <p:ph idx="1"/>
          </p:nvPr>
        </p:nvSpPr>
        <p:spPr>
          <a:xfrm>
            <a:off x="720000" y="1520190"/>
            <a:ext cx="10753200" cy="4400550"/>
          </a:xfrm>
        </p:spPr>
        <p:txBody>
          <a:bodyPr/>
          <a:lstStyle/>
          <a:p>
            <a:pPr>
              <a:lnSpc>
                <a:spcPct val="150000"/>
              </a:lnSpc>
            </a:pPr>
            <a:r>
              <a:rPr lang="cs-CZ" sz="2400" i="1" dirty="0"/>
              <a:t>Ex post </a:t>
            </a:r>
            <a:r>
              <a:rPr lang="cs-CZ" sz="2400" dirty="0"/>
              <a:t>nahlašování závadného obsahu.</a:t>
            </a:r>
          </a:p>
          <a:p>
            <a:pPr>
              <a:lnSpc>
                <a:spcPct val="150000"/>
              </a:lnSpc>
            </a:pPr>
            <a:r>
              <a:rPr lang="cs-CZ" sz="2400" dirty="0"/>
              <a:t>Monitoring rizikových úložišť.</a:t>
            </a:r>
          </a:p>
          <a:p>
            <a:pPr>
              <a:lnSpc>
                <a:spcPct val="150000"/>
              </a:lnSpc>
            </a:pPr>
            <a:r>
              <a:rPr lang="cs-CZ" sz="2400" dirty="0"/>
              <a:t>Trestní stíhání fyzických osob – </a:t>
            </a:r>
            <a:r>
              <a:rPr lang="cs-CZ" sz="2400" dirty="0" err="1"/>
              <a:t>uploaderů</a:t>
            </a:r>
            <a:r>
              <a:rPr lang="cs-CZ" sz="2400" dirty="0"/>
              <a:t>.</a:t>
            </a:r>
          </a:p>
          <a:p>
            <a:pPr>
              <a:lnSpc>
                <a:spcPct val="150000"/>
              </a:lnSpc>
            </a:pPr>
            <a:r>
              <a:rPr lang="cs-CZ" sz="2400" dirty="0"/>
              <a:t>Soukromoprávní nároky vůči fyzickým osobám – </a:t>
            </a:r>
            <a:r>
              <a:rPr lang="cs-CZ" sz="2400" dirty="0" err="1"/>
              <a:t>uploaderům</a:t>
            </a:r>
            <a:r>
              <a:rPr lang="cs-CZ" sz="2400" dirty="0"/>
              <a:t>.</a:t>
            </a:r>
          </a:p>
          <a:p>
            <a:pPr>
              <a:lnSpc>
                <a:spcPct val="150000"/>
              </a:lnSpc>
            </a:pPr>
            <a:r>
              <a:rPr lang="cs-CZ" sz="2400" dirty="0"/>
              <a:t>Spolupráce s online úložišti za účelem omezení zásahů do autorských práv.</a:t>
            </a:r>
          </a:p>
          <a:p>
            <a:pPr>
              <a:lnSpc>
                <a:spcPct val="150000"/>
              </a:lnSpc>
            </a:pPr>
            <a:r>
              <a:rPr lang="cs-CZ" sz="2400" b="1" dirty="0"/>
              <a:t>Nároky vůči provozovatelům úložišť vycházející z práva nekalé soutěže.</a:t>
            </a:r>
          </a:p>
          <a:p>
            <a:pPr lvl="1">
              <a:lnSpc>
                <a:spcPct val="150000"/>
              </a:lnSpc>
            </a:pPr>
            <a:r>
              <a:rPr lang="cs-CZ" sz="1800" dirty="0"/>
              <a:t>Předběžná opatření.</a:t>
            </a:r>
          </a:p>
          <a:p>
            <a:pPr>
              <a:lnSpc>
                <a:spcPct val="150000"/>
              </a:lnSpc>
            </a:pPr>
            <a:r>
              <a:rPr lang="cs-CZ" sz="2400" dirty="0"/>
              <a:t>Blokace webových stránek úložišť prostřednictvím poskytovatelů internetu.</a:t>
            </a:r>
          </a:p>
        </p:txBody>
      </p:sp>
    </p:spTree>
    <p:extLst>
      <p:ext uri="{BB962C8B-B14F-4D97-AF65-F5344CB8AC3E}">
        <p14:creationId xmlns:p14="http://schemas.microsoft.com/office/powerpoint/2010/main" val="273094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E42ACED-F10A-2647-7C68-2C800C5DEDBE}"/>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A6BE56E7-ED02-E425-5FCE-6DCA3B778D82}"/>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09622D1F-0653-20A5-CD93-1E3ED6B43CE7}"/>
              </a:ext>
            </a:extLst>
          </p:cNvPr>
          <p:cNvSpPr>
            <a:spLocks noGrp="1"/>
          </p:cNvSpPr>
          <p:nvPr>
            <p:ph type="title"/>
          </p:nvPr>
        </p:nvSpPr>
        <p:spPr/>
        <p:txBody>
          <a:bodyPr/>
          <a:lstStyle/>
          <a:p>
            <a:r>
              <a:rPr lang="cs-CZ" dirty="0"/>
              <a:t>Nekalá soutěž</a:t>
            </a:r>
          </a:p>
        </p:txBody>
      </p:sp>
      <p:sp>
        <p:nvSpPr>
          <p:cNvPr id="5" name="Zástupný obsah 4">
            <a:extLst>
              <a:ext uri="{FF2B5EF4-FFF2-40B4-BE49-F238E27FC236}">
                <a16:creationId xmlns:a16="http://schemas.microsoft.com/office/drawing/2014/main" id="{43CB6E46-C517-9E34-C0FA-234C08C760D8}"/>
              </a:ext>
            </a:extLst>
          </p:cNvPr>
          <p:cNvSpPr>
            <a:spLocks noGrp="1"/>
          </p:cNvSpPr>
          <p:nvPr>
            <p:ph idx="1"/>
          </p:nvPr>
        </p:nvSpPr>
        <p:spPr/>
        <p:txBody>
          <a:bodyPr/>
          <a:lstStyle/>
          <a:p>
            <a:pPr>
              <a:lnSpc>
                <a:spcPct val="200000"/>
              </a:lnSpc>
            </a:pPr>
            <a:r>
              <a:rPr lang="cs-CZ" dirty="0"/>
              <a:t>§ 2976/1 OZ</a:t>
            </a:r>
          </a:p>
          <a:p>
            <a:pPr>
              <a:lnSpc>
                <a:spcPct val="200000"/>
              </a:lnSpc>
            </a:pPr>
            <a:r>
              <a:rPr lang="cs-CZ" dirty="0"/>
              <a:t>Generální klauzule nekalé soutěže</a:t>
            </a:r>
          </a:p>
          <a:p>
            <a:pPr lvl="1">
              <a:lnSpc>
                <a:spcPct val="200000"/>
              </a:lnSpc>
            </a:pPr>
            <a:r>
              <a:rPr lang="cs-CZ" dirty="0"/>
              <a:t>Jednání v hospodářském styku</a:t>
            </a:r>
          </a:p>
          <a:p>
            <a:pPr lvl="1">
              <a:lnSpc>
                <a:spcPct val="200000"/>
              </a:lnSpc>
            </a:pPr>
            <a:r>
              <a:rPr lang="cs-CZ" b="1" u="sng" dirty="0"/>
              <a:t>Rozpor s dobrými mravy soutěže</a:t>
            </a:r>
          </a:p>
          <a:p>
            <a:pPr lvl="1">
              <a:lnSpc>
                <a:spcPct val="200000"/>
              </a:lnSpc>
            </a:pPr>
            <a:r>
              <a:rPr lang="cs-CZ" dirty="0"/>
              <a:t>Způsobilost přivodit újmu jiným soutěžitelům nebo zákazníkům</a:t>
            </a:r>
          </a:p>
          <a:p>
            <a:pPr lvl="1"/>
            <a:endParaRPr lang="cs-CZ" dirty="0"/>
          </a:p>
          <a:p>
            <a:pPr lvl="1"/>
            <a:endParaRPr lang="cs-CZ" dirty="0"/>
          </a:p>
          <a:p>
            <a:pPr lvl="1"/>
            <a:endParaRPr lang="cs-CZ" dirty="0"/>
          </a:p>
          <a:p>
            <a:pPr lvl="1"/>
            <a:endParaRPr lang="cs-CZ" dirty="0"/>
          </a:p>
          <a:p>
            <a:pPr marL="324000" lvl="1" indent="0">
              <a:buNone/>
            </a:pPr>
            <a:endParaRPr lang="cs-CZ" dirty="0"/>
          </a:p>
        </p:txBody>
      </p:sp>
      <p:pic>
        <p:nvPicPr>
          <p:cNvPr id="7" name="Obrázek 6" descr="Obsah obrázku text, snímek obrazovky, design&#10;&#10;Popis byl vytvořen automaticky">
            <a:extLst>
              <a:ext uri="{FF2B5EF4-FFF2-40B4-BE49-F238E27FC236}">
                <a16:creationId xmlns:a16="http://schemas.microsoft.com/office/drawing/2014/main" id="{E62EC0A1-884C-0529-CA9E-295234A21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849" y="157320"/>
            <a:ext cx="5275151" cy="3371940"/>
          </a:xfrm>
          <a:prstGeom prst="rect">
            <a:avLst/>
          </a:prstGeom>
        </p:spPr>
      </p:pic>
      <p:sp>
        <p:nvSpPr>
          <p:cNvPr id="8" name="TextovéPole 7">
            <a:extLst>
              <a:ext uri="{FF2B5EF4-FFF2-40B4-BE49-F238E27FC236}">
                <a16:creationId xmlns:a16="http://schemas.microsoft.com/office/drawing/2014/main" id="{FE2E77FD-8AC1-B787-AEDC-020ADD0F13F5}"/>
              </a:ext>
            </a:extLst>
          </p:cNvPr>
          <p:cNvSpPr txBox="1"/>
          <p:nvPr/>
        </p:nvSpPr>
        <p:spPr>
          <a:xfrm>
            <a:off x="7658304" y="3650973"/>
            <a:ext cx="3792240" cy="276999"/>
          </a:xfrm>
          <a:prstGeom prst="rect">
            <a:avLst/>
          </a:prstGeom>
          <a:noFill/>
        </p:spPr>
        <p:txBody>
          <a:bodyPr wrap="square" rtlCol="0">
            <a:spAutoFit/>
          </a:bodyPr>
          <a:lstStyle/>
          <a:p>
            <a:pPr algn="ctr"/>
            <a:r>
              <a:rPr lang="cs-CZ" sz="1200" i="1" dirty="0">
                <a:latin typeface="+mn-lt"/>
              </a:rPr>
              <a:t>Výsledky vyhledávání výrazu „šarlatán“ na </a:t>
            </a:r>
            <a:r>
              <a:rPr lang="cs-CZ" sz="1200" i="1" dirty="0" err="1">
                <a:latin typeface="+mn-lt"/>
              </a:rPr>
              <a:t>Přehraj.to</a:t>
            </a:r>
            <a:endParaRPr lang="cs-CZ" sz="1200" i="1" dirty="0">
              <a:latin typeface="+mn-lt"/>
            </a:endParaRPr>
          </a:p>
        </p:txBody>
      </p:sp>
    </p:spTree>
    <p:extLst>
      <p:ext uri="{BB962C8B-B14F-4D97-AF65-F5344CB8AC3E}">
        <p14:creationId xmlns:p14="http://schemas.microsoft.com/office/powerpoint/2010/main" val="36022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EF7CD35-6E67-5BFC-D8D7-690CD421CD4D}"/>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AEA7A943-71A3-8427-A862-C6F74C8D8B13}"/>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A91232C8-8EED-9D6A-8669-6FC78E7ED9AB}"/>
              </a:ext>
            </a:extLst>
          </p:cNvPr>
          <p:cNvSpPr>
            <a:spLocks noGrp="1"/>
          </p:cNvSpPr>
          <p:nvPr>
            <p:ph type="title"/>
          </p:nvPr>
        </p:nvSpPr>
        <p:spPr/>
        <p:txBody>
          <a:bodyPr/>
          <a:lstStyle/>
          <a:p>
            <a:r>
              <a:rPr lang="cs-CZ" dirty="0"/>
              <a:t>Jednání v hospodářském styku</a:t>
            </a:r>
          </a:p>
        </p:txBody>
      </p:sp>
      <p:sp>
        <p:nvSpPr>
          <p:cNvPr id="5" name="Zástupný obsah 4">
            <a:extLst>
              <a:ext uri="{FF2B5EF4-FFF2-40B4-BE49-F238E27FC236}">
                <a16:creationId xmlns:a16="http://schemas.microsoft.com/office/drawing/2014/main" id="{38021611-990A-9A3D-BD7A-14846E58A4CA}"/>
              </a:ext>
            </a:extLst>
          </p:cNvPr>
          <p:cNvSpPr>
            <a:spLocks noGrp="1"/>
          </p:cNvSpPr>
          <p:nvPr>
            <p:ph idx="1"/>
          </p:nvPr>
        </p:nvSpPr>
        <p:spPr>
          <a:xfrm>
            <a:off x="720000" y="1566272"/>
            <a:ext cx="10753200" cy="4139998"/>
          </a:xfrm>
        </p:spPr>
        <p:txBody>
          <a:bodyPr/>
          <a:lstStyle/>
          <a:p>
            <a:pPr>
              <a:lnSpc>
                <a:spcPct val="150000"/>
              </a:lnSpc>
            </a:pPr>
            <a:r>
              <a:rPr lang="cs-CZ" sz="2400" dirty="0"/>
              <a:t>Tento znak zpravidla není problematický.</a:t>
            </a:r>
          </a:p>
          <a:p>
            <a:pPr>
              <a:lnSpc>
                <a:spcPct val="150000"/>
              </a:lnSpc>
            </a:pPr>
            <a:r>
              <a:rPr lang="cs-CZ" sz="2400" dirty="0"/>
              <a:t>Provozovatelé pirátských platforem jsou přímými konkurenty provozovatelů lineárního televizního vysílání či legálních online streamovacích platforem (</a:t>
            </a:r>
            <a:r>
              <a:rPr lang="cs-CZ" sz="2400" dirty="0" err="1"/>
              <a:t>Voyo</a:t>
            </a:r>
            <a:r>
              <a:rPr lang="cs-CZ" sz="2400" dirty="0"/>
              <a:t>, Netflix, Apple TV apod.).</a:t>
            </a:r>
          </a:p>
          <a:p>
            <a:pPr lvl="1">
              <a:lnSpc>
                <a:spcPct val="150000"/>
              </a:lnSpc>
            </a:pPr>
            <a:r>
              <a:rPr lang="cs-CZ" sz="1800" dirty="0"/>
              <a:t>Viz např. NS </a:t>
            </a:r>
            <a:r>
              <a:rPr lang="cs-CZ" sz="1800" dirty="0" err="1"/>
              <a:t>sp</a:t>
            </a:r>
            <a:r>
              <a:rPr lang="cs-CZ" sz="1800" dirty="0"/>
              <a:t>. zn. 32 Odo 1642/2005: „</a:t>
            </a:r>
            <a:r>
              <a:rPr lang="cs-CZ" sz="1800" i="1" dirty="0"/>
              <a:t>Hospodářskými soutěžiteli jsou všichni, mezi nimiž na základě objektivní povahy jejich výrobků či služeb nebo na základě vlastní aktivity dojde na trhu k hospodářskému zájmovému střetu, přičemž jako soutěžitele lze chápat i ty subjekty, mezi nimiž pro nekalost počínání jednoho z nich vlastně nikdy nedojde k přímému konkurenčnímu střetu</a:t>
            </a:r>
            <a:r>
              <a:rPr lang="cs-CZ" sz="1800" dirty="0"/>
              <a:t>.“</a:t>
            </a:r>
          </a:p>
        </p:txBody>
      </p:sp>
    </p:spTree>
    <p:extLst>
      <p:ext uri="{BB962C8B-B14F-4D97-AF65-F5344CB8AC3E}">
        <p14:creationId xmlns:p14="http://schemas.microsoft.com/office/powerpoint/2010/main" val="208435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FA8EA32-AF4C-3948-4ACE-98CB8A026452}"/>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F97FB6A4-5123-B960-3BBA-3421BAEE2C0A}"/>
              </a:ext>
            </a:extLst>
          </p:cNvPr>
          <p:cNvSpPr>
            <a:spLocks noGrp="1"/>
          </p:cNvSpPr>
          <p:nvPr>
            <p:ph type="sldNum" sz="quarter" idx="11"/>
          </p:nvPr>
        </p:nvSpPr>
        <p:spPr/>
        <p:txBody>
          <a:bodyPr/>
          <a:lstStyle/>
          <a:p>
            <a:fld id="{D6D6C118-631F-4A80-9886-907009361577}" type="slidenum">
              <a:rPr lang="cs-CZ" altLang="cs-CZ" smtClean="0"/>
              <a:pPr/>
              <a:t>8</a:t>
            </a:fld>
            <a:endParaRPr lang="cs-CZ" altLang="cs-CZ" dirty="0"/>
          </a:p>
        </p:txBody>
      </p:sp>
      <p:sp>
        <p:nvSpPr>
          <p:cNvPr id="4" name="Nadpis 3">
            <a:extLst>
              <a:ext uri="{FF2B5EF4-FFF2-40B4-BE49-F238E27FC236}">
                <a16:creationId xmlns:a16="http://schemas.microsoft.com/office/drawing/2014/main" id="{0242B57D-77B0-23BB-1EB9-438A129417C3}"/>
              </a:ext>
            </a:extLst>
          </p:cNvPr>
          <p:cNvSpPr>
            <a:spLocks noGrp="1"/>
          </p:cNvSpPr>
          <p:nvPr>
            <p:ph type="title"/>
          </p:nvPr>
        </p:nvSpPr>
        <p:spPr>
          <a:xfrm>
            <a:off x="720000" y="5343210"/>
            <a:ext cx="10753200" cy="451576"/>
          </a:xfrm>
        </p:spPr>
        <p:txBody>
          <a:bodyPr/>
          <a:lstStyle/>
          <a:p>
            <a:pPr algn="ctr"/>
            <a:r>
              <a:rPr lang="cs-CZ" sz="2000" b="0" i="1" dirty="0" err="1">
                <a:solidFill>
                  <a:schemeClr val="tx1"/>
                </a:solidFill>
              </a:rPr>
              <a:t>www.expressinfo.cz</a:t>
            </a:r>
            <a:endParaRPr lang="cs-CZ" sz="2000" b="0" i="1" dirty="0">
              <a:solidFill>
                <a:schemeClr val="tx1"/>
              </a:solidFill>
            </a:endParaRPr>
          </a:p>
        </p:txBody>
      </p:sp>
      <p:pic>
        <p:nvPicPr>
          <p:cNvPr id="6" name="Obrázek 5" descr="Obsah obrázku text, snímek obrazovky, Písmo&#10;&#10;Popis byl vytvořen automaticky">
            <a:extLst>
              <a:ext uri="{FF2B5EF4-FFF2-40B4-BE49-F238E27FC236}">
                <a16:creationId xmlns:a16="http://schemas.microsoft.com/office/drawing/2014/main" id="{889CCB5B-8B92-BE45-233E-DA60C968E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521" y="409319"/>
            <a:ext cx="5824957" cy="4752137"/>
          </a:xfrm>
          <a:prstGeom prst="rect">
            <a:avLst/>
          </a:prstGeom>
        </p:spPr>
      </p:pic>
    </p:spTree>
    <p:extLst>
      <p:ext uri="{BB962C8B-B14F-4D97-AF65-F5344CB8AC3E}">
        <p14:creationId xmlns:p14="http://schemas.microsoft.com/office/powerpoint/2010/main" val="9780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58B8057-B605-4FEF-503E-8B36D928DEFF}"/>
              </a:ext>
            </a:extLst>
          </p:cNvPr>
          <p:cNvSpPr>
            <a:spLocks noGrp="1"/>
          </p:cNvSpPr>
          <p:nvPr>
            <p:ph type="ftr" sz="quarter" idx="10"/>
          </p:nvPr>
        </p:nvSpPr>
        <p:spPr/>
        <p:txBody>
          <a:bodyPr/>
          <a:lstStyle/>
          <a:p>
            <a:r>
              <a:rPr lang="cs-CZ" dirty="0"/>
              <a:t>Nekalá soutěž a pirátské platformy pro sdílení obsahu online</a:t>
            </a:r>
          </a:p>
        </p:txBody>
      </p:sp>
      <p:sp>
        <p:nvSpPr>
          <p:cNvPr id="3" name="Zástupný symbol pro číslo snímku 2">
            <a:extLst>
              <a:ext uri="{FF2B5EF4-FFF2-40B4-BE49-F238E27FC236}">
                <a16:creationId xmlns:a16="http://schemas.microsoft.com/office/drawing/2014/main" id="{82E42AA2-99D0-2290-0D1C-046D1621E747}"/>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1B79F5E1-0CAB-A361-B44C-8F84647B2E9A}"/>
              </a:ext>
            </a:extLst>
          </p:cNvPr>
          <p:cNvSpPr>
            <a:spLocks noGrp="1"/>
          </p:cNvSpPr>
          <p:nvPr>
            <p:ph type="title"/>
          </p:nvPr>
        </p:nvSpPr>
        <p:spPr/>
        <p:txBody>
          <a:bodyPr/>
          <a:lstStyle/>
          <a:p>
            <a:r>
              <a:rPr lang="cs-CZ" dirty="0"/>
              <a:t>Způsobilost přivodit újmu</a:t>
            </a:r>
          </a:p>
        </p:txBody>
      </p:sp>
      <p:sp>
        <p:nvSpPr>
          <p:cNvPr id="5" name="Zástupný obsah 4">
            <a:extLst>
              <a:ext uri="{FF2B5EF4-FFF2-40B4-BE49-F238E27FC236}">
                <a16:creationId xmlns:a16="http://schemas.microsoft.com/office/drawing/2014/main" id="{6EEF3439-5DBA-2FFC-F40A-9DA3D5C24FA8}"/>
              </a:ext>
            </a:extLst>
          </p:cNvPr>
          <p:cNvSpPr>
            <a:spLocks noGrp="1"/>
          </p:cNvSpPr>
          <p:nvPr>
            <p:ph idx="1"/>
          </p:nvPr>
        </p:nvSpPr>
        <p:spPr/>
        <p:txBody>
          <a:bodyPr/>
          <a:lstStyle/>
          <a:p>
            <a:pPr>
              <a:lnSpc>
                <a:spcPct val="150000"/>
              </a:lnSpc>
            </a:pPr>
            <a:r>
              <a:rPr lang="cs-CZ" sz="2400" dirty="0"/>
              <a:t>Rovněž spíše neproblematický znak.</a:t>
            </a:r>
          </a:p>
          <a:p>
            <a:pPr>
              <a:lnSpc>
                <a:spcPct val="150000"/>
              </a:lnSpc>
            </a:pPr>
            <a:r>
              <a:rPr lang="cs-CZ" sz="2400" dirty="0"/>
              <a:t>Újma držitelů autorských práv je majetková i nemajetková:</a:t>
            </a:r>
          </a:p>
          <a:p>
            <a:pPr lvl="1">
              <a:lnSpc>
                <a:spcPct val="150000"/>
              </a:lnSpc>
            </a:pPr>
            <a:r>
              <a:rPr lang="cs-CZ" dirty="0"/>
              <a:t>Ztráta exkluzivity nabízených služeb typu Netflix, </a:t>
            </a:r>
            <a:r>
              <a:rPr lang="cs-CZ" dirty="0" err="1"/>
              <a:t>Voyo</a:t>
            </a:r>
            <a:r>
              <a:rPr lang="cs-CZ" dirty="0"/>
              <a:t> apod.</a:t>
            </a:r>
          </a:p>
          <a:p>
            <a:pPr lvl="1">
              <a:lnSpc>
                <a:spcPct val="150000"/>
              </a:lnSpc>
            </a:pPr>
            <a:r>
              <a:rPr lang="cs-CZ" dirty="0"/>
              <a:t>Úbytek divácké základny.</a:t>
            </a:r>
          </a:p>
          <a:p>
            <a:pPr lvl="1">
              <a:lnSpc>
                <a:spcPct val="150000"/>
              </a:lnSpc>
            </a:pPr>
            <a:r>
              <a:rPr lang="cs-CZ" dirty="0"/>
              <a:t>Ztráta příjmů z reklamy, jejichž výše se odvíjí od sledovanosti.</a:t>
            </a:r>
          </a:p>
          <a:p>
            <a:pPr lvl="1">
              <a:lnSpc>
                <a:spcPct val="150000"/>
              </a:lnSpc>
            </a:pPr>
            <a:r>
              <a:rPr lang="cs-CZ" dirty="0"/>
              <a:t>Nezhodnocení investic do tvorby audiovizuálních děl, provozu lineárního televizního vysílání i provozu online streamovacích platforem.</a:t>
            </a:r>
          </a:p>
        </p:txBody>
      </p:sp>
    </p:spTree>
    <p:extLst>
      <p:ext uri="{BB962C8B-B14F-4D97-AF65-F5344CB8AC3E}">
        <p14:creationId xmlns:p14="http://schemas.microsoft.com/office/powerpoint/2010/main" val="120485761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law-prezentace-16-9-cz-v11.potx" id="{4E9291F6-B920-48C7-AC35-9342B417E3C9}" vid="{A04E845E-CC96-4AFA-B6AA-9EA935455C7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08BDB5-4384-41ED-BEA1-9D685F69C9C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84F85D5-9712-4AC9-989B-0908515E9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AA75CC-7F68-46E2-BF9D-A1C166B484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Prezentace_MU_CZ</Template>
  <TotalTime>1808</TotalTime>
  <Words>1981</Words>
  <Application>Microsoft Macintosh PowerPoint</Application>
  <PresentationFormat>Širokoúhlá obrazovka</PresentationFormat>
  <Paragraphs>187</Paragraphs>
  <Slides>25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25</vt:i4>
      </vt:variant>
    </vt:vector>
  </HeadingPairs>
  <TitlesOfParts>
    <vt:vector size="29" baseType="lpstr">
      <vt:lpstr>Arial</vt:lpstr>
      <vt:lpstr>Tahoma</vt:lpstr>
      <vt:lpstr>Wingdings</vt:lpstr>
      <vt:lpstr>Prezentace_MU_CZ</vt:lpstr>
      <vt:lpstr>Nekalá soutěž a pirátské platformy pro sdílení obsahu online</vt:lpstr>
      <vt:lpstr>„Pirátské“ platformy I</vt:lpstr>
      <vt:lpstr>„Pirátské“ platformy II</vt:lpstr>
      <vt:lpstr>„Pirátské“ platformy III</vt:lpstr>
      <vt:lpstr>Možnosti obrany držitelů autorských majetkových práv</vt:lpstr>
      <vt:lpstr>Nekalá soutěž</vt:lpstr>
      <vt:lpstr>Jednání v hospodářském styku</vt:lpstr>
      <vt:lpstr>www.expressinfo.cz</vt:lpstr>
      <vt:lpstr>Způsobilost přivodit újmu</vt:lpstr>
      <vt:lpstr>Rozpor s dobrými mravy soutěže</vt:lpstr>
      <vt:lpstr>„Zvláštní“ odpovědnost I</vt:lpstr>
      <vt:lpstr>„Zvláštní“ odpovědnost II</vt:lpstr>
      <vt:lpstr>„Zvláštní“ odpovědnost III</vt:lpstr>
      <vt:lpstr>„Přímá“ odpovědnost</vt:lpstr>
      <vt:lpstr>Prezentace aplikace PowerPoint</vt:lpstr>
      <vt:lpstr>Prezentace aplikace PowerPoint</vt:lpstr>
      <vt:lpstr>„Nepřímá“ odpovědnost</vt:lpstr>
      <vt:lpstr>Zvláštní skutkové podstaty</vt:lpstr>
      <vt:lpstr>Nejvyšší soud, sp. zn. 23 Cdo 2793/2020 (Hellspy)</vt:lpstr>
      <vt:lpstr>Vrchní soud v Praze, sp. zn. 1 Cmo 30/2022 (Ulož.to)</vt:lpstr>
      <vt:lpstr>Vrchní soud v Olomouci, sp. zn. 4 Cmo 49/2023 (Fastshare)</vt:lpstr>
      <vt:lpstr>Problematické aspekty obrany proti pirátským platformám</vt:lpstr>
      <vt:lpstr>Reakce pirátských platforem</vt:lpstr>
      <vt:lpstr>Prezentace aplikace PowerPoint</vt:lpstr>
      <vt:lpstr>Otázky?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Nekalá soutěž a pirátské platformy pro sdílení obsahu online</dc:title>
  <dc:creator>David Nepustil</dc:creator>
  <cp:lastModifiedBy>David Nepustil</cp:lastModifiedBy>
  <cp:revision>12</cp:revision>
  <cp:lastPrinted>1601-01-01T00:00:00Z</cp:lastPrinted>
  <dcterms:created xsi:type="dcterms:W3CDTF">2023-11-17T10:33:26Z</dcterms:created>
  <dcterms:modified xsi:type="dcterms:W3CDTF">2023-11-18T16:42:47Z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