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6754" autoAdjust="0"/>
  </p:normalViewPr>
  <p:slideViewPr>
    <p:cSldViewPr snapToGrid="0">
      <p:cViewPr varScale="1">
        <p:scale>
          <a:sx n="60" d="100"/>
          <a:sy n="60" d="100"/>
        </p:scale>
        <p:origin x="72" y="112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Doporučuji upozornit na léčební/zdravotnická tvrzení ve středu obalu – „Při suchém a vlhkém kašli“ X „Při kašli a oslabené imunitě dětí“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261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doc. JUDr. Dana Ondrejová, Ph.D. / Katedra obchodního práva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doc. JUDr. Dana Ondrejová, Ph.D. / Katedra obchodního práva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doc. JUDr. Dana Ondrejová, Ph.D. / Katedra obchodního práva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doc. JUDr. Dana Ondrejová, Ph.D. / Katedra obchodního práva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doc. JUDr. Dana Ondrejová, Ph.D. / Katedra obchodního práva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doc. JUDr. Dana Ondrejová, Ph.D. / Katedra obchodního práva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doc. JUDr. Dana Ondrejová, Ph.D. / Katedra obchodního práva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sqw/tisky.sqw?O=8&amp;T=69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ck-online.cz/bo/document-view.seam?documentId=onrf6mjzhezf6nrtgqxhazr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2F792F-6B65-4E87-9BF6-14EA1AA1AF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doc. JUDr. Dana </a:t>
            </a:r>
            <a:r>
              <a:rPr lang="cs-CZ" dirty="0" err="1"/>
              <a:t>Ondrejová</a:t>
            </a:r>
            <a:r>
              <a:rPr lang="cs-CZ" dirty="0"/>
              <a:t>, Ph.D. / Katedra obchodního práva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19A0E7-A93E-4F28-88C1-3D7FB0840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8A5D56-0348-4828-A824-E17ADA11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Reklama na doplňky stravy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E9E1472-61EA-4690-AAAB-75601CCCB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MV501K Nekalá soutěž a právní aspekty reklamy</a:t>
            </a:r>
          </a:p>
        </p:txBody>
      </p:sp>
    </p:spTree>
    <p:extLst>
      <p:ext uri="{BB962C8B-B14F-4D97-AF65-F5344CB8AC3E}">
        <p14:creationId xmlns:p14="http://schemas.microsoft.com/office/powerpoint/2010/main" val="339006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395D5E-4996-49BD-8551-EA598CF777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FA4EFB-891C-48D8-9A87-DBC89EA4B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F3D1CD-497B-4D71-8F8E-F15E0A7D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NSS 7 As 16/2008 – 80 (</a:t>
            </a:r>
            <a:r>
              <a:rPr lang="cs-CZ" dirty="0" err="1"/>
              <a:t>Urinal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061C0A-7CCD-4DAC-B66B-49532816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81576"/>
            <a:ext cx="10753200" cy="5056424"/>
          </a:xfrm>
        </p:spPr>
        <p:txBody>
          <a:bodyPr/>
          <a:lstStyle/>
          <a:p>
            <a:r>
              <a:rPr lang="sk-SK" sz="2400" dirty="0" err="1"/>
              <a:t>Tvrzení</a:t>
            </a:r>
            <a:r>
              <a:rPr lang="sk-SK" sz="2400" dirty="0"/>
              <a:t>: </a:t>
            </a:r>
            <a:r>
              <a:rPr lang="sk-SK" sz="2400" i="1" dirty="0"/>
              <a:t>„ničí </a:t>
            </a:r>
            <a:r>
              <a:rPr lang="sk-SK" sz="2400" i="1" dirty="0" err="1"/>
              <a:t>bakterie</a:t>
            </a:r>
            <a:r>
              <a:rPr lang="sk-SK" sz="2400" i="1" dirty="0"/>
              <a:t>, </a:t>
            </a:r>
            <a:r>
              <a:rPr lang="sk-SK" sz="2400" i="1" dirty="0" err="1"/>
              <a:t>které</a:t>
            </a:r>
            <a:r>
              <a:rPr lang="sk-SK" sz="2400" i="1" dirty="0"/>
              <a:t> </a:t>
            </a:r>
            <a:r>
              <a:rPr lang="sk-SK" sz="2400" i="1" dirty="0" err="1"/>
              <a:t>potíže</a:t>
            </a:r>
            <a:r>
              <a:rPr lang="sk-SK" sz="2400" i="1" dirty="0"/>
              <a:t> </a:t>
            </a:r>
            <a:r>
              <a:rPr lang="sk-SK" sz="2400" i="1" dirty="0" err="1"/>
              <a:t>způsobují</a:t>
            </a:r>
            <a:r>
              <a:rPr lang="sk-SK" sz="2400" i="1" dirty="0"/>
              <a:t>“</a:t>
            </a:r>
            <a:r>
              <a:rPr lang="sk-SK" sz="2400" dirty="0"/>
              <a:t> a </a:t>
            </a:r>
            <a:r>
              <a:rPr lang="sk-SK" sz="2400" i="1" dirty="0"/>
              <a:t>„</a:t>
            </a:r>
            <a:r>
              <a:rPr lang="sk-SK" sz="2400" i="1" dirty="0" err="1"/>
              <a:t>při</a:t>
            </a:r>
            <a:r>
              <a:rPr lang="sk-SK" sz="2400" i="1" dirty="0"/>
              <a:t> </a:t>
            </a:r>
            <a:r>
              <a:rPr lang="sk-SK" sz="2400" i="1" dirty="0" err="1"/>
              <a:t>infekcích</a:t>
            </a:r>
            <a:r>
              <a:rPr lang="sk-SK" sz="2400" i="1" dirty="0"/>
              <a:t> a </a:t>
            </a:r>
            <a:r>
              <a:rPr lang="sk-SK" sz="2400" i="1" dirty="0" err="1"/>
              <a:t>zánětech</a:t>
            </a:r>
            <a:r>
              <a:rPr lang="sk-SK" sz="2400" i="1" dirty="0"/>
              <a:t> močových </a:t>
            </a:r>
            <a:r>
              <a:rPr lang="sk-SK" sz="2400" i="1" dirty="0" err="1"/>
              <a:t>cest</a:t>
            </a:r>
            <a:r>
              <a:rPr lang="sk-SK" sz="2400" i="1" dirty="0"/>
              <a:t>“</a:t>
            </a:r>
          </a:p>
          <a:p>
            <a:r>
              <a:rPr lang="cs-CZ" sz="2000" i="1" dirty="0"/>
              <a:t>Doplněk stravy je v souladu s platnou právní úpravou potravinou, </a:t>
            </a:r>
            <a:r>
              <a:rPr lang="cs-CZ" sz="2000" b="1" i="1" dirty="0"/>
              <a:t>a proto nelze akceptovat reklamní sdělení, které tuto potravinu způsobem prezentace a charakteristikou přiblíží léčivům, až dokonce vyvolá dojem, že se v podstatě jedná o léčivo</a:t>
            </a:r>
            <a:r>
              <a:rPr lang="cs-CZ" sz="2000" i="1" dirty="0"/>
              <a:t>. Zadavatel reklamy je samozřejmě oprávněn uvádět pravdivé informace ohledně vlastností nabízeného doplňku stravy, </a:t>
            </a:r>
            <a:r>
              <a:rPr lang="cs-CZ" sz="2000" b="1" i="1" dirty="0"/>
              <a:t>avšak je zároveň především povinen spotřebitele zřetelně a jasně informovat o tom, že jde pouze o doplněk stravy, a nikoliv o léčivo</a:t>
            </a:r>
            <a:r>
              <a:rPr lang="cs-CZ" sz="2000" i="1" dirty="0"/>
              <a:t>, které by v případě onemocnění močových cest mělo léčivý účinek. (…) </a:t>
            </a:r>
            <a:r>
              <a:rPr lang="cs-CZ" sz="2000" b="1" i="1" dirty="0">
                <a:solidFill>
                  <a:schemeClr val="accent2"/>
                </a:solidFill>
              </a:rPr>
              <a:t>Sotva postřehnutelný a velmi krátce prezentovaný nápis v pravé dolní části obrazovky „doplněk stravy“ nelze považovat za daných okolností za dostačující.</a:t>
            </a:r>
          </a:p>
        </p:txBody>
      </p:sp>
    </p:spTree>
    <p:extLst>
      <p:ext uri="{BB962C8B-B14F-4D97-AF65-F5344CB8AC3E}">
        <p14:creationId xmlns:p14="http://schemas.microsoft.com/office/powerpoint/2010/main" val="422613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20C656-AADF-4006-A095-AC594043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CD590E-EF49-489E-AE07-19BB3AC5C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multiIMUN akut - omega pharma">
            <a:hlinkClick r:id="" action="ppaction://media"/>
            <a:extLst>
              <a:ext uri="{FF2B5EF4-FFF2-40B4-BE49-F238E27FC236}">
                <a16:creationId xmlns:a16="http://schemas.microsoft.com/office/drawing/2014/main" id="{0A90CA5C-9273-47E9-A4E1-1D756D349B1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042" y="378000"/>
            <a:ext cx="9995042" cy="5622750"/>
          </a:xfrm>
        </p:spPr>
      </p:pic>
    </p:spTree>
    <p:extLst>
      <p:ext uri="{BB962C8B-B14F-4D97-AF65-F5344CB8AC3E}">
        <p14:creationId xmlns:p14="http://schemas.microsoft.com/office/powerpoint/2010/main" val="6390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BBA6EE-4B4C-49FC-B53C-E77285FB17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1E4A5-CE6C-4AAA-8150-7A1966238A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494F3C-9EA3-4E1E-BC22-1F3F264D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NSS 4 As 98/2013 – 88 (</a:t>
            </a:r>
            <a:r>
              <a:rPr lang="sk-SK" dirty="0" err="1"/>
              <a:t>multiIMUN</a:t>
            </a:r>
            <a:r>
              <a:rPr lang="sk-SK" dirty="0"/>
              <a:t> AKUT)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9AB72B-12DB-41D8-94F0-A4630E3A9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Tvrzení</a:t>
            </a:r>
            <a:r>
              <a:rPr lang="sk-SK" dirty="0"/>
              <a:t>: </a:t>
            </a:r>
          </a:p>
          <a:p>
            <a:pPr lvl="1"/>
            <a:r>
              <a:rPr lang="sk-SK" i="1" dirty="0"/>
              <a:t>„</a:t>
            </a:r>
            <a:r>
              <a:rPr lang="sk-SK" i="1" dirty="0" err="1"/>
              <a:t>Cítíte</a:t>
            </a:r>
            <a:r>
              <a:rPr lang="sk-SK" i="1" dirty="0"/>
              <a:t> </a:t>
            </a:r>
            <a:r>
              <a:rPr lang="sk-SK" i="1" dirty="0" err="1"/>
              <a:t>příznaky</a:t>
            </a:r>
            <a:r>
              <a:rPr lang="sk-SK" i="1" dirty="0"/>
              <a:t> podobné </a:t>
            </a:r>
            <a:r>
              <a:rPr lang="sk-SK" i="1" dirty="0" err="1"/>
              <a:t>chřipce</a:t>
            </a:r>
            <a:r>
              <a:rPr lang="sk-SK" i="1" dirty="0"/>
              <a:t> a </a:t>
            </a:r>
            <a:r>
              <a:rPr lang="sk-SK" i="1" dirty="0" err="1"/>
              <a:t>nachlazení</a:t>
            </a:r>
            <a:r>
              <a:rPr lang="sk-SK" i="1" dirty="0"/>
              <a:t>? </a:t>
            </a:r>
            <a:r>
              <a:rPr lang="sk-SK" i="1" dirty="0" err="1"/>
              <a:t>Užívejte</a:t>
            </a:r>
            <a:r>
              <a:rPr lang="sk-SK" i="1" dirty="0"/>
              <a:t> </a:t>
            </a:r>
            <a:r>
              <a:rPr lang="sk-SK" i="1" dirty="0" err="1"/>
              <a:t>multilMUN</a:t>
            </a:r>
            <a:r>
              <a:rPr lang="sk-SK" i="1" dirty="0"/>
              <a:t> AKUT s okamžitým </a:t>
            </a:r>
            <a:r>
              <a:rPr lang="sk-SK" i="1" dirty="0" err="1"/>
              <a:t>nástupem</a:t>
            </a:r>
            <a:r>
              <a:rPr lang="sk-SK" i="1" dirty="0"/>
              <a:t> účinku“</a:t>
            </a:r>
          </a:p>
          <a:p>
            <a:pPr lvl="1"/>
            <a:r>
              <a:rPr lang="sk-SK" i="1" dirty="0"/>
              <a:t>„</a:t>
            </a:r>
            <a:r>
              <a:rPr lang="sk-SK" i="1" dirty="0" err="1"/>
              <a:t>MultilMUN</a:t>
            </a:r>
            <a:r>
              <a:rPr lang="sk-SK" i="1" dirty="0"/>
              <a:t> aktivuje imunitní systém a </a:t>
            </a:r>
            <a:r>
              <a:rPr lang="sk-SK" i="1" dirty="0" err="1"/>
              <a:t>okamžitě</a:t>
            </a:r>
            <a:r>
              <a:rPr lang="sk-SK" i="1" dirty="0"/>
              <a:t> </a:t>
            </a:r>
            <a:r>
              <a:rPr lang="sk-SK" i="1" dirty="0" err="1"/>
              <a:t>pomáhá</a:t>
            </a:r>
            <a:r>
              <a:rPr lang="sk-SK" i="1" dirty="0"/>
              <a:t> </a:t>
            </a:r>
            <a:r>
              <a:rPr lang="sk-SK" i="1" dirty="0" err="1"/>
              <a:t>posílit</a:t>
            </a:r>
            <a:r>
              <a:rPr lang="sk-SK" i="1" dirty="0"/>
              <a:t> </a:t>
            </a:r>
            <a:r>
              <a:rPr lang="sk-SK" i="1" dirty="0" err="1"/>
              <a:t>obranyschopnost</a:t>
            </a:r>
            <a:r>
              <a:rPr lang="sk-SK" i="1" dirty="0"/>
              <a:t>.“</a:t>
            </a:r>
          </a:p>
          <a:p>
            <a:pPr lvl="1"/>
            <a:r>
              <a:rPr lang="sk-SK" i="1" dirty="0"/>
              <a:t>„</a:t>
            </a:r>
            <a:r>
              <a:rPr lang="sk-SK" i="1" dirty="0" err="1"/>
              <a:t>MultiIMUN</a:t>
            </a:r>
            <a:r>
              <a:rPr lang="sk-SK" i="1" dirty="0"/>
              <a:t> AKUT extra silná dávka </a:t>
            </a:r>
            <a:r>
              <a:rPr lang="sk-SK" i="1" dirty="0" err="1"/>
              <a:t>přirozené</a:t>
            </a:r>
            <a:r>
              <a:rPr lang="sk-SK" i="1" dirty="0"/>
              <a:t> imunity“</a:t>
            </a:r>
          </a:p>
          <a:p>
            <a:pPr marL="324000" lvl="1" indent="0">
              <a:buNone/>
            </a:pPr>
            <a:endParaRPr lang="sk-SK" i="1" dirty="0"/>
          </a:p>
          <a:p>
            <a:r>
              <a:rPr lang="sk-SK" sz="2400" dirty="0" err="1"/>
              <a:t>Souhlasí</a:t>
            </a:r>
            <a:r>
              <a:rPr lang="sk-SK" sz="2400" dirty="0"/>
              <a:t> s </a:t>
            </a:r>
            <a:r>
              <a:rPr lang="sk-SK" sz="2400" dirty="0" err="1"/>
              <a:t>závěry</a:t>
            </a:r>
            <a:r>
              <a:rPr lang="sk-SK" sz="2400" dirty="0"/>
              <a:t> NSS </a:t>
            </a:r>
            <a:r>
              <a:rPr lang="sk-SK" sz="2400" dirty="0" err="1"/>
              <a:t>Urinal</a:t>
            </a:r>
            <a:r>
              <a:rPr lang="sk-SK" sz="2400" dirty="0"/>
              <a:t>, konkretizuje však </a:t>
            </a:r>
            <a:r>
              <a:rPr lang="sk-SK" sz="2400" dirty="0" err="1"/>
              <a:t>hledisko</a:t>
            </a:r>
            <a:r>
              <a:rPr lang="sk-SK" sz="2400" dirty="0"/>
              <a:t> </a:t>
            </a:r>
            <a:r>
              <a:rPr lang="sk-SK" sz="2400" dirty="0" err="1"/>
              <a:t>průměrného</a:t>
            </a:r>
            <a:r>
              <a:rPr lang="sk-SK" sz="2400" dirty="0"/>
              <a:t> </a:t>
            </a:r>
            <a:r>
              <a:rPr lang="sk-SK" sz="2400" dirty="0" err="1"/>
              <a:t>spotřebitele</a:t>
            </a:r>
            <a:r>
              <a:rPr lang="sk-SK" sz="2400" dirty="0"/>
              <a:t> pro účely reklamy na </a:t>
            </a:r>
            <a:r>
              <a:rPr lang="sk-SK" sz="2400" dirty="0" err="1"/>
              <a:t>doplňky</a:t>
            </a:r>
            <a:r>
              <a:rPr lang="sk-SK" sz="2400" dirty="0"/>
              <a:t> stravy</a:t>
            </a:r>
          </a:p>
          <a:p>
            <a:pPr marL="72000" indent="0">
              <a:buNone/>
            </a:pPr>
            <a:br>
              <a:rPr lang="sk-SK" sz="2400" dirty="0"/>
            </a:br>
            <a:endParaRPr lang="cs-CZ" sz="24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A3A472E-2D53-4396-9467-57AE58B0A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4236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5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8021B5-AA3C-4785-85FE-497DC5C04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163DEB-DB40-4D36-8872-98BEBF2F4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7D376D-6078-4BA5-8E28-B00A73866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25650"/>
            <a:ext cx="10753200" cy="4139998"/>
          </a:xfrm>
        </p:spPr>
        <p:txBody>
          <a:bodyPr/>
          <a:lstStyle/>
          <a:p>
            <a:r>
              <a:rPr lang="sk-SK" sz="2400" i="1" dirty="0"/>
              <a:t>„</a:t>
            </a:r>
            <a:r>
              <a:rPr lang="sk-SK" sz="2400" i="1" dirty="0" err="1"/>
              <a:t>Jestliže</a:t>
            </a:r>
            <a:r>
              <a:rPr lang="sk-SK" sz="2400" i="1" dirty="0"/>
              <a:t> </a:t>
            </a:r>
            <a:r>
              <a:rPr lang="sk-SK" sz="2400" i="1" dirty="0" err="1"/>
              <a:t>stěžovatelka</a:t>
            </a:r>
            <a:r>
              <a:rPr lang="sk-SK" sz="2400" i="1" dirty="0"/>
              <a:t> </a:t>
            </a:r>
            <a:r>
              <a:rPr lang="sk-SK" sz="2400" i="1" dirty="0" err="1"/>
              <a:t>uvádí</a:t>
            </a:r>
            <a:r>
              <a:rPr lang="sk-SK" sz="2400" i="1" dirty="0"/>
              <a:t>, že </a:t>
            </a:r>
            <a:r>
              <a:rPr lang="sk-SK" sz="2400" i="1" dirty="0" err="1"/>
              <a:t>jejímu</a:t>
            </a:r>
            <a:r>
              <a:rPr lang="sk-SK" sz="2400" i="1" dirty="0"/>
              <a:t> </a:t>
            </a:r>
            <a:r>
              <a:rPr lang="sk-SK" sz="2400" i="1" dirty="0" err="1"/>
              <a:t>reklamnímu</a:t>
            </a:r>
            <a:r>
              <a:rPr lang="sk-SK" sz="2400" i="1" dirty="0"/>
              <a:t> </a:t>
            </a:r>
            <a:r>
              <a:rPr lang="sk-SK" sz="2400" i="1" dirty="0" err="1"/>
              <a:t>sdělení</a:t>
            </a:r>
            <a:r>
              <a:rPr lang="sk-SK" sz="2400" i="1" dirty="0"/>
              <a:t>, že </a:t>
            </a:r>
            <a:r>
              <a:rPr lang="sk-SK" sz="2400" i="1" dirty="0" err="1"/>
              <a:t>multilMUN</a:t>
            </a:r>
            <a:r>
              <a:rPr lang="sk-SK" sz="2400" i="1" dirty="0"/>
              <a:t> AKUT </a:t>
            </a:r>
            <a:r>
              <a:rPr lang="sk-SK" sz="2400" i="1" dirty="0" err="1"/>
              <a:t>vyléčí</a:t>
            </a:r>
            <a:r>
              <a:rPr lang="sk-SK" sz="2400" i="1" dirty="0"/>
              <a:t> </a:t>
            </a:r>
            <a:r>
              <a:rPr lang="sk-SK" sz="2400" i="1" dirty="0" err="1"/>
              <a:t>chřipku</a:t>
            </a:r>
            <a:r>
              <a:rPr lang="sk-SK" sz="2400" i="1" dirty="0"/>
              <a:t>, </a:t>
            </a:r>
            <a:r>
              <a:rPr lang="sk-SK" sz="2400" i="1" dirty="0" err="1"/>
              <a:t>přece</a:t>
            </a:r>
            <a:r>
              <a:rPr lang="sk-SK" sz="2400" i="1" dirty="0"/>
              <a:t> </a:t>
            </a:r>
            <a:r>
              <a:rPr lang="sk-SK" sz="2400" i="1" dirty="0" err="1"/>
              <a:t>průměrný</a:t>
            </a:r>
            <a:r>
              <a:rPr lang="sk-SK" sz="2400" i="1" dirty="0"/>
              <a:t> </a:t>
            </a:r>
            <a:r>
              <a:rPr lang="sk-SK" sz="2400" i="1" dirty="0" err="1"/>
              <a:t>spotřebitel</a:t>
            </a:r>
            <a:r>
              <a:rPr lang="sk-SK" sz="2400" i="1" dirty="0"/>
              <a:t> </a:t>
            </a:r>
            <a:r>
              <a:rPr lang="sk-SK" sz="2400" i="1" dirty="0" err="1"/>
              <a:t>nemůže</a:t>
            </a:r>
            <a:r>
              <a:rPr lang="sk-SK" sz="2400" i="1" dirty="0"/>
              <a:t> </a:t>
            </a:r>
            <a:r>
              <a:rPr lang="sk-SK" sz="2400" i="1" dirty="0" err="1"/>
              <a:t>uvěřit</a:t>
            </a:r>
            <a:r>
              <a:rPr lang="sk-SK" sz="2400" i="1" dirty="0"/>
              <a:t>, </a:t>
            </a:r>
            <a:r>
              <a:rPr lang="sk-SK" sz="2400" b="1" i="1" dirty="0" err="1"/>
              <a:t>protože</a:t>
            </a:r>
            <a:r>
              <a:rPr lang="sk-SK" sz="2400" b="1" i="1" dirty="0"/>
              <a:t> je </a:t>
            </a:r>
            <a:r>
              <a:rPr lang="sk-SK" sz="2400" b="1" i="1" dirty="0" err="1"/>
              <a:t>obecně</a:t>
            </a:r>
            <a:r>
              <a:rPr lang="sk-SK" sz="2400" b="1" i="1" dirty="0"/>
              <a:t> známo, že </a:t>
            </a:r>
            <a:r>
              <a:rPr lang="sk-SK" sz="2400" b="1" i="1" dirty="0" err="1"/>
              <a:t>chřipku</a:t>
            </a:r>
            <a:r>
              <a:rPr lang="sk-SK" sz="2400" b="1" i="1" dirty="0"/>
              <a:t> prakticky </a:t>
            </a:r>
            <a:r>
              <a:rPr lang="sk-SK" sz="2400" b="1" i="1" dirty="0" err="1"/>
              <a:t>léčit</a:t>
            </a:r>
            <a:r>
              <a:rPr lang="sk-SK" sz="2400" b="1" i="1" dirty="0"/>
              <a:t> </a:t>
            </a:r>
            <a:r>
              <a:rPr lang="sk-SK" sz="2400" b="1" i="1" dirty="0" err="1"/>
              <a:t>nelze</a:t>
            </a:r>
            <a:r>
              <a:rPr lang="sk-SK" sz="2400" i="1" dirty="0"/>
              <a:t>, a z tohoto </a:t>
            </a:r>
            <a:r>
              <a:rPr lang="sk-SK" sz="2400" i="1" dirty="0" err="1"/>
              <a:t>důvodu</a:t>
            </a:r>
            <a:r>
              <a:rPr lang="sk-SK" sz="2400" i="1" dirty="0"/>
              <a:t> </a:t>
            </a:r>
            <a:r>
              <a:rPr lang="sk-SK" sz="2400" i="1" dirty="0" err="1"/>
              <a:t>se</a:t>
            </a:r>
            <a:r>
              <a:rPr lang="sk-SK" sz="2400" i="1" dirty="0"/>
              <a:t> </a:t>
            </a:r>
            <a:r>
              <a:rPr lang="sk-SK" sz="2400" i="1" dirty="0" err="1"/>
              <a:t>domnívá</a:t>
            </a:r>
            <a:r>
              <a:rPr lang="sk-SK" sz="2400" i="1" dirty="0"/>
              <a:t>, že </a:t>
            </a:r>
            <a:r>
              <a:rPr lang="sk-SK" sz="2400" i="1" dirty="0" err="1"/>
              <a:t>jde</a:t>
            </a:r>
            <a:r>
              <a:rPr lang="sk-SK" sz="2400" i="1" dirty="0"/>
              <a:t> o </a:t>
            </a:r>
            <a:r>
              <a:rPr lang="sk-SK" sz="2400" b="1" i="1" dirty="0"/>
              <a:t>reklamní </a:t>
            </a:r>
            <a:r>
              <a:rPr lang="sk-SK" sz="2400" b="1" i="1" dirty="0" err="1"/>
              <a:t>nadsázku</a:t>
            </a:r>
            <a:r>
              <a:rPr lang="sk-SK" sz="2400" i="1" dirty="0"/>
              <a:t>, </a:t>
            </a:r>
            <a:r>
              <a:rPr lang="sk-SK" sz="2400" b="1" i="1" dirty="0" err="1"/>
              <a:t>pak</a:t>
            </a:r>
            <a:r>
              <a:rPr lang="sk-SK" sz="2400" b="1" i="1" dirty="0"/>
              <a:t> </a:t>
            </a:r>
            <a:r>
              <a:rPr lang="sk-SK" sz="2400" b="1" i="1" dirty="0" err="1"/>
              <a:t>se</a:t>
            </a:r>
            <a:r>
              <a:rPr lang="sk-SK" sz="2400" b="1" i="1" dirty="0"/>
              <a:t> s </a:t>
            </a:r>
            <a:r>
              <a:rPr lang="sk-SK" sz="2400" b="1" i="1" dirty="0" err="1"/>
              <a:t>tímto</a:t>
            </a:r>
            <a:r>
              <a:rPr lang="sk-SK" sz="2400" b="1" i="1" dirty="0"/>
              <a:t> </a:t>
            </a:r>
            <a:r>
              <a:rPr lang="sk-SK" sz="2400" b="1" i="1" dirty="0" err="1"/>
              <a:t>názorem</a:t>
            </a:r>
            <a:r>
              <a:rPr lang="sk-SK" sz="2400" b="1" i="1" dirty="0"/>
              <a:t> </a:t>
            </a:r>
            <a:r>
              <a:rPr lang="sk-SK" sz="2400" b="1" i="1" dirty="0" err="1"/>
              <a:t>Nejvyšší</a:t>
            </a:r>
            <a:r>
              <a:rPr lang="sk-SK" sz="2400" b="1" i="1" dirty="0"/>
              <a:t> </a:t>
            </a:r>
            <a:r>
              <a:rPr lang="sk-SK" sz="2400" b="1" i="1" dirty="0" err="1"/>
              <a:t>správní</a:t>
            </a:r>
            <a:r>
              <a:rPr lang="sk-SK" sz="2400" b="1" i="1" dirty="0"/>
              <a:t> </a:t>
            </a:r>
            <a:r>
              <a:rPr lang="sk-SK" sz="2400" b="1" i="1" dirty="0" err="1"/>
              <a:t>soud</a:t>
            </a:r>
            <a:r>
              <a:rPr lang="sk-SK" sz="2400" b="1" i="1" dirty="0"/>
              <a:t> </a:t>
            </a:r>
            <a:r>
              <a:rPr lang="sk-SK" sz="2400" b="1" i="1" dirty="0" err="1"/>
              <a:t>neztotožňuje</a:t>
            </a:r>
            <a:r>
              <a:rPr lang="sk-SK" sz="2400" i="1" dirty="0"/>
              <a:t>. </a:t>
            </a:r>
            <a:r>
              <a:rPr lang="sk-SK" sz="2400" b="1" i="1" dirty="0">
                <a:solidFill>
                  <a:schemeClr val="accent2"/>
                </a:solidFill>
              </a:rPr>
              <a:t>Naopak </a:t>
            </a:r>
            <a:r>
              <a:rPr lang="sk-SK" sz="2400" b="1" i="1" dirty="0" err="1">
                <a:solidFill>
                  <a:schemeClr val="accent2"/>
                </a:solidFill>
              </a:rPr>
              <a:t>Nejvyšší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správní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soud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pokládá</a:t>
            </a:r>
            <a:r>
              <a:rPr lang="sk-SK" sz="2400" b="1" i="1" dirty="0">
                <a:solidFill>
                  <a:schemeClr val="accent2"/>
                </a:solidFill>
              </a:rPr>
              <a:t> za </a:t>
            </a:r>
            <a:r>
              <a:rPr lang="sk-SK" sz="2400" b="1" i="1" dirty="0" err="1">
                <a:solidFill>
                  <a:schemeClr val="accent2"/>
                </a:solidFill>
              </a:rPr>
              <a:t>přiléhavou</a:t>
            </a:r>
            <a:r>
              <a:rPr lang="sk-SK" sz="2400" b="1" i="1" dirty="0">
                <a:solidFill>
                  <a:schemeClr val="accent2"/>
                </a:solidFill>
              </a:rPr>
              <a:t> úvahu </a:t>
            </a:r>
            <a:r>
              <a:rPr lang="sk-SK" sz="2400" b="1" i="1" dirty="0" err="1">
                <a:solidFill>
                  <a:schemeClr val="accent2"/>
                </a:solidFill>
              </a:rPr>
              <a:t>městského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soudu</a:t>
            </a:r>
            <a:r>
              <a:rPr lang="sk-SK" sz="2400" b="1" i="1" dirty="0">
                <a:solidFill>
                  <a:schemeClr val="accent2"/>
                </a:solidFill>
              </a:rPr>
              <a:t>, </a:t>
            </a:r>
            <a:r>
              <a:rPr lang="sk-SK" sz="2400" b="1" i="1" dirty="0" err="1">
                <a:solidFill>
                  <a:schemeClr val="accent2"/>
                </a:solidFill>
              </a:rPr>
              <a:t>který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uvádí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povědomost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průměrného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spotřebitele</a:t>
            </a:r>
            <a:r>
              <a:rPr lang="sk-SK" sz="2400" b="1" i="1" dirty="0">
                <a:solidFill>
                  <a:schemeClr val="accent2"/>
                </a:solidFill>
              </a:rPr>
              <a:t> o </a:t>
            </a:r>
            <a:r>
              <a:rPr lang="sk-SK" sz="2400" b="1" i="1" dirty="0" err="1">
                <a:solidFill>
                  <a:schemeClr val="accent2"/>
                </a:solidFill>
              </a:rPr>
              <a:t>vědeckém</a:t>
            </a:r>
            <a:r>
              <a:rPr lang="sk-SK" sz="2400" b="1" i="1" dirty="0">
                <a:solidFill>
                  <a:schemeClr val="accent2"/>
                </a:solidFill>
              </a:rPr>
              <a:t> pokroku v oblasti </a:t>
            </a:r>
            <a:r>
              <a:rPr lang="sk-SK" sz="2400" b="1" i="1" dirty="0" err="1">
                <a:solidFill>
                  <a:schemeClr val="accent2"/>
                </a:solidFill>
              </a:rPr>
              <a:t>léčivých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přípravků</a:t>
            </a:r>
            <a:r>
              <a:rPr lang="sk-SK" sz="2400" b="1" i="1" dirty="0">
                <a:solidFill>
                  <a:schemeClr val="accent2"/>
                </a:solidFill>
              </a:rPr>
              <a:t>, v </a:t>
            </a:r>
            <a:r>
              <a:rPr lang="sk-SK" sz="2400" b="1" i="1" dirty="0" err="1">
                <a:solidFill>
                  <a:schemeClr val="accent2"/>
                </a:solidFill>
              </a:rPr>
              <a:t>jehož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důsledku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se</a:t>
            </a:r>
            <a:r>
              <a:rPr lang="sk-SK" sz="2400" b="1" i="1" dirty="0">
                <a:solidFill>
                  <a:schemeClr val="accent2"/>
                </a:solidFill>
              </a:rPr>
              <a:t> na trhu </a:t>
            </a:r>
            <a:r>
              <a:rPr lang="sk-SK" sz="2400" b="1" i="1" dirty="0" err="1">
                <a:solidFill>
                  <a:schemeClr val="accent2"/>
                </a:solidFill>
              </a:rPr>
              <a:t>objevují</a:t>
            </a:r>
            <a:r>
              <a:rPr lang="sk-SK" sz="2400" b="1" i="1" dirty="0">
                <a:solidFill>
                  <a:schemeClr val="accent2"/>
                </a:solidFill>
              </a:rPr>
              <a:t> stále nové </a:t>
            </a:r>
            <a:r>
              <a:rPr lang="sk-SK" sz="2400" b="1" i="1" dirty="0" err="1">
                <a:solidFill>
                  <a:schemeClr val="accent2"/>
                </a:solidFill>
              </a:rPr>
              <a:t>prostředky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umožňující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léčit</a:t>
            </a:r>
            <a:r>
              <a:rPr lang="sk-SK" sz="2400" b="1" i="1" dirty="0">
                <a:solidFill>
                  <a:schemeClr val="accent2"/>
                </a:solidFill>
              </a:rPr>
              <a:t> i nemoci, proti </a:t>
            </a:r>
            <a:r>
              <a:rPr lang="sk-SK" sz="2400" b="1" i="1" dirty="0" err="1">
                <a:solidFill>
                  <a:schemeClr val="accent2"/>
                </a:solidFill>
              </a:rPr>
              <a:t>nimž</a:t>
            </a:r>
            <a:r>
              <a:rPr lang="sk-SK" sz="2400" b="1" i="1" dirty="0">
                <a:solidFill>
                  <a:schemeClr val="accent2"/>
                </a:solidFill>
              </a:rPr>
              <a:t> starší </a:t>
            </a:r>
            <a:r>
              <a:rPr lang="sk-SK" sz="2400" b="1" i="1" dirty="0" err="1">
                <a:solidFill>
                  <a:schemeClr val="accent2"/>
                </a:solidFill>
              </a:rPr>
              <a:t>léčiva</a:t>
            </a:r>
            <a:r>
              <a:rPr lang="sk-SK" sz="2400" b="1" i="1" dirty="0">
                <a:solidFill>
                  <a:schemeClr val="accent2"/>
                </a:solidFill>
              </a:rPr>
              <a:t> </a:t>
            </a:r>
            <a:r>
              <a:rPr lang="sk-SK" sz="2400" b="1" i="1" dirty="0" err="1">
                <a:solidFill>
                  <a:schemeClr val="accent2"/>
                </a:solidFill>
              </a:rPr>
              <a:t>nebyla</a:t>
            </a:r>
            <a:r>
              <a:rPr lang="sk-SK" sz="2400" b="1" i="1" dirty="0">
                <a:solidFill>
                  <a:schemeClr val="accent2"/>
                </a:solidFill>
              </a:rPr>
              <a:t> účinná</a:t>
            </a:r>
            <a:r>
              <a:rPr lang="sk-SK" sz="2400" i="1" dirty="0"/>
              <a:t>.“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049250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2B43D5-6DCD-4795-8204-73A12DB6F5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BA9229-9A54-4C80-B573-8B8D0E45F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Petr Koukal - spot Allivictus_cenzurovane">
            <a:hlinkClick r:id="" action="ppaction://media"/>
            <a:extLst>
              <a:ext uri="{FF2B5EF4-FFF2-40B4-BE49-F238E27FC236}">
                <a16:creationId xmlns:a16="http://schemas.microsoft.com/office/drawing/2014/main" id="{E7164C2A-4C44-4161-A06D-84C4898C62F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2342" y="145050"/>
            <a:ext cx="10172092" cy="5722350"/>
          </a:xfrm>
        </p:spPr>
      </p:pic>
    </p:spTree>
    <p:extLst>
      <p:ext uri="{BB962C8B-B14F-4D97-AF65-F5344CB8AC3E}">
        <p14:creationId xmlns:p14="http://schemas.microsoft.com/office/powerpoint/2010/main" val="31449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72C8E3-BA56-426E-A4B6-4F35A7036A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DE952F-C716-4C23-908D-658296294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2895E4-AE2E-4F70-A151-D5A1BC55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NSS 2 As 5/2017 – 62 (</a:t>
            </a:r>
            <a:r>
              <a:rPr lang="cs-CZ" dirty="0" err="1"/>
              <a:t>Allivictus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CB6B4D-292C-43DA-AD8C-BE529F78F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Tvrzení:</a:t>
            </a:r>
          </a:p>
          <a:p>
            <a:r>
              <a:rPr lang="cs-CZ" dirty="0"/>
              <a:t> </a:t>
            </a:r>
            <a:r>
              <a:rPr lang="cs-CZ" i="1" dirty="0"/>
              <a:t>„</a:t>
            </a:r>
            <a:r>
              <a:rPr lang="cs-CZ" i="1" dirty="0" err="1"/>
              <a:t>Allivictus</a:t>
            </a:r>
            <a:r>
              <a:rPr lang="cs-CZ" i="1" dirty="0"/>
              <a:t> tinktura z pravého českého česneku podporuje imunitní systém, řeší nachlazení, chřipky a infekce“</a:t>
            </a:r>
          </a:p>
          <a:p>
            <a:r>
              <a:rPr lang="cs-CZ" i="1" dirty="0"/>
              <a:t>„</a:t>
            </a:r>
            <a:r>
              <a:rPr lang="cs-CZ" i="1" dirty="0" err="1"/>
              <a:t>Allivictus</a:t>
            </a:r>
            <a:r>
              <a:rPr lang="cs-CZ" i="1" dirty="0"/>
              <a:t>, imunita v každé kapce“</a:t>
            </a:r>
          </a:p>
          <a:p>
            <a:r>
              <a:rPr lang="cs-CZ" i="1" dirty="0"/>
              <a:t>„</a:t>
            </a:r>
            <a:r>
              <a:rPr lang="cs-CZ" b="1" i="1" dirty="0"/>
              <a:t>Chemoterapii</a:t>
            </a:r>
            <a:r>
              <a:rPr lang="cs-CZ" i="1" dirty="0"/>
              <a:t> jsem se snažil vyvážit něčím čistě přírodním. Věřím, že </a:t>
            </a:r>
            <a:r>
              <a:rPr lang="cs-CZ" i="1" dirty="0" err="1"/>
              <a:t>Allivictus</a:t>
            </a:r>
            <a:r>
              <a:rPr lang="cs-CZ" i="1" dirty="0"/>
              <a:t> mi posiluje můj oslabený imunitní systém“.</a:t>
            </a:r>
          </a:p>
        </p:txBody>
      </p:sp>
    </p:spTree>
    <p:extLst>
      <p:ext uri="{BB962C8B-B14F-4D97-AF65-F5344CB8AC3E}">
        <p14:creationId xmlns:p14="http://schemas.microsoft.com/office/powerpoint/2010/main" val="245936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A8F179-2149-45FC-A154-7788A8920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FC933C-DE9F-4858-ADC9-2EA102220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5EB246-D926-4C51-9C91-FB911BAE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NSS 2 As 5/2017 – 62 (</a:t>
            </a:r>
            <a:r>
              <a:rPr lang="cs-CZ" dirty="0" err="1"/>
              <a:t>Allivictus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7CAA20-F30D-4541-971B-B2EC9B42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660424"/>
          </a:xfrm>
        </p:spPr>
        <p:txBody>
          <a:bodyPr/>
          <a:lstStyle/>
          <a:p>
            <a:r>
              <a:rPr lang="cs-CZ" sz="2000" i="1" dirty="0"/>
              <a:t>„Takto vysoce nastavený standard ochrany spotřebitele však </a:t>
            </a:r>
            <a:r>
              <a:rPr lang="cs-CZ" sz="2000" b="1" i="1" dirty="0"/>
              <a:t>nemůže zcela vylučovat reklamu na doplňky stravy</a:t>
            </a:r>
            <a:r>
              <a:rPr lang="cs-CZ" sz="2000" i="1" dirty="0"/>
              <a:t>“</a:t>
            </a:r>
          </a:p>
          <a:p>
            <a:r>
              <a:rPr lang="cs-CZ" sz="2000" i="1" dirty="0"/>
              <a:t>„Předmětnou reklamu je nutné posuzovat komplexně, v celé její šíři. (…) hlavním sdělením reklamy je skutečnost, </a:t>
            </a:r>
            <a:r>
              <a:rPr lang="cs-CZ" sz="2000" b="1" i="1" dirty="0"/>
              <a:t>že propagovaný výrobek není ničím jiným než zpracovaným česnekem“</a:t>
            </a:r>
          </a:p>
          <a:p>
            <a:r>
              <a:rPr lang="cs-CZ" sz="2000" b="1" i="1" dirty="0"/>
              <a:t>„Je nepravděpodobné, že by na základě reklamy považovali extrakt z česneku v tomto ohledu za léčivo, které by jim mohlo přinést větší naději na vyléčení než užívání „běžného“, nezpracovaného česneku.“</a:t>
            </a:r>
          </a:p>
          <a:p>
            <a:r>
              <a:rPr lang="cs-CZ" sz="2000" b="1" i="1" dirty="0"/>
              <a:t>„V této reklamě jsou přitom deklarovány pouze takové účinky, které dané potravině připisuje („tradičně“) sama veřejnost, a to bez zřetele k tomu, zdali jsou skutečně pravdivé.“</a:t>
            </a:r>
          </a:p>
          <a:p>
            <a:endParaRPr lang="cs-CZ" sz="2400" b="1" i="1" dirty="0"/>
          </a:p>
        </p:txBody>
      </p:sp>
    </p:spTree>
    <p:extLst>
      <p:ext uri="{BB962C8B-B14F-4D97-AF65-F5344CB8AC3E}">
        <p14:creationId xmlns:p14="http://schemas.microsoft.com/office/powerpoint/2010/main" val="75812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1DE627-054B-448F-8930-8204E8E615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127C09-5EC3-4CCA-8BF8-484B35CD8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C93A04-1191-4F7E-9D58-E8A0FB76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As 219/2019 – 49 </a:t>
            </a:r>
            <a:br>
              <a:rPr lang="cs-CZ" dirty="0"/>
            </a:br>
            <a:r>
              <a:rPr lang="cs-CZ" dirty="0"/>
              <a:t>(STOPKAŠEL a STOPBACIL)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493A6B-47C9-4B3E-A178-9B6DD75DD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6302"/>
            <a:ext cx="10753200" cy="4139998"/>
          </a:xfrm>
        </p:spPr>
        <p:txBody>
          <a:bodyPr/>
          <a:lstStyle/>
          <a:p>
            <a:r>
              <a:rPr lang="cs-CZ" sz="2400" dirty="0"/>
              <a:t>Tvrzení na obalech:</a:t>
            </a:r>
            <a:r>
              <a:rPr lang="cs-CZ" sz="2400" i="1" dirty="0"/>
              <a:t> „při suchém a vlhkém kašli “, „při projevech suchého a vlhkého kašle“, „ulevuje při kašli“, „omezuje tvorbu hlenu“, „pomáhá při nachlazení “, </a:t>
            </a:r>
            <a:r>
              <a:rPr lang="cs-CZ" sz="2400" b="1" i="1" dirty="0"/>
              <a:t>„při kašli“</a:t>
            </a:r>
            <a:r>
              <a:rPr lang="cs-CZ" sz="2400" i="1" dirty="0"/>
              <a:t>, „pomáhá při podráždění a zduření sliznice, omezuje tvorbu hlenu“, „pomáhá při nachlazení, ulevuje při kašli“, „podporuje vykašlávání“, „při projevech nachlazení “, „pomáhá při kašli a dalších příznacích nachlazení“</a:t>
            </a:r>
          </a:p>
        </p:txBody>
      </p:sp>
    </p:spTree>
    <p:extLst>
      <p:ext uri="{BB962C8B-B14F-4D97-AF65-F5344CB8AC3E}">
        <p14:creationId xmlns:p14="http://schemas.microsoft.com/office/powerpoint/2010/main" val="196077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975D07-F64A-49AE-B046-D4DADB9E9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08618E-37CE-49AE-BD40-AD22CEBA3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4100" name="Picture 4" descr="STOPBACIL Dr. Weiss 200+100ml NAVÍC - Doplněk stravy | Alza.cz">
            <a:extLst>
              <a:ext uri="{FF2B5EF4-FFF2-40B4-BE49-F238E27FC236}">
                <a16:creationId xmlns:a16="http://schemas.microsoft.com/office/drawing/2014/main" id="{58114A5B-002C-4963-8FEB-DBCDDDCF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78" y="110165"/>
            <a:ext cx="3252787" cy="5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R. WEISS Stopkašel sirup pro děti 100+50 ml">
            <a:extLst>
              <a:ext uri="{FF2B5EF4-FFF2-40B4-BE49-F238E27FC236}">
                <a16:creationId xmlns:a16="http://schemas.microsoft.com/office/drawing/2014/main" id="{7591AB5D-0C62-4CAC-979A-9701F721B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0" t="13961" r="29282" b="18107"/>
          <a:stretch/>
        </p:blipFill>
        <p:spPr bwMode="auto">
          <a:xfrm>
            <a:off x="8107678" y="-79095"/>
            <a:ext cx="3875315" cy="611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PKAŠEL sirup Dr. Weiss + selen 100+50ml NAVÍC | Pilulka.cz">
            <a:extLst>
              <a:ext uri="{FF2B5EF4-FFF2-40B4-BE49-F238E27FC236}">
                <a16:creationId xmlns:a16="http://schemas.microsoft.com/office/drawing/2014/main" id="{CCAA0955-2F5B-42E6-AC86-F60FC9FE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6" y="110165"/>
            <a:ext cx="3545574" cy="57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3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56E678-B254-4A55-9C2E-B09A38C45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0BE31B-CAD9-426F-A939-07B876F6B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D11B4A-7FD9-4DCF-AA71-464F5270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As 219/2019 – 49 </a:t>
            </a:r>
            <a:br>
              <a:rPr lang="cs-CZ" dirty="0"/>
            </a:br>
            <a:r>
              <a:rPr lang="cs-CZ" dirty="0"/>
              <a:t>(STOPKAŠEL a STOPBACIL)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C1E9F9-3D96-4EFC-B28A-65657CBF6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Reaguje na změnu právní úpravy a navazuje na NSS </a:t>
            </a:r>
            <a:r>
              <a:rPr lang="cs-CZ" sz="2400" dirty="0" err="1"/>
              <a:t>Urinal</a:t>
            </a:r>
            <a:r>
              <a:rPr lang="cs-CZ" sz="2400" dirty="0"/>
              <a:t> a objasňuje vztah mezi zákazem léčebných tvrzení a tzv. on hold seznamem výživových a zdravotních tvrzení</a:t>
            </a:r>
          </a:p>
          <a:p>
            <a:pPr algn="just" fontAlgn="ctr">
              <a:spcAft>
                <a:spcPts val="300"/>
              </a:spcAft>
            </a:pPr>
            <a:r>
              <a:rPr lang="cs-CZ" sz="18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„(…) Ustanovení čl. 7 odst. 3 nařízení č. 1169/2011 je jednoznačné a v zásadě </a:t>
            </a:r>
            <a:r>
              <a:rPr lang="cs-CZ" sz="18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nepřipouští jiný výklad, než že jsou zakázána veškerá tvrzení, která lze považovat za léčebná</a:t>
            </a:r>
            <a:r>
              <a:rPr lang="cs-CZ" sz="18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s výhradou výslovně uvedených výjimek z tohoto zákazu. Tzv. on hold seznam zveřejňovaný na internetových stránkách Evropské komise na základě bodu 11 odůvodnění nařízení č. 432/2012 tedy nemůže založit výjimku ze zákazu léčebných tvrzení podle čl. 7 odst. 3 nařízení č. 1169/2011. </a:t>
            </a:r>
            <a:r>
              <a:rPr lang="cs-CZ" sz="1800" b="1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Nelze dovozovat, že se uvedení na tomto seznamu rovná výslovnému povolení nezávisle na ostatních předpisech</a:t>
            </a:r>
            <a:r>
              <a:rPr lang="cs-CZ" sz="18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.“</a:t>
            </a:r>
          </a:p>
          <a:p>
            <a:br>
              <a:rPr lang="cs-CZ" sz="1600" dirty="0"/>
            </a:b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26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4B5860-93AE-4C53-84A7-E19FA1C4C4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063052-2F84-4C78-99EB-F390FABBE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45779E-F9CE-426F-BAEF-71D33A3F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5F73CE-D6B1-4559-9690-4CC5D04C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2"/>
            <a:ext cx="10753200" cy="4697998"/>
          </a:xfrm>
        </p:spPr>
        <p:txBody>
          <a:bodyPr/>
          <a:lstStyle/>
          <a:p>
            <a:r>
              <a:rPr lang="cs-CZ" dirty="0"/>
              <a:t>Doplněk stravy je </a:t>
            </a:r>
            <a:r>
              <a:rPr lang="cs-CZ" i="1" dirty="0"/>
              <a:t>a priori </a:t>
            </a:r>
            <a:r>
              <a:rPr lang="cs-CZ" dirty="0"/>
              <a:t>potravinou</a:t>
            </a:r>
            <a:endParaRPr lang="cs-CZ" i="1" dirty="0"/>
          </a:p>
          <a:p>
            <a:r>
              <a:rPr lang="cs-CZ" dirty="0"/>
              <a:t>Definice potraviny – čl. 2 </a:t>
            </a:r>
            <a:r>
              <a:rPr lang="cs-CZ" dirty="0" err="1"/>
              <a:t>nař</a:t>
            </a:r>
            <a:r>
              <a:rPr lang="cs-CZ" dirty="0"/>
              <a:t>. 178/2002/ES</a:t>
            </a:r>
          </a:p>
          <a:p>
            <a:pPr lvl="1"/>
            <a:r>
              <a:rPr lang="cs-CZ" i="1" dirty="0"/>
              <a:t>„(…) jakákoli látka nebo výrobek, zpracované, částečně zpracované nebo nezpracované, které jsou určeny ke konzumaci člověkem nebo u nichž lze důvodně předpokládat, že je člověk bude konzumovat (…)“</a:t>
            </a:r>
          </a:p>
          <a:p>
            <a:r>
              <a:rPr lang="cs-CZ" dirty="0"/>
              <a:t>§ 2 odst. 1 písm. g) zákona o potravinách a tabákových výrobcích</a:t>
            </a:r>
          </a:p>
          <a:p>
            <a:pPr lvl="1"/>
            <a:r>
              <a:rPr lang="cs-CZ" i="1" dirty="0"/>
              <a:t>„doplňkem stravy </a:t>
            </a:r>
            <a:r>
              <a:rPr lang="cs-CZ" b="1" i="1" dirty="0"/>
              <a:t>potravina</a:t>
            </a:r>
            <a:r>
              <a:rPr lang="cs-CZ" i="1" dirty="0"/>
              <a:t>, jejímž účelem je doplňovat běžnou stravu a která je koncentrovaným zdrojem vitaminů a minerálních látek nebo dalších látek s nutričním nebo fyziologickým účinkem, obsažených v potravině samostatně nebo v kombinaci, určená k přímé spotřebě v malých odměřených množstvích“</a:t>
            </a:r>
          </a:p>
          <a:p>
            <a:r>
              <a:rPr lang="cs-CZ" dirty="0"/>
              <a:t>NSS 7 As 16/2008 – 83 (</a:t>
            </a:r>
            <a:r>
              <a:rPr lang="cs-CZ" dirty="0" err="1"/>
              <a:t>Urinal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3133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24A952-7E22-4296-845A-A6AACA9F88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ADC4B6-D44D-4D2E-8E1D-8108B2B10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2A402C-D8AC-452D-9FE3-46FB655D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As 219/2019 – 49 </a:t>
            </a:r>
            <a:br>
              <a:rPr lang="cs-CZ" dirty="0"/>
            </a:br>
            <a:r>
              <a:rPr lang="cs-CZ" dirty="0"/>
              <a:t>(STOPKAŠEL a STOPBACIL)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1014EE-B1B9-4C22-AEB6-8993DF280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sz="2400" i="1" dirty="0"/>
              <a:t>„</a:t>
            </a:r>
            <a:r>
              <a:rPr lang="cs-CZ" sz="24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Léčebná tvrzení jsou obecně zakázána, </a:t>
            </a:r>
            <a:r>
              <a:rPr lang="cs-CZ" sz="2400" b="1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neboť typově představují nejrizikovější skupinu tvrzení</a:t>
            </a:r>
            <a:r>
              <a:rPr lang="cs-CZ" sz="24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Nicméně ani tak nelze opomenout, </a:t>
            </a:r>
            <a:r>
              <a:rPr lang="cs-CZ" sz="2400" b="1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že ve výjimečných případech může být i léčebné tvrzení zcela nezpůsobilé uvést spotřebitele v omyl, </a:t>
            </a:r>
            <a:r>
              <a:rPr lang="cs-CZ" sz="24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např. pokud je potravina zjevně nezaměnitelná s lékem a uvedené tvrzení je neuvěřitelné v takové míře, že se jím žádný spotřebitel nemůže nechat zmýlit.</a:t>
            </a:r>
            <a:r>
              <a:rPr lang="cs-CZ" sz="2400" i="1" dirty="0"/>
              <a:t>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765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578C2B-066C-4B22-BB09-5068FA510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doc. JUDr. Dana Ondrejová, Ph.D. / Katedra obchodního práva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13A7E6-B8A0-46AE-83EA-F9BDD09F6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A64D82C-358C-4EEB-A136-9F98B5A4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38664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191FE3-7CF9-48C2-A229-4A5F644F1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DE2FC2-4DFE-46F4-9BB0-3522BE583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6277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A542E9F-7B35-47A5-A714-FEF93103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11" y="2225299"/>
            <a:ext cx="4391832" cy="43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3E86A7-5BBB-4F3B-80F6-B91FED7E0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doc. JUDr. Dana Ondrejová, Ph.D. / Katedra obchodního práva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A91230-13EF-439D-A8AD-2D23D4422A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7214B9-D262-4FD8-B67B-38B650E2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Vždy potravina?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52B2EE8-A485-4E04-9C16-DAA88C23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66575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Zákon č. 268/2014 Sb., o zdravotnických prostředcích a o změně zákona č. 634/2004 Sb., o správních poplatcích, ve znění pozdějších předpisů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FBCE2E7-4AD1-43B7-922B-24E4794E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77" y="2614431"/>
            <a:ext cx="3613569" cy="361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CDDA948-64AA-4492-8164-B318B058FD9E}"/>
              </a:ext>
            </a:extLst>
          </p:cNvPr>
          <p:cNvSpPr txBox="1"/>
          <p:nvPr/>
        </p:nvSpPr>
        <p:spPr>
          <a:xfrm>
            <a:off x="621611" y="4050639"/>
            <a:ext cx="286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Zdravotnický prostředek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47D73A-8067-441E-9921-0A1A6E474FD0}"/>
              </a:ext>
            </a:extLst>
          </p:cNvPr>
          <p:cNvSpPr txBox="1"/>
          <p:nvPr/>
        </p:nvSpPr>
        <p:spPr>
          <a:xfrm>
            <a:off x="6295152" y="4050639"/>
            <a:ext cx="286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Doplněk stravy</a:t>
            </a:r>
          </a:p>
        </p:txBody>
      </p:sp>
    </p:spTree>
    <p:extLst>
      <p:ext uri="{BB962C8B-B14F-4D97-AF65-F5344CB8AC3E}">
        <p14:creationId xmlns:p14="http://schemas.microsoft.com/office/powerpoint/2010/main" val="15055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0DB1D0-BA89-47B8-AE3B-5CB1E57823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E6C6F9-A63B-40CB-927D-9E367E946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3C9F54-275A-465A-9D2E-F609862F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Důsledek v oblasti regulace reklamy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1B2FFF-B8F2-4E21-9EAB-2E647AD6F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29789"/>
            <a:ext cx="10753200" cy="4139998"/>
          </a:xfrm>
        </p:spPr>
        <p:txBody>
          <a:bodyPr/>
          <a:lstStyle/>
          <a:p>
            <a:r>
              <a:rPr lang="cs-CZ" dirty="0"/>
              <a:t>§ 5d ZRR </a:t>
            </a:r>
          </a:p>
          <a:p>
            <a:pPr lvl="1"/>
            <a:r>
              <a:rPr lang="cs-CZ" sz="1200" dirty="0"/>
              <a:t>(1) V reklamě na </a:t>
            </a:r>
            <a:r>
              <a:rPr lang="cs-CZ" sz="1200" b="1" dirty="0">
                <a:solidFill>
                  <a:schemeClr val="accent2"/>
                </a:solidFill>
              </a:rPr>
              <a:t>potraviny</a:t>
            </a:r>
            <a:r>
              <a:rPr lang="cs-CZ" sz="1200" dirty="0"/>
              <a:t> mohou být uvedena výživová nebo zdravotní tvrzení za podmínek přímo použitelného předpisu Evropské unie.</a:t>
            </a:r>
          </a:p>
          <a:p>
            <a:pPr lvl="1"/>
            <a:endParaRPr lang="cs-CZ" sz="1200" dirty="0"/>
          </a:p>
          <a:p>
            <a:pPr lvl="1"/>
            <a:r>
              <a:rPr lang="cs-CZ" sz="1200" dirty="0"/>
              <a:t>(2) Reklama na </a:t>
            </a:r>
            <a:r>
              <a:rPr lang="cs-CZ" sz="1200" b="1" dirty="0">
                <a:solidFill>
                  <a:schemeClr val="accent2"/>
                </a:solidFill>
              </a:rPr>
              <a:t>potraviny</a:t>
            </a:r>
            <a:r>
              <a:rPr lang="cs-CZ" sz="1200" dirty="0"/>
              <a:t> musí splňovat požadavky stanovené zákonem o potravinách a tabákových výrobcích, zejména pokud jde o uvedení informace naznačující, že země původu potraviny je Česká republika, přímo použitelným předpisem Evropské unie o poskytování informací o potravinách spotřebitelům a přímo použitelnými předpisy Evropské unie, které stanoví pravidla pro použití označení původu, zeměpisných označení a tradičních výrazů.</a:t>
            </a:r>
          </a:p>
          <a:p>
            <a:pPr lvl="1"/>
            <a:endParaRPr lang="cs-CZ" sz="1200" dirty="0"/>
          </a:p>
          <a:p>
            <a:pPr lvl="1"/>
            <a:r>
              <a:rPr lang="cs-CZ" sz="1200" dirty="0"/>
              <a:t>(3) Reklama </a:t>
            </a:r>
            <a:r>
              <a:rPr lang="cs-CZ" sz="1200" b="1" dirty="0">
                <a:solidFill>
                  <a:schemeClr val="accent2"/>
                </a:solidFill>
              </a:rPr>
              <a:t>na doplněk stravy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/>
              <a:t>musí obsahovat zřetelný, v případě tištěné reklamy dobře čitelný, text "doplněk stravy".</a:t>
            </a:r>
          </a:p>
          <a:p>
            <a:pPr lvl="1"/>
            <a:endParaRPr lang="cs-CZ" sz="1200" dirty="0"/>
          </a:p>
          <a:p>
            <a:pPr lvl="1"/>
            <a:r>
              <a:rPr lang="cs-CZ" sz="1200" dirty="0"/>
              <a:t>(4) Reklama </a:t>
            </a:r>
            <a:r>
              <a:rPr lang="cs-CZ" sz="1200" b="1" dirty="0">
                <a:solidFill>
                  <a:schemeClr val="accent2"/>
                </a:solidFill>
              </a:rPr>
              <a:t>na potravinu pro zvláštní výživu</a:t>
            </a:r>
            <a:r>
              <a:rPr lang="cs-CZ" sz="1200" b="1" dirty="0"/>
              <a:t> </a:t>
            </a:r>
            <a:r>
              <a:rPr lang="cs-CZ" sz="1200" dirty="0"/>
              <a:t>musí obsahovat zřetelný, v případě tištěné reklamy dobře čitelný, text "potravina pro zvláštní výživu".</a:t>
            </a:r>
          </a:p>
          <a:p>
            <a:r>
              <a:rPr lang="cs-CZ" dirty="0"/>
              <a:t>§ 5k ZRR ? – </a:t>
            </a:r>
            <a:r>
              <a:rPr lang="cs-CZ" dirty="0">
                <a:hlinkClick r:id="rId2"/>
              </a:rPr>
              <a:t>tisk 697 </a:t>
            </a:r>
            <a:r>
              <a:rPr lang="cs-CZ" dirty="0"/>
              <a:t>- vládní návrh (1. čtení)</a:t>
            </a:r>
          </a:p>
          <a:p>
            <a:r>
              <a:rPr lang="cs-CZ" dirty="0"/>
              <a:t>Stále se však uplatní úprava nekalých obchodních praktik dle ZOS</a:t>
            </a:r>
          </a:p>
          <a:p>
            <a:r>
              <a:rPr lang="cs-CZ" dirty="0"/>
              <a:t>NSS 4 As 273/2015 – 52 (</a:t>
            </a:r>
            <a:r>
              <a:rPr lang="cs-CZ" dirty="0" err="1"/>
              <a:t>Urinal</a:t>
            </a:r>
            <a:r>
              <a:rPr lang="cs-CZ" dirty="0"/>
              <a:t> MEDICAL)</a:t>
            </a:r>
          </a:p>
        </p:txBody>
      </p:sp>
    </p:spTree>
    <p:extLst>
      <p:ext uri="{BB962C8B-B14F-4D97-AF65-F5344CB8AC3E}">
        <p14:creationId xmlns:p14="http://schemas.microsoft.com/office/powerpoint/2010/main" val="38881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F29F2A-2007-4590-93A8-204713D2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BFB06B-039D-4BEE-B354-B25EFE6FF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24920A-A748-4E5B-B23D-07ED059D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Léčebná, výživová a zdravotní tvrzení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E0BDCF-3322-400E-8B06-D1A00681A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5d ZRR </a:t>
            </a:r>
          </a:p>
          <a:p>
            <a:r>
              <a:rPr lang="cs-CZ" sz="2000" dirty="0"/>
              <a:t>(1) V reklamě na </a:t>
            </a:r>
            <a:r>
              <a:rPr lang="cs-CZ" sz="2000" b="1" dirty="0">
                <a:solidFill>
                  <a:schemeClr val="accent2"/>
                </a:solidFill>
              </a:rPr>
              <a:t>potraviny</a:t>
            </a:r>
            <a:r>
              <a:rPr lang="cs-CZ" sz="2000" dirty="0"/>
              <a:t> mohou být uvedena </a:t>
            </a:r>
            <a:r>
              <a:rPr lang="cs-CZ" sz="2000" b="1" dirty="0">
                <a:solidFill>
                  <a:srgbClr val="FF0000"/>
                </a:solidFill>
              </a:rPr>
              <a:t>výživová</a:t>
            </a:r>
            <a:r>
              <a:rPr lang="cs-CZ" sz="2000" dirty="0"/>
              <a:t> nebo </a:t>
            </a:r>
            <a:r>
              <a:rPr lang="cs-CZ" sz="2000" b="1" dirty="0">
                <a:solidFill>
                  <a:srgbClr val="FF0000"/>
                </a:solidFill>
              </a:rPr>
              <a:t>zdravotní tvrzení</a:t>
            </a:r>
            <a:r>
              <a:rPr lang="cs-CZ" sz="2000" b="1" dirty="0"/>
              <a:t> za podmínek přímo použitelného předpisu Evropské unie</a:t>
            </a:r>
            <a:r>
              <a:rPr lang="cs-CZ" sz="2000" dirty="0"/>
              <a:t>.</a:t>
            </a: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Léčebná tvrzení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čl. 7 odst. 3 a 4 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nař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1169/2011 EU</a:t>
            </a:r>
          </a:p>
          <a:p>
            <a:pPr lvl="1">
              <a:lnSpc>
                <a:spcPct val="150000"/>
              </a:lnSpc>
              <a:buClr>
                <a:srgbClr val="0000DC"/>
              </a:buClr>
              <a:defRPr/>
            </a:pPr>
            <a:r>
              <a:rPr lang="cs-CZ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3.   S výhradou odchylek stanovených v právních předpisech Unie, které se vztahují na přírodní minerální vody a na potraviny určené pro zvláštní výživu, </a:t>
            </a:r>
            <a:r>
              <a:rPr lang="cs-CZ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nesmějí informace o potravině připisovat jakékoli potravině vlastnosti umožňující zabránit určité lidské nemoci, zmírnit ji nebo ji vyléčit, ani na tyto vlastnosti odkazovat.</a:t>
            </a:r>
          </a:p>
          <a:p>
            <a:pPr lvl="1">
              <a:lnSpc>
                <a:spcPct val="150000"/>
              </a:lnSpc>
              <a:buClr>
                <a:srgbClr val="0000DC"/>
              </a:buClr>
              <a:defRPr/>
            </a:pPr>
            <a:r>
              <a:rPr lang="pt-BR" dirty="0">
                <a:latin typeface="Arial"/>
                <a:ea typeface="+mn-ea"/>
                <a:cs typeface="+mn-cs"/>
              </a:rPr>
              <a:t>4.   Odstavce 1, 2 a 3 se rovněž použijí na:</a:t>
            </a:r>
            <a:r>
              <a:rPr lang="cs-CZ" dirty="0">
                <a:latin typeface="Arial"/>
                <a:ea typeface="+mn-ea"/>
                <a:cs typeface="+mn-cs"/>
              </a:rPr>
              <a:t> </a:t>
            </a:r>
            <a:r>
              <a:rPr lang="cs-CZ" b="1" dirty="0">
                <a:solidFill>
                  <a:schemeClr val="accent2"/>
                </a:solidFill>
                <a:latin typeface="Arial"/>
                <a:ea typeface="+mn-ea"/>
                <a:cs typeface="+mn-cs"/>
              </a:rPr>
              <a:t>a) související reklamu</a:t>
            </a:r>
            <a:r>
              <a:rPr lang="cs-CZ" dirty="0">
                <a:latin typeface="Arial"/>
                <a:ea typeface="+mn-ea"/>
                <a:cs typeface="+mn-cs"/>
              </a:rPr>
              <a:t>; (…)</a:t>
            </a:r>
            <a:endParaRPr lang="pt-BR" dirty="0">
              <a:latin typeface="Arial"/>
              <a:ea typeface="+mn-ea"/>
              <a:cs typeface="+mn-cs"/>
            </a:endParaRPr>
          </a:p>
          <a:p>
            <a:pPr lvl="1">
              <a:lnSpc>
                <a:spcPct val="150000"/>
              </a:lnSpc>
              <a:buClr>
                <a:srgbClr val="0000DC"/>
              </a:buClr>
              <a:defRPr/>
            </a:pPr>
            <a:endParaRPr lang="pt-BR" b="1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  <a:p>
            <a:pPr lvl="1">
              <a:lnSpc>
                <a:spcPct val="150000"/>
              </a:lnSpc>
              <a:buClr>
                <a:srgbClr val="0000DC"/>
              </a:buClr>
              <a:defRPr/>
            </a:pPr>
            <a:endParaRPr lang="cs-CZ" b="1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  <a:p>
            <a:pPr lvl="1">
              <a:lnSpc>
                <a:spcPct val="150000"/>
              </a:lnSpc>
              <a:buClr>
                <a:srgbClr val="0000DC"/>
              </a:buClr>
              <a:defRPr/>
            </a:pP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3C07A5-59F2-45D5-93D9-DC0A7A7F8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38FD57-6782-4BE5-A3FA-BDAB63711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6D4D2F-9A82-418E-A53B-127B39F4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Léčebná, výživová a zdravotní tvrzení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8A2D7-0E8C-4E7D-BC11-00DF141A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Výživová tvrzení – </a:t>
            </a:r>
            <a:r>
              <a:rPr lang="cs-CZ" dirty="0"/>
              <a:t>čl.  2 odst. 4 </a:t>
            </a:r>
            <a:r>
              <a:rPr lang="cs-CZ" dirty="0" err="1"/>
              <a:t>nař</a:t>
            </a:r>
            <a:r>
              <a:rPr lang="cs-CZ" dirty="0"/>
              <a:t>. 1924/2006 ES </a:t>
            </a:r>
          </a:p>
          <a:p>
            <a:r>
              <a:rPr lang="cs-CZ" b="1" dirty="0"/>
              <a:t>Zdravotní tvrzení </a:t>
            </a:r>
            <a:r>
              <a:rPr lang="cs-CZ" dirty="0"/>
              <a:t>– zejm. čl. 13 a 14 </a:t>
            </a:r>
            <a:r>
              <a:rPr lang="cs-CZ" dirty="0" err="1"/>
              <a:t>nař</a:t>
            </a:r>
            <a:r>
              <a:rPr lang="cs-CZ" dirty="0"/>
              <a:t>. 1924/2006 ES</a:t>
            </a:r>
          </a:p>
          <a:p>
            <a:r>
              <a:rPr lang="cs-CZ" dirty="0"/>
              <a:t>V principu jsou přípustná pouze taková výživová resp. zdravotní tvrzení, která byla schválena Evropskou komisí, resp. 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Evropským úřadem pro bezpečnost potravin + tzv. on hold seznam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94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E52DB4-C9D2-4EDB-BD3E-A00D0046AE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41F31F-E8B4-4742-B4C5-8187890BEE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94F250-E473-469E-B864-4F47A5D3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71563B-B149-4868-8980-FBBD1AF2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r>
              <a:rPr lang="cs-CZ" b="1" dirty="0"/>
              <a:t>Léčebná tvrzení: </a:t>
            </a:r>
            <a:r>
              <a:rPr lang="cs-CZ" b="1" i="1" dirty="0"/>
              <a:t>„</a:t>
            </a:r>
            <a:r>
              <a:rPr lang="cs-CZ" i="1" dirty="0"/>
              <a:t>léčí nemoc XY“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dirty="0"/>
              <a:t>Čaj proti nachlazení (název produktu), obrázek lékaře na etiketě, </a:t>
            </a:r>
            <a:r>
              <a:rPr lang="cs-CZ" i="1" dirty="0"/>
              <a:t>„Při kašli“, </a:t>
            </a:r>
            <a:r>
              <a:rPr lang="cs-CZ" dirty="0"/>
              <a:t>samotný název nemoci uvedený na obalu výrobku, „XY pomáhá zmírnit bolest“</a:t>
            </a:r>
          </a:p>
          <a:p>
            <a:r>
              <a:rPr lang="cs-CZ" b="1" dirty="0"/>
              <a:t>Výživová tvrzení: </a:t>
            </a:r>
            <a:r>
              <a:rPr lang="cs-CZ" i="1" dirty="0"/>
              <a:t>„S nízkou energetickou hodnotou“, „Se zvýšeným obsahem železa“</a:t>
            </a:r>
          </a:p>
          <a:p>
            <a:r>
              <a:rPr lang="cs-CZ" b="1" dirty="0"/>
              <a:t>Zdravotní tvrzení: </a:t>
            </a:r>
            <a:r>
              <a:rPr lang="cs-CZ" i="1" dirty="0"/>
              <a:t>„Pro pevné zdraví“, „Zdravá svačinka“, „Osvěžení těla“, „Normální trávení“, „Podporuje funkci ledvin“</a:t>
            </a:r>
          </a:p>
        </p:txBody>
      </p:sp>
    </p:spTree>
    <p:extLst>
      <p:ext uri="{BB962C8B-B14F-4D97-AF65-F5344CB8AC3E}">
        <p14:creationId xmlns:p14="http://schemas.microsoft.com/office/powerpoint/2010/main" val="8848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CB0E27-0E8E-45B9-8B64-85930536AF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541FAF-3DA4-47B0-A0AD-75CDA05FB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URINAL medical - 4 As 273-2015 - léčebné x zdravotní tvrzení">
            <a:hlinkClick r:id="" action="ppaction://media"/>
            <a:extLst>
              <a:ext uri="{FF2B5EF4-FFF2-40B4-BE49-F238E27FC236}">
                <a16:creationId xmlns:a16="http://schemas.microsoft.com/office/drawing/2014/main" id="{A1892A6D-C0CB-4A49-9D55-C48188FD005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553" y="247380"/>
            <a:ext cx="10191276" cy="5733142"/>
          </a:xfrm>
        </p:spPr>
      </p:pic>
    </p:spTree>
    <p:extLst>
      <p:ext uri="{BB962C8B-B14F-4D97-AF65-F5344CB8AC3E}">
        <p14:creationId xmlns:p14="http://schemas.microsoft.com/office/powerpoint/2010/main" val="35039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50B3BB-2BB7-42D8-AA9E-B79E0A1D7A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doc. JUDr. Dana Ondrejová, Ph.D. / Katedra obchodního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94D426-F0B1-4353-A8FF-E40BF454FF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164874-7B1E-43E1-B4DC-DF87FA0A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NSS 4 As 273/2015 – 52 (</a:t>
            </a:r>
            <a:r>
              <a:rPr lang="cs-CZ" dirty="0" err="1"/>
              <a:t>Urinal</a:t>
            </a:r>
            <a:r>
              <a:rPr lang="cs-CZ" dirty="0"/>
              <a:t> MEDICAL)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89F717-BCDA-4668-AE47-3AD9281D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Tvrzení: </a:t>
            </a:r>
            <a:r>
              <a:rPr lang="cs-CZ" sz="2000" i="1" dirty="0"/>
              <a:t>„</a:t>
            </a:r>
            <a:r>
              <a:rPr lang="cs-CZ" sz="2000" i="1" dirty="0" err="1"/>
              <a:t>Urinal</a:t>
            </a:r>
            <a:r>
              <a:rPr lang="cs-CZ" sz="2000" i="1" dirty="0"/>
              <a:t> přináší novinku </a:t>
            </a:r>
            <a:r>
              <a:rPr lang="cs-CZ" sz="2000" i="1" dirty="0" err="1"/>
              <a:t>Urinal</a:t>
            </a:r>
            <a:r>
              <a:rPr lang="cs-CZ" sz="2000" i="1" dirty="0"/>
              <a:t> MEDICAL, šetrně léčí infekci močových cest tím, že brání uchycení bakterií v močových cestách a je také prevencí před opakovanými záněty“</a:t>
            </a:r>
          </a:p>
          <a:p>
            <a:r>
              <a:rPr lang="cs-CZ" sz="2000" b="1" dirty="0"/>
              <a:t>Zdravotnický prostředek → reklama, která je NOP (!)</a:t>
            </a:r>
          </a:p>
          <a:p>
            <a:r>
              <a:rPr lang="cs-CZ" sz="1800" i="1" dirty="0"/>
              <a:t>„Pro posouzení, zda se v posuzované věci jedná o nekalou obchodní praktiku ve smyslu </a:t>
            </a:r>
            <a:r>
              <a:rPr lang="cs-CZ" sz="18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 5</a:t>
            </a:r>
            <a:r>
              <a:rPr lang="cs-CZ" sz="1800" i="1" dirty="0"/>
              <a:t> odst. 1 písm. b) a d) zákona o ochraně spotřebitele a zda byla naplněna skutková podstata správního deliktu podle § 2 odst. 1 písm. c) zákona o regulaci reklamy </a:t>
            </a:r>
            <a:r>
              <a:rPr lang="cs-CZ" sz="1800" b="1" i="1" dirty="0">
                <a:solidFill>
                  <a:schemeClr val="accent2"/>
                </a:solidFill>
              </a:rPr>
              <a:t>však není rozhodné, zda byly v předmětné reklamě uváděny pravdivé informace o účincích užívání prezentovaného přípravku, ale to, že kombinace obsahu reklamního sdělení a jeho grafického zpracování vzbudí v adresátech reklamy (spotřebitelích) dojem, že prezentovaný přípravek je léčivým přípravkem (léčivem) schopným onemocnění léčit nebo mu předcházet, přestože se o léčivý přípravek nejedná</a:t>
            </a:r>
            <a:r>
              <a:rPr lang="cs-CZ" sz="1800" i="1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55211522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689</TotalTime>
  <Words>1954</Words>
  <Application>Microsoft Office PowerPoint</Application>
  <PresentationFormat>Širokoúhlá obrazovka</PresentationFormat>
  <Paragraphs>122</Paragraphs>
  <Slides>22</Slides>
  <Notes>1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Arial</vt:lpstr>
      <vt:lpstr>Tahoma</vt:lpstr>
      <vt:lpstr>Wingdings</vt:lpstr>
      <vt:lpstr>Prezentace_MU_CZ</vt:lpstr>
      <vt:lpstr>Reklama na doplňky stravy</vt:lpstr>
      <vt:lpstr>Právní úprava</vt:lpstr>
      <vt:lpstr>Vždy potravina?</vt:lpstr>
      <vt:lpstr>Důsledek v oblasti regulace reklamy</vt:lpstr>
      <vt:lpstr>Léčebná, výživová a zdravotní tvrzení</vt:lpstr>
      <vt:lpstr>Léčebná, výživová a zdravotní tvrzení</vt:lpstr>
      <vt:lpstr>Příklady</vt:lpstr>
      <vt:lpstr>Prezentace aplikace PowerPoint</vt:lpstr>
      <vt:lpstr>NSS 4 As 273/2015 – 52 (Urinal MEDICAL) </vt:lpstr>
      <vt:lpstr>NSS 7 As 16/2008 – 80 (Urinal) </vt:lpstr>
      <vt:lpstr>Prezentace aplikace PowerPoint</vt:lpstr>
      <vt:lpstr>NSS 4 As 98/2013 – 88 (multiIMUN AKUT)</vt:lpstr>
      <vt:lpstr>Prezentace aplikace PowerPoint</vt:lpstr>
      <vt:lpstr>Prezentace aplikace PowerPoint</vt:lpstr>
      <vt:lpstr>NSS 2 As 5/2017 – 62 (Allivictus)</vt:lpstr>
      <vt:lpstr>NSS 2 As 5/2017 – 62 (Allivictus)</vt:lpstr>
      <vt:lpstr>5 As 219/2019 – 49  (STOPKAŠEL a STOPBACIL)</vt:lpstr>
      <vt:lpstr>Prezentace aplikace PowerPoint</vt:lpstr>
      <vt:lpstr>5 As 219/2019 – 49  (STOPKAŠEL a STOPBACIL)</vt:lpstr>
      <vt:lpstr>5 As 219/2019 – 49  (STOPKAŠEL a STOPBACIL)</vt:lpstr>
      <vt:lpstr>Děkuji za pozornost!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 na doplňky stravy</dc:title>
  <dc:creator>Šimon Seman</dc:creator>
  <cp:lastModifiedBy>Šimon Seman</cp:lastModifiedBy>
  <cp:revision>40</cp:revision>
  <cp:lastPrinted>1601-01-01T00:00:00Z</cp:lastPrinted>
  <dcterms:created xsi:type="dcterms:W3CDTF">2020-08-03T08:45:58Z</dcterms:created>
  <dcterms:modified xsi:type="dcterms:W3CDTF">2020-08-13T08:50:59Z</dcterms:modified>
</cp:coreProperties>
</file>