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činnosti korporací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/>
              <a:t>Eva Tomášková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/>
              <a:t>Tzv. bilanční pravidla – spíše doporučení</a:t>
            </a:r>
          </a:p>
          <a:p>
            <a:pPr lvl="1" eaLnBrk="1" hangingPunct="1"/>
            <a:r>
              <a:rPr lang="cs-CZ" altLang="cs-CZ" sz="2400"/>
              <a:t>Zlaté pravidlo financování</a:t>
            </a:r>
          </a:p>
          <a:p>
            <a:pPr lvl="1" eaLnBrk="1" hangingPunct="1"/>
            <a:r>
              <a:rPr lang="cs-CZ" altLang="cs-CZ" sz="2400"/>
              <a:t>Zlaté pravidlo vyrovnání rizika</a:t>
            </a:r>
          </a:p>
          <a:p>
            <a:pPr lvl="1" eaLnBrk="1" hangingPunct="1"/>
            <a:r>
              <a:rPr lang="cs-CZ" altLang="cs-CZ" sz="2400"/>
              <a:t>Zlaté pari pravidlo</a:t>
            </a:r>
          </a:p>
          <a:p>
            <a:pPr lvl="1" eaLnBrk="1" hangingPunct="1"/>
            <a:r>
              <a:rPr lang="cs-CZ" altLang="cs-CZ" sz="240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Týká se pouze skladby kapitálu</a:t>
            </a:r>
          </a:p>
          <a:p>
            <a:pPr eaLnBrk="1" hangingPunct="1"/>
            <a:r>
              <a:rPr lang="cs-CZ" altLang="cs-CZ" sz="2800" dirty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/>
              <a:t>Všechna pravidla pouze doporučení</a:t>
            </a:r>
          </a:p>
          <a:p>
            <a:pPr eaLnBrk="1" hangingPunct="1"/>
            <a:r>
              <a:rPr lang="cs-CZ" altLang="cs-CZ" sz="3200" dirty="0"/>
              <a:t>Odlišnosti a specifika:</a:t>
            </a:r>
          </a:p>
          <a:p>
            <a:pPr lvl="1" eaLnBrk="1" hangingPunct="1"/>
            <a:r>
              <a:rPr lang="cs-CZ" altLang="cs-CZ" sz="2000" dirty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Užší pojetí</a:t>
            </a:r>
          </a:p>
          <a:p>
            <a:pPr lvl="1" eaLnBrk="1" hangingPunct="1"/>
            <a:r>
              <a:rPr lang="cs-CZ" altLang="cs-CZ" sz="2400" dirty="0"/>
              <a:t>Zdroje krytí majetku</a:t>
            </a:r>
          </a:p>
          <a:p>
            <a:pPr eaLnBrk="1" hangingPunct="1"/>
            <a:r>
              <a:rPr lang="cs-CZ" altLang="cs-CZ" sz="2600" dirty="0"/>
              <a:t>Širší pojetí</a:t>
            </a:r>
          </a:p>
          <a:p>
            <a:pPr lvl="1" eaLnBrk="1" hangingPunct="1"/>
            <a:r>
              <a:rPr lang="cs-CZ" altLang="cs-CZ" sz="2400" i="1" dirty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dirty="0"/>
              <a:t> (Valach, 2006)</a:t>
            </a:r>
          </a:p>
          <a:p>
            <a:pPr lvl="1" eaLnBrk="1" hangingPunct="1"/>
            <a:r>
              <a:rPr lang="cs-CZ" altLang="cs-CZ" sz="2400" dirty="0"/>
              <a:t>Součástí i odpisy a leasing</a:t>
            </a:r>
            <a:endParaRPr lang="cs-CZ" altLang="cs-CZ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Z hlediska původu prostředků</a:t>
            </a:r>
          </a:p>
          <a:p>
            <a:pPr lvl="1" eaLnBrk="1" hangingPunct="1"/>
            <a:r>
              <a:rPr lang="cs-CZ" altLang="cs-CZ" sz="2400"/>
              <a:t>Interní (vnitřní)</a:t>
            </a:r>
          </a:p>
          <a:p>
            <a:pPr lvl="1" eaLnBrk="1" hangingPunct="1"/>
            <a:r>
              <a:rPr lang="cs-CZ" altLang="cs-CZ" sz="2400"/>
              <a:t>Externí (vnější)</a:t>
            </a:r>
          </a:p>
          <a:p>
            <a:pPr eaLnBrk="1" hangingPunct="1"/>
            <a:r>
              <a:rPr lang="cs-CZ" altLang="cs-CZ" sz="2600"/>
              <a:t>Z hlediska časového</a:t>
            </a:r>
          </a:p>
          <a:p>
            <a:pPr lvl="1" eaLnBrk="1" hangingPunct="1"/>
            <a:r>
              <a:rPr lang="cs-CZ" altLang="cs-CZ" sz="2400"/>
              <a:t>Krátkodobé</a:t>
            </a:r>
          </a:p>
          <a:p>
            <a:pPr lvl="1" eaLnBrk="1" hangingPunct="1"/>
            <a:r>
              <a:rPr lang="cs-CZ" altLang="cs-CZ" sz="2400"/>
              <a:t>Dlouhodobé</a:t>
            </a:r>
          </a:p>
          <a:p>
            <a:pPr eaLnBrk="1" hangingPunct="1"/>
            <a:r>
              <a:rPr lang="cs-CZ" altLang="cs-CZ" sz="2600"/>
              <a:t>Z hlediska vlastnictví</a:t>
            </a:r>
          </a:p>
          <a:p>
            <a:pPr lvl="1" eaLnBrk="1" hangingPunct="1"/>
            <a:r>
              <a:rPr lang="cs-CZ" altLang="cs-CZ" sz="2400"/>
              <a:t>Vlastní</a:t>
            </a:r>
          </a:p>
          <a:p>
            <a:pPr lvl="1" eaLnBrk="1" hangingPunct="1"/>
            <a:r>
              <a:rPr lang="cs-CZ" altLang="cs-CZ" sz="240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Časové rozlišení</a:t>
            </a:r>
            <a:endParaRPr lang="cs-CZ" altLang="cs-CZ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 peněžitými i nepeněžitými vklady všech společníků – vyjádřený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T</a:t>
            </a:r>
            <a:r>
              <a:rPr lang="cs-CZ" altLang="cs-CZ" sz="2400" dirty="0" err="1"/>
              <a:t>vorba</a:t>
            </a:r>
            <a:r>
              <a:rPr lang="cs-CZ" altLang="cs-CZ" sz="2400" dirty="0"/>
              <a:t>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791</Words>
  <Application>Microsoft Office PowerPoint</Application>
  <PresentationFormat>Předvádění na obrazovce (4:3)</PresentationFormat>
  <Paragraphs>123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Courier New</vt:lpstr>
      <vt:lpstr>Palatino Linotype</vt:lpstr>
      <vt:lpstr>Wingdings</vt:lpstr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Eva Tomášková</cp:lastModifiedBy>
  <cp:revision>27</cp:revision>
  <cp:lastPrinted>1601-01-01T00:00:00Z</cp:lastPrinted>
  <dcterms:created xsi:type="dcterms:W3CDTF">1601-01-01T00:00:00Z</dcterms:created>
  <dcterms:modified xsi:type="dcterms:W3CDTF">2023-10-08T20:33:07Z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