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6" r:id="rId17"/>
    <p:sldId id="277" r:id="rId18"/>
    <p:sldId id="273" r:id="rId19"/>
    <p:sldId id="275" r:id="rId20"/>
    <p:sldId id="278" r:id="rId21"/>
    <p:sldId id="279" r:id="rId22"/>
    <p:sldId id="280" r:id="rId23"/>
    <p:sldId id="292" r:id="rId24"/>
    <p:sldId id="293" r:id="rId25"/>
    <p:sldId id="294" r:id="rId26"/>
    <p:sldId id="295" r:id="rId27"/>
    <p:sldId id="297" r:id="rId28"/>
    <p:sldId id="285" r:id="rId29"/>
    <p:sldId id="288" r:id="rId30"/>
  </p:sldIdLst>
  <p:sldSz cx="9144000" cy="6858000" type="screen4x3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992" y="0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E060959D-0A45-4D5C-BCEB-6E9AE6E900FE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2245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992" y="9432245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E5E23239-ED1E-4B36-AEB2-A124117C68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66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jn-crimjust.europa.e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772400" cy="110998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Mezinárodní justiční spolupráce </a:t>
            </a:r>
            <a:br>
              <a:rPr lang="cs-CZ" b="1" dirty="0"/>
            </a:br>
            <a:r>
              <a:rPr lang="cs-CZ" b="1" dirty="0"/>
              <a:t>ve věcech trestních </a:t>
            </a:r>
            <a:br>
              <a:rPr lang="cs-CZ" b="1" dirty="0"/>
            </a:br>
            <a:r>
              <a:rPr lang="cs-CZ" b="1" dirty="0"/>
              <a:t>mezi členskými státy</a:t>
            </a:r>
            <a:br>
              <a:rPr lang="cs-CZ" b="1" dirty="0"/>
            </a:br>
            <a:r>
              <a:rPr lang="cs-CZ" b="1" dirty="0"/>
              <a:t> Evropské unie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/>
          <a:lstStyle/>
          <a:p>
            <a:r>
              <a:rPr lang="cs-CZ" dirty="0"/>
              <a:t>JUDr. Přemysl Polák, Ph.D.</a:t>
            </a:r>
          </a:p>
          <a:p>
            <a:r>
              <a:rPr lang="cs-CZ" dirty="0"/>
              <a:t>PrF MU Brno, 11. 10. 2023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691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1967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cs-CZ" sz="3600" b="1" dirty="0"/>
              <a:t>Schengenský informační systém (SIS) – </a:t>
            </a:r>
            <a:r>
              <a:rPr lang="cs-CZ" sz="3600" dirty="0"/>
              <a:t>společný</a:t>
            </a:r>
            <a:r>
              <a:rPr lang="cs-CZ" sz="3600" b="1" dirty="0"/>
              <a:t> informační systém států schengenského prostoru, </a:t>
            </a:r>
            <a:r>
              <a:rPr lang="cs-CZ" sz="3600" dirty="0"/>
              <a:t>který pro oblast policejní a justiční spolupráce v trestních věcech</a:t>
            </a:r>
            <a:r>
              <a:rPr lang="cs-CZ" sz="3600" b="1" dirty="0"/>
              <a:t> obsahuje sdílenou databázi údajů </a:t>
            </a:r>
            <a:r>
              <a:rPr lang="cs-CZ" sz="3600" dirty="0"/>
              <a:t>o:</a:t>
            </a:r>
          </a:p>
          <a:p>
            <a:pPr lvl="0" algn="just">
              <a:buFontTx/>
              <a:buChar char="-"/>
            </a:pPr>
            <a:r>
              <a:rPr lang="cs-CZ" b="1" dirty="0"/>
              <a:t>osobách hledaných za účelem zatčení a předání nebo vydání</a:t>
            </a:r>
            <a:r>
              <a:rPr lang="cs-CZ" dirty="0"/>
              <a:t>,</a:t>
            </a:r>
          </a:p>
          <a:p>
            <a:pPr lvl="0" algn="just">
              <a:buFontTx/>
              <a:buChar char="-"/>
            </a:pPr>
            <a:r>
              <a:rPr lang="cs-CZ" dirty="0"/>
              <a:t>pohřešovaných nebo zranitelných osobách, kterým je třeba zabránit v cestování,</a:t>
            </a:r>
          </a:p>
          <a:p>
            <a:pPr lvl="0" algn="just">
              <a:buFontTx/>
              <a:buChar char="-"/>
            </a:pPr>
            <a:r>
              <a:rPr lang="cs-CZ" b="1" dirty="0"/>
              <a:t>osobách hledaných za účelem zajištění jejich spolupráce v soudním řízení</a:t>
            </a:r>
            <a:r>
              <a:rPr lang="cs-CZ" dirty="0"/>
              <a:t>, </a:t>
            </a:r>
          </a:p>
          <a:p>
            <a:pPr lvl="0" algn="just">
              <a:buFontTx/>
              <a:buChar char="-"/>
            </a:pPr>
            <a:r>
              <a:rPr lang="cs-CZ" dirty="0"/>
              <a:t>osobách a věcech pro účely skrytých, dotazovacích nebo nebo zvláštních kontrol,</a:t>
            </a:r>
          </a:p>
          <a:p>
            <a:pPr lvl="0" algn="just">
              <a:buFontTx/>
              <a:buChar char="-"/>
            </a:pPr>
            <a:r>
              <a:rPr lang="cs-CZ" b="1" dirty="0"/>
              <a:t>věcech hledaných za účelem zabavení nebo zajištění důkazů v trestním řízení</a:t>
            </a:r>
            <a:r>
              <a:rPr lang="cs-CZ" dirty="0"/>
              <a:t>,</a:t>
            </a:r>
          </a:p>
          <a:p>
            <a:pPr lvl="0" algn="just">
              <a:buFontTx/>
              <a:buChar char="-"/>
            </a:pPr>
            <a:r>
              <a:rPr lang="cs-CZ" sz="3300" u="none" strike="noStrike" baseline="0" dirty="0">
                <a:solidFill>
                  <a:srgbClr val="000000"/>
                </a:solidFill>
              </a:rPr>
              <a:t>neznámých hledaných osobách za účelem identifikace podle vnitrostátního práva.</a:t>
            </a:r>
            <a:endParaRPr lang="cs-CZ" dirty="0"/>
          </a:p>
          <a:p>
            <a:pPr algn="just"/>
            <a:r>
              <a:rPr lang="cs-CZ" sz="3600" dirty="0"/>
              <a:t>Jedinečnost díky </a:t>
            </a:r>
            <a:r>
              <a:rPr lang="cs-CZ" sz="3600" b="1" dirty="0"/>
              <a:t>rychlosti</a:t>
            </a:r>
            <a:r>
              <a:rPr lang="cs-CZ" sz="3600" dirty="0"/>
              <a:t> (záznam vložený jedním státem je k dispozici ostatním státům během několika desítek vteřin), </a:t>
            </a:r>
            <a:r>
              <a:rPr lang="cs-CZ" sz="3600" b="1" dirty="0"/>
              <a:t>dostupnosti</a:t>
            </a:r>
            <a:r>
              <a:rPr lang="cs-CZ" sz="3600" dirty="0"/>
              <a:t> (záznamy v SIS jsou pro národní orgány dostupné stejně jako záznamy v národních systémech) a </a:t>
            </a:r>
            <a:r>
              <a:rPr lang="cs-CZ" sz="3600" b="1" dirty="0"/>
              <a:t>možnosti okamžité reakce </a:t>
            </a:r>
            <a:r>
              <a:rPr lang="cs-CZ" sz="3600" dirty="0"/>
              <a:t>(zatčení osoby či zajištění věci na základě záznamu v SIS).</a:t>
            </a:r>
          </a:p>
          <a:p>
            <a:pPr algn="just"/>
            <a:r>
              <a:rPr lang="cs-CZ" sz="3600" dirty="0"/>
              <a:t>Pro MJS důležité zejména </a:t>
            </a:r>
            <a:r>
              <a:rPr lang="cs-CZ" sz="3600" b="1" dirty="0"/>
              <a:t>záznam za účelem zatčení a vydání nebo předání </a:t>
            </a:r>
            <a:r>
              <a:rPr lang="cs-CZ" sz="3600" dirty="0"/>
              <a:t>(§ 37 ZMJS) a </a:t>
            </a:r>
            <a:r>
              <a:rPr lang="cs-CZ" sz="3600" b="1" dirty="0"/>
              <a:t>záznam za účelem pátrání po osobě </a:t>
            </a:r>
            <a:r>
              <a:rPr lang="cs-CZ" sz="3600" dirty="0"/>
              <a:t>(§ 38 ZMJS).</a:t>
            </a:r>
          </a:p>
        </p:txBody>
      </p:sp>
    </p:spTree>
    <p:extLst>
      <p:ext uri="{BB962C8B-B14F-4D97-AF65-F5344CB8AC3E}">
        <p14:creationId xmlns:p14="http://schemas.microsoft.com/office/powerpoint/2010/main" val="2120577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Úmluva o vzájemné pomoci v trestních věcech mezi členskými státy EU z 29. 5. 2000 </a:t>
            </a:r>
            <a:r>
              <a:rPr lang="cs-CZ" dirty="0"/>
              <a:t>(</a:t>
            </a:r>
            <a:r>
              <a:rPr lang="cs-CZ" b="1" dirty="0"/>
              <a:t>Úmluva 2000</a:t>
            </a:r>
            <a:r>
              <a:rPr lang="cs-CZ" dirty="0"/>
              <a:t>) a její </a:t>
            </a:r>
            <a:r>
              <a:rPr lang="cs-CZ" b="1" dirty="0"/>
              <a:t>Protokol ze 16. 10. 2001 </a:t>
            </a:r>
            <a:r>
              <a:rPr lang="cs-CZ" dirty="0"/>
              <a:t>(č. 55/2006 a 56/2006 Sb. m. s.)</a:t>
            </a:r>
          </a:p>
          <a:p>
            <a:pPr algn="just"/>
            <a:r>
              <a:rPr lang="cs-CZ" b="1" dirty="0"/>
              <a:t>doplňují Evropskou úmluvu o vzájemné pomoci ve věcech trestních</a:t>
            </a:r>
            <a:r>
              <a:rPr lang="cs-CZ" dirty="0"/>
              <a:t>,</a:t>
            </a:r>
          </a:p>
          <a:p>
            <a:pPr algn="just"/>
            <a:r>
              <a:rPr lang="cs-CZ" b="1" dirty="0"/>
              <a:t>výjimka ze zásady </a:t>
            </a:r>
            <a:r>
              <a:rPr lang="cs-CZ" b="1" i="1" dirty="0" err="1"/>
              <a:t>locus</a:t>
            </a:r>
            <a:r>
              <a:rPr lang="cs-CZ" b="1" i="1" dirty="0"/>
              <a:t> </a:t>
            </a:r>
            <a:r>
              <a:rPr lang="cs-CZ" b="1" i="1" dirty="0" err="1"/>
              <a:t>regit</a:t>
            </a:r>
            <a:r>
              <a:rPr lang="cs-CZ" b="1" i="1" dirty="0"/>
              <a:t> </a:t>
            </a:r>
            <a:r>
              <a:rPr lang="cs-CZ" b="1" i="1" dirty="0" err="1"/>
              <a:t>actum</a:t>
            </a:r>
            <a:r>
              <a:rPr lang="cs-CZ" dirty="0"/>
              <a:t> (čl. 4),</a:t>
            </a:r>
          </a:p>
          <a:p>
            <a:pPr algn="just"/>
            <a:r>
              <a:rPr lang="cs-CZ" b="1" dirty="0"/>
              <a:t>přímý styk justičních orgánů</a:t>
            </a:r>
            <a:r>
              <a:rPr lang="cs-CZ" dirty="0"/>
              <a:t> a </a:t>
            </a:r>
            <a:r>
              <a:rPr lang="cs-CZ" b="1" dirty="0"/>
              <a:t>přímé zasílání procesních písemností </a:t>
            </a:r>
            <a:r>
              <a:rPr lang="cs-CZ" dirty="0"/>
              <a:t>jako pravidlo (čl. 5 a 6),</a:t>
            </a:r>
          </a:p>
          <a:p>
            <a:pPr algn="just"/>
            <a:r>
              <a:rPr lang="cs-CZ" b="1" dirty="0"/>
              <a:t>spontánní informace </a:t>
            </a:r>
            <a:r>
              <a:rPr lang="cs-CZ" dirty="0"/>
              <a:t>(čl. 7),</a:t>
            </a:r>
          </a:p>
          <a:p>
            <a:pPr algn="just"/>
            <a:r>
              <a:rPr lang="cs-CZ" b="1" dirty="0"/>
              <a:t>nové druhy právní pomoci</a:t>
            </a:r>
            <a:r>
              <a:rPr lang="cs-CZ" dirty="0"/>
              <a:t> reflektující politický a společenský vývoj a technologické inovace – sledované zásilky (čl. 12), společné vyšetřovací týmy (čl. 13), skryté vyšetřování (čl. 14), výslechy prostřednictvím videokonference a telefonní konference (čl. 10 a 11), odposlech telekomunikačního provozu (čl. 17 – 22),</a:t>
            </a:r>
          </a:p>
          <a:p>
            <a:pPr algn="just"/>
            <a:r>
              <a:rPr lang="cs-CZ" dirty="0"/>
              <a:t>nyní </a:t>
            </a:r>
            <a:r>
              <a:rPr lang="cs-CZ" b="1" dirty="0"/>
              <a:t>z větší části nahrazeny Směrnicí 2014/41/EU</a:t>
            </a:r>
            <a:r>
              <a:rPr lang="cs-CZ" dirty="0"/>
              <a:t> o evropském vyšetřovacím příkazu v trestních věcech.</a:t>
            </a:r>
          </a:p>
        </p:txBody>
      </p:sp>
    </p:spTree>
    <p:extLst>
      <p:ext uri="{BB962C8B-B14F-4D97-AF65-F5344CB8AC3E}">
        <p14:creationId xmlns:p14="http://schemas.microsoft.com/office/powerpoint/2010/main" val="4188462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Řada úmluv </a:t>
            </a:r>
            <a:r>
              <a:rPr lang="cs-CZ" dirty="0"/>
              <a:t>podepsaných v rámci </a:t>
            </a:r>
            <a:r>
              <a:rPr lang="cs-CZ" b="1" dirty="0"/>
              <a:t>tzv. evropské politické spolupráce nebo později v rámci tzv. III. pilíře EU</a:t>
            </a:r>
            <a:r>
              <a:rPr lang="cs-CZ" dirty="0"/>
              <a:t> </a:t>
            </a:r>
            <a:r>
              <a:rPr lang="cs-CZ" b="1" dirty="0"/>
              <a:t>nevstoupila v platnost </a:t>
            </a:r>
            <a:r>
              <a:rPr lang="cs-CZ" dirty="0"/>
              <a:t>(podmínka ratifikace všemi členskými státy EU), např.</a:t>
            </a:r>
          </a:p>
          <a:p>
            <a:pPr algn="just">
              <a:buFontTx/>
              <a:buChar char="-"/>
            </a:pPr>
            <a:r>
              <a:rPr lang="cs-CZ" dirty="0"/>
              <a:t>Úmluva </a:t>
            </a:r>
            <a:r>
              <a:rPr lang="cs-CZ" b="1" dirty="0"/>
              <a:t>o zjednodušeném postupu vydávání</a:t>
            </a:r>
            <a:r>
              <a:rPr lang="cs-CZ" dirty="0"/>
              <a:t> mezi členskými státy EU z 10. 3. </a:t>
            </a:r>
            <a:r>
              <a:rPr lang="cs-CZ" b="1" dirty="0"/>
              <a:t>1995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Dohoda mezi členskými státy </a:t>
            </a:r>
            <a:r>
              <a:rPr lang="cs-CZ" b="1" dirty="0"/>
              <a:t>o předávání řízení v trestních věcech </a:t>
            </a:r>
            <a:r>
              <a:rPr lang="cs-CZ" dirty="0"/>
              <a:t>ze 6. 11. </a:t>
            </a:r>
            <a:r>
              <a:rPr lang="cs-CZ" b="1" dirty="0"/>
              <a:t>1990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ES </a:t>
            </a:r>
            <a:r>
              <a:rPr lang="cs-CZ" b="1" dirty="0"/>
              <a:t>o dvojím postihu </a:t>
            </a:r>
            <a:r>
              <a:rPr lang="cs-CZ" dirty="0"/>
              <a:t>z 25. 5. </a:t>
            </a:r>
            <a:r>
              <a:rPr lang="cs-CZ" b="1" dirty="0"/>
              <a:t>1987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Dohoda o aplikaci Úmluvy Rady Evropy </a:t>
            </a:r>
            <a:r>
              <a:rPr lang="cs-CZ" b="1" dirty="0"/>
              <a:t>o předávání odsouzených osob</a:t>
            </a:r>
            <a:r>
              <a:rPr lang="cs-CZ" dirty="0"/>
              <a:t> mezi členskými státy ES z 25. 5. </a:t>
            </a:r>
            <a:r>
              <a:rPr lang="cs-CZ" b="1" dirty="0"/>
              <a:t>1987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ES </a:t>
            </a:r>
            <a:r>
              <a:rPr lang="cs-CZ" b="1" dirty="0"/>
              <a:t>o výkonu cizozemských trestních rozsu</a:t>
            </a:r>
            <a:r>
              <a:rPr lang="cs-CZ" dirty="0"/>
              <a:t>dků ze 13. 11. </a:t>
            </a:r>
            <a:r>
              <a:rPr lang="cs-CZ" b="1" dirty="0"/>
              <a:t>1991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Úmluva </a:t>
            </a:r>
            <a:r>
              <a:rPr lang="cs-CZ" b="1" dirty="0"/>
              <a:t>o vydávání </a:t>
            </a:r>
            <a:r>
              <a:rPr lang="cs-CZ" dirty="0"/>
              <a:t>mezi členskými státy EU z 27. 9. </a:t>
            </a:r>
            <a:r>
              <a:rPr lang="cs-CZ" b="1" dirty="0"/>
              <a:t>1996</a:t>
            </a:r>
            <a:r>
              <a:rPr lang="cs-CZ" dirty="0"/>
              <a:t> </a:t>
            </a:r>
            <a:r>
              <a:rPr lang="cs-CZ" b="1" dirty="0"/>
              <a:t>vstoupila v platnost 5. 11. 2019</a:t>
            </a:r>
            <a:r>
              <a:rPr lang="cs-CZ" dirty="0"/>
              <a:t>, dávno poté, co se mezi členskými státy EU začal uplatňovat evropský zatýkací rozkaz.</a:t>
            </a:r>
          </a:p>
          <a:p>
            <a:pPr marL="0" indent="0" algn="just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20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Evropská justiční síť</a:t>
            </a:r>
          </a:p>
          <a:p>
            <a:pPr algn="just">
              <a:buFontTx/>
              <a:buChar char="-"/>
            </a:pPr>
            <a:r>
              <a:rPr lang="cs-CZ" dirty="0"/>
              <a:t>zřízena Společnou akcí 98/428/SVV, která byla nahrazena </a:t>
            </a:r>
            <a:r>
              <a:rPr lang="cs-CZ" b="1" dirty="0"/>
              <a:t>Rozhodnutím 2008/976/SVV </a:t>
            </a:r>
            <a:r>
              <a:rPr lang="cs-CZ" dirty="0"/>
              <a:t>(viz § 34 ZMJS),</a:t>
            </a:r>
          </a:p>
          <a:p>
            <a:pPr algn="just">
              <a:buFontTx/>
              <a:buChar char="-"/>
            </a:pPr>
            <a:r>
              <a:rPr lang="cs-CZ" b="1" dirty="0"/>
              <a:t>síť kontaktních bodů</a:t>
            </a:r>
            <a:r>
              <a:rPr lang="cs-CZ" dirty="0"/>
              <a:t> v členských státech EU z řad zástupců ústředních orgánů, justičních či jiných orgánů majících pravomoc v oblasti MJS,</a:t>
            </a:r>
          </a:p>
          <a:p>
            <a:pPr algn="just">
              <a:buFontTx/>
              <a:buChar char="-"/>
            </a:pPr>
            <a:r>
              <a:rPr lang="cs-CZ" dirty="0"/>
              <a:t>úkolem kontaktních bodů je zejména </a:t>
            </a:r>
            <a:r>
              <a:rPr lang="cs-CZ" b="1" dirty="0"/>
              <a:t>udržovat vzájemné kontakty a vyměňovat si zkušenosti</a:t>
            </a:r>
            <a:r>
              <a:rPr lang="cs-CZ" dirty="0"/>
              <a:t> (k tomuto účelu slouží především plenární zasedání, která se konají dvakrát ročně), </a:t>
            </a:r>
            <a:r>
              <a:rPr lang="cs-CZ" b="1" dirty="0"/>
              <a:t>poskytovat</a:t>
            </a:r>
            <a:r>
              <a:rPr lang="cs-CZ" dirty="0"/>
              <a:t> příslušným orgánům členských států EU nebo jiným kontaktním bodům </a:t>
            </a:r>
            <a:r>
              <a:rPr lang="cs-CZ" b="1" dirty="0"/>
              <a:t>informace o právní úpravě či praktických postupech</a:t>
            </a:r>
            <a:r>
              <a:rPr lang="cs-CZ" dirty="0"/>
              <a:t> a </a:t>
            </a:r>
            <a:r>
              <a:rPr lang="cs-CZ" b="1" dirty="0"/>
              <a:t>usnadňovat justiční spolupráci v trestních věcech</a:t>
            </a:r>
            <a:r>
              <a:rPr lang="cs-CZ" dirty="0"/>
              <a:t> mezi členskými státy EU,</a:t>
            </a:r>
          </a:p>
          <a:p>
            <a:pPr algn="just">
              <a:buFontTx/>
              <a:buChar char="-"/>
            </a:pPr>
            <a:r>
              <a:rPr lang="cs-CZ" b="1" dirty="0"/>
              <a:t>nemá právní subjektivitu</a:t>
            </a:r>
            <a:r>
              <a:rPr lang="cs-CZ" dirty="0"/>
              <a:t>, je </a:t>
            </a:r>
            <a:r>
              <a:rPr lang="cs-CZ" b="1" dirty="0"/>
              <a:t>decentralizovaná</a:t>
            </a:r>
            <a:r>
              <a:rPr lang="cs-CZ" dirty="0"/>
              <a:t>, kontaktní body zůstávají ve svém domovském státě a ve svém původním pracovním zařazení,</a:t>
            </a:r>
          </a:p>
          <a:p>
            <a:pPr algn="just">
              <a:buFontTx/>
              <a:buChar char="-"/>
            </a:pPr>
            <a:r>
              <a:rPr lang="cs-CZ" b="1" dirty="0"/>
              <a:t>spolupráce na bázi dobrovolnosti</a:t>
            </a:r>
            <a:r>
              <a:rPr lang="cs-CZ" dirty="0"/>
              <a:t>, jednotlivé kontaktní body nemají žádný nástroj, jak přimět své protějšky v jiných členských státech EU k aktivitě,</a:t>
            </a:r>
          </a:p>
          <a:p>
            <a:pPr algn="just">
              <a:buFontTx/>
              <a:buChar char="-"/>
            </a:pPr>
            <a:r>
              <a:rPr lang="cs-CZ" b="1" dirty="0"/>
              <a:t>internetové stránky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www.ejn-crimjust.europa.eu</a:t>
            </a:r>
            <a:r>
              <a:rPr lang="cs-CZ" dirty="0"/>
              <a:t>. 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256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000" b="1" dirty="0"/>
              <a:t>Eurojust</a:t>
            </a:r>
          </a:p>
          <a:p>
            <a:pPr algn="just">
              <a:buFontTx/>
              <a:buChar char="-"/>
            </a:pPr>
            <a:r>
              <a:rPr lang="cs-CZ" sz="4000" dirty="0"/>
              <a:t>zřízen </a:t>
            </a:r>
            <a:r>
              <a:rPr lang="cs-CZ" sz="4000" b="1" dirty="0"/>
              <a:t>Rozhodnutím 2002/187/SVV</a:t>
            </a:r>
            <a:r>
              <a:rPr lang="cs-CZ" sz="4000" dirty="0"/>
              <a:t>, které bylo </a:t>
            </a:r>
            <a:r>
              <a:rPr lang="cs-CZ" sz="4000" b="1" dirty="0"/>
              <a:t>novelizováno Rozhodnutím 2009/426/SVV</a:t>
            </a:r>
            <a:r>
              <a:rPr lang="cs-CZ" sz="4000" dirty="0"/>
              <a:t> a od 12. 12. 2019 nahrazeno </a:t>
            </a:r>
            <a:r>
              <a:rPr lang="cs-CZ" sz="4000" b="1" dirty="0"/>
              <a:t>Nařízením (EU) 2018/1727</a:t>
            </a:r>
            <a:r>
              <a:rPr lang="cs-CZ" sz="4000" dirty="0"/>
              <a:t>, </a:t>
            </a:r>
          </a:p>
          <a:p>
            <a:pPr algn="just">
              <a:buFontTx/>
              <a:buChar char="-"/>
            </a:pPr>
            <a:r>
              <a:rPr lang="cs-CZ" sz="4000" b="1" dirty="0"/>
              <a:t>agentura EU</a:t>
            </a:r>
            <a:r>
              <a:rPr lang="cs-CZ" sz="4000" dirty="0"/>
              <a:t>, oproti Evropské justiční síti </a:t>
            </a:r>
            <a:r>
              <a:rPr lang="cs-CZ" sz="4000" b="1" dirty="0"/>
              <a:t>má právní subjektivitu</a:t>
            </a:r>
            <a:r>
              <a:rPr lang="cs-CZ" sz="4000" dirty="0"/>
              <a:t>, je </a:t>
            </a:r>
            <a:r>
              <a:rPr lang="cs-CZ" sz="4000" b="1" dirty="0"/>
              <a:t>centralizovaný </a:t>
            </a:r>
            <a:r>
              <a:rPr lang="cs-CZ" sz="4000" dirty="0"/>
              <a:t>a postupy v něm jsou </a:t>
            </a:r>
            <a:r>
              <a:rPr lang="cs-CZ" sz="4000" b="1" dirty="0"/>
              <a:t>formalizovány</a:t>
            </a:r>
            <a:r>
              <a:rPr lang="cs-CZ" sz="4000" dirty="0"/>
              <a:t> – je složen z národních členů, tj. zástupců členských států EU – státních zástupců, soudců nebo zástupců justičních orgánů s rovnocennými pravomocemi, kteří mají své stálé pracoviště v jeho sídle v Haagu,</a:t>
            </a:r>
          </a:p>
          <a:p>
            <a:pPr algn="just">
              <a:buFontTx/>
              <a:buChar char="-"/>
            </a:pPr>
            <a:r>
              <a:rPr lang="cs-CZ" sz="4000" dirty="0"/>
              <a:t>na rozdíl od převážně kooperační Evropské justiční sítě by jeho </a:t>
            </a:r>
            <a:r>
              <a:rPr lang="cs-CZ" sz="4000" b="1" dirty="0"/>
              <a:t>doménou </a:t>
            </a:r>
            <a:r>
              <a:rPr lang="cs-CZ" sz="4000" dirty="0"/>
              <a:t>měla být </a:t>
            </a:r>
            <a:r>
              <a:rPr lang="cs-CZ" sz="4000" b="1" dirty="0"/>
              <a:t>koordinace</a:t>
            </a:r>
            <a:r>
              <a:rPr lang="cs-CZ" sz="4000" dirty="0"/>
              <a:t>,</a:t>
            </a:r>
          </a:p>
          <a:p>
            <a:pPr algn="just">
              <a:buFontTx/>
              <a:buChar char="-"/>
            </a:pPr>
            <a:r>
              <a:rPr lang="cs-CZ" sz="4000" dirty="0"/>
              <a:t>měl by být zaměřen zejména na </a:t>
            </a:r>
            <a:r>
              <a:rPr lang="cs-CZ" sz="4000" b="1" dirty="0"/>
              <a:t>multilaterální nebo na složité bilaterální případy</a:t>
            </a:r>
            <a:r>
              <a:rPr lang="cs-CZ" sz="4000" dirty="0"/>
              <a:t>, </a:t>
            </a:r>
          </a:p>
          <a:p>
            <a:pPr algn="just">
              <a:buFontTx/>
              <a:buChar char="-"/>
            </a:pPr>
            <a:r>
              <a:rPr lang="cs-CZ" sz="4000" dirty="0"/>
              <a:t>v souladu s mezivládní povahou III. pilíře, v jehož rámci byl zřízen, byly jeho</a:t>
            </a:r>
            <a:r>
              <a:rPr lang="cs-CZ" sz="4000" b="1" dirty="0"/>
              <a:t> pravomoci koordinační a kooperační povahy</a:t>
            </a:r>
            <a:r>
              <a:rPr lang="cs-CZ" sz="4000" dirty="0"/>
              <a:t> (pravomoc žádat a pravomoc pomáhat), což v zásadě přetrvává, i když možnosti členských států EU nevyhovět jeho žádostem nebo odmítnout se řídit jeho písemnými stanovisky jsou nyní podstatně omezeny.</a:t>
            </a:r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196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Podnět k vytvoření vlastního systému MJS mezi členskými státy EU, založeného na zásadě vzájemného uznávání rozhodnutí, byl dán v Závěrech předsednictva zasedání Evropské rady v Tampere konaného 15. a 16. 10. 1999 (tzv. </a:t>
            </a:r>
            <a:r>
              <a:rPr lang="cs-CZ" b="1" dirty="0"/>
              <a:t>Závěry z Tampere</a:t>
            </a:r>
            <a:r>
              <a:rPr lang="cs-CZ" dirty="0"/>
              <a:t>). Následovaly další dokumenty Evropské rady vymezující vždy na 5 let na politické úrovni cíle a priority v rámci prostoru svobody, bezpečnosti a spravedlnosti – </a:t>
            </a:r>
            <a:r>
              <a:rPr lang="cs-CZ" b="1" dirty="0"/>
              <a:t>Haagský program</a:t>
            </a:r>
            <a:r>
              <a:rPr lang="cs-CZ" dirty="0"/>
              <a:t> (přijatý v listopadu 2004) a </a:t>
            </a:r>
            <a:r>
              <a:rPr lang="cs-CZ" b="1" dirty="0"/>
              <a:t>Stockholmský program</a:t>
            </a:r>
            <a:r>
              <a:rPr lang="cs-CZ" dirty="0"/>
              <a:t> (přijatý v prosinci 2009).</a:t>
            </a:r>
          </a:p>
          <a:p>
            <a:pPr algn="just"/>
            <a:r>
              <a:rPr lang="cs-CZ" dirty="0"/>
              <a:t>Rozsah zásady vzájemného uznávání specifikován v </a:t>
            </a:r>
            <a:r>
              <a:rPr lang="cs-CZ" b="1" dirty="0"/>
              <a:t>Programu opatření k provedení zásady vzájemného uznávání rozhodnutí v trestních věcech </a:t>
            </a:r>
            <a:r>
              <a:rPr lang="cs-CZ" dirty="0"/>
              <a:t>(Úřední věstník C 12, 15. 1. 2001, str. 10 – 22), který stanovuje cíle, konkrétní opatření a jejich postavení v žebříčku priorit (nikoli však data, k nimž mají být jednotlivá opatření přijímána).</a:t>
            </a:r>
          </a:p>
          <a:p>
            <a:pPr algn="just"/>
            <a:r>
              <a:rPr lang="cs-CZ" b="1" dirty="0"/>
              <a:t>Skutečný počátek</a:t>
            </a:r>
            <a:r>
              <a:rPr lang="cs-CZ" dirty="0"/>
              <a:t> nahrazování klasického systému MJS novým systémem založeným na zásadě vzájemného uznávání rozhodnutí v trestních věcech představovalo </a:t>
            </a:r>
            <a:r>
              <a:rPr lang="cs-CZ" b="1" dirty="0"/>
              <a:t>přijetí Rámcového rozhodnutí 2002/584/SVV o evropském zatýkacím rozkazu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418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/>
              <a:t>Po vstupu Lisabonské smlouvy v platnost</a:t>
            </a:r>
            <a:r>
              <a:rPr lang="cs-CZ" dirty="0"/>
              <a:t> se staly dominujícím právním aktem </a:t>
            </a:r>
            <a:r>
              <a:rPr lang="cs-CZ" b="1" dirty="0"/>
              <a:t>směrnice</a:t>
            </a:r>
            <a:r>
              <a:rPr lang="cs-CZ" dirty="0"/>
              <a:t>, nyní se začínají prosazovat </a:t>
            </a:r>
            <a:r>
              <a:rPr lang="cs-CZ" b="1" dirty="0"/>
              <a:t>nařízení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b="1" dirty="0"/>
              <a:t>Před tím se v rámci tzv. III. pilíře  EU</a:t>
            </a:r>
            <a:r>
              <a:rPr lang="cs-CZ" dirty="0"/>
              <a:t> uplatňovala zejména </a:t>
            </a:r>
            <a:r>
              <a:rPr lang="cs-CZ" b="1" dirty="0"/>
              <a:t>rámcová rozhodnutí</a:t>
            </a:r>
            <a:r>
              <a:rPr lang="cs-CZ" dirty="0"/>
              <a:t> </a:t>
            </a:r>
            <a:r>
              <a:rPr lang="cs-CZ" b="1" dirty="0"/>
              <a:t>(RR) </a:t>
            </a:r>
            <a:r>
              <a:rPr lang="cs-CZ" dirty="0"/>
              <a:t>– podle čl. 34/2/b) Smlouvy o EU v tehdejším znění slouží ke sbližování zákonů a jiných právních předpisů členských států EU, jsou pro členské státy EU závazná co do výsledku, kterého má být dosaženo, přičemž volba forem a prostředků se ponechává vnitrostátním orgánům, a </a:t>
            </a:r>
            <a:r>
              <a:rPr lang="cs-CZ" b="1" dirty="0"/>
              <a:t>nemají přímý účinek</a:t>
            </a:r>
            <a:r>
              <a:rPr lang="cs-CZ" dirty="0"/>
              <a:t>. Hlavní výhodou oproti mezinárodní smlouvě mělo být vyhnutí se zdlouhavým ratifikačním procedurám v členských státech EU, nicméně se ukázalo, že přijetí vnitrostátních prováděcích úprav v členských státech EU může být neméně zdlouhavé. Z pohledu demokratické legitimity bylo namítáno, že skutečnost, že národní parlamenty jsou zavázány vnitrostátně provést ve svém právním řádu RR, přijímaná ministry jakožto představiteli moci výkonné a nepodléhající ratifikaci, je v rozporu s </a:t>
            </a:r>
            <a:r>
              <a:rPr lang="cs-CZ" dirty="0" err="1"/>
              <a:t>Montesquieuho</a:t>
            </a:r>
            <a:r>
              <a:rPr lang="cs-CZ" dirty="0"/>
              <a:t> teorií o rozdělení mocí (G. </a:t>
            </a:r>
            <a:r>
              <a:rPr lang="cs-CZ" dirty="0" err="1"/>
              <a:t>Vermeulen</a:t>
            </a:r>
            <a:r>
              <a:rPr lang="cs-CZ" dirty="0"/>
              <a:t>).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/>
              <a:t>Zásadní slabinu RR </a:t>
            </a:r>
            <a:r>
              <a:rPr lang="cs-CZ" dirty="0"/>
              <a:t>představovaly </a:t>
            </a:r>
            <a:r>
              <a:rPr lang="cs-CZ" b="1" dirty="0"/>
              <a:t>nedostatečné možnosti orgánů EU přimět členské státy EU k řádné a včasné implementaci</a:t>
            </a:r>
            <a:r>
              <a:rPr lang="cs-CZ" dirty="0"/>
              <a:t>. Po uplynutí pěti let od vstupu Lisabonské smlouvy v platnost, tj. od 1. 12. 2014, však Komise již může podávat žaloby na nesplnění povinnosti k ESD, které mohou vést až k uložení citelných finančních sankcí členskému státu EU, který řádně a včas RR neimplementoval.</a:t>
            </a:r>
            <a:endParaRPr lang="cs-CZ" baseline="30000" dirty="0"/>
          </a:p>
          <a:p>
            <a:pPr algn="just">
              <a:buFontTx/>
              <a:buChar char="-"/>
            </a:pPr>
            <a:r>
              <a:rPr lang="cs-CZ" b="1" dirty="0"/>
              <a:t>Nepřímý účinek RR</a:t>
            </a:r>
            <a:r>
              <a:rPr lang="cs-CZ" dirty="0"/>
              <a:t> – vnitrostátní orgány jsou povinny vzít v úvahu všechna pravidla vnitrostátního práva a vykládat vnitrostátní právo eurokonformně, tj. v co největším možném rozsahu ve světle znění a účelu RR; </a:t>
            </a:r>
            <a:r>
              <a:rPr lang="cs-CZ" b="1" dirty="0"/>
              <a:t>eurokonformní výklad</a:t>
            </a:r>
            <a:r>
              <a:rPr lang="cs-CZ" dirty="0"/>
              <a:t> však nemůže být základem pro výklad vnitrostátního práva </a:t>
            </a:r>
            <a:r>
              <a:rPr lang="cs-CZ" i="1" dirty="0" err="1"/>
              <a:t>contra</a:t>
            </a:r>
            <a:r>
              <a:rPr lang="cs-CZ" i="1" dirty="0"/>
              <a:t> legem</a:t>
            </a:r>
            <a:r>
              <a:rPr lang="cs-CZ" dirty="0"/>
              <a:t> (viz zejména rozsudky ESD z 16. 6. 2005 ve věci C-105/</a:t>
            </a:r>
            <a:r>
              <a:rPr lang="cs-CZ" i="1" dirty="0"/>
              <a:t>03 Maria </a:t>
            </a:r>
            <a:r>
              <a:rPr lang="cs-CZ" i="1" dirty="0" err="1"/>
              <a:t>Pupino</a:t>
            </a:r>
            <a:r>
              <a:rPr lang="cs-CZ" dirty="0"/>
              <a:t> a z 5. 9. 2012 ve věci C-42/11 </a:t>
            </a:r>
            <a:r>
              <a:rPr lang="cs-CZ" i="1" dirty="0" err="1"/>
              <a:t>Joao</a:t>
            </a:r>
            <a:r>
              <a:rPr lang="cs-CZ" i="1" dirty="0"/>
              <a:t> Pedro </a:t>
            </a:r>
            <a:r>
              <a:rPr lang="cs-CZ" i="1" dirty="0" err="1"/>
              <a:t>Lopes</a:t>
            </a:r>
            <a:r>
              <a:rPr lang="cs-CZ" i="1" dirty="0"/>
              <a:t> Da Silva </a:t>
            </a:r>
            <a:r>
              <a:rPr lang="cs-CZ" i="1" dirty="0" err="1"/>
              <a:t>Jorge</a:t>
            </a:r>
            <a:r>
              <a:rPr lang="cs-CZ" dirty="0"/>
              <a:t>).</a:t>
            </a:r>
          </a:p>
          <a:p>
            <a:pPr algn="just">
              <a:buFontTx/>
              <a:buChar char="-"/>
            </a:pPr>
            <a:r>
              <a:rPr lang="cs-CZ" dirty="0"/>
              <a:t>Vzhledem k absenci přímého účinku RR </a:t>
            </a:r>
            <a:r>
              <a:rPr lang="cs-CZ" b="1" dirty="0"/>
              <a:t>není vnitrostátní orgán povinen nepoužít ustanovení vnitrostátního práva, které je neslučitelné s RR </a:t>
            </a:r>
            <a:r>
              <a:rPr lang="cs-CZ" dirty="0"/>
              <a:t>(viz rozsudek ESD z 24. 6. 2019 ve věci C-573/17 </a:t>
            </a:r>
            <a:r>
              <a:rPr lang="cs-CZ" i="1" dirty="0"/>
              <a:t>Daniel Adam </a:t>
            </a:r>
            <a:r>
              <a:rPr lang="cs-CZ" i="1" dirty="0" err="1"/>
              <a:t>Popławski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8593"/>
            <a:ext cx="8229600" cy="428133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000" b="1" dirty="0"/>
              <a:t>Obecný mechanismus fungování:</a:t>
            </a:r>
          </a:p>
          <a:p>
            <a:pPr algn="just">
              <a:buNone/>
            </a:pPr>
            <a:r>
              <a:rPr lang="cs-CZ" sz="2000" dirty="0"/>
              <a:t>-  </a:t>
            </a:r>
            <a:r>
              <a:rPr lang="cs-CZ" sz="2000" b="1" dirty="0"/>
              <a:t>vydávající</a:t>
            </a:r>
            <a:r>
              <a:rPr lang="cs-CZ" sz="2000" dirty="0"/>
              <a:t> (dožadující) </a:t>
            </a:r>
            <a:r>
              <a:rPr lang="cs-CZ" sz="2000" b="1" dirty="0"/>
              <a:t>stát</a:t>
            </a:r>
            <a:r>
              <a:rPr lang="cs-CZ" sz="2000" dirty="0"/>
              <a:t> vydá </a:t>
            </a:r>
            <a:r>
              <a:rPr lang="cs-CZ" sz="2000" b="1" dirty="0"/>
              <a:t>rozhodnutí </a:t>
            </a:r>
            <a:r>
              <a:rPr lang="cs-CZ" sz="2000" dirty="0"/>
              <a:t>(nikoli tedy žádost) </a:t>
            </a:r>
            <a:r>
              <a:rPr lang="cs-CZ" sz="2000" b="1" dirty="0"/>
              <a:t>ve standardizované formě</a:t>
            </a:r>
            <a:r>
              <a:rPr lang="cs-CZ" sz="2000" dirty="0"/>
              <a:t> (formulář)</a:t>
            </a:r>
            <a:r>
              <a:rPr lang="cs-CZ" sz="2000" b="1" dirty="0"/>
              <a:t>, které je vykonávající </a:t>
            </a:r>
            <a:r>
              <a:rPr lang="cs-CZ" sz="2000" dirty="0"/>
              <a:t>(dožádaný) </a:t>
            </a:r>
            <a:r>
              <a:rPr lang="cs-CZ" sz="2000" b="1" dirty="0"/>
              <a:t>stát povinen uznat a vykonat, ledaže nastane některý z důvodů pro neuznání nebo nevykonání</a:t>
            </a:r>
            <a:r>
              <a:rPr lang="cs-CZ" sz="2000" dirty="0"/>
              <a:t>, jejichž počet je však dosti redukovaný a které mají být vykládány zužujícím způsobem, přičemž </a:t>
            </a:r>
            <a:r>
              <a:rPr lang="cs-CZ" sz="2000" b="1" dirty="0"/>
              <a:t>pro uznání a výkon </a:t>
            </a:r>
            <a:r>
              <a:rPr lang="cs-CZ" sz="2000" dirty="0"/>
              <a:t>rozhodnutí jsou </a:t>
            </a:r>
            <a:r>
              <a:rPr lang="cs-CZ" sz="2000" b="1" dirty="0"/>
              <a:t>stanoveny lhůty</a:t>
            </a:r>
            <a:r>
              <a:rPr lang="cs-CZ" sz="2000" dirty="0"/>
              <a:t>,</a:t>
            </a:r>
          </a:p>
          <a:p>
            <a:pPr algn="just">
              <a:buFontTx/>
              <a:buChar char="-"/>
            </a:pPr>
            <a:r>
              <a:rPr lang="cs-CZ" sz="2000" b="1" dirty="0"/>
              <a:t>tradiční zásady</a:t>
            </a:r>
            <a:r>
              <a:rPr lang="cs-CZ" sz="2000" dirty="0"/>
              <a:t>, které se uplatňovaly u institutů klasického systému MJS, zde </a:t>
            </a:r>
            <a:r>
              <a:rPr lang="cs-CZ" sz="2000" b="1" dirty="0"/>
              <a:t>mají být odstraněny nebo alespoň omezeny</a:t>
            </a:r>
            <a:r>
              <a:rPr lang="cs-CZ" sz="2000" dirty="0"/>
              <a:t> (např. zásada oboustranné trestnosti) a </a:t>
            </a:r>
            <a:r>
              <a:rPr lang="cs-CZ" sz="2000" b="1" dirty="0"/>
              <a:t>různé podmínky </a:t>
            </a:r>
            <a:r>
              <a:rPr lang="cs-CZ" sz="2000" dirty="0"/>
              <a:t>v jednotlivých členských státech EU </a:t>
            </a:r>
            <a:r>
              <a:rPr lang="cs-CZ" sz="2000" b="1" dirty="0"/>
              <a:t>přinejmenším zčásti sjednoceny</a:t>
            </a:r>
            <a:r>
              <a:rPr lang="cs-CZ" sz="2000" dirty="0"/>
              <a:t>,</a:t>
            </a:r>
          </a:p>
          <a:p>
            <a:pPr algn="just">
              <a:buFontTx/>
              <a:buChar char="-"/>
            </a:pPr>
            <a:r>
              <a:rPr lang="cs-CZ" sz="2000" dirty="0"/>
              <a:t>důsledkem je </a:t>
            </a:r>
            <a:r>
              <a:rPr lang="cs-CZ" sz="2000" b="1" dirty="0"/>
              <a:t>omezený přezkum </a:t>
            </a:r>
            <a:r>
              <a:rPr lang="cs-CZ" sz="2000" dirty="0"/>
              <a:t>vedoucí k „</a:t>
            </a:r>
            <a:r>
              <a:rPr lang="cs-CZ" sz="2000" b="1" dirty="0"/>
              <a:t>poloautomatickému uznání</a:t>
            </a:r>
            <a:r>
              <a:rPr lang="cs-CZ" sz="2000" dirty="0"/>
              <a:t>“ (ideálem Komise bylo plně „automatické“ uznání, rozdíly mezi trestněprávními úpravami a praxemi členských států EU však takové radikální řešení neumožňují).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cs-CZ" dirty="0"/>
              <a:t>	Klíčový element vzájemného uznávání – </a:t>
            </a:r>
            <a:r>
              <a:rPr lang="cs-CZ" b="1" dirty="0"/>
              <a:t>vzájemná důvěra</a:t>
            </a:r>
            <a:r>
              <a:rPr lang="cs-CZ" dirty="0"/>
              <a:t>.</a:t>
            </a:r>
          </a:p>
          <a:p>
            <a:pPr algn="just"/>
            <a:r>
              <a:rPr lang="cs-CZ" b="1" dirty="0"/>
              <a:t>Rozsudek ESD</a:t>
            </a:r>
            <a:r>
              <a:rPr lang="cs-CZ" dirty="0"/>
              <a:t> z 11. 2. 2003 </a:t>
            </a:r>
            <a:r>
              <a:rPr lang="cs-CZ" b="1" dirty="0"/>
              <a:t>ve spojených věcech C-187/01 a C-385/01 </a:t>
            </a: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a Klaus </a:t>
            </a:r>
            <a:r>
              <a:rPr lang="cs-CZ" b="1" dirty="0" err="1"/>
              <a:t>Brügge</a:t>
            </a:r>
            <a:r>
              <a:rPr lang="cs-CZ" dirty="0"/>
              <a:t>, </a:t>
            </a:r>
            <a:r>
              <a:rPr lang="cs-CZ" b="1" dirty="0"/>
              <a:t>bod 33.</a:t>
            </a:r>
            <a:r>
              <a:rPr lang="cs-CZ" dirty="0"/>
              <a:t> – </a:t>
            </a:r>
            <a:r>
              <a:rPr lang="cs-CZ" b="1" dirty="0"/>
              <a:t>členské státy EU mají vzájemnou důvěru ve své systémy trestní justice</a:t>
            </a:r>
            <a:r>
              <a:rPr lang="cs-CZ" dirty="0"/>
              <a:t> a každý z nich uznává trestní právo účinné v ostatních členských státech, i kdyby při použití svého vlastního vnitrostátního práva dospěl k jinému výsledku. </a:t>
            </a:r>
          </a:p>
          <a:p>
            <a:pPr algn="just"/>
            <a:r>
              <a:rPr lang="cs-CZ" dirty="0"/>
              <a:t>Reálně je </a:t>
            </a:r>
            <a:r>
              <a:rPr lang="cs-CZ" b="1" dirty="0"/>
              <a:t>vzájemná důvěra </a:t>
            </a:r>
            <a:r>
              <a:rPr lang="cs-CZ" dirty="0"/>
              <a:t>mezi členskými státy EU </a:t>
            </a:r>
            <a:r>
              <a:rPr lang="cs-CZ" b="1" dirty="0"/>
              <a:t>tím vyšší, čím jsou si právní úpravy podobnější</a:t>
            </a:r>
            <a:r>
              <a:rPr lang="cs-CZ" dirty="0"/>
              <a:t>. </a:t>
            </a:r>
            <a:r>
              <a:rPr lang="cs-CZ" b="1" dirty="0"/>
              <a:t>U jednání, ohledně nichž má být odstraněna zásada oboustranné trestnosti</a:t>
            </a:r>
            <a:r>
              <a:rPr lang="cs-CZ" dirty="0"/>
              <a:t>, bývá vytýkáno, že není dána dostatečná </a:t>
            </a:r>
            <a:r>
              <a:rPr lang="cs-CZ" b="1" dirty="0"/>
              <a:t>míra harmonizace </a:t>
            </a:r>
            <a:r>
              <a:rPr lang="cs-CZ" dirty="0"/>
              <a:t>skutkových podstat</a:t>
            </a:r>
            <a:r>
              <a:rPr lang="cs-CZ" b="1" dirty="0"/>
              <a:t> </a:t>
            </a:r>
            <a:r>
              <a:rPr lang="cs-CZ" dirty="0"/>
              <a:t>mezi členskými státy EU. </a:t>
            </a:r>
            <a:r>
              <a:rPr lang="cs-CZ" b="1" dirty="0"/>
              <a:t>Minimální procesní standardy</a:t>
            </a:r>
            <a:r>
              <a:rPr lang="cs-CZ" dirty="0"/>
              <a:t> mezi členskými státy EU vyplývají z Evropské úmluvy o ochraně lidských práv a základních svobod a judikatury ESLP, v posledních letech byly přijaty směrnice týkající se ochrany lidských práv v trestním řízení (např. práva na tlumočníka, práva na informace v trestním řízení či přístup k obhájci). </a:t>
            </a:r>
          </a:p>
          <a:p>
            <a:pPr algn="just"/>
            <a:r>
              <a:rPr lang="cs-CZ" dirty="0"/>
              <a:t>Praktická opatření – </a:t>
            </a:r>
            <a:r>
              <a:rPr lang="cs-CZ" b="1" dirty="0"/>
              <a:t>podpora přímých kontaktů</a:t>
            </a:r>
            <a:r>
              <a:rPr lang="cs-CZ" dirty="0"/>
              <a:t> mezi soudci, státními zástupci, advokáty a jejich </a:t>
            </a:r>
            <a:r>
              <a:rPr lang="cs-CZ" b="1" dirty="0"/>
              <a:t>vzdělávání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sz="3400" b="1" dirty="0"/>
              <a:t>Kontext </a:t>
            </a:r>
            <a:r>
              <a:rPr lang="cs-CZ" sz="3400" dirty="0"/>
              <a:t>– způsob koexistence suverénních států –</a:t>
            </a:r>
            <a:r>
              <a:rPr lang="cs-CZ" sz="3400" b="1" dirty="0"/>
              <a:t> územní výsost </a:t>
            </a:r>
            <a:r>
              <a:rPr lang="cs-CZ" sz="3400" dirty="0"/>
              <a:t>(právo suverénního státu vykonávat nezávisle a výlučně veškerou moc na svém území) </a:t>
            </a:r>
            <a:r>
              <a:rPr lang="cs-CZ" sz="3400" b="1" dirty="0"/>
              <a:t>a zásada svrchované rovnosti států</a:t>
            </a:r>
            <a:r>
              <a:rPr lang="cs-CZ" sz="3400" dirty="0"/>
              <a:t> – </a:t>
            </a:r>
            <a:r>
              <a:rPr lang="cs-CZ" sz="3400" b="1" dirty="0"/>
              <a:t>jeden stát nemůže bez dalšího vykonávat svou trestní pravomoc na území jiného státu</a:t>
            </a:r>
            <a:r>
              <a:rPr lang="cs-CZ" sz="3400" dirty="0"/>
              <a:t> </a:t>
            </a:r>
            <a:r>
              <a:rPr lang="cs-CZ" sz="3400" b="1" dirty="0"/>
              <a:t>X překrývající se působnost trestních zákonů různých států</a:t>
            </a:r>
            <a:r>
              <a:rPr lang="cs-CZ" sz="3400" dirty="0"/>
              <a:t>, </a:t>
            </a:r>
            <a:r>
              <a:rPr lang="cs-CZ" sz="3400" b="1" dirty="0"/>
              <a:t>pohyb osob, věcí, dat </a:t>
            </a:r>
            <a:r>
              <a:rPr lang="cs-CZ" sz="3400" dirty="0"/>
              <a:t>atd.</a:t>
            </a:r>
          </a:p>
          <a:p>
            <a:pPr algn="just"/>
            <a:r>
              <a:rPr lang="cs-CZ" sz="3400" b="1" dirty="0"/>
              <a:t>Mezinárodní justiční spolupráce ve věcech trestních (MJS)</a:t>
            </a:r>
            <a:r>
              <a:rPr lang="cs-CZ" sz="3400" dirty="0"/>
              <a:t>:</a:t>
            </a:r>
          </a:p>
          <a:p>
            <a:pPr algn="just">
              <a:buFontTx/>
              <a:buChar char="-"/>
            </a:pPr>
            <a:r>
              <a:rPr lang="cs-CZ" sz="3400" b="1" dirty="0"/>
              <a:t>součinnost</a:t>
            </a:r>
            <a:r>
              <a:rPr lang="cs-CZ" sz="3400" dirty="0"/>
              <a:t> poskytovaná jedním státem druhému státu při uskutečňování jeho trestní pravomoci (tzv. </a:t>
            </a:r>
            <a:r>
              <a:rPr lang="cs-CZ" sz="3400" b="1" dirty="0"/>
              <a:t>horizontální spolupráce</a:t>
            </a:r>
            <a:r>
              <a:rPr lang="cs-CZ" sz="3400" dirty="0"/>
              <a:t>),</a:t>
            </a:r>
          </a:p>
          <a:p>
            <a:pPr algn="just">
              <a:buFontTx/>
              <a:buChar char="-"/>
            </a:pPr>
            <a:r>
              <a:rPr lang="cs-CZ" sz="3400" b="1" dirty="0"/>
              <a:t>součinnost</a:t>
            </a:r>
            <a:r>
              <a:rPr lang="cs-CZ" sz="3400" dirty="0"/>
              <a:t> poskytovaná státem mezinárodnímu trestnímu soudu nebo tribunálu při výkonu jemu svěřené pravomoci (tzv. </a:t>
            </a:r>
            <a:r>
              <a:rPr lang="cs-CZ" sz="3400" b="1" dirty="0"/>
              <a:t>vertikální spolupráce</a:t>
            </a:r>
            <a:r>
              <a:rPr lang="cs-CZ" sz="3400" dirty="0"/>
              <a:t>).</a:t>
            </a:r>
          </a:p>
          <a:p>
            <a:pPr algn="just"/>
            <a:r>
              <a:rPr lang="cs-CZ" sz="3400" b="1" dirty="0"/>
              <a:t>Úprava MJS v ČR</a:t>
            </a:r>
            <a:r>
              <a:rPr lang="cs-CZ" sz="3400" dirty="0"/>
              <a:t> – zejména </a:t>
            </a:r>
            <a:r>
              <a:rPr lang="cs-CZ" sz="3400" b="1" dirty="0"/>
              <a:t>zákon č. 104/2013 Sb., o mezinárodní justiční spolupráci ve věcech trestních </a:t>
            </a:r>
            <a:r>
              <a:rPr lang="cs-CZ" sz="3400" dirty="0"/>
              <a:t>(</a:t>
            </a:r>
            <a:r>
              <a:rPr lang="cs-CZ" sz="3400" b="1" dirty="0"/>
              <a:t>ZMJS</a:t>
            </a:r>
            <a:r>
              <a:rPr lang="cs-CZ" sz="3400" dirty="0"/>
              <a:t>), mezinárodní smlouvy a právní akty EU.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25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sz="3400" b="1" dirty="0"/>
              <a:t>	</a:t>
            </a:r>
          </a:p>
          <a:p>
            <a:pPr algn="just"/>
            <a:r>
              <a:rPr lang="cs-CZ" sz="3400" dirty="0"/>
              <a:t>Zavedlo </a:t>
            </a:r>
            <a:r>
              <a:rPr lang="cs-CZ" sz="3400" b="1" dirty="0"/>
              <a:t>systém předávání na základě</a:t>
            </a:r>
            <a:r>
              <a:rPr lang="cs-CZ" sz="3400" dirty="0"/>
              <a:t> evropského zatýkacího rozkazu (</a:t>
            </a:r>
            <a:r>
              <a:rPr lang="cs-CZ" sz="3400" b="1" dirty="0"/>
              <a:t>EZR</a:t>
            </a:r>
            <a:r>
              <a:rPr lang="cs-CZ" sz="3400" dirty="0"/>
              <a:t>), který mezi členskými státy EU v podstatě v plném rozsahu </a:t>
            </a:r>
            <a:r>
              <a:rPr lang="cs-CZ" sz="3400" b="1" dirty="0"/>
              <a:t>„nahradil“ dosavadní systém vydávání </a:t>
            </a:r>
            <a:r>
              <a:rPr lang="cs-CZ" sz="3400" dirty="0"/>
              <a:t>(na základě RR došlo mezi členskými státy EU k vyloučení aplikace příslušných mezinárodních smluv o vydávání – čl. 31/1).</a:t>
            </a:r>
          </a:p>
          <a:p>
            <a:pPr algn="just"/>
            <a:r>
              <a:rPr lang="cs-CZ" sz="3400" dirty="0"/>
              <a:t>Je </a:t>
            </a:r>
            <a:r>
              <a:rPr lang="cs-CZ" sz="3400" b="1" dirty="0"/>
              <a:t>promítnutím zásady vzájemného uznávání</a:t>
            </a:r>
            <a:r>
              <a:rPr lang="cs-CZ" sz="3400" dirty="0"/>
              <a:t> do oblasti vydávání a prvním konkrétním opatřením na poli trestního práva provádějícím tuto zásadu [body (5) a (6) Preambule].</a:t>
            </a:r>
          </a:p>
          <a:p>
            <a:pPr algn="just"/>
            <a:r>
              <a:rPr lang="cs-CZ" sz="3400" b="1" dirty="0"/>
              <a:t>Podstata předávání na základě EZR je stejná jako u vydávání </a:t>
            </a:r>
            <a:r>
              <a:rPr lang="cs-CZ" sz="3400" dirty="0"/>
              <a:t>(předání osoby státem, na jehož území se nachází, státu, který proti ní vede trestní řízení, za účelem trestního stíhání nebo výkonu trestu) a </a:t>
            </a:r>
            <a:r>
              <a:rPr lang="cs-CZ" sz="3400" b="1" dirty="0"/>
              <a:t>podobný</a:t>
            </a:r>
            <a:r>
              <a:rPr lang="cs-CZ" sz="3400" dirty="0"/>
              <a:t> je i </a:t>
            </a:r>
            <a:r>
              <a:rPr lang="cs-CZ" sz="3400" b="1" dirty="0"/>
              <a:t>rozsah aplikace</a:t>
            </a:r>
            <a:r>
              <a:rPr lang="cs-CZ" sz="3400" dirty="0"/>
              <a:t>, </a:t>
            </a:r>
            <a:r>
              <a:rPr lang="cs-CZ" sz="3400" b="1" dirty="0"/>
              <a:t>rozdíl</a:t>
            </a:r>
            <a:r>
              <a:rPr lang="cs-CZ" sz="3400" dirty="0"/>
              <a:t> oproti vydávání však spočívá </a:t>
            </a:r>
            <a:r>
              <a:rPr lang="cs-CZ" sz="3400" b="1" dirty="0"/>
              <a:t>v důvodech pro odmítnutí realizace</a:t>
            </a:r>
            <a:r>
              <a:rPr lang="cs-CZ" sz="3400" dirty="0"/>
              <a:t> a </a:t>
            </a:r>
            <a:r>
              <a:rPr lang="cs-CZ" sz="3400" b="1" dirty="0"/>
              <a:t>v řízení </a:t>
            </a:r>
            <a:r>
              <a:rPr lang="cs-CZ" sz="3400" dirty="0"/>
              <a:t>(mechanismu fungování).</a:t>
            </a:r>
          </a:p>
          <a:p>
            <a:pPr algn="just"/>
            <a:r>
              <a:rPr lang="cs-CZ" sz="3400" dirty="0"/>
              <a:t>V českém právním řádu implementováno v </a:t>
            </a:r>
            <a:r>
              <a:rPr lang="cs-CZ" sz="3400" b="1" dirty="0"/>
              <a:t>§ 189 až § 221 ZMJS</a:t>
            </a:r>
            <a:r>
              <a:rPr lang="cs-CZ" sz="3400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763" y="1628800"/>
            <a:ext cx="8229600" cy="4785395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Bef>
                <a:spcPts val="24"/>
              </a:spcBef>
              <a:buNone/>
            </a:pPr>
            <a:r>
              <a:rPr lang="cs-CZ" sz="2000" dirty="0"/>
              <a:t>	</a:t>
            </a:r>
            <a:r>
              <a:rPr lang="cs-CZ" sz="2000" b="1" dirty="0"/>
              <a:t>Důvody pro odmítnutí předání </a:t>
            </a:r>
            <a:r>
              <a:rPr lang="cs-CZ" sz="2000" dirty="0"/>
              <a:t>na základě EZR: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/>
              <a:t>pouze právní, nikoli politické (</a:t>
            </a:r>
            <a:r>
              <a:rPr lang="cs-CZ" sz="2000" b="1" dirty="0"/>
              <a:t>depolitizace rozhodování</a:t>
            </a:r>
            <a:r>
              <a:rPr lang="cs-CZ" sz="2000" dirty="0"/>
              <a:t>) – chybí např. překážka politického trestného činu či udělení mezinárodní ochrany,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/>
              <a:t>potlačení či odstranění některých tradičních překážek vydávání</a:t>
            </a:r>
            <a:r>
              <a:rPr lang="cs-CZ" sz="2000" dirty="0"/>
              <a:t> – např. částečné odstranění zásady oboustranné trestnosti u vyjmenovaných kategorií jednání (čl. 2/2, čl. 4/1), odstranění zásady nevydávání vlastních občanů, přinejmenším u předávání k trestnímu stíhání (čl. 4/6 a čl. 5/3),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/>
              <a:t>zachování některých jiných tradičních překážek vydávání</a:t>
            </a:r>
            <a:r>
              <a:rPr lang="cs-CZ" sz="2000" dirty="0"/>
              <a:t> – např. překážky věci pravomocně rozhodnuté (čl. 3/2 a čl. 4/3,5), překážky věci zahájené (čl. 4/2), překážky amnestie (čl. 3/1), některých aspektů oboustranné trestnosti (věk pachatele v čl. 3/3, promlčení v čl. 4/4),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/>
              <a:t>ve dvou výčtech – </a:t>
            </a:r>
            <a:r>
              <a:rPr lang="cs-CZ" sz="2000" b="1" dirty="0"/>
              <a:t>obligatorní důvody</a:t>
            </a:r>
            <a:r>
              <a:rPr lang="cs-CZ" sz="2000" dirty="0"/>
              <a:t> (čl. 3) a </a:t>
            </a:r>
            <a:r>
              <a:rPr lang="cs-CZ" sz="2000" b="1" dirty="0"/>
              <a:t>fakultativní důvody</a:t>
            </a:r>
            <a:r>
              <a:rPr lang="cs-CZ" sz="2000" dirty="0"/>
              <a:t> (čl. 4, čl. 4a), kromě toho </a:t>
            </a:r>
            <a:r>
              <a:rPr lang="cs-CZ" sz="2000" b="1" dirty="0"/>
              <a:t>podmíněné předání</a:t>
            </a:r>
            <a:r>
              <a:rPr lang="cs-CZ" sz="2000" dirty="0"/>
              <a:t> (čl. 5) a </a:t>
            </a:r>
            <a:r>
              <a:rPr lang="cs-CZ" sz="2000" b="1" dirty="0"/>
              <a:t>další „skryté“ důvody</a:t>
            </a:r>
            <a:r>
              <a:rPr lang="cs-CZ" sz="2000" dirty="0"/>
              <a:t> v jiných ustanoveních, např. z důvodu ochrany lidských práv a svobod [body (12) a (13) Preambule a čl. 1/3, v poslední době rozvinuto v judikatuře ESD] či neudělení souhlasu s dalším předáním (čl. 28/3). </a:t>
            </a:r>
          </a:p>
          <a:p>
            <a:pPr algn="just"/>
            <a:endParaRPr lang="cs-CZ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/>
              <a:t>	Řízení o předání </a:t>
            </a:r>
            <a:r>
              <a:rPr lang="cs-CZ" dirty="0"/>
              <a:t>na základě EZR:</a:t>
            </a:r>
          </a:p>
          <a:p>
            <a:pPr algn="just"/>
            <a:r>
              <a:rPr lang="cs-CZ" b="1" dirty="0"/>
              <a:t>Vzájemné uznávání?</a:t>
            </a:r>
            <a:r>
              <a:rPr lang="cs-CZ" dirty="0"/>
              <a:t> V praxi se nerozhoduje o uznání a výkonu EZR, ale o tom, zda se osoba do jiného členského státu EU předá. Rozšíření účinků národního zatýkacího rozkazu či jiného obdobného díky EZR. Role SIS, do něhož se EZR vkládají a na jehož základě lze po osobě pátrat téměř po celé EU a v přidružených státech.</a:t>
            </a:r>
          </a:p>
          <a:p>
            <a:pPr algn="just"/>
            <a:r>
              <a:rPr lang="cs-CZ" b="1" dirty="0"/>
              <a:t>Judicializace procedury</a:t>
            </a:r>
            <a:r>
              <a:rPr lang="cs-CZ" dirty="0"/>
              <a:t> – EZR jako rozhodnutí justičního orgánu (teprve v nedávné době vznikla překvapivě bohatá judikatura ESD na téma, které orgány lze považovat za justiční a které nikoli), o kterém rozhoduje v jiném členském státě EU rovněž justiční orgán, ministerstvo spravedlnosti pouze v asistenční roli [body (8) a (9) Preambule a čl. 6 a 7].</a:t>
            </a:r>
          </a:p>
          <a:p>
            <a:pPr algn="just"/>
            <a:r>
              <a:rPr lang="cs-CZ" b="1" dirty="0"/>
              <a:t>Snaha o urychlení</a:t>
            </a:r>
            <a:r>
              <a:rPr lang="cs-CZ" dirty="0"/>
              <a:t> – stanovení (pořádkových) lhůt pro rozhodnutí o předání (čl. 17) a (propadné) lhůty pro samotné předání (čl. 23).</a:t>
            </a:r>
          </a:p>
          <a:p>
            <a:pPr algn="just"/>
            <a:r>
              <a:rPr lang="cs-CZ" b="1" dirty="0"/>
              <a:t>Omezení zásady speciality</a:t>
            </a:r>
            <a:r>
              <a:rPr lang="cs-CZ" dirty="0"/>
              <a:t> (čl. 27).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sz="3500" dirty="0"/>
              <a:t>Zavedla </a:t>
            </a:r>
            <a:r>
              <a:rPr lang="cs-CZ" sz="3500" b="1" dirty="0"/>
              <a:t>systém právní pomoci na základě</a:t>
            </a:r>
            <a:r>
              <a:rPr lang="cs-CZ" sz="3500" dirty="0"/>
              <a:t> evropského vyšetřovacího příkazu (</a:t>
            </a:r>
            <a:r>
              <a:rPr lang="cs-CZ" sz="3500" b="1" dirty="0"/>
              <a:t>EVP</a:t>
            </a:r>
            <a:r>
              <a:rPr lang="cs-CZ" sz="3500" dirty="0"/>
              <a:t>) a </a:t>
            </a:r>
            <a:r>
              <a:rPr lang="cs-CZ" sz="3500" b="1" dirty="0"/>
              <a:t>„nahradila“</a:t>
            </a:r>
            <a:r>
              <a:rPr lang="cs-CZ" sz="3500" dirty="0"/>
              <a:t> </a:t>
            </a:r>
            <a:r>
              <a:rPr lang="cs-CZ" sz="3500" b="1" dirty="0"/>
              <a:t>příslušná ustanovení mezinárodních smluv o právní pomoci</a:t>
            </a:r>
            <a:r>
              <a:rPr lang="cs-CZ" sz="3500" dirty="0"/>
              <a:t> </a:t>
            </a:r>
            <a:r>
              <a:rPr lang="cs-CZ" sz="3600" dirty="0"/>
              <a:t>(na základě směrnice členské státy EU mezi sebou vyloučily aplikaci příslušných ustanovení mezinárodních smluv o právní pomoci – </a:t>
            </a:r>
            <a:r>
              <a:rPr lang="cs-CZ" sz="3500" dirty="0"/>
              <a:t>čl. 34/1).</a:t>
            </a:r>
          </a:p>
          <a:p>
            <a:pPr algn="just"/>
            <a:r>
              <a:rPr lang="cs-CZ" sz="3500" dirty="0"/>
              <a:t>Cílem bylo nahradit neuspořádaný systém nástrojů v oblasti právní pomoci komplexním systémem postaveným na </a:t>
            </a:r>
            <a:r>
              <a:rPr lang="cs-CZ" sz="3500" b="1" dirty="0"/>
              <a:t>zásadě vzájemného uznávání</a:t>
            </a:r>
            <a:r>
              <a:rPr lang="cs-CZ" sz="3500" dirty="0"/>
              <a:t>, který zohlední pružnost dosavadního systému právní pomoci, bude se vztahovat pokud možno na všechny druhy důkazů, bude obsahovat lhůty pro výkon a co nejvíce omezí důvody pro odmítnutí výkonu [bod (6) Preambule].</a:t>
            </a:r>
          </a:p>
          <a:p>
            <a:pPr algn="just"/>
            <a:r>
              <a:rPr lang="cs-CZ" sz="3500" dirty="0"/>
              <a:t>EVP se však </a:t>
            </a:r>
            <a:r>
              <a:rPr lang="cs-CZ" sz="3500" b="1" dirty="0"/>
              <a:t>nevztahuje na všechny členské státy EU</a:t>
            </a:r>
            <a:r>
              <a:rPr lang="cs-CZ" sz="3500" dirty="0"/>
              <a:t>, když Irsko a Dánsko zůstaly stranou [body (44) a (45) Preambule], a </a:t>
            </a:r>
            <a:r>
              <a:rPr lang="cs-CZ" sz="3500" b="1" dirty="0"/>
              <a:t>nevztahuje se ani na všechny úkony právní pomoci</a:t>
            </a:r>
            <a:r>
              <a:rPr lang="cs-CZ" sz="3500" dirty="0"/>
              <a:t>, ale </a:t>
            </a:r>
            <a:r>
              <a:rPr lang="cs-CZ" sz="3500" b="1" dirty="0"/>
              <a:t>pouze na ty, které slouží k opatření důkazu</a:t>
            </a:r>
            <a:r>
              <a:rPr lang="cs-CZ" sz="3500" dirty="0"/>
              <a:t>, s výjimkou společného vyšetřovacího týmu (čl. 3), spory se ovšem vedou o to, zda do působnosti EVP spadá např. přeshraniční sledování. Mimo působnost EVP zůstalo např. doručování a zajištění věci pro jiné než důkazní účely. </a:t>
            </a:r>
            <a:r>
              <a:rPr lang="cs-CZ" sz="3500" b="1" dirty="0"/>
              <a:t>Dosavadní systém právní pomoci </a:t>
            </a:r>
            <a:r>
              <a:rPr lang="cs-CZ" sz="3500" dirty="0"/>
              <a:t>tak </a:t>
            </a:r>
            <a:r>
              <a:rPr lang="cs-CZ" sz="3500" b="1" dirty="0"/>
              <a:t>nebyl nahrazen zcela </a:t>
            </a:r>
            <a:r>
              <a:rPr lang="cs-CZ" sz="3500" dirty="0"/>
              <a:t>a výsledkem je jen další </a:t>
            </a:r>
            <a:r>
              <a:rPr lang="cs-CZ" sz="3500" b="1" dirty="0"/>
              <a:t>fragmentarizace</a:t>
            </a:r>
            <a:r>
              <a:rPr lang="cs-CZ" sz="3500" dirty="0"/>
              <a:t>. </a:t>
            </a:r>
          </a:p>
          <a:p>
            <a:pPr algn="just"/>
            <a:r>
              <a:rPr lang="cs-CZ" sz="3600" dirty="0"/>
              <a:t>V českém právním řádu implementována v</a:t>
            </a:r>
            <a:r>
              <a:rPr lang="cs-CZ" sz="3500" dirty="0"/>
              <a:t> </a:t>
            </a:r>
            <a:r>
              <a:rPr lang="cs-CZ" sz="3500" b="1" dirty="0"/>
              <a:t>§ 357 až § 395 ZMJS</a:t>
            </a:r>
            <a:r>
              <a:rPr lang="cs-CZ" sz="3500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476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1900" b="1" dirty="0"/>
              <a:t>EVP</a:t>
            </a:r>
            <a:r>
              <a:rPr lang="cs-CZ" sz="1900" dirty="0"/>
              <a:t> je </a:t>
            </a:r>
            <a:r>
              <a:rPr lang="cs-CZ" sz="1900" b="1" dirty="0"/>
              <a:t>rozhodnutí vydané nebo potvrzené justičním orgánem za účelem provedení jednoho nebo více vyšetřovacích úkonů v jiném členském státě EU s cílem získat důkazy</a:t>
            </a:r>
            <a:r>
              <a:rPr lang="cs-CZ" sz="1900" dirty="0"/>
              <a:t> (čl. 1/1). Toto „rozhodnutí“ se vydává na </a:t>
            </a:r>
            <a:r>
              <a:rPr lang="cs-CZ" sz="1900" b="1" dirty="0"/>
              <a:t>formuláři v Příloze A směrnice</a:t>
            </a:r>
            <a:r>
              <a:rPr lang="cs-CZ" sz="1900" dirty="0"/>
              <a:t>, který je uvozen mj. větou začínající slovem „žádám“, v důsledku čehož působí spíše dojmem formulářové žádosti o právní pomoc.</a:t>
            </a:r>
          </a:p>
          <a:p>
            <a:pPr algn="just"/>
            <a:r>
              <a:rPr lang="cs-CZ" sz="1900" b="1" dirty="0"/>
              <a:t>Judicializace</a:t>
            </a:r>
            <a:r>
              <a:rPr lang="cs-CZ" sz="1900" dirty="0"/>
              <a:t> – EVP může vydat nebo potvrdit pouze soud nebo státní zástupce [čl. 2/c)], srov. nominální definice justičního orgánu v mezinárodních smlouvách.</a:t>
            </a:r>
          </a:p>
          <a:p>
            <a:pPr algn="just"/>
            <a:r>
              <a:rPr lang="cs-CZ" sz="1900" b="1" dirty="0"/>
              <a:t>Jazykový režim</a:t>
            </a:r>
            <a:r>
              <a:rPr lang="cs-CZ" sz="1900" dirty="0"/>
              <a:t> – klíčové členské státy EU neakceptovaly povinnost přijímat EVP i v jiném než vlastním úředním jazyce (čl. 5/2).</a:t>
            </a:r>
          </a:p>
          <a:p>
            <a:pPr algn="just"/>
            <a:r>
              <a:rPr lang="cs-CZ" sz="1900" b="1" dirty="0"/>
              <a:t>Zásady vhodnosti, přiměřenosti a použitelnosti </a:t>
            </a:r>
            <a:r>
              <a:rPr lang="cs-CZ" sz="1900" dirty="0"/>
              <a:t>(čl. 6).</a:t>
            </a:r>
          </a:p>
          <a:p>
            <a:pPr algn="just"/>
            <a:r>
              <a:rPr lang="cs-CZ" sz="1900" dirty="0"/>
              <a:t>Vykonávající orgán má EVP </a:t>
            </a:r>
            <a:r>
              <a:rPr lang="cs-CZ" sz="1900" b="1" dirty="0"/>
              <a:t>uznat „bez dalších formalit“ a zajistit jeho výkon stejným způsobem a za stejných podmínek, jako by byl daný vyšetřovací úkon nařízen orgánem vykonávajícího státu</a:t>
            </a:r>
            <a:r>
              <a:rPr lang="cs-CZ" sz="1900" dirty="0"/>
              <a:t>, ledaže je dán důvod pro odmítnutí uznání a výkonu nebo pro odklad výkonu (čl. 9/1).</a:t>
            </a:r>
          </a:p>
          <a:p>
            <a:pPr algn="just"/>
            <a:r>
              <a:rPr lang="cs-CZ" sz="1900" b="1" dirty="0"/>
              <a:t>Snaha o urychlení – pro rozhodnutí o uznání a výkonu </a:t>
            </a:r>
            <a:r>
              <a:rPr lang="cs-CZ" sz="1900" dirty="0"/>
              <a:t>EVP </a:t>
            </a:r>
            <a:r>
              <a:rPr lang="cs-CZ" sz="1900" b="1" dirty="0"/>
              <a:t>a pro provedení vyšetřovacího úkonu </a:t>
            </a:r>
            <a:r>
              <a:rPr lang="cs-CZ" sz="1900" dirty="0"/>
              <a:t>jsou stanoveny (pořádkové) </a:t>
            </a:r>
            <a:r>
              <a:rPr lang="cs-CZ" sz="1900" b="1" dirty="0"/>
              <a:t>lhůty </a:t>
            </a:r>
            <a:r>
              <a:rPr lang="cs-CZ" sz="1900" dirty="0"/>
              <a:t>(čl. 12). </a:t>
            </a:r>
          </a:p>
        </p:txBody>
      </p:sp>
    </p:spTree>
    <p:extLst>
      <p:ext uri="{BB962C8B-B14F-4D97-AF65-F5344CB8AC3E}">
        <p14:creationId xmlns:p14="http://schemas.microsoft.com/office/powerpoint/2010/main" val="261645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6449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cs-CZ" sz="4200" dirty="0"/>
              <a:t>Výhodou EVP by mělo být </a:t>
            </a:r>
            <a:r>
              <a:rPr lang="cs-CZ" sz="4200" b="1" dirty="0"/>
              <a:t>soustředění důvodů nevykonání EVP, tj. důvodů odmítnutí právní pomoci, do jednoho dokumentu</a:t>
            </a:r>
            <a:r>
              <a:rPr lang="cs-CZ" sz="4200" dirty="0"/>
              <a:t>, nicméně </a:t>
            </a:r>
            <a:r>
              <a:rPr lang="cs-CZ" sz="4200" b="1" dirty="0"/>
              <a:t>k výraznému omezení důvodů odmítnutí právní pomoci nedochází</a:t>
            </a:r>
            <a:r>
              <a:rPr lang="cs-CZ" sz="4200" dirty="0"/>
              <a:t>.</a:t>
            </a:r>
          </a:p>
          <a:p>
            <a:pPr algn="just"/>
            <a:r>
              <a:rPr lang="cs-CZ" altLang="cs-CZ" sz="4200" b="1" dirty="0"/>
              <a:t>Zvýšení ochrany práv dotčených osob X zachování efektivity právní pomoci</a:t>
            </a:r>
            <a:r>
              <a:rPr lang="cs-CZ" altLang="cs-CZ" sz="4200" dirty="0"/>
              <a:t> – judikatura ESD preferuje zvýšení ochrany práv:</a:t>
            </a:r>
          </a:p>
          <a:p>
            <a:pPr algn="just">
              <a:buFontTx/>
              <a:buChar char="-"/>
            </a:pP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rozsudku z 11. 11. 2021 ve věci C-852/19 Ivan </a:t>
            </a:r>
            <a:r>
              <a:rPr lang="cs-CZ" sz="42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Gavanozov</a:t>
            </a:r>
            <a:r>
              <a:rPr lang="cs-CZ" sz="4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dirty="0">
                <a:ea typeface="Times New Roman" panose="02020603050405020304" pitchFamily="18" charset="0"/>
                <a:cs typeface="Times New Roman" panose="02020603050405020304" pitchFamily="18" charset="0"/>
              </a:rPr>
              <a:t>ESD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dovodil povinnost členských států EU stanovit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opravný prostředek (k soudu) proti vydání EVP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(přinejmenším u EVP vydávaných za účelem </a:t>
            </a:r>
            <a:r>
              <a:rPr lang="cs-CZ" sz="4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prohlídek a zajištění věcí nebo výslechu svědka prostřednictvím videokonference)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 tím, </a:t>
            </a:r>
            <a:r>
              <a:rPr lang="cs-CZ" sz="4200" dirty="0">
                <a:ea typeface="Times New Roman" panose="02020603050405020304" pitchFamily="18" charset="0"/>
                <a:cs typeface="Times New Roman" panose="02020603050405020304" pitchFamily="18" charset="0"/>
              </a:rPr>
              <a:t>že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pokud takový opravný prostředek stanoven není, nelze EVP vydat.</a:t>
            </a:r>
          </a:p>
          <a:p>
            <a:pPr algn="just">
              <a:buFontTx/>
              <a:buChar char="-"/>
            </a:pP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rozsudku z 16. 12. 2021 ve věci C-724/19 HP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ESD dospěl k závěru, že je-li ve vnitrostátním trestním řízení oprávněn vydat v přípravném řízení příkaz k zjištění údajů o telekomunikačním provozu výlučně soudce, je také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výlučně soudce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(a nikoli státní zástupce)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oprávněn vydat v přípravném řízení EVP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 účelem zjištění údajů o telekomunikačním provozu v jiném členském státě EU.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8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RR 2008/909/SVV – uznání a výkon – NEPO trest a ochranné opatření spojené se zbavením osobní svobody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2786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Iniciováno státy s vysokou úrovní vězeňství</a:t>
            </a:r>
            <a:r>
              <a:rPr lang="cs-CZ" dirty="0"/>
              <a:t> (Rakousko, Finsko, Švédsko).</a:t>
            </a:r>
          </a:p>
          <a:p>
            <a:pPr algn="just"/>
            <a:r>
              <a:rPr lang="cs-CZ" dirty="0"/>
              <a:t>V podstatě zavádí </a:t>
            </a:r>
            <a:r>
              <a:rPr lang="cs-CZ" b="1" dirty="0"/>
              <a:t>povinnost převzít odsouzeného k výkonu trestu</a:t>
            </a:r>
            <a:r>
              <a:rPr lang="cs-CZ" dirty="0"/>
              <a:t> odnětí svobody </a:t>
            </a:r>
            <a:r>
              <a:rPr lang="cs-CZ" b="1" dirty="0"/>
              <a:t>nebo ochranného opatření</a:t>
            </a:r>
            <a:r>
              <a:rPr lang="cs-CZ" dirty="0"/>
              <a:t> spojeného se zbavením osobní svobody, </a:t>
            </a:r>
            <a:r>
              <a:rPr lang="cs-CZ" b="1" dirty="0"/>
              <a:t>resp. povinnost převzít výkon takového trestu nebo ochranného opatření </a:t>
            </a:r>
            <a:r>
              <a:rPr lang="cs-CZ" dirty="0"/>
              <a:t>(jsou-li splněny podmínky pro uznání odsuzujícího rozhodnutí), pokud odsouzený je občanem vykonávajícího státu a na jeho území žije nebo má být do vykonávajícího státu po propuštění z výkonu trestu odnětí svobody nebo po ukončení ochranného opatření spojeného se zbavením osobní svobody vyhoštěn (čl. 4).</a:t>
            </a:r>
          </a:p>
          <a:p>
            <a:pPr algn="just"/>
            <a:r>
              <a:rPr lang="cs-CZ" b="1" dirty="0"/>
              <a:t>Rozšiřuje možnost předání odsouzeného</a:t>
            </a:r>
            <a:r>
              <a:rPr lang="cs-CZ" dirty="0"/>
              <a:t> k výkonu trestu odnětí svobody nebo ochranného opatření spojeného se zbavením osobní svobody do jeho domovského státu </a:t>
            </a:r>
            <a:r>
              <a:rPr lang="cs-CZ" b="1" dirty="0"/>
              <a:t>bez jeho souhlasu </a:t>
            </a:r>
            <a:r>
              <a:rPr lang="cs-CZ" dirty="0"/>
              <a:t>(čl. 6). </a:t>
            </a:r>
          </a:p>
          <a:p>
            <a:pPr algn="just"/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7/4).</a:t>
            </a:r>
          </a:p>
          <a:p>
            <a:pPr algn="just"/>
            <a:r>
              <a:rPr lang="cs-CZ" b="1" dirty="0"/>
              <a:t>Lhůty</a:t>
            </a:r>
            <a:r>
              <a:rPr lang="cs-CZ" dirty="0"/>
              <a:t> pro rozhodnutí o uznání a výkonu i pro předání (čl. 12 a 15). </a:t>
            </a:r>
          </a:p>
          <a:p>
            <a:r>
              <a:rPr lang="cs-CZ" sz="3200" dirty="0"/>
              <a:t>V českém právním řádu implementováno v</a:t>
            </a:r>
            <a:r>
              <a:rPr lang="cs-CZ" dirty="0"/>
              <a:t> </a:t>
            </a:r>
            <a:r>
              <a:rPr lang="cs-CZ" b="1" dirty="0"/>
              <a:t>§ 298 až § 322 ZMJS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1729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2008/947/SVV – uznání a výkon – alternativní 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Umožňuje </a:t>
            </a:r>
            <a:r>
              <a:rPr lang="cs-CZ" b="1" dirty="0"/>
              <a:t>uznání a výkon rozhodnutí ukládajících široké spektrum trestů a dohledových opatření </a:t>
            </a:r>
            <a:r>
              <a:rPr lang="cs-CZ" dirty="0"/>
              <a:t>(viz čl. 4), a to zejména:</a:t>
            </a:r>
          </a:p>
          <a:p>
            <a:pPr algn="just">
              <a:buNone/>
            </a:pPr>
            <a:r>
              <a:rPr lang="cs-CZ" dirty="0"/>
              <a:t>	- podmíněné propuštění z výkonu trestu odnětí svobody s dohledem,</a:t>
            </a:r>
          </a:p>
          <a:p>
            <a:pPr algn="just">
              <a:buNone/>
            </a:pPr>
            <a:r>
              <a:rPr lang="cs-CZ" dirty="0"/>
              <a:t>	- podmíněné odsouzení k trestu odnětí svobody s dohledem, </a:t>
            </a:r>
          </a:p>
          <a:p>
            <a:pPr algn="just">
              <a:buNone/>
            </a:pPr>
            <a:r>
              <a:rPr lang="cs-CZ" dirty="0"/>
              <a:t>	- podmíněné upuštění od potrestání s dohledem, </a:t>
            </a:r>
          </a:p>
          <a:p>
            <a:pPr algn="just">
              <a:buNone/>
            </a:pPr>
            <a:r>
              <a:rPr lang="cs-CZ" dirty="0"/>
              <a:t>	- tresty nebo ochranná opatření nespojené se zbavením osobní svobody, pokud spočívají v některém ze stanovených omezení nebo povinností (např. trest domácího vězení, trest zákazu činnosti, trest obecně prospěšných prací, ochranné léčení v ambulantní formě). </a:t>
            </a:r>
          </a:p>
          <a:p>
            <a:pPr algn="just"/>
            <a:r>
              <a:rPr lang="cs-CZ" b="1" dirty="0"/>
              <a:t>ČR přebírá i případný výkon nepodmíněného trestu odnětí svobody nebo jeho zbytku </a:t>
            </a:r>
            <a:r>
              <a:rPr lang="cs-CZ" dirty="0"/>
              <a:t>(s výjimkou podmíněného upuštění od potrestání s dohledem a výkonu samostatného dohledu bez stanoveného trestu odnětí svobody). </a:t>
            </a:r>
          </a:p>
          <a:p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10/4).</a:t>
            </a:r>
          </a:p>
          <a:p>
            <a:r>
              <a:rPr lang="cs-CZ" sz="3200" dirty="0"/>
              <a:t>V českém právním řádu implementováno v </a:t>
            </a:r>
            <a:r>
              <a:rPr lang="cs-CZ" b="1" dirty="0"/>
              <a:t>§ 323 až § 339 ZMJS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533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2005/214/SVV – uznání a výkon – peněžité sankce a jiná peněžitá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Předmětem uznání a výkonu</a:t>
            </a:r>
            <a:r>
              <a:rPr lang="cs-CZ" dirty="0"/>
              <a:t> nejen rozhodnutí ukládající </a:t>
            </a:r>
            <a:r>
              <a:rPr lang="cs-CZ" b="1" dirty="0"/>
              <a:t>peněžitý trest </a:t>
            </a:r>
            <a:r>
              <a:rPr lang="cs-CZ" dirty="0"/>
              <a:t>(peněžitou sankci za trestný čin), ale i </a:t>
            </a:r>
            <a:r>
              <a:rPr lang="cs-CZ" b="1" dirty="0"/>
              <a:t>pokutu</a:t>
            </a:r>
            <a:r>
              <a:rPr lang="cs-CZ" dirty="0"/>
              <a:t> (peněžitou sankci za jiný delikt), dále </a:t>
            </a:r>
            <a:r>
              <a:rPr lang="cs-CZ" b="1" dirty="0"/>
              <a:t>povinnost odškodnit oběť trestného činu </a:t>
            </a:r>
            <a:r>
              <a:rPr lang="cs-CZ" dirty="0"/>
              <a:t>(nikoli náhrada škody poškozenému, ale jiný typ odškodnění oběti trestného činu, přiznávaný trestním soudem zpravidla jako paušální částka za určitý typ trestného činu), </a:t>
            </a:r>
            <a:r>
              <a:rPr lang="cs-CZ" b="1" dirty="0"/>
              <a:t>povinnost nahradit státu náklady řízení </a:t>
            </a:r>
            <a:r>
              <a:rPr lang="cs-CZ" dirty="0"/>
              <a:t>a </a:t>
            </a:r>
            <a:r>
              <a:rPr lang="cs-CZ" b="1" dirty="0"/>
              <a:t>povinnost zaplatit peněžitou částku do veřejného fondu nebo ve prospěch organizace na podporu obětí</a:t>
            </a:r>
            <a:r>
              <a:rPr lang="cs-CZ" dirty="0"/>
              <a:t>. </a:t>
            </a:r>
          </a:p>
          <a:p>
            <a:pPr algn="just"/>
            <a:r>
              <a:rPr lang="cs-CZ" b="1" dirty="0"/>
              <a:t>Průnik správní spolupráce do MJS</a:t>
            </a:r>
            <a:r>
              <a:rPr lang="cs-CZ" dirty="0"/>
              <a:t> – tzv. </a:t>
            </a:r>
            <a:r>
              <a:rPr lang="cs-CZ" b="1" dirty="0"/>
              <a:t>správní právo trestní</a:t>
            </a:r>
            <a:r>
              <a:rPr lang="cs-CZ" dirty="0"/>
              <a:t> – lze uznávat a vykonávat i rozhodnutí správních orgánů, která lze napadnout opravným prostředkem, o kterém rozhoduje soud v trestním řízení, resp. „soud, který je příslušný též v trestních věcech“. V ČR se takový typ řízení neuplatňuje (byť řízení o přestupcích by se mu mohlo blížit), jeho modelovým příkladem německé řízení o </a:t>
            </a:r>
            <a:r>
              <a:rPr lang="cs-CZ" dirty="0" err="1"/>
              <a:t>Ordnungswidrigkeiten</a:t>
            </a:r>
            <a:r>
              <a:rPr lang="cs-CZ" dirty="0"/>
              <a:t>. </a:t>
            </a:r>
            <a:r>
              <a:rPr lang="cs-CZ" b="1" dirty="0"/>
              <a:t>Rozsah tohoto průniku </a:t>
            </a:r>
            <a:r>
              <a:rPr lang="cs-CZ" dirty="0"/>
              <a:t>správní spolupráce do MJS </a:t>
            </a:r>
            <a:r>
              <a:rPr lang="cs-CZ" b="1" dirty="0"/>
              <a:t>ne zcela jasný </a:t>
            </a:r>
            <a:r>
              <a:rPr lang="cs-CZ" dirty="0"/>
              <a:t>(přes </a:t>
            </a:r>
            <a:r>
              <a:rPr lang="cs-CZ" b="1" dirty="0"/>
              <a:t>rozsudek ESD ze 14. 11. 2013 ve věci C-60/12 Marián Baláž</a:t>
            </a:r>
            <a:r>
              <a:rPr lang="cs-CZ" dirty="0"/>
              <a:t>).</a:t>
            </a:r>
          </a:p>
          <a:p>
            <a:r>
              <a:rPr lang="cs-CZ" sz="3200" dirty="0"/>
              <a:t>V českém právním řádu implementováno v </a:t>
            </a:r>
            <a:r>
              <a:rPr lang="cs-CZ" b="1" dirty="0"/>
              <a:t>§ 261 až § 277 ZMJS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Další právní předpisy EU založené na zásadě vzájemného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400" b="1" dirty="0"/>
              <a:t>RR 2003/577/SVV o výkonu příkazů k zajištění majetku nebo důkazních prostředků </a:t>
            </a:r>
            <a:r>
              <a:rPr lang="cs-CZ" sz="2400" dirty="0"/>
              <a:t>(viz § 226 až § 238 ZMJS)</a:t>
            </a:r>
          </a:p>
          <a:p>
            <a:pPr algn="just"/>
            <a:r>
              <a:rPr lang="cs-CZ" sz="2400" b="1" dirty="0"/>
              <a:t>RR 2009/829/SVV o uznávání a výkonu rozhodnutí o náhradním opatření za vazbu </a:t>
            </a:r>
            <a:r>
              <a:rPr lang="cs-CZ" sz="2400" dirty="0"/>
              <a:t>(viz § 239 až § 256 ZMJS)</a:t>
            </a:r>
          </a:p>
          <a:p>
            <a:pPr algn="just"/>
            <a:r>
              <a:rPr lang="cs-CZ" sz="2400" b="1" dirty="0"/>
              <a:t>RR 2006/783/SVV o uznávání a výkonu rozhodnutí ukládajících propadnutí nebo zabrání majetku, věcí nebo jiných majetkových hodnot – tzv. konfiskační příkaz </a:t>
            </a:r>
            <a:r>
              <a:rPr lang="cs-CZ" sz="2400" dirty="0"/>
              <a:t>(viz § 278 až § 297 ZMJS)</a:t>
            </a:r>
          </a:p>
          <a:p>
            <a:pPr algn="just"/>
            <a:r>
              <a:rPr lang="cs-CZ" sz="2400" b="1" dirty="0"/>
              <a:t>Směrnice 2011/99/EU o evropském ochranném příkazu </a:t>
            </a:r>
            <a:r>
              <a:rPr lang="cs-CZ" sz="2400" dirty="0"/>
              <a:t>(viz § 340 až § 356 ZMJS)</a:t>
            </a:r>
          </a:p>
          <a:p>
            <a:pPr algn="just"/>
            <a:r>
              <a:rPr lang="cs-CZ" sz="2400" b="1" dirty="0"/>
              <a:t>Nařízení (EU) 2018/1805 o vzájemném uznávání příkazů k zajištění a příkazů ke konfiskaci </a:t>
            </a:r>
            <a:r>
              <a:rPr lang="cs-CZ" sz="2400" dirty="0"/>
              <a:t>– použitelné od 19. 12. 2020, nahrazuje RR 2003/577/SVV a RR 2006/783/SVV, s výjimkou Irska a Dánska </a:t>
            </a:r>
            <a:r>
              <a:rPr lang="cs-CZ" sz="2400"/>
              <a:t>(viz § 238a až § 238m a § 297a až § 297n ZMJS)</a:t>
            </a:r>
            <a:endParaRPr lang="cs-CZ" sz="2400" dirty="0"/>
          </a:p>
          <a:p>
            <a:pPr algn="just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9298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dirty="0"/>
              <a:t>především </a:t>
            </a:r>
            <a:r>
              <a:rPr lang="cs-CZ" b="1" dirty="0"/>
              <a:t>mezinárodní smlouvy</a:t>
            </a:r>
            <a:r>
              <a:rPr lang="cs-CZ" dirty="0"/>
              <a:t> – nejprve dvoustranné, později i mnohostranné, v Evropě klíčové úmluvy Rady Evropy, např. Evropská úmluva o vydávání z 13. 12. 1957 (č. 549/1992 Sb.) nebo Evropská úmluva o vzájemné pomoci ve věcech trestních z 20. 4. 1959 (č. 550/1992 Sb.) –sjednocení režimu MJS, dále též mezinárodní smlouvy uzavírané v rámci OSN, zaměřené na postih určitého druhu kriminality, obsahující též ustanovení o spolupráci, např. Úmluva OSN proti nadnárodnímu organizovanému zločinu z 15. 11. 2000 (č. 75/2013 Sb. m. s.),</a:t>
            </a:r>
          </a:p>
          <a:p>
            <a:pPr algn="just">
              <a:buFontTx/>
              <a:buChar char="-"/>
            </a:pPr>
            <a:r>
              <a:rPr lang="cs-CZ" dirty="0"/>
              <a:t>případně možnost poskytnout MJS i v tzv. bezesmluvním styku na základě </a:t>
            </a:r>
            <a:r>
              <a:rPr lang="cs-CZ" b="1" dirty="0"/>
              <a:t>vnitrostátní úpravy</a:t>
            </a:r>
            <a:r>
              <a:rPr lang="cs-CZ" dirty="0"/>
              <a:t> (není pro všechny státy samozřejmá, obvykle podmíněna </a:t>
            </a:r>
            <a:r>
              <a:rPr lang="cs-CZ" b="1" dirty="0"/>
              <a:t>vzájemností</a:t>
            </a:r>
            <a:r>
              <a:rPr lang="cs-CZ" dirty="0"/>
              <a:t>).</a:t>
            </a:r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354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Tradiční druhy MJS</a:t>
            </a:r>
            <a:r>
              <a:rPr lang="cs-CZ" dirty="0"/>
              <a:t>: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vydávání</a:t>
            </a:r>
            <a:r>
              <a:rPr lang="cs-CZ" dirty="0"/>
              <a:t> (extradice) – předání osoby státem, na jehož území se nachází, státu, který proti ní vede trestní řízení, za účelem trestního stíhání nebo výkonu trestu,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právní pomoc</a:t>
            </a:r>
            <a:r>
              <a:rPr lang="cs-CZ" dirty="0"/>
              <a:t> (v užším smyslu) – provedení procesních úkonů jedním státem pro účely trestního řízení vedeného v jiném státě,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předání / převzetí trestního řízení</a:t>
            </a:r>
            <a:r>
              <a:rPr lang="cs-CZ" dirty="0"/>
              <a:t> – vzdání se práva trestně stíhat určitou osobu jedním státem ve prospěch druhého státu, 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/>
              <a:t>uznání a výkon cizozemských rozhodnutí</a:t>
            </a:r>
            <a:r>
              <a:rPr lang="cs-CZ" dirty="0"/>
              <a:t> – přiznání účinků odsuzujícímu rozhodnutí jednoho státu a jeho výkon na území druhého státu.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99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sz="4400" b="1" dirty="0"/>
              <a:t>Obecný mechanismus fungování:</a:t>
            </a:r>
          </a:p>
          <a:p>
            <a:pPr algn="just">
              <a:buFontTx/>
              <a:buChar char="-"/>
            </a:pPr>
            <a:r>
              <a:rPr lang="cs-CZ" sz="4400" b="1" dirty="0"/>
              <a:t>na základě žádosti </a:t>
            </a:r>
            <a:r>
              <a:rPr lang="cs-CZ" sz="4400" dirty="0"/>
              <a:t>dožadujícího státu dožádaný stát </a:t>
            </a:r>
            <a:r>
              <a:rPr lang="cs-CZ" sz="4400" b="1" dirty="0"/>
              <a:t>může</a:t>
            </a:r>
            <a:r>
              <a:rPr lang="cs-CZ" sz="4400" dirty="0"/>
              <a:t> (v bezesmluvním styku) / </a:t>
            </a:r>
            <a:r>
              <a:rPr lang="cs-CZ" sz="4400" b="1" dirty="0"/>
              <a:t>je povinen </a:t>
            </a:r>
            <a:r>
              <a:rPr lang="cs-CZ" sz="4400" dirty="0"/>
              <a:t>(podle mezinárodní smlouvy) </a:t>
            </a:r>
            <a:r>
              <a:rPr lang="cs-CZ" sz="4400" b="1" dirty="0"/>
              <a:t>poskytnout spolupráci</a:t>
            </a:r>
            <a:r>
              <a:rPr lang="cs-CZ" sz="4400" dirty="0"/>
              <a:t>, a to </a:t>
            </a:r>
            <a:r>
              <a:rPr lang="cs-CZ" sz="4400" b="1" dirty="0"/>
              <a:t>za podmínek stanovených právním řádem dožádaného státu</a:t>
            </a:r>
            <a:r>
              <a:rPr lang="cs-CZ" sz="4400" dirty="0"/>
              <a:t>, </a:t>
            </a:r>
            <a:r>
              <a:rPr lang="cs-CZ" sz="4400" b="1" dirty="0"/>
              <a:t>případně</a:t>
            </a:r>
            <a:r>
              <a:rPr lang="cs-CZ" sz="4400" dirty="0"/>
              <a:t> příslušnou </a:t>
            </a:r>
            <a:r>
              <a:rPr lang="cs-CZ" sz="4400" b="1" dirty="0"/>
              <a:t>mezinárodní smlouvou</a:t>
            </a:r>
            <a:r>
              <a:rPr lang="cs-CZ" sz="4400" dirty="0"/>
              <a:t>,</a:t>
            </a:r>
          </a:p>
          <a:p>
            <a:pPr algn="just">
              <a:buFontTx/>
              <a:buChar char="-"/>
            </a:pPr>
            <a:r>
              <a:rPr lang="cs-CZ" sz="4400" b="1" dirty="0"/>
              <a:t>mezinárodní smlouvy stanoví více či méně obecný rámec </a:t>
            </a:r>
            <a:r>
              <a:rPr lang="cs-CZ" sz="4400" dirty="0"/>
              <a:t>spolupráce (v řadě mnohostranných mezinárodních smluv je navíc režim spolupráce rozmělněný výhradami) a </a:t>
            </a:r>
            <a:r>
              <a:rPr lang="cs-CZ" sz="4400" b="1" dirty="0"/>
              <a:t>podmínky vyplývající z právních řádů jednotlivých států se liší </a:t>
            </a:r>
            <a:r>
              <a:rPr lang="cs-CZ" sz="4400" dirty="0"/>
              <a:t>(rozdílná míra vzájemné důvěry),</a:t>
            </a:r>
          </a:p>
          <a:p>
            <a:pPr algn="just">
              <a:buFontTx/>
              <a:buChar char="-"/>
            </a:pPr>
            <a:r>
              <a:rPr lang="cs-CZ" sz="4400" dirty="0"/>
              <a:t>spolupráce postavena na </a:t>
            </a:r>
            <a:r>
              <a:rPr lang="cs-CZ" sz="4400" b="1" dirty="0"/>
              <a:t>tradičních zásadách </a:t>
            </a:r>
            <a:r>
              <a:rPr lang="cs-CZ" sz="4400" dirty="0"/>
              <a:t>(např. oboustranná trestnost, omezení spolupráce u trestných činů politických, fiskálních a vojenských, výhrada veřejného pořádku, zásada speciality apod.),</a:t>
            </a:r>
          </a:p>
          <a:p>
            <a:pPr algn="just">
              <a:buFontTx/>
              <a:buChar char="-"/>
            </a:pPr>
            <a:r>
              <a:rPr lang="cs-CZ" sz="4400" b="1" dirty="0"/>
              <a:t>velmi pozvolný vývoj </a:t>
            </a:r>
            <a:r>
              <a:rPr lang="cs-CZ" sz="4400" dirty="0"/>
              <a:t>(zdlouhavé ratifikační procedury).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196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MJS mezi členskými státy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Výstižná </a:t>
            </a:r>
            <a:r>
              <a:rPr lang="cs-CZ" b="1" dirty="0"/>
              <a:t>charakteristika integračního procesu v rámci EU</a:t>
            </a:r>
            <a:r>
              <a:rPr lang="cs-CZ" dirty="0"/>
              <a:t> – </a:t>
            </a:r>
            <a:r>
              <a:rPr lang="cs-CZ" b="1" dirty="0"/>
              <a:t>čl. 1 Smlouvy o EU</a:t>
            </a:r>
            <a:r>
              <a:rPr lang="cs-CZ" dirty="0"/>
              <a:t>: „Tato smlouva představuje novou etapu v procesu vytváření </a:t>
            </a:r>
            <a:r>
              <a:rPr lang="cs-CZ" b="1" dirty="0"/>
              <a:t>stále užšího svazku </a:t>
            </a:r>
            <a:r>
              <a:rPr lang="cs-CZ" dirty="0"/>
              <a:t>mezi národy Evropy“.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Zákon akce a reakce?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- Kde je cíl? Jak těsný „svazek“ to má být a jakou má mít podobu? Nebo je cílem onen proces bez jasného konce sám o sobě? </a:t>
            </a:r>
            <a:r>
              <a:rPr lang="cs-CZ" dirty="0"/>
              <a:t>Ian </a:t>
            </a:r>
            <a:r>
              <a:rPr lang="cs-CZ" dirty="0" err="1"/>
              <a:t>Ward</a:t>
            </a:r>
            <a:r>
              <a:rPr lang="cs-CZ" b="1" dirty="0"/>
              <a:t> 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- Pokrokem se nazývá pouze to, co EU přinese další pravomoci</a:t>
            </a:r>
            <a:r>
              <a:rPr lang="cs-CZ" dirty="0"/>
              <a:t>. </a:t>
            </a:r>
            <a:r>
              <a:rPr lang="cs-CZ" b="1" dirty="0"/>
              <a:t>Kde může skončit sémantika neustálého stupňování, když ne v rozporech a v nadměrné tendenci získat zpět samostatnost? </a:t>
            </a:r>
            <a:r>
              <a:rPr lang="cs-CZ" dirty="0"/>
              <a:t>Udo Di </a:t>
            </a:r>
            <a:r>
              <a:rPr lang="cs-CZ" dirty="0" err="1"/>
              <a:t>Fabio</a:t>
            </a:r>
            <a:r>
              <a:rPr lang="cs-CZ" dirty="0"/>
              <a:t> 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- Brexit, krize důvěry (Polsko, Maďarsko).</a:t>
            </a:r>
          </a:p>
        </p:txBody>
      </p:sp>
    </p:spTree>
    <p:extLst>
      <p:ext uri="{BB962C8B-B14F-4D97-AF65-F5344CB8AC3E}">
        <p14:creationId xmlns:p14="http://schemas.microsoft.com/office/powerpoint/2010/main" val="238718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MJS mezi členskými státy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MJS mezi členskými státy EU </a:t>
            </a:r>
            <a:r>
              <a:rPr lang="cs-CZ" b="1" dirty="0"/>
              <a:t>nejprve bezprostředně navázala na klasický systém MJS</a:t>
            </a:r>
            <a:r>
              <a:rPr lang="cs-CZ" dirty="0"/>
              <a:t>, reprezentovaný zejména úmluvami Rady Evropy, který rozvíjela dvojím způsobem:</a:t>
            </a:r>
          </a:p>
          <a:p>
            <a:pPr algn="just">
              <a:buFontTx/>
              <a:buChar char="-"/>
            </a:pPr>
            <a:r>
              <a:rPr lang="cs-CZ" b="1" dirty="0"/>
              <a:t>zdokonalování tradičních druhů MJS či jejich přizpůsobení potřebám evropské integrace</a:t>
            </a:r>
            <a:r>
              <a:rPr lang="cs-CZ" dirty="0"/>
              <a:t>, zejména potřebě reagovat na bezpečnostní rizika volného pohybu osob (především dodatky úmluv Rady Evropy),</a:t>
            </a:r>
          </a:p>
          <a:p>
            <a:pPr algn="just">
              <a:buFontTx/>
              <a:buChar char="-"/>
            </a:pPr>
            <a:r>
              <a:rPr lang="cs-CZ" b="1" dirty="0"/>
              <a:t>opatření ke zlepšení spolupráce mající spíše technický charakter </a:t>
            </a:r>
            <a:r>
              <a:rPr lang="cs-CZ" dirty="0"/>
              <a:t>(Evropská justiční síť, Eurojust).</a:t>
            </a:r>
          </a:p>
          <a:p>
            <a:pPr marL="0" indent="0" algn="just">
              <a:buNone/>
            </a:pPr>
            <a:r>
              <a:rPr lang="cs-CZ" b="1" dirty="0"/>
              <a:t>Forma právních aktů </a:t>
            </a:r>
            <a:r>
              <a:rPr lang="cs-CZ" dirty="0"/>
              <a:t>– zejména mezinárodní smlouvy, právní akty EU (společné akce, rozhodnutí, rámcová rozhodnutí) spíše okrajově.</a:t>
            </a:r>
          </a:p>
          <a:p>
            <a:pPr algn="just"/>
            <a:r>
              <a:rPr lang="cs-CZ" dirty="0"/>
              <a:t>Následně začala EU klasický systém MJS nahrazovat </a:t>
            </a:r>
            <a:r>
              <a:rPr lang="cs-CZ" b="1" dirty="0"/>
              <a:t>novým, vlastním systémem MJS založeným na zásadě vzájemného uznávání rozhodnutí</a:t>
            </a:r>
            <a:r>
              <a:rPr lang="cs-CZ" dirty="0"/>
              <a:t>. </a:t>
            </a:r>
            <a:r>
              <a:rPr lang="cs-CZ" b="1" dirty="0"/>
              <a:t>Forma právních aktů </a:t>
            </a:r>
            <a:r>
              <a:rPr lang="cs-CZ" dirty="0"/>
              <a:t>– již jen právní akty EU (nejprve rámcová rozhodnutí, nyní směrnice, nejnověji i nařízení). </a:t>
            </a:r>
          </a:p>
        </p:txBody>
      </p:sp>
    </p:spTree>
    <p:extLst>
      <p:ext uri="{BB962C8B-B14F-4D97-AF65-F5344CB8AC3E}">
        <p14:creationId xmlns:p14="http://schemas.microsoft.com/office/powerpoint/2010/main" val="1902563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/>
              <a:t>Schengenské dohody</a:t>
            </a:r>
            <a:r>
              <a:rPr lang="cs-CZ" dirty="0"/>
              <a:t>:</a:t>
            </a:r>
          </a:p>
          <a:p>
            <a:pPr algn="just">
              <a:buFontTx/>
              <a:buChar char="-"/>
            </a:pPr>
            <a:r>
              <a:rPr lang="cs-CZ" b="1" dirty="0"/>
              <a:t>Dohoda</a:t>
            </a:r>
            <a:r>
              <a:rPr lang="cs-CZ" dirty="0"/>
              <a:t> mezi vládami států Hospodářské unie Beneluxu, SRN a Francouzské republiky o postupném odstraňování kontrol na společných hranicích ze 14. 6. </a:t>
            </a:r>
            <a:r>
              <a:rPr lang="cs-CZ" b="1" dirty="0"/>
              <a:t>1985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b="1" dirty="0"/>
              <a:t>Úmluva k provedení Dohody </a:t>
            </a:r>
            <a:r>
              <a:rPr lang="cs-CZ" dirty="0"/>
              <a:t>ze 14. 6. 1985 mezi vládami států Hospodářské unie Beneluxu, SRN a Francouzské republiky o postupném odstraňování kontrol na společných hranicích z 19. 6. </a:t>
            </a:r>
            <a:r>
              <a:rPr lang="cs-CZ" b="1" dirty="0"/>
              <a:t>1990</a:t>
            </a:r>
            <a:r>
              <a:rPr lang="cs-CZ" dirty="0"/>
              <a:t> – tzv. </a:t>
            </a:r>
            <a:r>
              <a:rPr lang="cs-CZ" b="1" dirty="0"/>
              <a:t>Schengenská prováděcí úmluva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b="1" dirty="0"/>
              <a:t>Původně klasickými mezinárodními smlouvami</a:t>
            </a:r>
            <a:r>
              <a:rPr lang="cs-CZ" dirty="0"/>
              <a:t>, které stály mimo tehdejší ES a svým způsobem obsahově předjímaly vývoj, k němuž později došlo v rámci EU. </a:t>
            </a:r>
            <a:r>
              <a:rPr lang="cs-CZ" b="1" dirty="0"/>
              <a:t>Nakonec byly začleněny do rámce EU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dirty="0"/>
              <a:t>Hlavním účelem byla </a:t>
            </a:r>
            <a:r>
              <a:rPr lang="cs-CZ" b="1" dirty="0"/>
              <a:t>realizace odstranění kontrol na společných státních hranicích členských států EU a kompenzace z toho plynoucích bezpečnostních rizik</a:t>
            </a:r>
            <a:r>
              <a:rPr lang="cs-CZ" dirty="0"/>
              <a:t>, a to mj. i posílením MJS v Schengenské prováděcí úmluvě. </a:t>
            </a:r>
          </a:p>
        </p:txBody>
      </p:sp>
    </p:spTree>
    <p:extLst>
      <p:ext uri="{BB962C8B-B14F-4D97-AF65-F5344CB8AC3E}">
        <p14:creationId xmlns:p14="http://schemas.microsoft.com/office/powerpoint/2010/main" val="272871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/>
              <a:t>Schengenská prováděcí úmluva</a:t>
            </a:r>
          </a:p>
          <a:p>
            <a:pPr algn="just">
              <a:buFontTx/>
              <a:buChar char="-"/>
            </a:pPr>
            <a:r>
              <a:rPr lang="cs-CZ" b="1" dirty="0"/>
              <a:t>doplnění úmluv Rady Evropy o MJS </a:t>
            </a:r>
            <a:r>
              <a:rPr lang="cs-CZ" dirty="0"/>
              <a:t>– Evropské úmluvy o vydávání, Evropské úmluvy o vzájemné pomoci ve věcech trestních (např. rozšíření rozsahu právní pomoci, přímý styk justičních orgánů, přímé zasílání procesních písemností adresátům do jiného smluvního státu) a Úmluvy o předávání odsouzených osob,</a:t>
            </a:r>
          </a:p>
          <a:p>
            <a:pPr algn="just">
              <a:buFontTx/>
              <a:buChar char="-"/>
            </a:pPr>
            <a:r>
              <a:rPr lang="cs-CZ" b="1" dirty="0"/>
              <a:t>úprava přeshraničního sledování a přeshraničního pronásledování </a:t>
            </a:r>
            <a:r>
              <a:rPr lang="cs-CZ" dirty="0"/>
              <a:t>(čl. 40 a 41), </a:t>
            </a:r>
          </a:p>
          <a:p>
            <a:pPr algn="just">
              <a:buFontTx/>
              <a:buChar char="-"/>
            </a:pPr>
            <a:r>
              <a:rPr lang="cs-CZ" b="1" dirty="0"/>
              <a:t>úprava překážky věci pravomocně rozhodnuté vůči rozhodnutím jiného smluvního státu </a:t>
            </a:r>
            <a:r>
              <a:rPr lang="cs-CZ" dirty="0"/>
              <a:t>(čl. 54 a n. a judikatura ESD, viz § 11/2 tr. ř.),</a:t>
            </a:r>
          </a:p>
          <a:p>
            <a:pPr algn="just">
              <a:buFontTx/>
              <a:buChar char="-"/>
            </a:pPr>
            <a:r>
              <a:rPr lang="cs-CZ" b="1" dirty="0"/>
              <a:t>„můstek“ mezi policejní spoluprací a právní pomocí</a:t>
            </a:r>
            <a:r>
              <a:rPr lang="cs-CZ" dirty="0"/>
              <a:t> (čl. 39/2, částečně nahrazeno Rozhodnutím 2006/960/SVV, viz § 20 ZMJS),</a:t>
            </a:r>
          </a:p>
          <a:p>
            <a:pPr algn="just">
              <a:buFontTx/>
              <a:buChar char="-"/>
            </a:pPr>
            <a:r>
              <a:rPr lang="cs-CZ" b="1" dirty="0"/>
              <a:t>Schengenský informační systém </a:t>
            </a:r>
            <a:r>
              <a:rPr lang="cs-CZ" dirty="0"/>
              <a:t>[původně upraven v Schengenské prováděcí úmluvě, nyní v nařízení (EU) 2018/1860, nařízení (EU) 2018/1861 a </a:t>
            </a:r>
            <a:r>
              <a:rPr lang="cs-CZ" b="1" dirty="0"/>
              <a:t>nařízení (EU) 2018/1862</a:t>
            </a:r>
            <a:r>
              <a:rPr lang="cs-CZ" dirty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3206435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3956</TotalTime>
  <Words>4750</Words>
  <Application>Microsoft Office PowerPoint</Application>
  <PresentationFormat>Předvádění na obrazovce (4:3)</PresentationFormat>
  <Paragraphs>179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Calibri</vt:lpstr>
      <vt:lpstr>Motiv sady Office</vt:lpstr>
      <vt:lpstr>Mezinárodní justiční spolupráce  ve věcech trestních  mezi členskými státy  Evropské unie</vt:lpstr>
      <vt:lpstr>Vymezení MJS</vt:lpstr>
      <vt:lpstr>Klasický systém MJS</vt:lpstr>
      <vt:lpstr>Klasický systém MJS</vt:lpstr>
      <vt:lpstr>Klasický systém MJS</vt:lpstr>
      <vt:lpstr>MJS mezi členskými státy EU</vt:lpstr>
      <vt:lpstr>MJS mezi členskými státy EU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RR 2002/584/SVV o evropském zatýkacím rozkazu</vt:lpstr>
      <vt:lpstr>RR 2002/584/SVV o evropském zatýkacím rozkazu</vt:lpstr>
      <vt:lpstr>RR 2002/584/SVV o evropském zatýkacím rozkazu</vt:lpstr>
      <vt:lpstr>Směrnice 2014/41/EU o evropském vyšetřovacím příkazu</vt:lpstr>
      <vt:lpstr>Směrnice 2014/41/EU o evropském vyšetřovacím příkazu</vt:lpstr>
      <vt:lpstr>Směrnice 2014/41/EU o evropském vyšetřovacím příkazu</vt:lpstr>
      <vt:lpstr>RR 2008/909/SVV – uznání a výkon – NEPO trest a ochranné opatření spojené se zbavením osobní svobody</vt:lpstr>
      <vt:lpstr>RR 2008/947/SVV – uznání a výkon – alternativní sankce</vt:lpstr>
      <vt:lpstr>RR 2005/214/SVV – uznání a výkon – peněžité sankce a jiná peněžitá plnění</vt:lpstr>
      <vt:lpstr>Další právní předpisy EU založené na zásadě vzájemného uznávání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pomoc podle ZMJS – vybrané otázky</dc:title>
  <dc:creator>Polák Přemysl JUDr. Ph.D.</dc:creator>
  <cp:lastModifiedBy>jfenyk@seznam.cz</cp:lastModifiedBy>
  <cp:revision>615</cp:revision>
  <cp:lastPrinted>2022-10-11T06:29:02Z</cp:lastPrinted>
  <dcterms:created xsi:type="dcterms:W3CDTF">2013-09-02T13:01:47Z</dcterms:created>
  <dcterms:modified xsi:type="dcterms:W3CDTF">2023-10-15T08:00:58Z</dcterms:modified>
</cp:coreProperties>
</file>