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3" r:id="rId3"/>
    <p:sldId id="304" r:id="rId4"/>
    <p:sldId id="305" r:id="rId5"/>
    <p:sldId id="288" r:id="rId6"/>
    <p:sldId id="274" r:id="rId7"/>
    <p:sldId id="289" r:id="rId8"/>
    <p:sldId id="306" r:id="rId9"/>
    <p:sldId id="312" r:id="rId10"/>
    <p:sldId id="307" r:id="rId11"/>
    <p:sldId id="309" r:id="rId12"/>
    <p:sldId id="310" r:id="rId13"/>
    <p:sldId id="313" r:id="rId14"/>
    <p:sldId id="314" r:id="rId15"/>
    <p:sldId id="315" r:id="rId16"/>
    <p:sldId id="316" r:id="rId17"/>
    <p:sldId id="317" r:id="rId18"/>
    <p:sldId id="269" r:id="rId1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5226" autoAdjust="0"/>
  </p:normalViewPr>
  <p:slideViewPr>
    <p:cSldViewPr snapToGrid="0">
      <p:cViewPr varScale="1">
        <p:scale>
          <a:sx n="62" d="100"/>
          <a:sy n="62" d="100"/>
        </p:scale>
        <p:origin x="1468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358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6670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515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1502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964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en-US" dirty="0"/>
              <a:t>Law of property &amp; intellectual property law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44113"/>
            <a:ext cx="8522680" cy="698497"/>
          </a:xfrm>
        </p:spPr>
        <p:txBody>
          <a:bodyPr/>
          <a:lstStyle/>
          <a:p>
            <a:r>
              <a:rPr lang="en-US" dirty="0"/>
              <a:t>Associated professor Pavel Koukal, Ph.D.</a:t>
            </a:r>
          </a:p>
          <a:p>
            <a:r>
              <a:rPr lang="en-US" dirty="0"/>
              <a:t>Faculty of Law, Masaryk University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D26874-A12D-34FF-51FF-7C89D24590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2FEFCF-5028-CDD1-C448-5910467C3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299865"/>
            <a:ext cx="8066301" cy="451576"/>
          </a:xfrm>
        </p:spPr>
        <p:txBody>
          <a:bodyPr/>
          <a:lstStyle/>
          <a:p>
            <a:pPr algn="ctr"/>
            <a:r>
              <a:rPr lang="cs-CZ" sz="3600" dirty="0"/>
              <a:t>In </a:t>
            </a:r>
            <a:r>
              <a:rPr lang="cs-CZ" sz="3600" dirty="0" err="1"/>
              <a:t>rem</a:t>
            </a:r>
            <a:r>
              <a:rPr lang="cs-CZ" sz="3600" dirty="0"/>
              <a:t> </a:t>
            </a:r>
            <a:r>
              <a:rPr lang="en-US" sz="3600" dirty="0"/>
              <a:t>Rights to the Property of Others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B60DBD3C-3070-8540-2975-A0669D0FC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9001"/>
            <a:ext cx="8066301" cy="4139998"/>
          </a:xfrm>
        </p:spPr>
        <p:txBody>
          <a:bodyPr/>
          <a:lstStyle/>
          <a:p>
            <a:r>
              <a:rPr lang="cs-CZ" sz="2400" dirty="0"/>
              <a:t>= </a:t>
            </a:r>
            <a:r>
              <a:rPr lang="en-US" sz="2400" dirty="0"/>
              <a:t>right</a:t>
            </a:r>
            <a:r>
              <a:rPr lang="cs-CZ" sz="2400" dirty="0"/>
              <a:t>s</a:t>
            </a:r>
            <a:r>
              <a:rPr lang="en-US" sz="2400" dirty="0"/>
              <a:t> of the beneficiary to another‘s property</a:t>
            </a:r>
            <a:endParaRPr lang="cs-CZ" sz="2400" dirty="0"/>
          </a:p>
          <a:p>
            <a:r>
              <a:rPr lang="cs-CZ" sz="2400" dirty="0" err="1"/>
              <a:t>Right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i="1" dirty="0" err="1"/>
              <a:t>superficies</a:t>
            </a:r>
            <a:r>
              <a:rPr lang="cs-CZ" sz="2400" dirty="0"/>
              <a:t> = </a:t>
            </a:r>
            <a:r>
              <a:rPr lang="cs-CZ" sz="2400" dirty="0" err="1"/>
              <a:t>right</a:t>
            </a:r>
            <a:r>
              <a:rPr lang="cs-CZ" sz="2400" dirty="0"/>
              <a:t> to build a </a:t>
            </a:r>
            <a:r>
              <a:rPr lang="cs-CZ" sz="2400" dirty="0" err="1"/>
              <a:t>building</a:t>
            </a:r>
            <a:r>
              <a:rPr lang="cs-CZ" sz="2400" dirty="0"/>
              <a:t> (Sec. 1240 Civil </a:t>
            </a:r>
            <a:r>
              <a:rPr lang="cs-CZ" sz="2400" dirty="0" err="1"/>
              <a:t>Code</a:t>
            </a:r>
            <a:r>
              <a:rPr lang="cs-CZ" sz="2400" dirty="0"/>
              <a:t>)</a:t>
            </a:r>
          </a:p>
          <a:p>
            <a:endParaRPr lang="cs-CZ" sz="2400" dirty="0"/>
          </a:p>
          <a:p>
            <a:r>
              <a:rPr lang="en-US" sz="2400" dirty="0"/>
              <a:t>Easements</a:t>
            </a:r>
            <a:r>
              <a:rPr lang="cs-CZ" sz="2400" dirty="0"/>
              <a:t> (Sec. 1257 Civil </a:t>
            </a:r>
            <a:r>
              <a:rPr lang="cs-CZ" sz="2400" dirty="0" err="1"/>
              <a:t>Code</a:t>
            </a:r>
            <a:r>
              <a:rPr lang="cs-CZ" sz="2400" dirty="0"/>
              <a:t>)</a:t>
            </a: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US" dirty="0"/>
              <a:t>Servitudes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Real burdens</a:t>
            </a:r>
            <a:endParaRPr lang="cs-CZ" dirty="0"/>
          </a:p>
          <a:p>
            <a:pPr lvl="1">
              <a:lnSpc>
                <a:spcPct val="150000"/>
              </a:lnSpc>
            </a:pPr>
            <a:endParaRPr lang="en-US" dirty="0"/>
          </a:p>
          <a:p>
            <a:r>
              <a:rPr lang="en-US" sz="2400" dirty="0"/>
              <a:t>Pledge</a:t>
            </a:r>
            <a:r>
              <a:rPr lang="cs-CZ" sz="2400" dirty="0"/>
              <a:t> (Sec. 1309 Civil </a:t>
            </a:r>
            <a:r>
              <a:rPr lang="cs-CZ" sz="2400" dirty="0" err="1"/>
              <a:t>Code</a:t>
            </a:r>
            <a:r>
              <a:rPr lang="cs-CZ" sz="2400" dirty="0"/>
              <a:t>)</a:t>
            </a:r>
            <a:endParaRPr lang="en-US" sz="24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59F90DDF-0044-49D4-B8BB-11EB286D40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pic>
        <p:nvPicPr>
          <p:cNvPr id="6146" name="Picture 2" descr="Právo stavby – výjimka z pravidla Povrch ustupuje půdě. Co to znamená?">
            <a:extLst>
              <a:ext uri="{FF2B5EF4-FFF2-40B4-BE49-F238E27FC236}">
                <a16:creationId xmlns:a16="http://schemas.microsoft.com/office/drawing/2014/main" id="{D5102F07-F859-4906-9C56-A1656DF69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98" y="4908075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66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2977424"/>
            <a:ext cx="8066301" cy="451576"/>
          </a:xfrm>
        </p:spPr>
        <p:txBody>
          <a:bodyPr/>
          <a:lstStyle/>
          <a:p>
            <a:pPr algn="ctr"/>
            <a:r>
              <a:rPr lang="en-US" dirty="0"/>
              <a:t>Intellectual Property Law</a:t>
            </a:r>
          </a:p>
        </p:txBody>
      </p:sp>
    </p:spTree>
    <p:extLst>
      <p:ext uri="{BB962C8B-B14F-4D97-AF65-F5344CB8AC3E}">
        <p14:creationId xmlns:p14="http://schemas.microsoft.com/office/powerpoint/2010/main" val="857402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1982DF-DB66-2CA8-9321-EE6D8E2693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BE66D4-860F-BDC0-AA21-2FA6810F28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55BC6D-E266-76AD-B584-3319BC0FB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General </a:t>
            </a:r>
            <a:r>
              <a:rPr lang="cs-CZ" dirty="0" err="1"/>
              <a:t>Overview</a:t>
            </a:r>
            <a:endParaRPr lang="en-US" dirty="0"/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190DACFD-C1AC-86EE-8685-14160024D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4" y="1250214"/>
            <a:ext cx="8066301" cy="4139998"/>
          </a:xfrm>
        </p:spPr>
        <p:txBody>
          <a:bodyPr/>
          <a:lstStyle/>
          <a:p>
            <a:r>
              <a:rPr lang="en-US" sz="1800" dirty="0"/>
              <a:t>Intellectual property = results created by human intellectual or economic activity</a:t>
            </a:r>
          </a:p>
          <a:p>
            <a:r>
              <a:rPr lang="en-US" sz="1800" dirty="0"/>
              <a:t>Characteristics of intellectual property assets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Immaterial nature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Ubiquity = present anywhere and at any time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Vs. legal principle of territoriality of intellectual property protection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Non-</a:t>
            </a:r>
            <a:r>
              <a:rPr lang="en-US" sz="1600" dirty="0" err="1"/>
              <a:t>rivality</a:t>
            </a:r>
            <a:endParaRPr lang="en-US" sz="1600" dirty="0"/>
          </a:p>
          <a:p>
            <a:r>
              <a:rPr lang="en-US" sz="1800" dirty="0"/>
              <a:t>Intellectual Property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Copyright (author‘s right) – research publications, software, literary works, movies etc.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Industrial property rights – patented inventions, trademark, industrial designs, designations of origin</a:t>
            </a:r>
            <a:endParaRPr lang="en-US" sz="800" dirty="0"/>
          </a:p>
          <a:p>
            <a:r>
              <a:rPr lang="en-US" sz="1800" dirty="0"/>
              <a:t>World intellectual Property organization (WIPO), EUIPO, EPO, WTO</a:t>
            </a:r>
          </a:p>
        </p:txBody>
      </p:sp>
    </p:spTree>
    <p:extLst>
      <p:ext uri="{BB962C8B-B14F-4D97-AF65-F5344CB8AC3E}">
        <p14:creationId xmlns:p14="http://schemas.microsoft.com/office/powerpoint/2010/main" val="896639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2D6EF-6FD1-6634-E824-49D6A6338F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8C19D-F30C-C611-994A-A10311AF8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Copyright</a:t>
            </a:r>
            <a:endParaRPr lang="en-US" dirty="0"/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48F20EEC-9372-012C-B16B-CA4332FB3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70" y="1343718"/>
            <a:ext cx="8066301" cy="4139998"/>
          </a:xfrm>
        </p:spPr>
        <p:txBody>
          <a:bodyPr/>
          <a:lstStyle/>
          <a:p>
            <a:r>
              <a:rPr lang="cs-CZ" sz="2000" dirty="0" err="1"/>
              <a:t>Act</a:t>
            </a:r>
            <a:r>
              <a:rPr lang="cs-CZ" sz="2000" dirty="0"/>
              <a:t>. No. 121/2000 </a:t>
            </a:r>
            <a:r>
              <a:rPr lang="cs-CZ" sz="2000" dirty="0" err="1"/>
              <a:t>Coll</a:t>
            </a:r>
            <a:r>
              <a:rPr lang="cs-CZ" sz="2000" dirty="0"/>
              <a:t>., </a:t>
            </a:r>
            <a:r>
              <a:rPr lang="en-US" sz="2000" dirty="0"/>
              <a:t>on Copyright and Related Rights and on Amendments to Certain Acts (Copyright Act)</a:t>
            </a:r>
            <a:endParaRPr lang="cs-CZ" sz="2000" dirty="0"/>
          </a:p>
          <a:p>
            <a:r>
              <a:rPr lang="en-US" sz="2000" dirty="0"/>
              <a:t>Copyright = protection of author‘s work (books, software, photos, </a:t>
            </a:r>
            <a:r>
              <a:rPr lang="cs-CZ" sz="2000" dirty="0" err="1"/>
              <a:t>dramatical</a:t>
            </a:r>
            <a:r>
              <a:rPr lang="cs-CZ" sz="2000" dirty="0"/>
              <a:t> </a:t>
            </a:r>
            <a:r>
              <a:rPr lang="cs-CZ" sz="2000" dirty="0" err="1"/>
              <a:t>works</a:t>
            </a:r>
            <a:r>
              <a:rPr lang="cs-CZ" sz="2000" dirty="0"/>
              <a:t> </a:t>
            </a:r>
            <a:r>
              <a:rPr lang="en-US" sz="2000" dirty="0"/>
              <a:t>etc.)</a:t>
            </a:r>
          </a:p>
          <a:p>
            <a:r>
              <a:rPr lang="en-US" sz="2000" dirty="0"/>
              <a:t>Protection arises from the moment of creation of the work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author - only a natural person</a:t>
            </a:r>
          </a:p>
          <a:p>
            <a:r>
              <a:rPr lang="en-US" sz="2000" dirty="0"/>
              <a:t>Duration: life of the author+70 years</a:t>
            </a:r>
          </a:p>
          <a:p>
            <a:r>
              <a:rPr lang="en-US" sz="2000" dirty="0"/>
              <a:t>Copyright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Moral</a:t>
            </a:r>
            <a:r>
              <a:rPr lang="cs-CZ" sz="1800" dirty="0"/>
              <a:t> </a:t>
            </a:r>
            <a:r>
              <a:rPr lang="en-US" sz="1800" dirty="0"/>
              <a:t>rights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Economic</a:t>
            </a:r>
            <a:r>
              <a:rPr lang="cs-CZ" sz="1800" dirty="0"/>
              <a:t> </a:t>
            </a:r>
            <a:r>
              <a:rPr lang="en-US" sz="1800" dirty="0"/>
              <a:t>rights</a:t>
            </a:r>
          </a:p>
          <a:p>
            <a:r>
              <a:rPr lang="cs-CZ" sz="2000" dirty="0" err="1"/>
              <a:t>Collecting</a:t>
            </a:r>
            <a:r>
              <a:rPr lang="cs-CZ" sz="2000" dirty="0"/>
              <a:t> </a:t>
            </a:r>
            <a:r>
              <a:rPr lang="cs-CZ" sz="2000" dirty="0" err="1"/>
              <a:t>societies</a:t>
            </a:r>
            <a:r>
              <a:rPr lang="cs-CZ" sz="2000" dirty="0"/>
              <a:t> (</a:t>
            </a:r>
            <a:r>
              <a:rPr lang="cs-CZ" sz="2000" dirty="0" err="1"/>
              <a:t>collective</a:t>
            </a:r>
            <a:r>
              <a:rPr lang="cs-CZ" sz="2000" dirty="0"/>
              <a:t> management </a:t>
            </a:r>
            <a:r>
              <a:rPr lang="cs-CZ" sz="2000" dirty="0" err="1"/>
              <a:t>organizations</a:t>
            </a:r>
            <a:r>
              <a:rPr lang="cs-CZ" sz="2000" dirty="0"/>
              <a:t>)</a:t>
            </a:r>
            <a:endParaRPr lang="cs-CZ" sz="1800" dirty="0"/>
          </a:p>
          <a:p>
            <a:pPr lvl="1"/>
            <a:endParaRPr lang="cs-CZ" sz="1000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DDC3DF14-FF01-422E-B38C-294FE2B6C3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sp>
        <p:nvSpPr>
          <p:cNvPr id="5" name="AutoShape 2" descr="Copyright 101 | University of Cape Town">
            <a:extLst>
              <a:ext uri="{FF2B5EF4-FFF2-40B4-BE49-F238E27FC236}">
                <a16:creationId xmlns:a16="http://schemas.microsoft.com/office/drawing/2014/main" id="{34F75D27-8547-48C3-B2FC-9F9BC3F18E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8" name="Picture 6" descr="Copyright Infringement Pitfalls in the Online Arena | Expert Commentary |  IRMI.com">
            <a:extLst>
              <a:ext uri="{FF2B5EF4-FFF2-40B4-BE49-F238E27FC236}">
                <a16:creationId xmlns:a16="http://schemas.microsoft.com/office/drawing/2014/main" id="{E2946E2C-0662-4CC6-943E-F85320E1B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304" y="5941929"/>
            <a:ext cx="1317299" cy="8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938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7ECF1-3F9F-4541-7351-E2F8EB2FB8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51061" y="6240701"/>
            <a:ext cx="189033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312727-4504-F4AF-749A-47A6BA57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Patent </a:t>
            </a:r>
            <a:r>
              <a:rPr lang="cs-CZ" dirty="0" err="1"/>
              <a:t>Protection</a:t>
            </a:r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E0BE829-C5EA-BC31-3CF4-7CA22D16B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9001"/>
            <a:ext cx="8066301" cy="4139998"/>
          </a:xfrm>
        </p:spPr>
        <p:txBody>
          <a:bodyPr/>
          <a:lstStyle/>
          <a:p>
            <a:r>
              <a:rPr lang="cs-CZ" sz="1800" dirty="0" err="1"/>
              <a:t>Act</a:t>
            </a:r>
            <a:r>
              <a:rPr lang="cs-CZ" sz="1800" dirty="0"/>
              <a:t>. No. 527/2000 </a:t>
            </a:r>
            <a:r>
              <a:rPr lang="cs-CZ" sz="1800" dirty="0" err="1"/>
              <a:t>Coll</a:t>
            </a:r>
            <a:r>
              <a:rPr lang="cs-CZ" sz="1800" dirty="0"/>
              <a:t>., </a:t>
            </a:r>
            <a:r>
              <a:rPr lang="en-US" sz="1800" dirty="0"/>
              <a:t>on Inventions and Rationalization Proposals</a:t>
            </a:r>
            <a:endParaRPr lang="cs-CZ" sz="1800" dirty="0"/>
          </a:p>
          <a:p>
            <a:r>
              <a:rPr lang="en-US" sz="1800" dirty="0"/>
              <a:t>Patent = right of an </a:t>
            </a:r>
            <a:r>
              <a:rPr lang="cs-CZ" sz="1800" dirty="0"/>
              <a:t>patent </a:t>
            </a:r>
            <a:r>
              <a:rPr lang="en-US" sz="1800" dirty="0"/>
              <a:t>owner to exclude others from using their invention</a:t>
            </a:r>
          </a:p>
          <a:p>
            <a:r>
              <a:rPr lang="en-US" sz="1800" dirty="0"/>
              <a:t>Requirements for patentability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Novelty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Non-obviousness (inventive step)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Industrial applicability</a:t>
            </a:r>
          </a:p>
          <a:p>
            <a:r>
              <a:rPr lang="en-US" sz="1800" dirty="0"/>
              <a:t>(Non)Patentable inventions</a:t>
            </a:r>
          </a:p>
          <a:p>
            <a:r>
              <a:rPr lang="en-US" sz="1800" dirty="0"/>
              <a:t>Procedure - </a:t>
            </a:r>
            <a:r>
              <a:rPr lang="en-US" sz="1600" dirty="0"/>
              <a:t>The Industrial Property Office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patent application + description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fee payment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publication </a:t>
            </a:r>
          </a:p>
          <a:p>
            <a:r>
              <a:rPr lang="cs-CZ" sz="1800" dirty="0" err="1"/>
              <a:t>Duration</a:t>
            </a:r>
            <a:r>
              <a:rPr lang="cs-CZ" sz="1800" dirty="0"/>
              <a:t> </a:t>
            </a:r>
            <a:r>
              <a:rPr lang="en-US" sz="1800" dirty="0"/>
              <a:t>of the patent </a:t>
            </a:r>
            <a:r>
              <a:rPr lang="cs-CZ" sz="1800" dirty="0" err="1"/>
              <a:t>protection</a:t>
            </a:r>
            <a:r>
              <a:rPr lang="cs-CZ" sz="1800" dirty="0"/>
              <a:t> </a:t>
            </a:r>
            <a:r>
              <a:rPr lang="en-US" sz="1800" dirty="0"/>
              <a:t>– 20 years</a:t>
            </a:r>
            <a:endParaRPr lang="cs-CZ" sz="2000" dirty="0"/>
          </a:p>
          <a:p>
            <a:endParaRPr lang="cs-CZ" sz="2000" dirty="0"/>
          </a:p>
          <a:p>
            <a:endParaRPr lang="cs-CZ" sz="1800" dirty="0"/>
          </a:p>
          <a:p>
            <a:pPr lvl="1"/>
            <a:endParaRPr lang="cs-CZ" sz="1000" dirty="0"/>
          </a:p>
          <a:p>
            <a:endParaRPr lang="cs-CZ" sz="18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737D68D3-298B-4AD7-8B41-5D43AB40C2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40701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pic>
        <p:nvPicPr>
          <p:cNvPr id="2050" name="Picture 2" descr="The 10 Must-Have Ingredients for a Successful Invention">
            <a:extLst>
              <a:ext uri="{FF2B5EF4-FFF2-40B4-BE49-F238E27FC236}">
                <a16:creationId xmlns:a16="http://schemas.microsoft.com/office/drawing/2014/main" id="{61E0C4B8-FCF7-4916-9840-95B55DDA1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767" y="5805196"/>
            <a:ext cx="1308894" cy="87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275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CE5860-15AB-3E25-4FAF-873C3A546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7CFF0E-431E-5AF2-9A4B-3239F6701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Trademarks</a:t>
            </a:r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15D6D93-621D-9458-171D-F07AF9F5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70" y="1358900"/>
            <a:ext cx="8066088" cy="4140200"/>
          </a:xfrm>
        </p:spPr>
        <p:txBody>
          <a:bodyPr/>
          <a:lstStyle/>
          <a:p>
            <a:r>
              <a:rPr lang="cs-CZ" sz="1600" dirty="0" err="1"/>
              <a:t>Act</a:t>
            </a:r>
            <a:r>
              <a:rPr lang="cs-CZ" sz="1600" dirty="0"/>
              <a:t>. No. 441/2003 </a:t>
            </a:r>
            <a:r>
              <a:rPr lang="cs-CZ" sz="1600" dirty="0" err="1"/>
              <a:t>Coll</a:t>
            </a:r>
            <a:r>
              <a:rPr lang="cs-CZ" sz="1600" dirty="0"/>
              <a:t>., </a:t>
            </a:r>
            <a:r>
              <a:rPr lang="en-US" sz="1600" dirty="0"/>
              <a:t>on Trade Marks and on Amendments to Act No. 6/2002 Coll., on Courts, Judges, Presidents and the State Administration of Courts and on Amendment to Some Other Acts (Act on Courts and Judges) </a:t>
            </a:r>
            <a:endParaRPr lang="cs-CZ" sz="1600" dirty="0"/>
          </a:p>
          <a:p>
            <a:r>
              <a:rPr lang="en-US" sz="1800" dirty="0"/>
              <a:t>Trademark = sign </a:t>
            </a:r>
            <a:r>
              <a:rPr lang="cs-CZ" sz="1800" dirty="0" err="1"/>
              <a:t>with</a:t>
            </a:r>
            <a:r>
              <a:rPr lang="cs-CZ" sz="1800" dirty="0"/>
              <a:t> a </a:t>
            </a:r>
            <a:r>
              <a:rPr lang="cs-CZ" sz="1800" dirty="0" err="1"/>
              <a:t>distinctive</a:t>
            </a:r>
            <a:r>
              <a:rPr lang="cs-CZ" sz="1800" dirty="0"/>
              <a:t> </a:t>
            </a:r>
            <a:r>
              <a:rPr lang="cs-CZ" sz="1800" dirty="0" err="1"/>
              <a:t>character</a:t>
            </a:r>
            <a:r>
              <a:rPr lang="cs-CZ" sz="1800" dirty="0"/>
              <a:t> </a:t>
            </a:r>
            <a:r>
              <a:rPr lang="en-US" sz="1800" dirty="0"/>
              <a:t>designating a certain product</a:t>
            </a:r>
            <a:r>
              <a:rPr lang="cs-CZ" sz="1800" dirty="0"/>
              <a:t>s</a:t>
            </a:r>
            <a:r>
              <a:rPr lang="en-US" sz="1800" dirty="0"/>
              <a:t> </a:t>
            </a:r>
            <a:r>
              <a:rPr lang="cs-CZ" sz="1800" dirty="0" err="1"/>
              <a:t>or</a:t>
            </a:r>
            <a:r>
              <a:rPr lang="cs-CZ" sz="1800" dirty="0"/>
              <a:t> </a:t>
            </a:r>
            <a:r>
              <a:rPr lang="cs-CZ" sz="1800" dirty="0" err="1"/>
              <a:t>services</a:t>
            </a:r>
            <a:endParaRPr lang="en-US" sz="1800" dirty="0"/>
          </a:p>
          <a:p>
            <a:r>
              <a:rPr lang="en-US" sz="1800" dirty="0"/>
              <a:t>Rights of a trademark owner</a:t>
            </a:r>
          </a:p>
          <a:p>
            <a:r>
              <a:rPr lang="en-US" sz="1800" dirty="0"/>
              <a:t>Requirements for trademark protection</a:t>
            </a:r>
            <a:endParaRPr lang="en-US" sz="10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Distinctiveness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Registrability in Trademarks Register</a:t>
            </a:r>
          </a:p>
          <a:p>
            <a:r>
              <a:rPr lang="en-US" sz="1800" dirty="0"/>
              <a:t>Procedure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application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fee payment</a:t>
            </a:r>
            <a:endParaRPr lang="cs-CZ" sz="1600" dirty="0"/>
          </a:p>
          <a:p>
            <a:pPr lvl="1">
              <a:lnSpc>
                <a:spcPct val="150000"/>
              </a:lnSpc>
            </a:pPr>
            <a:endParaRPr lang="en-US" sz="1600" dirty="0"/>
          </a:p>
          <a:p>
            <a:r>
              <a:rPr lang="en-US" sz="1800" dirty="0"/>
              <a:t>Validity of trademark – 10 years, may be extended for another 10 years</a:t>
            </a:r>
          </a:p>
          <a:p>
            <a:pPr lvl="1"/>
            <a:endParaRPr lang="cs-CZ" sz="12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1800" dirty="0"/>
          </a:p>
          <a:p>
            <a:pPr lvl="1"/>
            <a:endParaRPr lang="cs-CZ" sz="1000" dirty="0"/>
          </a:p>
          <a:p>
            <a:endParaRPr lang="cs-CZ" sz="18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9F300AC-2B7A-40DE-8DFD-B5B136FD67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40135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F44E515-F9ED-4B6A-87E5-36B74126C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7630" y="284343"/>
            <a:ext cx="1234487" cy="69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122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C6F0A8-86F7-318D-C160-F57C64EAF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2488C0-A85C-E50F-1CCA-6984ED3FE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Industrial Designs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A43A8EA-3E29-2C92-55D1-9A0A5681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358900"/>
            <a:ext cx="8066088" cy="4140200"/>
          </a:xfrm>
        </p:spPr>
        <p:txBody>
          <a:bodyPr/>
          <a:lstStyle/>
          <a:p>
            <a:r>
              <a:rPr lang="cs-CZ" sz="1800" dirty="0" err="1"/>
              <a:t>Act</a:t>
            </a:r>
            <a:r>
              <a:rPr lang="cs-CZ" sz="1800" dirty="0"/>
              <a:t>. No. 207/2000 </a:t>
            </a:r>
            <a:r>
              <a:rPr lang="cs-CZ" sz="1800" dirty="0" err="1"/>
              <a:t>Coll</a:t>
            </a:r>
            <a:r>
              <a:rPr lang="cs-CZ" sz="1800" dirty="0"/>
              <a:t>., </a:t>
            </a:r>
            <a:r>
              <a:rPr lang="en-US" sz="1800" dirty="0"/>
              <a:t>on the Protection of Industrial Designs</a:t>
            </a:r>
            <a:endParaRPr lang="cs-CZ" sz="1800" dirty="0"/>
          </a:p>
          <a:p>
            <a:r>
              <a:rPr lang="en-US" sz="1800" dirty="0"/>
              <a:t>Industrial design</a:t>
            </a:r>
            <a:r>
              <a:rPr lang="cs-CZ" sz="1800" dirty="0"/>
              <a:t>s</a:t>
            </a:r>
            <a:r>
              <a:rPr lang="en-US" sz="1800" dirty="0"/>
              <a:t> = protects an aesthetical appearance of a product</a:t>
            </a:r>
          </a:p>
          <a:p>
            <a:r>
              <a:rPr lang="en-US" sz="1800" dirty="0"/>
              <a:t>Requirements for registration</a:t>
            </a:r>
          </a:p>
          <a:p>
            <a:pPr lvl="1"/>
            <a:r>
              <a:rPr lang="en-US" sz="1000" dirty="0"/>
              <a:t>Novelty</a:t>
            </a:r>
          </a:p>
          <a:p>
            <a:pPr lvl="1"/>
            <a:r>
              <a:rPr lang="en-US" sz="1000" dirty="0"/>
              <a:t>Individuality = must not give the same impression</a:t>
            </a:r>
          </a:p>
          <a:p>
            <a:r>
              <a:rPr lang="en-US" sz="1800" dirty="0"/>
              <a:t>Procedure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The Industrial Property office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application form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fee payment</a:t>
            </a:r>
          </a:p>
          <a:p>
            <a:r>
              <a:rPr lang="en-US" sz="1800" dirty="0"/>
              <a:t>Protection period – 5 years, may be extended up to 25 years</a:t>
            </a:r>
          </a:p>
          <a:p>
            <a:r>
              <a:rPr lang="cs-CZ" sz="1800" dirty="0"/>
              <a:t>EU u</a:t>
            </a:r>
            <a:r>
              <a:rPr lang="en-US" sz="1800" dirty="0" err="1"/>
              <a:t>nregist</a:t>
            </a:r>
            <a:r>
              <a:rPr lang="cs-CZ" sz="1800" dirty="0"/>
              <a:t>e</a:t>
            </a:r>
            <a:r>
              <a:rPr lang="en-US" sz="1800" dirty="0"/>
              <a:t>red industrial design</a:t>
            </a:r>
            <a:r>
              <a:rPr lang="cs-CZ" sz="1800" dirty="0"/>
              <a:t>s</a:t>
            </a:r>
            <a:endParaRPr lang="en-US" sz="1800" dirty="0"/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A8D3A79-3925-4298-8FD7-EBDAA92C5A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40135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pic>
        <p:nvPicPr>
          <p:cNvPr id="4100" name="Picture 4" descr="Fiat Panda 40th Anniversary Design Sketches IAAD - Car Body Design">
            <a:extLst>
              <a:ext uri="{FF2B5EF4-FFF2-40B4-BE49-F238E27FC236}">
                <a16:creationId xmlns:a16="http://schemas.microsoft.com/office/drawing/2014/main" id="{B5C46EA3-FBCE-4425-8F54-9D91DC813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633" y="494569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088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6179F7-B72F-31EB-E5A3-4C0E247032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7A1CCFA5-A96A-4B5B-ED6F-3BF7F7F9F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4" y="1866935"/>
            <a:ext cx="8066088" cy="4140200"/>
          </a:xfrm>
        </p:spPr>
        <p:txBody>
          <a:bodyPr/>
          <a:lstStyle/>
          <a:p>
            <a:r>
              <a:rPr lang="cs-CZ" sz="1600" dirty="0" err="1"/>
              <a:t>Act</a:t>
            </a:r>
            <a:r>
              <a:rPr lang="cs-CZ" sz="1600" dirty="0"/>
              <a:t>. No. 452/2001 </a:t>
            </a:r>
            <a:r>
              <a:rPr lang="cs-CZ" sz="1600" dirty="0" err="1"/>
              <a:t>Coll</a:t>
            </a:r>
            <a:r>
              <a:rPr lang="cs-CZ" sz="1600" dirty="0"/>
              <a:t>., </a:t>
            </a:r>
            <a:r>
              <a:rPr lang="en-US" sz="1600" dirty="0"/>
              <a:t>on the Protection of Designations of Origin and Geographical Indications and on the Amendment to the Act on Consumer Protection </a:t>
            </a:r>
            <a:endParaRPr lang="cs-CZ" sz="1600" dirty="0"/>
          </a:p>
          <a:p>
            <a:r>
              <a:rPr lang="en-US" sz="1600" dirty="0"/>
              <a:t>Designation of origin = protects the name of the product that must be prepared, processed and produced in certain geographical region</a:t>
            </a:r>
          </a:p>
          <a:p>
            <a:r>
              <a:rPr lang="en-US" sz="1600" dirty="0"/>
              <a:t>Geographical indications = protects the names of product that is at least prepared or processed or produced in certain geographical region</a:t>
            </a:r>
          </a:p>
          <a:p>
            <a:r>
              <a:rPr lang="en-US" sz="1600" dirty="0"/>
              <a:t>Procedure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The Industrial Property </a:t>
            </a:r>
            <a:r>
              <a:rPr lang="en-US" sz="1400" dirty="0" err="1"/>
              <a:t>offce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/>
              <a:t>Group of people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application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fee payment</a:t>
            </a:r>
          </a:p>
          <a:p>
            <a:r>
              <a:rPr lang="en-US" sz="1600" dirty="0"/>
              <a:t>Protection period - unlimited</a:t>
            </a:r>
          </a:p>
          <a:p>
            <a:pPr lvl="1"/>
            <a:endParaRPr lang="cs-CZ" sz="1000" dirty="0"/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A79DA364-E7A5-45FF-AD37-AB3690945B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40135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913E5C58-50A4-402C-B393-9CD1BA2C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Designation of Origin, Geographical Designations</a:t>
            </a:r>
          </a:p>
        </p:txBody>
      </p:sp>
      <p:pic>
        <p:nvPicPr>
          <p:cNvPr id="5124" name="Picture 4" descr="Gorgonzola – Wikipedie">
            <a:extLst>
              <a:ext uri="{FF2B5EF4-FFF2-40B4-BE49-F238E27FC236}">
                <a16:creationId xmlns:a16="http://schemas.microsoft.com/office/drawing/2014/main" id="{F870A4FF-DCCD-4FF2-9757-482523DAF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50101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576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 err="1"/>
              <a:t>Thank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attention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684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235611-2DCA-7AC5-4370-EB7CB2C40D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CB2D4A-6595-535D-9A5B-E6CAA545F0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22F9ED-0E2B-011A-9C2C-08F64A39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FD5324-0E79-C9C6-7EA2-D90BAA5C2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70761"/>
            <a:ext cx="8066301" cy="4139998"/>
          </a:xfrm>
        </p:spPr>
        <p:txBody>
          <a:bodyPr/>
          <a:lstStyle/>
          <a:p>
            <a:r>
              <a:rPr lang="en-US" sz="1600" dirty="0"/>
              <a:t>Common </a:t>
            </a:r>
            <a:r>
              <a:rPr lang="cs-CZ" sz="1600" dirty="0" err="1"/>
              <a:t>principles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400" dirty="0"/>
              <a:t>Introduction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Characteristics</a:t>
            </a:r>
            <a:r>
              <a:rPr lang="cs-CZ" sz="1400" dirty="0"/>
              <a:t> </a:t>
            </a:r>
            <a:r>
              <a:rPr lang="en-US" sz="1400" dirty="0"/>
              <a:t>of absolute property rights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Sources of law</a:t>
            </a:r>
          </a:p>
          <a:p>
            <a:r>
              <a:rPr lang="en-US" sz="1600" dirty="0"/>
              <a:t>Law of property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Possession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Right of ownership</a:t>
            </a:r>
          </a:p>
          <a:p>
            <a:pPr lvl="1">
              <a:lnSpc>
                <a:spcPct val="150000"/>
              </a:lnSpc>
            </a:pPr>
            <a:r>
              <a:rPr lang="cs-CZ" sz="1400" dirty="0"/>
              <a:t>Joint </a:t>
            </a:r>
            <a:r>
              <a:rPr lang="cs-CZ" sz="1400" dirty="0" err="1"/>
              <a:t>ownership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/>
              <a:t>Rights in rem to another person‘s property</a:t>
            </a:r>
          </a:p>
          <a:p>
            <a:r>
              <a:rPr lang="en-US" sz="1600" dirty="0"/>
              <a:t>Intellectual property law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Introduction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Copyright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Industrial property rights</a:t>
            </a:r>
            <a:r>
              <a:rPr lang="cs-CZ" sz="1400" dirty="0"/>
              <a:t> (</a:t>
            </a:r>
            <a:r>
              <a:rPr lang="cs-CZ" sz="1400" dirty="0" err="1"/>
              <a:t>patents</a:t>
            </a:r>
            <a:r>
              <a:rPr lang="cs-CZ" sz="1400" dirty="0"/>
              <a:t>, </a:t>
            </a:r>
            <a:r>
              <a:rPr lang="cs-CZ" sz="1400" dirty="0" err="1"/>
              <a:t>industrial</a:t>
            </a:r>
            <a:r>
              <a:rPr lang="cs-CZ" sz="1400" dirty="0"/>
              <a:t> </a:t>
            </a:r>
            <a:r>
              <a:rPr lang="cs-CZ" sz="1400" dirty="0" err="1"/>
              <a:t>designs</a:t>
            </a:r>
            <a:r>
              <a:rPr lang="cs-CZ" sz="1400" dirty="0"/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5770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F7E3F2-4096-15DE-B7C8-D32B20BD58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746F7F-C523-6202-9CF7-7F53D68E0F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2EE764-D97C-7445-B81D-D2187B7DC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87" y="372059"/>
            <a:ext cx="8066301" cy="451576"/>
          </a:xfrm>
        </p:spPr>
        <p:txBody>
          <a:bodyPr/>
          <a:lstStyle/>
          <a:p>
            <a:pPr algn="ctr"/>
            <a:r>
              <a:rPr lang="en-US" dirty="0"/>
              <a:t>Things </a:t>
            </a:r>
            <a:r>
              <a:rPr lang="cs-CZ" dirty="0"/>
              <a:t>(</a:t>
            </a:r>
            <a:r>
              <a:rPr lang="cs-CZ" dirty="0" err="1"/>
              <a:t>Objects</a:t>
            </a:r>
            <a:r>
              <a:rPr lang="cs-CZ" dirty="0"/>
              <a:t>) </a:t>
            </a:r>
            <a:r>
              <a:rPr lang="en-US" dirty="0"/>
              <a:t>in a Legal Sense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5A837E-9291-958C-4C3F-83E822F0C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1502840"/>
            <a:ext cx="8066301" cy="413999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sz="1800" dirty="0" err="1"/>
              <a:t>Private</a:t>
            </a:r>
            <a:r>
              <a:rPr lang="cs-CZ" sz="1800" dirty="0"/>
              <a:t> (civil) </a:t>
            </a:r>
            <a:r>
              <a:rPr lang="cs-CZ" sz="1800" dirty="0" err="1"/>
              <a:t>law</a:t>
            </a:r>
            <a:r>
              <a:rPr lang="cs-CZ" sz="1800" dirty="0"/>
              <a:t>, Civil </a:t>
            </a:r>
            <a:r>
              <a:rPr lang="cs-CZ" sz="1800" dirty="0" err="1"/>
              <a:t>Code</a:t>
            </a:r>
            <a:r>
              <a:rPr lang="cs-CZ" sz="1800" dirty="0"/>
              <a:t> (</a:t>
            </a:r>
            <a:r>
              <a:rPr lang="cs-CZ" sz="1800" dirty="0" err="1"/>
              <a:t>Act</a:t>
            </a:r>
            <a:r>
              <a:rPr lang="cs-CZ" sz="1800" dirty="0"/>
              <a:t>. No. 89/2012 </a:t>
            </a:r>
            <a:r>
              <a:rPr lang="cs-CZ" sz="1800" dirty="0" err="1"/>
              <a:t>Coll</a:t>
            </a:r>
            <a:r>
              <a:rPr lang="cs-CZ" sz="1800" dirty="0"/>
              <a:t>.)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Private right</a:t>
            </a:r>
            <a:r>
              <a:rPr lang="cs-CZ" sz="1800" dirty="0"/>
              <a:t>s</a:t>
            </a:r>
            <a:endParaRPr lang="en-US" sz="1800" dirty="0"/>
          </a:p>
          <a:p>
            <a:pPr lvl="1">
              <a:lnSpc>
                <a:spcPct val="200000"/>
              </a:lnSpc>
            </a:pPr>
            <a:r>
              <a:rPr lang="en-US" sz="1600" dirty="0"/>
              <a:t>Personal right</a:t>
            </a:r>
            <a:r>
              <a:rPr lang="cs-CZ" sz="1600" dirty="0"/>
              <a:t>s</a:t>
            </a:r>
            <a:r>
              <a:rPr lang="en-US" sz="1600" dirty="0"/>
              <a:t> – related to the person</a:t>
            </a:r>
            <a:endParaRPr lang="en-US" sz="700" dirty="0"/>
          </a:p>
          <a:p>
            <a:pPr lvl="1">
              <a:lnSpc>
                <a:spcPct val="200000"/>
              </a:lnSpc>
            </a:pPr>
            <a:r>
              <a:rPr lang="en-US" sz="1600" dirty="0"/>
              <a:t>Property right</a:t>
            </a:r>
            <a:r>
              <a:rPr lang="cs-CZ" sz="1600" dirty="0"/>
              <a:t>s</a:t>
            </a:r>
            <a:r>
              <a:rPr lang="en-US" sz="1600" dirty="0"/>
              <a:t> – bound to the thing (objects in legal sense)</a:t>
            </a:r>
          </a:p>
          <a:p>
            <a:pPr>
              <a:lnSpc>
                <a:spcPct val="200000"/>
              </a:lnSpc>
            </a:pPr>
            <a:r>
              <a:rPr lang="en-US" sz="1800" i="1" dirty="0"/>
              <a:t>Thing</a:t>
            </a:r>
            <a:r>
              <a:rPr lang="cs-CZ" sz="1800" i="1" dirty="0"/>
              <a:t>s</a:t>
            </a:r>
            <a:r>
              <a:rPr lang="en-US" sz="1800" i="1" dirty="0"/>
              <a:t> </a:t>
            </a:r>
            <a:r>
              <a:rPr lang="cs-CZ" sz="1800" i="1" dirty="0"/>
              <a:t>(</a:t>
            </a:r>
            <a:r>
              <a:rPr lang="cs-CZ" sz="1800" i="1" dirty="0" err="1"/>
              <a:t>objects</a:t>
            </a:r>
            <a:r>
              <a:rPr lang="cs-CZ" sz="1800" i="1" dirty="0"/>
              <a:t>) </a:t>
            </a:r>
            <a:r>
              <a:rPr lang="en-US" sz="1800" i="1" dirty="0"/>
              <a:t>in a legal sense</a:t>
            </a:r>
          </a:p>
          <a:p>
            <a:pPr lvl="1">
              <a:lnSpc>
                <a:spcPct val="200000"/>
              </a:lnSpc>
            </a:pPr>
            <a:r>
              <a:rPr lang="en-US" sz="1600" dirty="0"/>
              <a:t>Legal definition – section 489 of Act No 89/2012 Coll., the Civil code</a:t>
            </a:r>
          </a:p>
          <a:p>
            <a:pPr lvl="1">
              <a:lnSpc>
                <a:spcPct val="150000"/>
              </a:lnSpc>
            </a:pPr>
            <a:r>
              <a:rPr lang="cs-CZ" sz="1600" dirty="0" err="1"/>
              <a:t>Distinction</a:t>
            </a:r>
            <a:r>
              <a:rPr lang="en-US" sz="1600" dirty="0"/>
              <a:t>: </a:t>
            </a:r>
            <a:r>
              <a:rPr lang="cs-CZ" sz="1600" dirty="0" err="1"/>
              <a:t>true</a:t>
            </a:r>
            <a:r>
              <a:rPr lang="cs-CZ" sz="1600" dirty="0"/>
              <a:t> (</a:t>
            </a:r>
            <a:r>
              <a:rPr lang="cs-CZ" sz="1600" dirty="0" err="1"/>
              <a:t>real</a:t>
            </a:r>
            <a:r>
              <a:rPr lang="cs-CZ" sz="1600" dirty="0"/>
              <a:t>) </a:t>
            </a:r>
            <a:r>
              <a:rPr lang="en-US" sz="1600" dirty="0"/>
              <a:t>thing x </a:t>
            </a:r>
            <a:r>
              <a:rPr lang="cs-CZ" sz="1600" dirty="0"/>
              <a:t>t</a:t>
            </a:r>
            <a:r>
              <a:rPr lang="en-US" sz="1600" dirty="0" err="1"/>
              <a:t>hing</a:t>
            </a:r>
            <a:r>
              <a:rPr lang="en-US" sz="1600" dirty="0"/>
              <a:t> in a legal sense</a:t>
            </a:r>
          </a:p>
          <a:p>
            <a:pPr lvl="1">
              <a:lnSpc>
                <a:spcPct val="200000"/>
              </a:lnSpc>
            </a:pPr>
            <a:r>
              <a:rPr lang="en-US" sz="1600" dirty="0"/>
              <a:t>Division of things</a:t>
            </a:r>
            <a:r>
              <a:rPr lang="cs-CZ" sz="1600" dirty="0"/>
              <a:t> (</a:t>
            </a:r>
            <a:r>
              <a:rPr lang="cs-CZ" sz="1600" dirty="0" err="1"/>
              <a:t>objects</a:t>
            </a:r>
            <a:r>
              <a:rPr lang="cs-CZ" sz="1600" dirty="0"/>
              <a:t>) in a </a:t>
            </a:r>
            <a:r>
              <a:rPr lang="cs-CZ" sz="1600" dirty="0" err="1"/>
              <a:t>legal</a:t>
            </a:r>
            <a:r>
              <a:rPr lang="cs-CZ" sz="1600" dirty="0"/>
              <a:t> </a:t>
            </a:r>
            <a:r>
              <a:rPr lang="cs-CZ" sz="1600" dirty="0" err="1"/>
              <a:t>sense</a:t>
            </a:r>
            <a:r>
              <a:rPr lang="cs-CZ" sz="1600" dirty="0"/>
              <a:t> </a:t>
            </a:r>
            <a:endParaRPr lang="en-US" sz="1600" dirty="0"/>
          </a:p>
          <a:p>
            <a:pPr marL="675450" lvl="1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Movables x immovables</a:t>
            </a:r>
          </a:p>
          <a:p>
            <a:pPr marL="6754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Tangible x intangible</a:t>
            </a:r>
          </a:p>
        </p:txBody>
      </p:sp>
      <p:pic>
        <p:nvPicPr>
          <p:cNvPr id="1026" name="Picture 2" descr="Types of Ownership of Immovable Property | AdvocateSelvakumar">
            <a:extLst>
              <a:ext uri="{FF2B5EF4-FFF2-40B4-BE49-F238E27FC236}">
                <a16:creationId xmlns:a16="http://schemas.microsoft.com/office/drawing/2014/main" id="{481733A9-49B7-4B8D-832A-AD2F8C381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38" y="5097219"/>
            <a:ext cx="27241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78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B7FE3E-81F9-9D8B-4433-5A74DB36D9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4A7361-EE85-084C-174F-7F079FB22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85AD99-A428-44DE-ED1C-6131CC2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Charasteristics</a:t>
            </a:r>
            <a:r>
              <a:rPr lang="en-US" dirty="0"/>
              <a:t> of absolute property rights</a:t>
            </a:r>
            <a:endParaRPr lang="en-US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BFF8BB-A2DC-7894-1B50-7306A18D4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Absolut effects</a:t>
            </a:r>
          </a:p>
          <a:p>
            <a:r>
              <a:rPr lang="en-US" dirty="0"/>
              <a:t>Exhaustive list of rights – </a:t>
            </a:r>
            <a:r>
              <a:rPr lang="en-US" i="1" dirty="0"/>
              <a:t>numerus </a:t>
            </a:r>
            <a:r>
              <a:rPr lang="en-US" i="1" dirty="0" err="1"/>
              <a:t>clausus</a:t>
            </a:r>
            <a:endParaRPr lang="en-US" dirty="0"/>
          </a:p>
          <a:p>
            <a:r>
              <a:rPr lang="en-US" dirty="0"/>
              <a:t>Publicity</a:t>
            </a:r>
          </a:p>
          <a:p>
            <a:r>
              <a:rPr lang="en-US" dirty="0"/>
              <a:t>Priority</a:t>
            </a:r>
          </a:p>
          <a:p>
            <a:r>
              <a:rPr lang="en-US" dirty="0"/>
              <a:t>Transferability</a:t>
            </a:r>
          </a:p>
        </p:txBody>
      </p:sp>
    </p:spTree>
    <p:extLst>
      <p:ext uri="{BB962C8B-B14F-4D97-AF65-F5344CB8AC3E}">
        <p14:creationId xmlns:p14="http://schemas.microsoft.com/office/powerpoint/2010/main" val="182347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5" y="152212"/>
            <a:ext cx="8066301" cy="451576"/>
          </a:xfrm>
        </p:spPr>
        <p:txBody>
          <a:bodyPr/>
          <a:lstStyle/>
          <a:p>
            <a:pPr algn="ctr"/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9B681D5C-68F7-308C-4195-B7A9E03E0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4" y="456789"/>
            <a:ext cx="8066301" cy="413999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/>
              <a:t>Comparative insight</a:t>
            </a:r>
          </a:p>
          <a:p>
            <a:pPr lvl="1">
              <a:lnSpc>
                <a:spcPct val="200000"/>
              </a:lnSpc>
            </a:pPr>
            <a:r>
              <a:rPr lang="en-US" sz="1800" dirty="0"/>
              <a:t>case law x statutory law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Constitutional protection – </a:t>
            </a:r>
            <a:r>
              <a:rPr lang="cs-CZ" sz="2000" dirty="0"/>
              <a:t>Art</a:t>
            </a:r>
            <a:r>
              <a:rPr lang="en-US" sz="2000" dirty="0"/>
              <a:t>. 11 C</a:t>
            </a:r>
            <a:r>
              <a:rPr lang="cs-CZ" sz="2000" dirty="0" err="1"/>
              <a:t>harter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Fundamental</a:t>
            </a:r>
            <a:r>
              <a:rPr lang="cs-CZ" sz="2000" dirty="0"/>
              <a:t> </a:t>
            </a:r>
            <a:r>
              <a:rPr lang="cs-CZ" sz="2000" dirty="0" err="1"/>
              <a:t>Rights</a:t>
            </a:r>
            <a:r>
              <a:rPr lang="cs-CZ" sz="2000" dirty="0"/>
              <a:t> and </a:t>
            </a:r>
            <a:r>
              <a:rPr lang="cs-CZ" sz="2000" dirty="0" err="1"/>
              <a:t>Freedoms</a:t>
            </a:r>
            <a:r>
              <a:rPr lang="en-US" sz="2000" dirty="0"/>
              <a:t>, </a:t>
            </a:r>
            <a:r>
              <a:rPr lang="cs-CZ" sz="2000" dirty="0"/>
              <a:t>Art</a:t>
            </a:r>
            <a:r>
              <a:rPr lang="en-US" sz="2000" dirty="0"/>
              <a:t>. 1 Protocol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Convention</a:t>
            </a:r>
            <a:r>
              <a:rPr lang="cs-CZ" sz="2000" dirty="0"/>
              <a:t> on </a:t>
            </a:r>
            <a:r>
              <a:rPr lang="cs-CZ" sz="2000" dirty="0" err="1"/>
              <a:t>Human</a:t>
            </a:r>
            <a:r>
              <a:rPr lang="cs-CZ" sz="2000" dirty="0"/>
              <a:t> </a:t>
            </a:r>
            <a:r>
              <a:rPr lang="cs-CZ" sz="2000" dirty="0" err="1"/>
              <a:t>Rights</a:t>
            </a:r>
            <a:endParaRPr lang="en-US" sz="2000" dirty="0"/>
          </a:p>
          <a:p>
            <a:pPr lvl="1">
              <a:lnSpc>
                <a:spcPct val="200000"/>
              </a:lnSpc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 v. Moldova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(19247/03)</a:t>
            </a:r>
          </a:p>
          <a:p>
            <a:pPr lvl="1">
              <a:lnSpc>
                <a:spcPct val="200000"/>
              </a:lnSpc>
            </a:pP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Anheuser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Busch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Inc. v. Portugal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(73049/01)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sz="2000" dirty="0" err="1"/>
              <a:t>National</a:t>
            </a:r>
            <a:r>
              <a:rPr lang="en-US" sz="2000" dirty="0"/>
              <a:t> source of private law: Civil code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Sources of intellectual property law</a:t>
            </a:r>
          </a:p>
          <a:p>
            <a:pPr lvl="1">
              <a:lnSpc>
                <a:spcPct val="200000"/>
              </a:lnSpc>
            </a:pPr>
            <a:r>
              <a:rPr lang="en-US" sz="1800" dirty="0"/>
              <a:t>Copyright act, Trademark act, Law on protection of Industrial designs</a:t>
            </a:r>
            <a:endParaRPr lang="cs-CZ" sz="18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09D84BD9-40DF-4B8B-82A0-9D7ED16CCF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2977424"/>
            <a:ext cx="8066301" cy="451576"/>
          </a:xfrm>
        </p:spPr>
        <p:txBody>
          <a:bodyPr/>
          <a:lstStyle/>
          <a:p>
            <a:pPr algn="ctr"/>
            <a:r>
              <a:rPr lang="en-US" dirty="0"/>
              <a:t>Law of Property</a:t>
            </a:r>
          </a:p>
        </p:txBody>
      </p:sp>
    </p:spTree>
    <p:extLst>
      <p:ext uri="{BB962C8B-B14F-4D97-AF65-F5344CB8AC3E}">
        <p14:creationId xmlns:p14="http://schemas.microsoft.com/office/powerpoint/2010/main" val="4249602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pPr algn="ctr"/>
            <a:r>
              <a:rPr lang="cs-CZ" dirty="0" err="1"/>
              <a:t>Possession</a:t>
            </a:r>
            <a:endParaRPr lang="cs-CZ" dirty="0"/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810724BC-133C-0429-D001-74941C9ED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835" y="1157746"/>
            <a:ext cx="8066301" cy="4139998"/>
          </a:xfrm>
        </p:spPr>
        <p:txBody>
          <a:bodyPr/>
          <a:lstStyle/>
          <a:p>
            <a:r>
              <a:rPr lang="en-US" sz="2000" dirty="0"/>
              <a:t>Possession = actual control of a thing</a:t>
            </a:r>
            <a:r>
              <a:rPr lang="cs-CZ" sz="2000" dirty="0"/>
              <a:t> </a:t>
            </a:r>
            <a:r>
              <a:rPr lang="cs-CZ" sz="2000" dirty="0" err="1"/>
              <a:t>or</a:t>
            </a:r>
            <a:r>
              <a:rPr lang="cs-CZ" sz="2000" dirty="0"/>
              <a:t> </a:t>
            </a:r>
            <a:r>
              <a:rPr lang="cs-CZ" sz="2000" dirty="0" err="1"/>
              <a:t>right</a:t>
            </a:r>
            <a:r>
              <a:rPr lang="cs-CZ" sz="2000" dirty="0"/>
              <a:t> (Sec. 987 Civil </a:t>
            </a:r>
            <a:r>
              <a:rPr lang="cs-CZ" sz="2000" dirty="0" err="1"/>
              <a:t>Code</a:t>
            </a:r>
            <a:r>
              <a:rPr lang="cs-CZ" sz="2000" dirty="0"/>
              <a:t>)</a:t>
            </a:r>
            <a:endParaRPr lang="en-US" sz="2000" dirty="0"/>
          </a:p>
          <a:p>
            <a:r>
              <a:rPr lang="cs-CZ" sz="2000" dirty="0" err="1"/>
              <a:t>Principal</a:t>
            </a:r>
            <a:r>
              <a:rPr lang="cs-CZ" sz="2000" dirty="0"/>
              <a:t> </a:t>
            </a:r>
            <a:r>
              <a:rPr lang="en-US" sz="2000" dirty="0"/>
              <a:t>features</a:t>
            </a:r>
          </a:p>
          <a:p>
            <a:pPr lvl="1">
              <a:lnSpc>
                <a:spcPct val="150000"/>
              </a:lnSpc>
            </a:pPr>
            <a:r>
              <a:rPr lang="en-US" sz="1800" i="1" dirty="0" err="1"/>
              <a:t>corporalis</a:t>
            </a:r>
            <a:r>
              <a:rPr lang="en-US" sz="1800" i="1" dirty="0"/>
              <a:t> </a:t>
            </a:r>
            <a:r>
              <a:rPr lang="en-US" sz="1800" i="1" dirty="0" err="1"/>
              <a:t>possessio</a:t>
            </a:r>
            <a:r>
              <a:rPr lang="en-US" sz="1800" dirty="0"/>
              <a:t> = effective control</a:t>
            </a:r>
            <a:endParaRPr lang="en-US" sz="1800" i="1" dirty="0"/>
          </a:p>
          <a:p>
            <a:pPr lvl="1">
              <a:lnSpc>
                <a:spcPct val="150000"/>
              </a:lnSpc>
            </a:pPr>
            <a:r>
              <a:rPr lang="en-US" sz="1800" i="1" dirty="0"/>
              <a:t>animus </a:t>
            </a:r>
            <a:r>
              <a:rPr lang="en-US" sz="1800" i="1" dirty="0" err="1"/>
              <a:t>possidendi</a:t>
            </a:r>
            <a:r>
              <a:rPr lang="en-US" sz="1800" dirty="0"/>
              <a:t> = the intention to hold</a:t>
            </a:r>
          </a:p>
          <a:p>
            <a:r>
              <a:rPr lang="en-US" sz="2000" dirty="0"/>
              <a:t>Obtaining </a:t>
            </a:r>
            <a:r>
              <a:rPr lang="cs-CZ" sz="2000" dirty="0"/>
              <a:t>a </a:t>
            </a:r>
            <a:r>
              <a:rPr lang="en-US" sz="2000" dirty="0" err="1"/>
              <a:t>possesion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en-US" sz="1800" dirty="0"/>
              <a:t>one-sidedly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two-sidedly</a:t>
            </a:r>
          </a:p>
          <a:p>
            <a:r>
              <a:rPr lang="en-US" sz="2000" dirty="0"/>
              <a:t>Termination of the possession</a:t>
            </a:r>
            <a:r>
              <a:rPr lang="cs-CZ" sz="2000" dirty="0"/>
              <a:t> (Sec. 1009 Civil </a:t>
            </a:r>
            <a:r>
              <a:rPr lang="cs-CZ" sz="2000" dirty="0" err="1"/>
              <a:t>Code</a:t>
            </a:r>
            <a:r>
              <a:rPr lang="cs-CZ" sz="2000" dirty="0"/>
              <a:t>)</a:t>
            </a:r>
            <a:endParaRPr lang="en-US" sz="2000" dirty="0"/>
          </a:p>
          <a:p>
            <a:r>
              <a:rPr lang="en-US" sz="2000" dirty="0"/>
              <a:t>Protection of the possession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retaining protection</a:t>
            </a:r>
            <a:r>
              <a:rPr lang="cs-CZ" sz="1800" dirty="0"/>
              <a:t> (Sec. 1003 Civil </a:t>
            </a:r>
            <a:r>
              <a:rPr lang="cs-CZ" sz="1800" dirty="0" err="1"/>
              <a:t>Code</a:t>
            </a:r>
            <a:r>
              <a:rPr lang="cs-CZ" sz="1800" dirty="0"/>
              <a:t>)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800" dirty="0"/>
              <a:t>recovering protection</a:t>
            </a:r>
            <a:r>
              <a:rPr lang="cs-CZ" sz="1800" dirty="0"/>
              <a:t> (Sec. 1006 Civil </a:t>
            </a:r>
            <a:r>
              <a:rPr lang="cs-CZ" sz="1800" dirty="0" err="1"/>
              <a:t>Code</a:t>
            </a:r>
            <a:r>
              <a:rPr lang="cs-CZ" sz="1800" dirty="0"/>
              <a:t>)</a:t>
            </a:r>
            <a:endParaRPr lang="en-US" sz="18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B14201B7-E02D-4FAA-9AD5-54A9F516F6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99587" y="6228000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pic>
        <p:nvPicPr>
          <p:cNvPr id="7170" name="Picture 2" descr="Věcná práva v NOZ - držba | Právní prostor">
            <a:extLst>
              <a:ext uri="{FF2B5EF4-FFF2-40B4-BE49-F238E27FC236}">
                <a16:creationId xmlns:a16="http://schemas.microsoft.com/office/drawing/2014/main" id="{2594D0F6-3D1E-4FF9-AC06-E16563E3D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013" y="5162550"/>
            <a:ext cx="26955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875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5710D-259B-1C4E-B5BF-AC7A7A5541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BAAFEC-F727-ADFA-DB5C-3DD7E7EE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Right of Ownership</a:t>
            </a:r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9CD78532-0401-760B-0676-3FBDFBFBC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9001"/>
            <a:ext cx="8066301" cy="4139998"/>
          </a:xfrm>
        </p:spPr>
        <p:txBody>
          <a:bodyPr/>
          <a:lstStyle/>
          <a:p>
            <a:r>
              <a:rPr lang="en-US" sz="1800" dirty="0"/>
              <a:t>Right of </a:t>
            </a:r>
            <a:r>
              <a:rPr lang="cs-CZ" sz="1800" dirty="0"/>
              <a:t>o</a:t>
            </a:r>
            <a:r>
              <a:rPr lang="en-US" sz="1800" dirty="0" err="1"/>
              <a:t>wnership</a:t>
            </a:r>
            <a:r>
              <a:rPr lang="cs-CZ" sz="1800" dirty="0"/>
              <a:t> (Sec. 1012 Civil </a:t>
            </a:r>
            <a:r>
              <a:rPr lang="cs-CZ" sz="1800" dirty="0" err="1"/>
              <a:t>Code</a:t>
            </a:r>
            <a:r>
              <a:rPr lang="cs-CZ" sz="1800" dirty="0"/>
              <a:t>)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600" i="1" dirty="0" err="1"/>
              <a:t>ius</a:t>
            </a:r>
            <a:r>
              <a:rPr lang="en-US" sz="1600" i="1" dirty="0"/>
              <a:t> </a:t>
            </a:r>
            <a:r>
              <a:rPr lang="en-US" sz="1600" i="1" dirty="0" err="1"/>
              <a:t>possidendi</a:t>
            </a:r>
            <a:r>
              <a:rPr lang="en-US" sz="1600" i="1" dirty="0"/>
              <a:t> </a:t>
            </a:r>
            <a:r>
              <a:rPr lang="en-US" sz="1600" dirty="0"/>
              <a:t>= right to possess property</a:t>
            </a:r>
          </a:p>
          <a:p>
            <a:pPr lvl="1">
              <a:lnSpc>
                <a:spcPct val="150000"/>
              </a:lnSpc>
            </a:pPr>
            <a:r>
              <a:rPr lang="en-US" sz="1600" i="1" dirty="0" err="1"/>
              <a:t>ius</a:t>
            </a:r>
            <a:r>
              <a:rPr lang="en-US" sz="1600" i="1" dirty="0"/>
              <a:t> </a:t>
            </a:r>
            <a:r>
              <a:rPr lang="en-US" sz="1600" i="1" dirty="0" err="1"/>
              <a:t>utendi</a:t>
            </a:r>
            <a:r>
              <a:rPr lang="en-US" sz="1600" i="1" dirty="0"/>
              <a:t> et </a:t>
            </a:r>
            <a:r>
              <a:rPr lang="en-US" sz="1600" i="1" dirty="0" err="1"/>
              <a:t>fruendi</a:t>
            </a:r>
            <a:r>
              <a:rPr lang="en-US" sz="1600" i="1" dirty="0"/>
              <a:t>  </a:t>
            </a:r>
            <a:r>
              <a:rPr lang="en-US" sz="1600" dirty="0"/>
              <a:t>= right to use and to enjoy (to receive a proceeds from) property</a:t>
            </a:r>
          </a:p>
          <a:p>
            <a:pPr lvl="1">
              <a:lnSpc>
                <a:spcPct val="150000"/>
              </a:lnSpc>
            </a:pPr>
            <a:r>
              <a:rPr lang="en-US" sz="1600" i="1" dirty="0" err="1"/>
              <a:t>ius</a:t>
            </a:r>
            <a:r>
              <a:rPr lang="en-US" sz="1600" i="1" dirty="0"/>
              <a:t> </a:t>
            </a:r>
            <a:r>
              <a:rPr lang="en-US" sz="1600" i="1" dirty="0" err="1"/>
              <a:t>disponendi</a:t>
            </a:r>
            <a:r>
              <a:rPr lang="en-US" sz="1600" i="1" dirty="0"/>
              <a:t> </a:t>
            </a:r>
            <a:r>
              <a:rPr lang="en-US" sz="1600" dirty="0"/>
              <a:t>= right to dispose of (to sell</a:t>
            </a:r>
            <a:r>
              <a:rPr lang="cs-CZ" sz="1600" dirty="0"/>
              <a:t>) </a:t>
            </a:r>
            <a:r>
              <a:rPr lang="en-US" sz="1600" dirty="0"/>
              <a:t>property</a:t>
            </a:r>
            <a:endParaRPr lang="cs-CZ" sz="1600" dirty="0"/>
          </a:p>
          <a:p>
            <a:pPr lvl="1">
              <a:lnSpc>
                <a:spcPct val="150000"/>
              </a:lnSpc>
            </a:pPr>
            <a:r>
              <a:rPr lang="cs-CZ" sz="1600" i="1" dirty="0"/>
              <a:t>ius </a:t>
            </a:r>
            <a:r>
              <a:rPr lang="cs-CZ" sz="1600" i="1" dirty="0" err="1"/>
              <a:t>abutendi</a:t>
            </a:r>
            <a:r>
              <a:rPr lang="cs-CZ" sz="1600" i="1" dirty="0"/>
              <a:t>, ius </a:t>
            </a:r>
            <a:r>
              <a:rPr lang="cs-CZ" sz="1600" i="1" dirty="0" err="1"/>
              <a:t>dereliqendi</a:t>
            </a:r>
            <a:r>
              <a:rPr lang="cs-CZ" sz="1600" i="1" dirty="0"/>
              <a:t> </a:t>
            </a:r>
            <a:r>
              <a:rPr lang="cs-CZ" sz="1600" dirty="0"/>
              <a:t>= </a:t>
            </a:r>
            <a:r>
              <a:rPr lang="en-US" sz="1600" dirty="0"/>
              <a:t>right to destroy or abandon</a:t>
            </a:r>
          </a:p>
          <a:p>
            <a:r>
              <a:rPr lang="en-US" sz="1800" dirty="0"/>
              <a:t>Acquisition of the ownership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originally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derivatively</a:t>
            </a:r>
          </a:p>
          <a:p>
            <a:r>
              <a:rPr lang="en-US" sz="1800" dirty="0"/>
              <a:t>Protection of the ownership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action for the recovery of the property </a:t>
            </a:r>
            <a:r>
              <a:rPr lang="cs-CZ" sz="1600" dirty="0"/>
              <a:t>(</a:t>
            </a:r>
            <a:r>
              <a:rPr lang="cs-CZ" sz="1600" i="1" dirty="0" err="1"/>
              <a:t>rei</a:t>
            </a:r>
            <a:r>
              <a:rPr lang="cs-CZ" sz="1600" i="1" dirty="0"/>
              <a:t> </a:t>
            </a:r>
            <a:r>
              <a:rPr lang="cs-CZ" sz="1600" i="1" dirty="0" err="1"/>
              <a:t>vindicatio</a:t>
            </a:r>
            <a:r>
              <a:rPr lang="cs-CZ" sz="1600" dirty="0"/>
              <a:t>) (Sec. 1040 Civil </a:t>
            </a:r>
            <a:r>
              <a:rPr lang="cs-CZ" sz="1600" dirty="0" err="1"/>
              <a:t>Code</a:t>
            </a:r>
            <a:r>
              <a:rPr lang="cs-CZ" sz="1600" dirty="0"/>
              <a:t>) 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action for injunctive relief</a:t>
            </a:r>
            <a:r>
              <a:rPr lang="cs-CZ" sz="1600" dirty="0"/>
              <a:t> (</a:t>
            </a:r>
            <a:r>
              <a:rPr lang="en-US" sz="1600" i="1" dirty="0" err="1"/>
              <a:t>actio</a:t>
            </a:r>
            <a:r>
              <a:rPr lang="en-US" sz="1600" i="1" dirty="0"/>
              <a:t> </a:t>
            </a:r>
            <a:r>
              <a:rPr lang="en-US" sz="1600" i="1" dirty="0" err="1"/>
              <a:t>negatoria</a:t>
            </a:r>
            <a:r>
              <a:rPr lang="cs-CZ" sz="1600" dirty="0"/>
              <a:t>) (Sec. 1042 Civil </a:t>
            </a:r>
            <a:r>
              <a:rPr lang="cs-CZ" sz="1600" dirty="0" err="1"/>
              <a:t>Code</a:t>
            </a:r>
            <a:r>
              <a:rPr lang="cs-CZ" sz="1600" dirty="0"/>
              <a:t>)</a:t>
            </a:r>
            <a:endParaRPr lang="en-US" sz="1600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3877FD4-0C78-4055-91FA-BC11F42A44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  <p:pic>
        <p:nvPicPr>
          <p:cNvPr id="8194" name="Picture 2" descr="Jak sepsat majetek domácnosti pro případ pojistné události?">
            <a:extLst>
              <a:ext uri="{FF2B5EF4-FFF2-40B4-BE49-F238E27FC236}">
                <a16:creationId xmlns:a16="http://schemas.microsoft.com/office/drawing/2014/main" id="{924F8D67-E697-422A-A06E-D5169C616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955" y="208869"/>
            <a:ext cx="1975245" cy="147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90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5710D-259B-1C4E-B5BF-AC7A7A5541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BAAFEC-F727-ADFA-DB5C-3DD7E7EE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Joint </a:t>
            </a:r>
            <a:r>
              <a:rPr lang="en-US" dirty="0"/>
              <a:t>Ownership</a:t>
            </a:r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9CD78532-0401-760B-0676-3FBDFBFBC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1171576"/>
            <a:ext cx="8066301" cy="4139998"/>
          </a:xfrm>
        </p:spPr>
        <p:txBody>
          <a:bodyPr/>
          <a:lstStyle/>
          <a:p>
            <a:r>
              <a:rPr lang="en-US" sz="1800" dirty="0"/>
              <a:t>Joint ownership = right of ownership belonging to more than one person</a:t>
            </a:r>
            <a:r>
              <a:rPr lang="cs-CZ" sz="1800" dirty="0"/>
              <a:t> (Sec. 1115 ff. Civil </a:t>
            </a:r>
            <a:r>
              <a:rPr lang="cs-CZ" sz="1800" dirty="0" err="1"/>
              <a:t>Code</a:t>
            </a:r>
            <a:r>
              <a:rPr lang="cs-CZ" sz="1800" dirty="0"/>
              <a:t>)</a:t>
            </a:r>
            <a:endParaRPr lang="en-US" sz="1800" dirty="0"/>
          </a:p>
          <a:p>
            <a:r>
              <a:rPr lang="en-US" sz="1800" dirty="0"/>
              <a:t>Forms of co-ownership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divided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u</a:t>
            </a:r>
            <a:r>
              <a:rPr lang="en-US" sz="1800" dirty="0" err="1"/>
              <a:t>ndivided</a:t>
            </a:r>
            <a:r>
              <a:rPr lang="cs-CZ" sz="1800" dirty="0"/>
              <a:t> (joint </a:t>
            </a:r>
            <a:r>
              <a:rPr lang="cs-CZ" sz="1800" dirty="0" err="1"/>
              <a:t>property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spouses</a:t>
            </a:r>
            <a:r>
              <a:rPr lang="cs-CZ" sz="1800" dirty="0"/>
              <a:t>)</a:t>
            </a:r>
            <a:endParaRPr lang="en-US" sz="1800" dirty="0"/>
          </a:p>
          <a:p>
            <a:r>
              <a:rPr lang="cs-CZ" sz="1800" dirty="0"/>
              <a:t>C</a:t>
            </a:r>
            <a:r>
              <a:rPr lang="en-US" sz="1800" dirty="0"/>
              <a:t>o-ownership share = degree of participation in the common thing</a:t>
            </a:r>
          </a:p>
          <a:p>
            <a:endParaRPr lang="cs-CZ" sz="1800" dirty="0"/>
          </a:p>
          <a:p>
            <a:r>
              <a:rPr lang="en-US" sz="1800" dirty="0"/>
              <a:t>Acquisition and protection = the same as of right of ownership</a:t>
            </a:r>
          </a:p>
          <a:p>
            <a:endParaRPr lang="cs-CZ" sz="1800" dirty="0"/>
          </a:p>
          <a:p>
            <a:r>
              <a:rPr lang="en-US" sz="1800" dirty="0"/>
              <a:t>Termination of joint ownership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by an agreement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upon court decision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1C087B30-74A5-42E5-B499-852D95F312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Czech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4796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38357</TotalTime>
  <Words>1131</Words>
  <Application>Microsoft Office PowerPoint</Application>
  <PresentationFormat>Vlastní</PresentationFormat>
  <Paragraphs>210</Paragraphs>
  <Slides>18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Wingdings</vt:lpstr>
      <vt:lpstr>Prezentace_MU_CZ</vt:lpstr>
      <vt:lpstr>Law of property &amp; intellectual property law </vt:lpstr>
      <vt:lpstr>Content</vt:lpstr>
      <vt:lpstr>Things (Objects) in a Legal Sense</vt:lpstr>
      <vt:lpstr>Charasteristics of absolute property rights</vt:lpstr>
      <vt:lpstr>Sources of Law</vt:lpstr>
      <vt:lpstr>Law of Property</vt:lpstr>
      <vt:lpstr>Possession</vt:lpstr>
      <vt:lpstr>Right of Ownership</vt:lpstr>
      <vt:lpstr>Joint Ownership</vt:lpstr>
      <vt:lpstr>In rem Rights to the Property of Others</vt:lpstr>
      <vt:lpstr>Intellectual Property Law</vt:lpstr>
      <vt:lpstr>General Overview</vt:lpstr>
      <vt:lpstr>Copyright</vt:lpstr>
      <vt:lpstr>Patent Protection</vt:lpstr>
      <vt:lpstr>Trademarks</vt:lpstr>
      <vt:lpstr>Industrial Designs</vt:lpstr>
      <vt:lpstr>Designation of Origin, Geographical Designations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178</cp:revision>
  <cp:lastPrinted>1601-01-01T00:00:00Z</cp:lastPrinted>
  <dcterms:created xsi:type="dcterms:W3CDTF">2019-10-01T06:59:56Z</dcterms:created>
  <dcterms:modified xsi:type="dcterms:W3CDTF">2022-10-07T11:00:17Z</dcterms:modified>
</cp:coreProperties>
</file>