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8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C3471-534F-42D1-AFFC-2AE98780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6D8694-21A2-4E14-A5E5-D0BB335D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15E20B-7D43-4067-9FF9-35609361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B1C7AE-AD49-466B-9EF5-1E09A6C0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D574EC-F023-4431-8C07-44092CB9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4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3B22-75CF-489D-ABE8-BA601908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A2AE67-76B8-462D-A4B2-694923A6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5962A-EDDD-4D5C-A2F7-FEC9F697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FB3323-2907-49C1-B39F-CFA9EC3E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F81028-414E-4C16-A262-3965DF10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2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9987D8-D541-48EC-AD46-205A70E76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6467DB-C41C-467A-B250-00931C9AE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3E00F-5896-4F32-BEA2-FA41C88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C9C3C6-8956-423C-A380-C1637798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6CE0DE-9F29-49B1-845B-ADB81DBB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3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A68BA-CCBE-472A-AA34-BF3AA6ED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DCED54-1506-4426-93C2-06CE91803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418ABA-C66D-404D-A7CF-793A45A3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FE0452-EEEB-434A-ACB9-FB2C3FBF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56418-1412-4B72-9384-E584B049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4B454-DF4F-42A6-AD3F-0402B2A9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5D4B7D-D908-4971-99E8-94B7AD484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FBEF4F-1F1D-432B-A1CB-FD8CD9F7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7E5CB7-9F02-4D61-835F-700BD5BB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B85A69-15DF-428B-ABF6-75179C2D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600E8-BF32-4CB6-91F6-5BFC8691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46C1A-1B9F-410E-81BD-2598C2DB8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5AD7A7-8B7A-4545-8DC5-058B812E5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E4F295-F859-404C-88D9-EF0DE9B0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453F26-5269-48A2-B686-FB6E8BEA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D8C162-EA31-4F28-B724-779BB2D0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9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7EBFB-8801-43B0-B072-925EC7E0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D874C7-9D60-4415-BA75-16475C9A3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A282EF-26C0-4019-873E-511F71099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0784BD-82CD-4A97-A155-2DEB1E303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1657B-6290-433F-8504-C51AF3354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FF8AB3-58CD-449D-9CB5-1DF37CAA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44841F-2F22-4284-8992-CEC69B66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6CDCE1-2BD1-4C91-943F-4E839DCA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5D4BD-9BC3-4BBC-80C9-D4576774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DE8C26-75CD-4D74-976D-2FA8A81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3A19B5-EAC3-4213-B293-9F442EE2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799EE2-250E-4786-8F62-F9E13846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FF3C20-FFDC-4B93-9474-F57AE1F3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C53B9A-523D-416D-BAF8-9BEAD4DA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001D4D-C885-4036-BD4E-E773D891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0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5DF12-3B76-4EB5-B052-3EDB78CC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30C9D-DFE0-40E7-8A01-37999EC3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769F67-05B5-45CB-8281-7D7A2FD7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00032E-3BF4-4BAE-A48E-C5420E45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ECFEE6-42D8-4A8F-97A1-AC14CE95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9BF035-2917-4385-BB8E-A964BC2A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7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FA1B6-2880-41B5-A148-DCEA18B6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65BCDF-F793-4795-B01B-3EFE46720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6F9682-F598-4C92-AF7E-9447923FF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94B568-8E16-47BE-8CBB-50937F22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1C8702-A66D-4B41-95CA-80A79509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2C8176-CF58-4BDC-97A8-770F330D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1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274044-AB3B-4D2F-AC6A-31052CA0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FB12AF-A85A-45ED-9A07-DA82E32AD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B10896-63B5-461F-A237-8D469AB1D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DFC3-E108-4FAC-9BCC-EF143F01A29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8FE11E-E2E1-4B3F-A7C4-B8079513E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783CD8-89A6-4683-828E-83DF277ED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B458-9707-43FC-A831-5ED0EF73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9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586FA-CA43-45C9-AD23-762C8FB4B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Data, Information. Illusion of Privacy?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F8BB60-4E27-4393-9CB4-F9E8E2467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Jakub Míšek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0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8A1CA-0F0F-4B74-AE3C-246A15E1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A73D7-35EE-4AA6-A186-B64E14F1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Thank you for your attention.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Questions?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@</a:t>
            </a:r>
            <a:r>
              <a:rPr lang="en-GB" sz="3600" dirty="0" err="1"/>
              <a:t>jkb</a:t>
            </a:r>
            <a:r>
              <a:rPr lang="cs-CZ" sz="3600" dirty="0"/>
              <a:t>_misek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685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8C25A-9025-472C-87A4-02CC5D4E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and Information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8E02C-EBBE-44C4-A0B3-3CA7F3EF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067"/>
            <a:ext cx="10515600" cy="4669896"/>
          </a:xfrm>
        </p:spPr>
        <p:txBody>
          <a:bodyPr/>
          <a:lstStyle/>
          <a:p>
            <a:r>
              <a:rPr lang="en-GB" dirty="0"/>
              <a:t>Data v. Information</a:t>
            </a:r>
          </a:p>
          <a:p>
            <a:r>
              <a:rPr lang="en-GB" dirty="0"/>
              <a:t>Many theories:</a:t>
            </a:r>
          </a:p>
          <a:p>
            <a:pPr lvl="1"/>
            <a:r>
              <a:rPr lang="en-GB" dirty="0"/>
              <a:t>Claude </a:t>
            </a:r>
            <a:r>
              <a:rPr lang="en-GB" dirty="0" err="1"/>
              <a:t>Shanon</a:t>
            </a:r>
            <a:r>
              <a:rPr lang="en-GB" dirty="0"/>
              <a:t>: Information as a way to lower entropy</a:t>
            </a:r>
          </a:p>
          <a:p>
            <a:pPr lvl="1"/>
            <a:r>
              <a:rPr lang="en-GB" dirty="0"/>
              <a:t>Luciano Floridi: Information consists of structured data</a:t>
            </a:r>
          </a:p>
          <a:p>
            <a:pPr lvl="1"/>
            <a:r>
              <a:rPr lang="en-US" dirty="0"/>
              <a:t>Michael Keeble </a:t>
            </a:r>
            <a:r>
              <a:rPr lang="en-GB" dirty="0"/>
              <a:t>Buckland: Information</a:t>
            </a:r>
          </a:p>
          <a:p>
            <a:pPr marL="457200" lvl="1" indent="0">
              <a:buNone/>
            </a:pPr>
            <a:r>
              <a:rPr lang="en-GB" sz="1100" dirty="0">
                <a:solidFill>
                  <a:prstClr val="black"/>
                </a:solidFill>
              </a:rPr>
              <a:t>		</a:t>
            </a:r>
            <a:r>
              <a:rPr lang="cs-CZ" sz="1100" dirty="0">
                <a:solidFill>
                  <a:prstClr val="black"/>
                </a:solidFill>
              </a:rPr>
              <a:t>B</a:t>
            </a:r>
            <a:r>
              <a:rPr lang="en-US" sz="1100" dirty="0">
                <a:solidFill>
                  <a:prstClr val="black"/>
                </a:solidFill>
              </a:rPr>
              <a:t>UCKLAND, Michael Keeble. Information as a Thing. </a:t>
            </a:r>
            <a:r>
              <a:rPr lang="en-US" sz="1100" i="1" dirty="0">
                <a:solidFill>
                  <a:prstClr val="black"/>
                </a:solidFill>
              </a:rPr>
              <a:t>Journal of the American Society for Information Science and Technology</a:t>
            </a:r>
            <a:r>
              <a:rPr lang="en-US" sz="1100" dirty="0">
                <a:solidFill>
                  <a:prstClr val="black"/>
                </a:solidFill>
              </a:rPr>
              <a:t>. 1991, Vol. 42, No. 5</a:t>
            </a:r>
            <a:endParaRPr lang="en-GB" dirty="0"/>
          </a:p>
          <a:p>
            <a:pPr lvl="2"/>
            <a:r>
              <a:rPr lang="en-GB" dirty="0"/>
              <a:t>Information as knowledge: Knowledge (Intangible, Entity)</a:t>
            </a:r>
          </a:p>
          <a:p>
            <a:pPr lvl="2"/>
            <a:r>
              <a:rPr lang="en-GB" dirty="0"/>
              <a:t>Information as process: Becoming informed (Intangible, Process)</a:t>
            </a:r>
          </a:p>
          <a:p>
            <a:pPr lvl="2"/>
            <a:r>
              <a:rPr lang="en-GB" dirty="0"/>
              <a:t>Information as thing: Data, document (Tangible, Entity)</a:t>
            </a:r>
          </a:p>
          <a:p>
            <a:pPr lvl="2"/>
            <a:r>
              <a:rPr lang="en-GB" dirty="0"/>
              <a:t>Information processing: Data processing (Tangible, Process)</a:t>
            </a:r>
          </a:p>
          <a:p>
            <a:pPr marL="0" lvl="0" indent="0">
              <a:buNone/>
            </a:pPr>
            <a:endParaRPr lang="en-GB" sz="1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1100" dirty="0">
                <a:solidFill>
                  <a:prstClr val="black"/>
                </a:solidFill>
              </a:rPr>
              <a:t>ADRIAANS, Pieter. Information. In: ZALTA, Edward N. (ed.). </a:t>
            </a:r>
            <a:r>
              <a:rPr lang="en-GB" sz="1100" i="1" dirty="0">
                <a:solidFill>
                  <a:prstClr val="black"/>
                </a:solidFill>
              </a:rPr>
              <a:t>The Stanford </a:t>
            </a:r>
            <a:r>
              <a:rPr lang="en-GB" sz="1100" i="1" dirty="0" err="1">
                <a:solidFill>
                  <a:prstClr val="black"/>
                </a:solidFill>
              </a:rPr>
              <a:t>Encyclopedia</a:t>
            </a:r>
            <a:r>
              <a:rPr lang="en-GB" sz="1100" i="1" dirty="0">
                <a:solidFill>
                  <a:prstClr val="black"/>
                </a:solidFill>
              </a:rPr>
              <a:t> of Philosophy </a:t>
            </a:r>
            <a:r>
              <a:rPr lang="en-GB" sz="1100" dirty="0">
                <a:solidFill>
                  <a:prstClr val="black"/>
                </a:solidFill>
              </a:rPr>
              <a:t>[online]. Stanford: Metaphysics Research Lab, Stanford University, 2013</a:t>
            </a:r>
            <a:r>
              <a:rPr lang="cs-CZ" sz="1100" dirty="0">
                <a:solidFill>
                  <a:prstClr val="black"/>
                </a:solidFill>
              </a:rPr>
              <a:t>. Online: https://plato.stanford.edu/entries/information/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0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84162-4EDA-4E52-BA20-4944F17A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Data and </a:t>
            </a:r>
            <a:r>
              <a:rPr lang="cs-CZ" dirty="0" err="1"/>
              <a:t>Information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E1EA8-F6C5-4F42-9442-EEB03267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>
            <a:normAutofit/>
          </a:bodyPr>
          <a:lstStyle/>
          <a:p>
            <a:r>
              <a:rPr lang="en-GB" dirty="0"/>
              <a:t>Norbert Wiener: Information as a basic premise of life</a:t>
            </a:r>
          </a:p>
          <a:p>
            <a:pPr lvl="1"/>
            <a:r>
              <a:rPr lang="en-GB" dirty="0"/>
              <a:t>Assumption: Everything decays into entropy</a:t>
            </a:r>
          </a:p>
          <a:p>
            <a:pPr lvl="1"/>
            <a:r>
              <a:rPr lang="en-GB" dirty="0"/>
              <a:t>Information is a way, how this decay slow or divert</a:t>
            </a:r>
          </a:p>
          <a:p>
            <a:pPr lvl="1"/>
            <a:r>
              <a:rPr lang="en-GB" dirty="0"/>
              <a:t>The true information = information which has an organising effect</a:t>
            </a:r>
          </a:p>
          <a:p>
            <a:pPr lvl="1"/>
            <a:r>
              <a:rPr lang="en-GB" dirty="0"/>
              <a:t>Basic notions:</a:t>
            </a:r>
          </a:p>
          <a:p>
            <a:pPr lvl="2"/>
            <a:r>
              <a:rPr lang="en-GB" dirty="0"/>
              <a:t>Information is an opposite of entropy</a:t>
            </a:r>
          </a:p>
          <a:p>
            <a:pPr lvl="2"/>
            <a:r>
              <a:rPr lang="en-GB" dirty="0"/>
              <a:t>Living organisms have more than critical amount of information</a:t>
            </a:r>
          </a:p>
          <a:p>
            <a:pPr lvl="2"/>
            <a:r>
              <a:rPr lang="en-GB" dirty="0"/>
              <a:t>Living organisms (or their parts) react on a change of conditions with production of information</a:t>
            </a:r>
          </a:p>
          <a:p>
            <a:pPr lvl="1"/>
            <a:r>
              <a:rPr lang="en-GB" dirty="0"/>
              <a:t>Examples: Ants, Justice</a:t>
            </a:r>
          </a:p>
          <a:p>
            <a:r>
              <a:rPr lang="en-GB" dirty="0"/>
              <a:t>The Law as an Information system</a:t>
            </a:r>
          </a:p>
          <a:p>
            <a:pPr lvl="1"/>
            <a:r>
              <a:rPr lang="en-GB" dirty="0"/>
              <a:t>The law as a way how to lower entropy in the society</a:t>
            </a:r>
          </a:p>
        </p:txBody>
      </p:sp>
    </p:spTree>
    <p:extLst>
      <p:ext uri="{BB962C8B-B14F-4D97-AF65-F5344CB8AC3E}">
        <p14:creationId xmlns:p14="http://schemas.microsoft.com/office/powerpoint/2010/main" val="57790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0C34A-292B-4D67-BF5D-42D3D718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Law and Information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0938A0-94E7-4CE8-97C0-8F8F0F1B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85"/>
            <a:ext cx="10515600" cy="4920761"/>
          </a:xfrm>
        </p:spPr>
        <p:txBody>
          <a:bodyPr>
            <a:normAutofit/>
          </a:bodyPr>
          <a:lstStyle/>
          <a:p>
            <a:r>
              <a:rPr lang="en-GB" dirty="0"/>
              <a:t>Presumption: The centrality of a human</a:t>
            </a:r>
          </a:p>
          <a:p>
            <a:r>
              <a:rPr lang="en-GB" dirty="0"/>
              <a:t>Information rights - 3 basic rights</a:t>
            </a:r>
          </a:p>
          <a:p>
            <a:pPr lvl="1"/>
            <a:r>
              <a:rPr lang="en-GB" dirty="0"/>
              <a:t>Obtain information</a:t>
            </a:r>
          </a:p>
          <a:p>
            <a:pPr lvl="2"/>
            <a:r>
              <a:rPr lang="en-GB" dirty="0"/>
              <a:t>To get the information from outside</a:t>
            </a:r>
          </a:p>
          <a:p>
            <a:pPr lvl="1"/>
            <a:r>
              <a:rPr lang="en-GB" dirty="0"/>
              <a:t>To have information</a:t>
            </a:r>
          </a:p>
          <a:p>
            <a:pPr lvl="2"/>
            <a:r>
              <a:rPr lang="en-GB" dirty="0"/>
              <a:t>Have control over information</a:t>
            </a:r>
          </a:p>
          <a:p>
            <a:pPr lvl="2"/>
            <a:r>
              <a:rPr lang="en-GB" dirty="0"/>
              <a:t>Process information</a:t>
            </a:r>
          </a:p>
          <a:p>
            <a:pPr lvl="1"/>
            <a:r>
              <a:rPr lang="en-GB" dirty="0"/>
              <a:t>Create, share and communicate information</a:t>
            </a:r>
          </a:p>
          <a:p>
            <a:r>
              <a:rPr lang="en-GB" dirty="0"/>
              <a:t>Regulation of Information</a:t>
            </a:r>
          </a:p>
          <a:p>
            <a:pPr lvl="1"/>
            <a:r>
              <a:rPr lang="en-GB" dirty="0"/>
              <a:t>Duties correlating to these rights</a:t>
            </a:r>
          </a:p>
          <a:p>
            <a:pPr lvl="1"/>
            <a:r>
              <a:rPr lang="en-GB" dirty="0"/>
              <a:t>Regulation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44049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rouba, autobus, mikrovlnná trouba, auto&#10;&#10;Popis byl vytvořen automaticky">
            <a:extLst>
              <a:ext uri="{FF2B5EF4-FFF2-40B4-BE49-F238E27FC236}">
                <a16:creationId xmlns:a16="http://schemas.microsoft.com/office/drawing/2014/main" id="{0D2912C5-7914-4D81-8229-A84E6BE3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80" y="1095309"/>
            <a:ext cx="7626440" cy="46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25F24-4C26-4D26-B1B4-BC901D5F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Privacy v. Personal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4C720-37D9-42F6-98DE-9B400995B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30"/>
            <a:ext cx="10515600" cy="4599833"/>
          </a:xfrm>
        </p:spPr>
        <p:txBody>
          <a:bodyPr/>
          <a:lstStyle/>
          <a:p>
            <a:r>
              <a:rPr lang="en-GB" dirty="0"/>
              <a:t>Why this question?</a:t>
            </a:r>
          </a:p>
          <a:p>
            <a:r>
              <a:rPr lang="en-GB" dirty="0"/>
              <a:t>Personal data protection as an independent fundamental right</a:t>
            </a:r>
          </a:p>
          <a:p>
            <a:pPr lvl="1"/>
            <a:r>
              <a:rPr lang="en-GB" dirty="0"/>
              <a:t>Different purposes</a:t>
            </a:r>
          </a:p>
          <a:p>
            <a:pPr lvl="2"/>
            <a:r>
              <a:rPr lang="en-GB" dirty="0"/>
              <a:t>Protection of privacy v. Protection of rights and interests of natural persons in relation with processing of their personal data (+ purpose of enabling a fair processing)</a:t>
            </a:r>
          </a:p>
          <a:p>
            <a:pPr lvl="1"/>
            <a:r>
              <a:rPr lang="en-GB" dirty="0"/>
              <a:t>Different means of protection</a:t>
            </a:r>
          </a:p>
          <a:p>
            <a:pPr lvl="2"/>
            <a:r>
              <a:rPr lang="en-GB" dirty="0"/>
              <a:t>Private v. Public law</a:t>
            </a:r>
          </a:p>
          <a:p>
            <a:pPr lvl="2"/>
            <a:r>
              <a:rPr lang="en-GB" dirty="0"/>
              <a:t>Restitutive v. Preventive</a:t>
            </a:r>
          </a:p>
          <a:p>
            <a:pPr lvl="2"/>
            <a:r>
              <a:rPr lang="en-GB" dirty="0"/>
              <a:t>Court v. DPA</a:t>
            </a:r>
          </a:p>
          <a:p>
            <a:pPr lvl="2"/>
            <a:r>
              <a:rPr lang="en-GB" dirty="0"/>
              <a:t>Distributive v. Non-distributive right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77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exteriér, muž, tráva&#10;&#10;Popis byl vytvořen automaticky">
            <a:extLst>
              <a:ext uri="{FF2B5EF4-FFF2-40B4-BE49-F238E27FC236}">
                <a16:creationId xmlns:a16="http://schemas.microsoft.com/office/drawing/2014/main" id="{0052712A-ADAF-4DF9-8970-B7742F3B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27" y="1531283"/>
            <a:ext cx="6951345" cy="37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8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ADCA3-F068-4CB0-B8F1-13D1075F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Is there still privacy?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4E1C3-7A1D-41C0-A9C6-3814AC0F9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/>
              <a:t>Privacy is dead!</a:t>
            </a:r>
          </a:p>
          <a:p>
            <a:pPr lvl="1"/>
            <a:r>
              <a:rPr lang="en-GB" dirty="0"/>
              <a:t>The new world paradigm</a:t>
            </a:r>
          </a:p>
          <a:p>
            <a:pPr lvl="1"/>
            <a:r>
              <a:rPr lang="en-GB" dirty="0"/>
              <a:t>Social networks</a:t>
            </a:r>
          </a:p>
          <a:p>
            <a:pPr lvl="2"/>
            <a:r>
              <a:rPr lang="en-GB" dirty="0"/>
              <a:t>Surveillance Capitalism</a:t>
            </a:r>
          </a:p>
          <a:p>
            <a:pPr lvl="1"/>
            <a:r>
              <a:rPr lang="en-GB" dirty="0"/>
              <a:t>Massive surveillance</a:t>
            </a:r>
          </a:p>
          <a:p>
            <a:pPr lvl="2"/>
            <a:r>
              <a:rPr lang="en-GB" dirty="0"/>
              <a:t>If you do not do anything bad, you do not have to be afraid!</a:t>
            </a:r>
          </a:p>
          <a:p>
            <a:pPr lvl="2"/>
            <a:r>
              <a:rPr lang="en-GB" dirty="0"/>
              <a:t>Automated face recognition</a:t>
            </a:r>
          </a:p>
          <a:p>
            <a:pPr lvl="2"/>
            <a:r>
              <a:rPr lang="en-GB" dirty="0"/>
              <a:t>Social credit systems</a:t>
            </a:r>
          </a:p>
          <a:p>
            <a:pPr lvl="2"/>
            <a:r>
              <a:rPr lang="en-GB" dirty="0"/>
              <a:t>Snowden revelations</a:t>
            </a:r>
          </a:p>
          <a:p>
            <a:pPr lvl="1"/>
            <a:r>
              <a:rPr lang="en-GB" dirty="0"/>
              <a:t>Cambridge Analytica</a:t>
            </a:r>
          </a:p>
          <a:p>
            <a:pPr lvl="1"/>
            <a:r>
              <a:rPr lang="en-GB" dirty="0"/>
              <a:t>Data breaches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12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343E2-B851-40AC-AC9F-B8590318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But!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D4A80-5E57-44C4-B3D4-5657865B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Privacy is the essential value for free democratic liberal society.</a:t>
            </a:r>
          </a:p>
        </p:txBody>
      </p:sp>
    </p:spTree>
    <p:extLst>
      <p:ext uri="{BB962C8B-B14F-4D97-AF65-F5344CB8AC3E}">
        <p14:creationId xmlns:p14="http://schemas.microsoft.com/office/powerpoint/2010/main" val="3407040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334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Data, Information. Illusion of Privacy?</vt:lpstr>
      <vt:lpstr>Data and Information</vt:lpstr>
      <vt:lpstr>Data and Information</vt:lpstr>
      <vt:lpstr>Law and Information</vt:lpstr>
      <vt:lpstr>Prezentace aplikace PowerPoint</vt:lpstr>
      <vt:lpstr>Privacy v. Personal Data</vt:lpstr>
      <vt:lpstr>Prezentace aplikace PowerPoint</vt:lpstr>
      <vt:lpstr>Is there still privacy?</vt:lpstr>
      <vt:lpstr>But!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Information. Illusion of Privacy?</dc:title>
  <dc:creator>Jakub Míšek</dc:creator>
  <cp:lastModifiedBy>Jakub Míšek</cp:lastModifiedBy>
  <cp:revision>12</cp:revision>
  <dcterms:created xsi:type="dcterms:W3CDTF">2019-10-03T06:04:26Z</dcterms:created>
  <dcterms:modified xsi:type="dcterms:W3CDTF">2019-10-03T07:21:02Z</dcterms:modified>
</cp:coreProperties>
</file>