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4"/>
  </p:sldMasterIdLst>
  <p:notesMasterIdLst>
    <p:notesMasterId r:id="rId12"/>
  </p:notesMasterIdLst>
  <p:handoutMasterIdLst>
    <p:handoutMasterId r:id="rId13"/>
  </p:handoutMasterIdLst>
  <p:sldIdLst>
    <p:sldId id="256" r:id="rId5"/>
    <p:sldId id="274" r:id="rId6"/>
    <p:sldId id="272" r:id="rId7"/>
    <p:sldId id="273" r:id="rId8"/>
    <p:sldId id="275" r:id="rId9"/>
    <p:sldId id="276" r:id="rId10"/>
    <p:sldId id="277" r:id="rId11"/>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17"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100DC"/>
    <a:srgbClr val="00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5768" autoAdjust="0"/>
  </p:normalViewPr>
  <p:slideViewPr>
    <p:cSldViewPr snapToGrid="0">
      <p:cViewPr varScale="1">
        <p:scale>
          <a:sx n="79" d="100"/>
          <a:sy n="79" d="100"/>
        </p:scale>
        <p:origin x="120" y="618"/>
      </p:cViewPr>
      <p:guideLst>
        <p:guide orient="horz" pos="1117"/>
        <p:guide orient="horz" pos="1272"/>
        <p:guide orient="horz" pos="715"/>
        <p:guide orient="horz" pos="3861"/>
        <p:guide orient="horz" pos="3944"/>
        <p:guide pos="428"/>
        <p:guide pos="7224"/>
        <p:guide pos="909"/>
        <p:guide pos="3688"/>
        <p:guide pos="396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79" d="100"/>
          <a:sy n="79" d="100"/>
        </p:scale>
        <p:origin x="4080"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en-GB" noProof="0" dirty="0"/>
              <a:t>Define footer – presentation title / department</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en-GB" noProof="0" dirty="0"/>
              <a:t>Click here to insert title</a:t>
            </a:r>
            <a:endParaRPr 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3" cy="1060264"/>
          </a:xfrm>
          <a:prstGeom prst="rect">
            <a:avLst/>
          </a:prstGeom>
        </p:spPr>
      </p:pic>
      <p:sp>
        <p:nvSpPr>
          <p:cNvPr id="8" name="Podnadpis 2"/>
          <p:cNvSpPr>
            <a:spLocks noGrp="1"/>
          </p:cNvSpPr>
          <p:nvPr>
            <p:ph type="subTitle" idx="1" hasCustomPrompt="1"/>
          </p:nvPr>
        </p:nvSpPr>
        <p:spPr>
          <a:xfrm>
            <a:off x="398502" y="4116402"/>
            <a:ext cx="11361600" cy="698497"/>
          </a:xfrm>
        </p:spPr>
        <p:txBody>
          <a:bodyPr anchor="t"/>
          <a:lst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en-GB" noProof="0" dirty="0"/>
              <a:t>Click here to insert subtitle</a:t>
            </a:r>
          </a:p>
        </p:txBody>
      </p:sp>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images, two columns">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gn="l">
              <a:lnSpc>
                <a:spcPts val="1100"/>
              </a:lnSpc>
              <a:defRPr sz="1100" b="1"/>
            </a:lvl1pPr>
          </a:lstStyle>
          <a:p>
            <a:pPr lvl="0"/>
            <a:r>
              <a:rPr lang="en-GB" noProof="0" dirty="0"/>
              <a:t>Click here to insert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gn="l">
              <a:lnSpc>
                <a:spcPts val="1100"/>
              </a:lnSpc>
              <a:defRPr sz="1100" b="1"/>
            </a:lvl1pPr>
          </a:lstStyle>
          <a:p>
            <a:pPr lvl="0"/>
            <a:r>
              <a:rPr lang="en-GB" noProof="0" dirty="0"/>
              <a:t>Click here to insert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en-GB" noProof="0" dirty="0"/>
              <a:t>Click here to insert text</a:t>
            </a:r>
          </a:p>
        </p:txBody>
      </p:sp>
      <p:pic>
        <p:nvPicPr>
          <p:cNvPr id="18" name="Obrázek 1">
            <a:extLst>
              <a:ext uri="{FF2B5EF4-FFF2-40B4-BE49-F238E27FC236}">
                <a16:creationId xmlns:a16="http://schemas.microsoft.com/office/drawing/2014/main" id="{FB2B0DDA-9175-7049-BA1B-547F0D95360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2"/>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mpty">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pic>
        <p:nvPicPr>
          <p:cNvPr id="6" name="Obrázek 1">
            <a:extLst>
              <a:ext uri="{FF2B5EF4-FFF2-40B4-BE49-F238E27FC236}">
                <a16:creationId xmlns:a16="http://schemas.microsoft.com/office/drawing/2014/main" id="{A1250E97-1EDB-6C4B-8256-60FC879B8F4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2"/>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dirty="0"/>
          </a:p>
        </p:txBody>
      </p:sp>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rgbClr val="0000DC"/>
                </a:solidFill>
              </a:defRPr>
            </a:lvl1pPr>
          </a:lstStyle>
          <a:p>
            <a:r>
              <a:rPr lang="en-GB" noProof="0" dirty="0"/>
              <a:t>Click here to insert title</a:t>
            </a:r>
            <a:endParaRPr lang="cs-CZ" dirty="0"/>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GB" noProof="0" dirty="0"/>
              <a:t>Click here to insert subtitle</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en-GB" noProof="0" dirty="0"/>
              <a:t>Click on the icon to insert image</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r>
              <a:rPr lang="en-GB" noProof="0" dirty="0"/>
              <a:t>Define footer – presentation title / department</a:t>
            </a:r>
          </a:p>
        </p:txBody>
      </p:sp>
      <p:pic>
        <p:nvPicPr>
          <p:cNvPr id="10" name="Obrázek 5">
            <a:extLst>
              <a:ext uri="{FF2B5EF4-FFF2-40B4-BE49-F238E27FC236}">
                <a16:creationId xmlns:a16="http://schemas.microsoft.com/office/drawing/2014/main" id="{C3DE4947-6DD8-0244-859D-07E5AFB0EBA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3" cy="1060264"/>
          </a:xfrm>
          <a:prstGeom prst="rect">
            <a:avLst/>
          </a:prstGeom>
        </p:spPr>
      </p:pic>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itle slide - inverse">
    <p:bg>
      <p:bgPr>
        <a:solidFill>
          <a:srgbClr val="91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en-GB" noProof="0" dirty="0"/>
              <a:t>Define footer – presentation title / department</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en-GB" altLang="cs-CZ" noProof="0" smtClean="0"/>
              <a:pPr/>
              <a:t>‹#›</a:t>
            </a:fld>
            <a:endParaRPr lang="en-GB"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en-GB" noProof="0" dirty="0"/>
              <a:t>Click here to insert title</a:t>
            </a:r>
            <a:endParaRPr lang="cs-CZ"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GB" noProof="0" dirty="0"/>
              <a:t>Click here to insert subtitle</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3" cy="1060264"/>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 inverse">
    <p:bg>
      <p:bgPr>
        <a:solidFill>
          <a:srgbClr val="9100DC"/>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en-GB" altLang="cs-CZ" noProof="0" smtClean="0"/>
              <a:pPr/>
              <a:t>‹#›</a:t>
            </a:fld>
            <a:endParaRPr lang="en-GB"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chemeClr val="bg1"/>
                </a:solidFill>
              </a:defRPr>
            </a:lvl1pPr>
          </a:lstStyle>
          <a:p>
            <a:r>
              <a:rPr lang="en-GB" noProof="0" dirty="0"/>
              <a:t>Click here to insert title</a:t>
            </a:r>
          </a:p>
        </p:txBody>
      </p:sp>
      <p:sp>
        <p:nvSpPr>
          <p:cNvPr id="8" name="Podnadpis 2"/>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GB" noProof="0" dirty="0"/>
              <a:t>Click here to insert subtitle</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3" cy="1060264"/>
          </a:xfrm>
          <a:prstGeom prst="rect">
            <a:avLst/>
          </a:prstGeom>
        </p:spPr>
      </p:pic>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en-GB" noProof="0" dirty="0"/>
              <a:t>Click on the icon to insert image</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r>
              <a:rPr lang="en-GB" noProof="0" dirty="0"/>
              <a:t>Define footer – presentation title / department</a:t>
            </a:r>
          </a:p>
        </p:txBody>
      </p:sp>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se slide with image">
    <p:bg>
      <p:bgPr>
        <a:solidFill>
          <a:srgbClr val="9100DC"/>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en-GB" noProof="0" dirty="0"/>
              <a:t>Click here to insert image</a:t>
            </a:r>
          </a:p>
        </p:txBody>
      </p:sp>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9" cy="593152"/>
          </a:xfrm>
          <a:prstGeom prst="rect">
            <a:avLst/>
          </a:prstGeom>
        </p:spPr>
      </p:pic>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720000" y="6040795"/>
            <a:ext cx="8555976" cy="510831"/>
          </a:xfrm>
        </p:spPr>
        <p:txBody>
          <a:bodyPr lIns="0" tIns="0" rIns="0" bIns="0" numCol="1" spcCol="324000">
            <a:noAutofit/>
          </a:bodyPr>
          <a:lstStyle>
            <a:lvl1pPr marL="0" marR="0" indent="0" algn="l" defTabSz="914400" rtl="0" eaLnBrk="1" fontAlgn="base" latinLnBrk="0" hangingPunct="1">
              <a:lnSpc>
                <a:spcPts val="1800"/>
              </a:lnSpc>
              <a:spcBef>
                <a:spcPts val="0"/>
              </a:spcBef>
              <a:spcAft>
                <a:spcPct val="0"/>
              </a:spcAft>
              <a:buClr>
                <a:schemeClr val="tx2"/>
              </a:buClr>
              <a:buSzPct val="100000"/>
              <a:buFontTx/>
              <a:buNone/>
              <a:tabLst/>
              <a:defRPr sz="1500" b="0">
                <a:solidFill>
                  <a:schemeClr val="bg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Tree>
    <p:extLst>
      <p:ext uri="{BB962C8B-B14F-4D97-AF65-F5344CB8AC3E}">
        <p14:creationId xmlns:p14="http://schemas.microsoft.com/office/powerpoint/2010/main" val="1964211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LAW slide">
    <p:bg>
      <p:bgPr>
        <a:solidFill>
          <a:srgbClr val="9100DC"/>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042872" y="2021800"/>
            <a:ext cx="4106255" cy="2814399"/>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657242" y="2298933"/>
            <a:ext cx="8712448" cy="2260133"/>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ing and content">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en-GB" noProof="0" dirty="0"/>
              <a:t>Define footer – presentation title / department</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en-GB" altLang="cs-CZ" noProof="0" smtClean="0"/>
              <a:pPr/>
              <a:t>‹#›</a:t>
            </a:fld>
            <a:endParaRPr lang="en-GB" altLang="cs-CZ" noProof="0"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pic>
        <p:nvPicPr>
          <p:cNvPr id="7" name="Obrázek 1">
            <a:extLst>
              <a:ext uri="{FF2B5EF4-FFF2-40B4-BE49-F238E27FC236}">
                <a16:creationId xmlns:a16="http://schemas.microsoft.com/office/drawing/2014/main" id="{DBF6B270-E686-4A4A-AE0C-89D2F08D9A9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2"/>
          </a:xfrm>
          <a:prstGeom prst="rect">
            <a:avLst/>
          </a:prstGeom>
        </p:spPr>
      </p:pic>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ing, subheading and text">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en-GB" noProof="0" dirty="0"/>
              <a:t>Define footer – presentation title / department</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en-GB" altLang="cs-CZ" noProof="0" smtClean="0"/>
              <a:pPr/>
              <a:t>‹#›</a:t>
            </a:fld>
            <a:endParaRPr lang="en-GB" altLang="cs-CZ" noProof="0"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pic>
        <p:nvPicPr>
          <p:cNvPr id="9" name="Obrázek 1">
            <a:extLst>
              <a:ext uri="{FF2B5EF4-FFF2-40B4-BE49-F238E27FC236}">
                <a16:creationId xmlns:a16="http://schemas.microsoft.com/office/drawing/2014/main" id="{F8822E1C-69F6-2542-8055-F7D13F71201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2"/>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ing and comparison">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en-GB" noProof="0" dirty="0"/>
              <a:t>Click here to insert heading</a:t>
            </a:r>
            <a:endParaRPr lang="cs-CZ" dirty="0"/>
          </a:p>
        </p:txBody>
      </p:sp>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pic>
        <p:nvPicPr>
          <p:cNvPr id="11" name="Obrázek 1">
            <a:extLst>
              <a:ext uri="{FF2B5EF4-FFF2-40B4-BE49-F238E27FC236}">
                <a16:creationId xmlns:a16="http://schemas.microsoft.com/office/drawing/2014/main" id="{F02A347E-3661-ED4E-BC61-645333D5CE5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2"/>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ing, subheading and comparison">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pPr lvl="0"/>
            <a:r>
              <a:rPr lang="en-GB" noProof="0" dirty="0"/>
              <a:t>Click here to insert heading</a:t>
            </a:r>
            <a:endParaRPr lang="cs-CZ" noProof="0"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pic>
        <p:nvPicPr>
          <p:cNvPr id="12" name="Obrázek 1">
            <a:extLst>
              <a:ext uri="{FF2B5EF4-FFF2-40B4-BE49-F238E27FC236}">
                <a16:creationId xmlns:a16="http://schemas.microsoft.com/office/drawing/2014/main" id="{CF358410-E249-6349-920D-F038B138948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2"/>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ing, subheading, text and image">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en-GB" noProof="0" dirty="0"/>
              <a:t>Click here to insert heading</a:t>
            </a:r>
            <a:endParaRPr lang="cs-CZ" dirty="0"/>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en-GB" noProof="0" dirty="0"/>
              <a:t>Define footer – presentation title / department</a:t>
            </a:r>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en-GB" noProof="0" dirty="0"/>
              <a:t>Click on the icon to insert image</a:t>
            </a:r>
          </a:p>
        </p:txBody>
      </p:sp>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pic>
        <p:nvPicPr>
          <p:cNvPr id="9" name="Obrázek 1">
            <a:extLst>
              <a:ext uri="{FF2B5EF4-FFF2-40B4-BE49-F238E27FC236}">
                <a16:creationId xmlns:a16="http://schemas.microsoft.com/office/drawing/2014/main" id="{420583F1-1793-C649-B39C-DDDDF4B7F76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2"/>
          </a:xfrm>
          <a:prstGeom prst="rect">
            <a:avLst/>
          </a:prstGeom>
        </p:spPr>
      </p:pic>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ing, subheading and three columns">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en-GB" noProof="0" dirty="0"/>
              <a:t>Click here to insert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en-GB" noProof="0" dirty="0"/>
              <a:t>Click here to insert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en-GB" noProof="0" dirty="0"/>
              <a:t>Click here to insert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en-GB" noProof="0" dirty="0"/>
              <a:t>Click here to insert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en-GB" noProof="0" dirty="0"/>
              <a:t>Click here to insert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en-GB" noProof="0" dirty="0"/>
              <a:t>Click here to insert heading</a:t>
            </a:r>
            <a:endParaRPr lang="cs-CZ" dirty="0"/>
          </a:p>
        </p:txBody>
      </p:sp>
      <p:pic>
        <p:nvPicPr>
          <p:cNvPr id="17" name="Obrázek 1">
            <a:extLst>
              <a:ext uri="{FF2B5EF4-FFF2-40B4-BE49-F238E27FC236}">
                <a16:creationId xmlns:a16="http://schemas.microsoft.com/office/drawing/2014/main" id="{8FF68F39-5218-0A40-A194-4509B7DC2C5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2"/>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out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p:txBody>
      </p:sp>
      <p:pic>
        <p:nvPicPr>
          <p:cNvPr id="7" name="Obrázek 1">
            <a:extLst>
              <a:ext uri="{FF2B5EF4-FFF2-40B4-BE49-F238E27FC236}">
                <a16:creationId xmlns:a16="http://schemas.microsoft.com/office/drawing/2014/main" id="{2503AE90-28E8-C445-B434-41A509A8B33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2"/>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ly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720000" y="720000"/>
            <a:ext cx="10753200" cy="451576"/>
          </a:xfrm>
        </p:spPr>
        <p:txBody>
          <a:bodyPr/>
          <a:lstStyle/>
          <a:p>
            <a:r>
              <a:rPr lang="en-GB" noProof="0" dirty="0"/>
              <a:t>Click here to insert heading</a:t>
            </a:r>
            <a:endParaRPr lang="cs-CZ" dirty="0"/>
          </a:p>
        </p:txBody>
      </p:sp>
      <p:pic>
        <p:nvPicPr>
          <p:cNvPr id="7" name="Obrázek 1">
            <a:extLst>
              <a:ext uri="{FF2B5EF4-FFF2-40B4-BE49-F238E27FC236}">
                <a16:creationId xmlns:a16="http://schemas.microsoft.com/office/drawing/2014/main" id="{76859FE4-88B6-9E40-937D-0D44C716310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2"/>
          </a:xfrm>
          <a:prstGeom prst="rect">
            <a:avLst/>
          </a:prstGeom>
        </p:spPr>
      </p:pic>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en-GB" noProof="0" dirty="0"/>
              <a:t>Define footer – presentation title / department</a:t>
            </a:r>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en-GB" altLang="cs-CZ" noProof="0" smtClean="0"/>
              <a:pPr/>
              <a:t>‹#›</a:t>
            </a:fld>
            <a:endParaRPr lang="en-GB" altLang="cs-CZ" noProof="0"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en-GB" noProof="0" dirty="0"/>
              <a:t>Click here to insert heading</a:t>
            </a:r>
            <a:endParaRPr lang="cs-CZ" dirty="0"/>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en-GB" noProof="0" dirty="0"/>
              <a:t>Click here to insert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9"/>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pätu 1">
            <a:extLst>
              <a:ext uri="{FF2B5EF4-FFF2-40B4-BE49-F238E27FC236}">
                <a16:creationId xmlns:a16="http://schemas.microsoft.com/office/drawing/2014/main" id="{6178D330-B66C-744A-9DAE-6FE02756516D}"/>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Zástupný objekt pre číslo snímky 2">
            <a:extLst>
              <a:ext uri="{FF2B5EF4-FFF2-40B4-BE49-F238E27FC236}">
                <a16:creationId xmlns:a16="http://schemas.microsoft.com/office/drawing/2014/main" id="{3CDB8457-0BA6-D54B-A726-511C9A367AE0}"/>
              </a:ext>
            </a:extLst>
          </p:cNvPr>
          <p:cNvSpPr>
            <a:spLocks noGrp="1"/>
          </p:cNvSpPr>
          <p:nvPr>
            <p:ph type="sldNum" sz="quarter" idx="11"/>
          </p:nvPr>
        </p:nvSpPr>
        <p:spPr/>
        <p:txBody>
          <a:bodyPr/>
          <a:lstStyle/>
          <a:p>
            <a:fld id="{0DE708CC-0C3F-4567-9698-B54C0F35BD31}" type="slidenum">
              <a:rPr lang="en-GB" altLang="cs-CZ" noProof="0" smtClean="0"/>
              <a:pPr/>
              <a:t>1</a:t>
            </a:fld>
            <a:endParaRPr lang="en-GB" altLang="cs-CZ" noProof="0" dirty="0"/>
          </a:p>
        </p:txBody>
      </p:sp>
      <p:sp>
        <p:nvSpPr>
          <p:cNvPr id="4" name="Nadpis 3">
            <a:extLst>
              <a:ext uri="{FF2B5EF4-FFF2-40B4-BE49-F238E27FC236}">
                <a16:creationId xmlns:a16="http://schemas.microsoft.com/office/drawing/2014/main" id="{123A9B39-6D5B-1149-AF4B-4E9BE322023F}"/>
              </a:ext>
            </a:extLst>
          </p:cNvPr>
          <p:cNvSpPr>
            <a:spLocks noGrp="1"/>
          </p:cNvSpPr>
          <p:nvPr>
            <p:ph type="title"/>
          </p:nvPr>
        </p:nvSpPr>
        <p:spPr/>
        <p:txBody>
          <a:bodyPr/>
          <a:lstStyle/>
          <a:p>
            <a:r>
              <a:rPr lang="cs-CZ" dirty="0" err="1"/>
              <a:t>Freedom</a:t>
            </a:r>
            <a:r>
              <a:rPr lang="cs-CZ" dirty="0"/>
              <a:t> of </a:t>
            </a:r>
            <a:r>
              <a:rPr lang="cs-CZ" dirty="0" err="1"/>
              <a:t>expression</a:t>
            </a:r>
            <a:endParaRPr lang="en-GB" dirty="0"/>
          </a:p>
        </p:txBody>
      </p:sp>
      <p:sp>
        <p:nvSpPr>
          <p:cNvPr id="5" name="Podnadpis 4">
            <a:extLst>
              <a:ext uri="{FF2B5EF4-FFF2-40B4-BE49-F238E27FC236}">
                <a16:creationId xmlns:a16="http://schemas.microsoft.com/office/drawing/2014/main" id="{57CF0B4A-6B2F-5E47-805C-7758C9BCEB00}"/>
              </a:ext>
            </a:extLst>
          </p:cNvPr>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30396133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349E0E4A-618B-4138-8FCD-5EC969AABEFF}"/>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Zástupný symbol pro číslo snímku 2">
            <a:extLst>
              <a:ext uri="{FF2B5EF4-FFF2-40B4-BE49-F238E27FC236}">
                <a16:creationId xmlns:a16="http://schemas.microsoft.com/office/drawing/2014/main" id="{C48B5A77-0FC0-4C70-9554-6E221651E34A}"/>
              </a:ext>
            </a:extLst>
          </p:cNvPr>
          <p:cNvSpPr>
            <a:spLocks noGrp="1"/>
          </p:cNvSpPr>
          <p:nvPr>
            <p:ph type="sldNum" sz="quarter" idx="11"/>
          </p:nvPr>
        </p:nvSpPr>
        <p:spPr/>
        <p:txBody>
          <a:bodyPr/>
          <a:lstStyle/>
          <a:p>
            <a:fld id="{0970407D-EE58-4A0B-824B-1D3AE42DD9CF}" type="slidenum">
              <a:rPr lang="en-GB" altLang="cs-CZ" noProof="0" smtClean="0"/>
              <a:pPr/>
              <a:t>2</a:t>
            </a:fld>
            <a:endParaRPr lang="en-GB" altLang="cs-CZ" noProof="0" dirty="0"/>
          </a:p>
        </p:txBody>
      </p:sp>
      <p:sp>
        <p:nvSpPr>
          <p:cNvPr id="6" name="Nadpis 3">
            <a:extLst>
              <a:ext uri="{FF2B5EF4-FFF2-40B4-BE49-F238E27FC236}">
                <a16:creationId xmlns:a16="http://schemas.microsoft.com/office/drawing/2014/main" id="{785D9582-027B-4CD5-85EB-88A0071CA7B0}"/>
              </a:ext>
            </a:extLst>
          </p:cNvPr>
          <p:cNvSpPr>
            <a:spLocks noGrp="1"/>
          </p:cNvSpPr>
          <p:nvPr>
            <p:ph idx="1"/>
          </p:nvPr>
        </p:nvSpPr>
        <p:spPr>
          <a:xfrm>
            <a:off x="414000" y="609600"/>
            <a:ext cx="11058863" cy="5779008"/>
          </a:xfrm>
        </p:spPr>
        <p:txBody>
          <a:bodyPr/>
          <a:lstStyle/>
          <a:p>
            <a:pPr marL="72000" indent="0">
              <a:buNone/>
            </a:pPr>
            <a:r>
              <a:rPr lang="cs-CZ" sz="2200" b="1" dirty="0"/>
              <a:t>ECHR                                  </a:t>
            </a:r>
            <a:r>
              <a:rPr lang="en-US" sz="2200" b="1" dirty="0"/>
              <a:t>ARTICLE 10 Freedom of expression </a:t>
            </a:r>
            <a:endParaRPr lang="cs-CZ" sz="2200" b="1" dirty="0"/>
          </a:p>
          <a:p>
            <a:pPr marL="72000" indent="0">
              <a:buNone/>
            </a:pPr>
            <a:r>
              <a:rPr lang="en-US" sz="2200" dirty="0"/>
              <a:t>1. Everyone has the right to freedom of expression. This right shall include freedom to hold opinions and to receive and impart information and ideas without interference by public authority and regardless of frontiers. This Article shall not prevent States from requiring the licensing of broadcasting, television or cinema enterprises.</a:t>
            </a:r>
            <a:endParaRPr lang="cs-CZ" sz="2200" dirty="0"/>
          </a:p>
          <a:p>
            <a:pPr marL="72000" indent="0">
              <a:buNone/>
            </a:pPr>
            <a:r>
              <a:rPr lang="en-US" sz="2200" dirty="0"/>
              <a:t> 2. The exercise of these freedoms, since it carries with it duties and responsibilities, may be subject to such formalities, conditions, restrictions or penalties as are prescribed by law and are necessary in a democratic society, in the interests of national security, territorial integrity or public safety, for the prevention of disorder or crime, for the protection of health or morals, for the protection of the reputation or rights of others, for preventing the disclosure of information received in confidence, or for maintaining the authority and impartiality of the judiciary.</a:t>
            </a:r>
            <a:endParaRPr lang="cs-CZ" sz="2200" dirty="0"/>
          </a:p>
        </p:txBody>
      </p:sp>
    </p:spTree>
    <p:extLst>
      <p:ext uri="{BB962C8B-B14F-4D97-AF65-F5344CB8AC3E}">
        <p14:creationId xmlns:p14="http://schemas.microsoft.com/office/powerpoint/2010/main" val="4127409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7600F83-68D7-4E3C-AC24-737C9CFAA28D}"/>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Zástupný symbol pro číslo snímku 2">
            <a:extLst>
              <a:ext uri="{FF2B5EF4-FFF2-40B4-BE49-F238E27FC236}">
                <a16:creationId xmlns:a16="http://schemas.microsoft.com/office/drawing/2014/main" id="{734BBC9B-4F67-4886-9E68-F8D63CC82B41}"/>
              </a:ext>
            </a:extLst>
          </p:cNvPr>
          <p:cNvSpPr>
            <a:spLocks noGrp="1"/>
          </p:cNvSpPr>
          <p:nvPr>
            <p:ph type="sldNum" sz="quarter" idx="11"/>
          </p:nvPr>
        </p:nvSpPr>
        <p:spPr/>
        <p:txBody>
          <a:bodyPr/>
          <a:lstStyle/>
          <a:p>
            <a:fld id="{0970407D-EE58-4A0B-824B-1D3AE42DD9CF}" type="slidenum">
              <a:rPr lang="en-GB" altLang="cs-CZ" noProof="0" smtClean="0"/>
              <a:pPr/>
              <a:t>3</a:t>
            </a:fld>
            <a:endParaRPr lang="en-GB" altLang="cs-CZ" noProof="0" dirty="0"/>
          </a:p>
        </p:txBody>
      </p:sp>
      <p:sp>
        <p:nvSpPr>
          <p:cNvPr id="4" name="Nadpis 3">
            <a:extLst>
              <a:ext uri="{FF2B5EF4-FFF2-40B4-BE49-F238E27FC236}">
                <a16:creationId xmlns:a16="http://schemas.microsoft.com/office/drawing/2014/main" id="{A07532D2-B967-48C5-A9AF-C916E72FC0D0}"/>
              </a:ext>
            </a:extLst>
          </p:cNvPr>
          <p:cNvSpPr>
            <a:spLocks noGrp="1"/>
          </p:cNvSpPr>
          <p:nvPr>
            <p:ph type="title"/>
          </p:nvPr>
        </p:nvSpPr>
        <p:spPr>
          <a:xfrm>
            <a:off x="666000" y="800212"/>
            <a:ext cx="10753200" cy="451576"/>
          </a:xfrm>
        </p:spPr>
        <p:txBody>
          <a:bodyPr/>
          <a:lstStyle/>
          <a:p>
            <a:r>
              <a:rPr lang="cs-CZ" dirty="0" err="1"/>
              <a:t>What</a:t>
            </a:r>
            <a:r>
              <a:rPr lang="cs-CZ" dirty="0"/>
              <a:t> </a:t>
            </a:r>
            <a:r>
              <a:rPr lang="cs-CZ" dirty="0" err="1"/>
              <a:t>is</a:t>
            </a:r>
            <a:r>
              <a:rPr lang="cs-CZ" dirty="0"/>
              <a:t> </a:t>
            </a:r>
            <a:r>
              <a:rPr lang="cs-CZ" dirty="0" err="1"/>
              <a:t>an</a:t>
            </a:r>
            <a:r>
              <a:rPr lang="cs-CZ" dirty="0"/>
              <a:t> </a:t>
            </a:r>
            <a:r>
              <a:rPr lang="cs-CZ" dirty="0" err="1"/>
              <a:t>expression</a:t>
            </a:r>
            <a:r>
              <a:rPr lang="cs-CZ" dirty="0"/>
              <a:t>?</a:t>
            </a:r>
          </a:p>
        </p:txBody>
      </p:sp>
      <p:sp>
        <p:nvSpPr>
          <p:cNvPr id="5" name="Zástupný symbol pro obsah 4">
            <a:extLst>
              <a:ext uri="{FF2B5EF4-FFF2-40B4-BE49-F238E27FC236}">
                <a16:creationId xmlns:a16="http://schemas.microsoft.com/office/drawing/2014/main" id="{A1E87E23-F40E-461E-9155-AB5ED9FA368C}"/>
              </a:ext>
            </a:extLst>
          </p:cNvPr>
          <p:cNvSpPr>
            <a:spLocks noGrp="1"/>
          </p:cNvSpPr>
          <p:nvPr>
            <p:ph idx="1"/>
          </p:nvPr>
        </p:nvSpPr>
        <p:spPr/>
        <p:txBody>
          <a:bodyPr/>
          <a:lstStyle/>
          <a:p>
            <a:r>
              <a:rPr lang="en-US" dirty="0"/>
              <a:t>Article 10 does not apply solely to certain types of information or ideas or forms of </a:t>
            </a:r>
            <a:r>
              <a:rPr lang="en-US" dirty="0" err="1"/>
              <a:t>expressio</a:t>
            </a:r>
            <a:r>
              <a:rPr lang="cs-CZ" dirty="0"/>
              <a:t>n</a:t>
            </a:r>
          </a:p>
          <a:p>
            <a:r>
              <a:rPr lang="cs-CZ" dirty="0"/>
              <a:t>I</a:t>
            </a:r>
            <a:r>
              <a:rPr lang="en-US" dirty="0"/>
              <a:t>t also includes artistic expression such as a painting</a:t>
            </a:r>
            <a:endParaRPr lang="cs-CZ" dirty="0"/>
          </a:p>
          <a:p>
            <a:r>
              <a:rPr lang="cs-CZ" dirty="0" err="1"/>
              <a:t>Commercial</a:t>
            </a:r>
            <a:r>
              <a:rPr lang="cs-CZ" dirty="0"/>
              <a:t> </a:t>
            </a:r>
            <a:r>
              <a:rPr lang="cs-CZ" dirty="0" err="1"/>
              <a:t>information</a:t>
            </a:r>
            <a:endParaRPr lang="cs-CZ" dirty="0"/>
          </a:p>
          <a:p>
            <a:r>
              <a:rPr lang="cs-CZ" dirty="0" err="1"/>
              <a:t>Photographs</a:t>
            </a:r>
            <a:r>
              <a:rPr lang="cs-CZ" dirty="0"/>
              <a:t> </a:t>
            </a:r>
          </a:p>
          <a:p>
            <a:r>
              <a:rPr lang="cs-CZ" dirty="0" err="1"/>
              <a:t>Symbols</a:t>
            </a:r>
            <a:endParaRPr lang="cs-CZ" dirty="0"/>
          </a:p>
          <a:p>
            <a:r>
              <a:rPr lang="cs-CZ" dirty="0" err="1"/>
              <a:t>Clothing</a:t>
            </a:r>
            <a:endParaRPr lang="cs-CZ" dirty="0"/>
          </a:p>
          <a:p>
            <a:r>
              <a:rPr lang="cs-CZ" dirty="0" err="1"/>
              <a:t>Happenings</a:t>
            </a:r>
            <a:r>
              <a:rPr lang="cs-CZ" dirty="0"/>
              <a:t> (</a:t>
            </a:r>
            <a:r>
              <a:rPr lang="cs-CZ" dirty="0" err="1"/>
              <a:t>hanging</a:t>
            </a:r>
            <a:r>
              <a:rPr lang="cs-CZ" dirty="0"/>
              <a:t> </a:t>
            </a:r>
            <a:r>
              <a:rPr lang="cs-CZ" dirty="0" err="1"/>
              <a:t>dirty</a:t>
            </a:r>
            <a:r>
              <a:rPr lang="cs-CZ" dirty="0"/>
              <a:t> </a:t>
            </a:r>
            <a:r>
              <a:rPr lang="cs-CZ" dirty="0" err="1"/>
              <a:t>laundry</a:t>
            </a:r>
            <a:r>
              <a:rPr lang="cs-CZ" dirty="0"/>
              <a:t> in front of </a:t>
            </a:r>
            <a:r>
              <a:rPr lang="cs-CZ" dirty="0" err="1"/>
              <a:t>the</a:t>
            </a:r>
            <a:r>
              <a:rPr lang="cs-CZ" dirty="0"/>
              <a:t> </a:t>
            </a:r>
            <a:r>
              <a:rPr lang="cs-CZ" dirty="0" err="1"/>
              <a:t>Parliament</a:t>
            </a:r>
            <a:r>
              <a:rPr lang="cs-CZ" dirty="0"/>
              <a:t>, </a:t>
            </a:r>
            <a:r>
              <a:rPr lang="cs-CZ" dirty="0" err="1"/>
              <a:t>Pussy</a:t>
            </a:r>
            <a:r>
              <a:rPr lang="cs-CZ" dirty="0"/>
              <a:t> </a:t>
            </a:r>
            <a:r>
              <a:rPr lang="cs-CZ" dirty="0" err="1"/>
              <a:t>Riot</a:t>
            </a:r>
            <a:r>
              <a:rPr lang="cs-CZ" dirty="0"/>
              <a:t> concert)</a:t>
            </a:r>
          </a:p>
        </p:txBody>
      </p:sp>
    </p:spTree>
    <p:extLst>
      <p:ext uri="{BB962C8B-B14F-4D97-AF65-F5344CB8AC3E}">
        <p14:creationId xmlns:p14="http://schemas.microsoft.com/office/powerpoint/2010/main" val="34205330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A87601AD-5BCE-4CC8-B9C1-B9E22E2EFE2D}"/>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Zástupný symbol pro číslo snímku 2">
            <a:extLst>
              <a:ext uri="{FF2B5EF4-FFF2-40B4-BE49-F238E27FC236}">
                <a16:creationId xmlns:a16="http://schemas.microsoft.com/office/drawing/2014/main" id="{54F8C0DB-F26D-43F5-9074-FA9271A0F5C5}"/>
              </a:ext>
            </a:extLst>
          </p:cNvPr>
          <p:cNvSpPr>
            <a:spLocks noGrp="1"/>
          </p:cNvSpPr>
          <p:nvPr>
            <p:ph type="sldNum" sz="quarter" idx="11"/>
          </p:nvPr>
        </p:nvSpPr>
        <p:spPr/>
        <p:txBody>
          <a:bodyPr/>
          <a:lstStyle/>
          <a:p>
            <a:fld id="{0970407D-EE58-4A0B-824B-1D3AE42DD9CF}" type="slidenum">
              <a:rPr lang="en-GB" altLang="cs-CZ" noProof="0" smtClean="0"/>
              <a:pPr/>
              <a:t>4</a:t>
            </a:fld>
            <a:endParaRPr lang="en-GB" altLang="cs-CZ" noProof="0" dirty="0"/>
          </a:p>
        </p:txBody>
      </p:sp>
      <p:sp>
        <p:nvSpPr>
          <p:cNvPr id="4" name="Nadpis 3">
            <a:extLst>
              <a:ext uri="{FF2B5EF4-FFF2-40B4-BE49-F238E27FC236}">
                <a16:creationId xmlns:a16="http://schemas.microsoft.com/office/drawing/2014/main" id="{5FD563CE-601E-43FF-9CBF-74A6C2AA80AD}"/>
              </a:ext>
            </a:extLst>
          </p:cNvPr>
          <p:cNvSpPr>
            <a:spLocks noGrp="1"/>
          </p:cNvSpPr>
          <p:nvPr>
            <p:ph type="title"/>
          </p:nvPr>
        </p:nvSpPr>
        <p:spPr/>
        <p:txBody>
          <a:bodyPr/>
          <a:lstStyle/>
          <a:p>
            <a:r>
              <a:rPr lang="cs-CZ" dirty="0" err="1"/>
              <a:t>What</a:t>
            </a:r>
            <a:r>
              <a:rPr lang="cs-CZ" dirty="0"/>
              <a:t> </a:t>
            </a:r>
            <a:r>
              <a:rPr lang="cs-CZ" dirty="0" err="1"/>
              <a:t>constitutes</a:t>
            </a:r>
            <a:r>
              <a:rPr lang="cs-CZ" dirty="0"/>
              <a:t> </a:t>
            </a:r>
            <a:r>
              <a:rPr lang="cs-CZ" dirty="0" err="1"/>
              <a:t>an</a:t>
            </a:r>
            <a:r>
              <a:rPr lang="cs-CZ" dirty="0"/>
              <a:t> „interference“</a:t>
            </a:r>
          </a:p>
        </p:txBody>
      </p:sp>
      <p:sp>
        <p:nvSpPr>
          <p:cNvPr id="5" name="Zástupný obsah 4">
            <a:extLst>
              <a:ext uri="{FF2B5EF4-FFF2-40B4-BE49-F238E27FC236}">
                <a16:creationId xmlns:a16="http://schemas.microsoft.com/office/drawing/2014/main" id="{0E85AD8D-801A-4282-B8FD-BF62D19B1C2D}"/>
              </a:ext>
            </a:extLst>
          </p:cNvPr>
          <p:cNvSpPr>
            <a:spLocks noGrp="1"/>
          </p:cNvSpPr>
          <p:nvPr>
            <p:ph idx="1"/>
          </p:nvPr>
        </p:nvSpPr>
        <p:spPr/>
        <p:txBody>
          <a:bodyPr/>
          <a:lstStyle/>
          <a:p>
            <a:r>
              <a:rPr lang="en-US" dirty="0"/>
              <a:t>The Court considers that interference with the right to freedom of expression may entail a wide variety of measures, generally a </a:t>
            </a:r>
            <a:r>
              <a:rPr lang="en-US" b="1" dirty="0"/>
              <a:t>“formality, condition, restriction or penalty</a:t>
            </a:r>
            <a:r>
              <a:rPr lang="cs-CZ" b="1" dirty="0"/>
              <a:t>“</a:t>
            </a:r>
          </a:p>
          <a:p>
            <a:r>
              <a:rPr lang="cs-CZ" dirty="0"/>
              <a:t>Such </a:t>
            </a:r>
            <a:r>
              <a:rPr lang="cs-CZ" dirty="0" err="1"/>
              <a:t>an</a:t>
            </a:r>
            <a:r>
              <a:rPr lang="cs-CZ" dirty="0"/>
              <a:t> </a:t>
            </a:r>
            <a:r>
              <a:rPr lang="cs-CZ" dirty="0" err="1"/>
              <a:t>assessment</a:t>
            </a:r>
            <a:r>
              <a:rPr lang="cs-CZ" dirty="0"/>
              <a:t> </a:t>
            </a:r>
            <a:r>
              <a:rPr lang="cs-CZ" dirty="0" err="1"/>
              <a:t>must</a:t>
            </a:r>
            <a:r>
              <a:rPr lang="cs-CZ" dirty="0"/>
              <a:t> </a:t>
            </a:r>
            <a:r>
              <a:rPr lang="cs-CZ" dirty="0" err="1"/>
              <a:t>be</a:t>
            </a:r>
            <a:r>
              <a:rPr lang="cs-CZ" dirty="0"/>
              <a:t> </a:t>
            </a:r>
            <a:r>
              <a:rPr lang="cs-CZ" dirty="0" err="1"/>
              <a:t>context</a:t>
            </a:r>
            <a:r>
              <a:rPr lang="cs-CZ" dirty="0"/>
              <a:t> </a:t>
            </a:r>
            <a:r>
              <a:rPr lang="cs-CZ" dirty="0" err="1"/>
              <a:t>based</a:t>
            </a:r>
            <a:endParaRPr lang="cs-CZ" dirty="0"/>
          </a:p>
        </p:txBody>
      </p:sp>
    </p:spTree>
    <p:extLst>
      <p:ext uri="{BB962C8B-B14F-4D97-AF65-F5344CB8AC3E}">
        <p14:creationId xmlns:p14="http://schemas.microsoft.com/office/powerpoint/2010/main" val="34314621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03D818B8-1495-4B6B-B027-2F015EC38E3A}"/>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Zástupný symbol pro číslo snímku 2">
            <a:extLst>
              <a:ext uri="{FF2B5EF4-FFF2-40B4-BE49-F238E27FC236}">
                <a16:creationId xmlns:a16="http://schemas.microsoft.com/office/drawing/2014/main" id="{56E46C4A-8DF6-499E-99B2-5E18392B43E5}"/>
              </a:ext>
            </a:extLst>
          </p:cNvPr>
          <p:cNvSpPr>
            <a:spLocks noGrp="1"/>
          </p:cNvSpPr>
          <p:nvPr>
            <p:ph type="sldNum" sz="quarter" idx="11"/>
          </p:nvPr>
        </p:nvSpPr>
        <p:spPr/>
        <p:txBody>
          <a:bodyPr/>
          <a:lstStyle/>
          <a:p>
            <a:fld id="{0970407D-EE58-4A0B-824B-1D3AE42DD9CF}" type="slidenum">
              <a:rPr lang="en-GB" altLang="cs-CZ" noProof="0" smtClean="0"/>
              <a:pPr/>
              <a:t>5</a:t>
            </a:fld>
            <a:endParaRPr lang="en-GB" altLang="cs-CZ" noProof="0" dirty="0"/>
          </a:p>
        </p:txBody>
      </p:sp>
      <p:sp>
        <p:nvSpPr>
          <p:cNvPr id="4" name="Nadpis 3">
            <a:extLst>
              <a:ext uri="{FF2B5EF4-FFF2-40B4-BE49-F238E27FC236}">
                <a16:creationId xmlns:a16="http://schemas.microsoft.com/office/drawing/2014/main" id="{F54C232D-A886-4209-94D5-4FC373A3C004}"/>
              </a:ext>
            </a:extLst>
          </p:cNvPr>
          <p:cNvSpPr>
            <a:spLocks noGrp="1"/>
          </p:cNvSpPr>
          <p:nvPr>
            <p:ph type="title"/>
          </p:nvPr>
        </p:nvSpPr>
        <p:spPr/>
        <p:txBody>
          <a:bodyPr/>
          <a:lstStyle/>
          <a:p>
            <a:r>
              <a:rPr lang="cs-CZ" dirty="0" err="1"/>
              <a:t>Whan</a:t>
            </a:r>
            <a:r>
              <a:rPr lang="cs-CZ" dirty="0"/>
              <a:t> </a:t>
            </a:r>
            <a:r>
              <a:rPr lang="cs-CZ" dirty="0" err="1"/>
              <a:t>is</a:t>
            </a:r>
            <a:r>
              <a:rPr lang="cs-CZ" dirty="0"/>
              <a:t> </a:t>
            </a:r>
            <a:r>
              <a:rPr lang="cs-CZ" dirty="0" err="1"/>
              <a:t>an</a:t>
            </a:r>
            <a:r>
              <a:rPr lang="cs-CZ" dirty="0"/>
              <a:t> interference a </a:t>
            </a:r>
            <a:r>
              <a:rPr lang="cs-CZ" dirty="0" err="1"/>
              <a:t>violation</a:t>
            </a:r>
            <a:r>
              <a:rPr lang="cs-CZ" dirty="0"/>
              <a:t>?</a:t>
            </a:r>
          </a:p>
        </p:txBody>
      </p:sp>
      <p:sp>
        <p:nvSpPr>
          <p:cNvPr id="5" name="Zástupný obsah 4">
            <a:extLst>
              <a:ext uri="{FF2B5EF4-FFF2-40B4-BE49-F238E27FC236}">
                <a16:creationId xmlns:a16="http://schemas.microsoft.com/office/drawing/2014/main" id="{2BCD50BD-F6D5-4D4A-B098-4C09483F067D}"/>
              </a:ext>
            </a:extLst>
          </p:cNvPr>
          <p:cNvSpPr>
            <a:spLocks noGrp="1"/>
          </p:cNvSpPr>
          <p:nvPr>
            <p:ph idx="1"/>
          </p:nvPr>
        </p:nvSpPr>
        <p:spPr>
          <a:xfrm>
            <a:off x="720000" y="1475232"/>
            <a:ext cx="10753200" cy="4356768"/>
          </a:xfrm>
        </p:spPr>
        <p:txBody>
          <a:bodyPr/>
          <a:lstStyle/>
          <a:p>
            <a:r>
              <a:rPr lang="cs-CZ" sz="2400" dirty="0"/>
              <a:t>European (</a:t>
            </a:r>
            <a:r>
              <a:rPr lang="cs-CZ" sz="2400" dirty="0" err="1"/>
              <a:t>proportionality</a:t>
            </a:r>
            <a:r>
              <a:rPr lang="cs-CZ" sz="2400" dirty="0"/>
              <a:t>) vs. </a:t>
            </a:r>
            <a:r>
              <a:rPr lang="cs-CZ" sz="2400" dirty="0" err="1"/>
              <a:t>the</a:t>
            </a:r>
            <a:r>
              <a:rPr lang="cs-CZ" sz="2400" dirty="0"/>
              <a:t> US (quasi-</a:t>
            </a:r>
            <a:r>
              <a:rPr lang="cs-CZ" sz="2400" dirty="0" err="1"/>
              <a:t>absolute</a:t>
            </a:r>
            <a:r>
              <a:rPr lang="cs-CZ" sz="2400" dirty="0"/>
              <a:t> </a:t>
            </a:r>
            <a:r>
              <a:rPr lang="cs-CZ" sz="2400" dirty="0" err="1"/>
              <a:t>nature</a:t>
            </a:r>
            <a:r>
              <a:rPr lang="cs-CZ" sz="2400" dirty="0"/>
              <a:t>) </a:t>
            </a:r>
            <a:r>
              <a:rPr lang="cs-CZ" sz="2400" dirty="0" err="1"/>
              <a:t>approach</a:t>
            </a:r>
            <a:endParaRPr lang="cs-CZ" sz="2400" dirty="0"/>
          </a:p>
          <a:p>
            <a:r>
              <a:rPr lang="cs-CZ" sz="2400" dirty="0" err="1"/>
              <a:t>Lawful</a:t>
            </a:r>
            <a:endParaRPr lang="cs-CZ" sz="2400" dirty="0"/>
          </a:p>
          <a:p>
            <a:r>
              <a:rPr lang="cs-CZ" sz="2400" dirty="0" err="1"/>
              <a:t>Legitimate</a:t>
            </a:r>
            <a:r>
              <a:rPr lang="cs-CZ" sz="2400" dirty="0"/>
              <a:t> </a:t>
            </a:r>
            <a:r>
              <a:rPr lang="cs-CZ" sz="2400" dirty="0" err="1"/>
              <a:t>aim</a:t>
            </a:r>
            <a:r>
              <a:rPr lang="cs-CZ" sz="2400" dirty="0"/>
              <a:t> (</a:t>
            </a:r>
            <a:r>
              <a:rPr lang="en-US" sz="2400" dirty="0"/>
              <a:t>national security, territorial integrity or public safety, for the prevention of disorder or crime, for the protection of health or morals, for the protection of the reputation or rights of others, for preventing the disclosure of information received in confidence, or for maintaining the authority and impartiality of the judiciary</a:t>
            </a:r>
            <a:r>
              <a:rPr lang="cs-CZ" sz="2400" dirty="0"/>
              <a:t>)</a:t>
            </a:r>
          </a:p>
          <a:p>
            <a:r>
              <a:rPr lang="cs-CZ" sz="2400" dirty="0" err="1"/>
              <a:t>Necessary</a:t>
            </a:r>
            <a:r>
              <a:rPr lang="cs-CZ" sz="2400" dirty="0"/>
              <a:t> in </a:t>
            </a:r>
            <a:r>
              <a:rPr lang="cs-CZ" sz="2400" dirty="0" err="1"/>
              <a:t>democratic</a:t>
            </a:r>
            <a:r>
              <a:rPr lang="cs-CZ" sz="2400" dirty="0"/>
              <a:t> society</a:t>
            </a:r>
          </a:p>
          <a:p>
            <a:r>
              <a:rPr lang="cs-CZ" sz="2400" dirty="0"/>
              <a:t>(</a:t>
            </a:r>
            <a:r>
              <a:rPr lang="cs-CZ" sz="2400" dirty="0" err="1"/>
              <a:t>Margin</a:t>
            </a:r>
            <a:r>
              <a:rPr lang="cs-CZ" sz="2400" dirty="0"/>
              <a:t> of </a:t>
            </a:r>
            <a:r>
              <a:rPr lang="cs-CZ" sz="2400" dirty="0" err="1"/>
              <a:t>appreciation</a:t>
            </a:r>
            <a:r>
              <a:rPr lang="cs-CZ" sz="2400" dirty="0"/>
              <a:t>)</a:t>
            </a:r>
          </a:p>
        </p:txBody>
      </p:sp>
    </p:spTree>
    <p:extLst>
      <p:ext uri="{BB962C8B-B14F-4D97-AF65-F5344CB8AC3E}">
        <p14:creationId xmlns:p14="http://schemas.microsoft.com/office/powerpoint/2010/main" val="18585670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26BB2E15-0DBA-4454-9B1A-3848B578259B}"/>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Zástupný symbol pro číslo snímku 2">
            <a:extLst>
              <a:ext uri="{FF2B5EF4-FFF2-40B4-BE49-F238E27FC236}">
                <a16:creationId xmlns:a16="http://schemas.microsoft.com/office/drawing/2014/main" id="{2221CF93-C3F1-4549-8F97-5846D7A2B6DB}"/>
              </a:ext>
            </a:extLst>
          </p:cNvPr>
          <p:cNvSpPr>
            <a:spLocks noGrp="1"/>
          </p:cNvSpPr>
          <p:nvPr>
            <p:ph type="sldNum" sz="quarter" idx="11"/>
          </p:nvPr>
        </p:nvSpPr>
        <p:spPr/>
        <p:txBody>
          <a:bodyPr/>
          <a:lstStyle/>
          <a:p>
            <a:fld id="{0970407D-EE58-4A0B-824B-1D3AE42DD9CF}" type="slidenum">
              <a:rPr lang="en-GB" altLang="cs-CZ" noProof="0" smtClean="0"/>
              <a:pPr/>
              <a:t>6</a:t>
            </a:fld>
            <a:endParaRPr lang="en-GB" altLang="cs-CZ" noProof="0" dirty="0"/>
          </a:p>
        </p:txBody>
      </p:sp>
      <p:sp>
        <p:nvSpPr>
          <p:cNvPr id="4" name="Nadpis 3">
            <a:extLst>
              <a:ext uri="{FF2B5EF4-FFF2-40B4-BE49-F238E27FC236}">
                <a16:creationId xmlns:a16="http://schemas.microsoft.com/office/drawing/2014/main" id="{B22F87B2-BE9D-4E6F-9C50-8F4DD4A71407}"/>
              </a:ext>
            </a:extLst>
          </p:cNvPr>
          <p:cNvSpPr>
            <a:spLocks noGrp="1"/>
          </p:cNvSpPr>
          <p:nvPr>
            <p:ph type="title"/>
          </p:nvPr>
        </p:nvSpPr>
        <p:spPr/>
        <p:txBody>
          <a:bodyPr/>
          <a:lstStyle/>
          <a:p>
            <a:r>
              <a:rPr lang="cs-CZ" dirty="0"/>
              <a:t>Basic </a:t>
            </a:r>
            <a:r>
              <a:rPr lang="cs-CZ" dirty="0" err="1"/>
              <a:t>principles</a:t>
            </a:r>
            <a:endParaRPr lang="cs-CZ" dirty="0"/>
          </a:p>
        </p:txBody>
      </p:sp>
      <p:sp>
        <p:nvSpPr>
          <p:cNvPr id="5" name="Zástupný obsah 4">
            <a:extLst>
              <a:ext uri="{FF2B5EF4-FFF2-40B4-BE49-F238E27FC236}">
                <a16:creationId xmlns:a16="http://schemas.microsoft.com/office/drawing/2014/main" id="{BD5E21E2-4F20-4FB4-AFFD-7BA2895361A3}"/>
              </a:ext>
            </a:extLst>
          </p:cNvPr>
          <p:cNvSpPr>
            <a:spLocks noGrp="1"/>
          </p:cNvSpPr>
          <p:nvPr>
            <p:ph idx="1"/>
          </p:nvPr>
        </p:nvSpPr>
        <p:spPr/>
        <p:txBody>
          <a:bodyPr/>
          <a:lstStyle/>
          <a:p>
            <a:r>
              <a:rPr lang="cs-CZ" dirty="0" err="1"/>
              <a:t>Protected</a:t>
            </a:r>
            <a:r>
              <a:rPr lang="cs-CZ" dirty="0"/>
              <a:t> are </a:t>
            </a:r>
            <a:r>
              <a:rPr lang="en-US" dirty="0"/>
              <a:t>not only “information” or “ideas” that are </a:t>
            </a:r>
            <a:r>
              <a:rPr lang="en-US" dirty="0" err="1"/>
              <a:t>favourably</a:t>
            </a:r>
            <a:r>
              <a:rPr lang="en-US" dirty="0"/>
              <a:t> received or regarded as inoffensive or as a matter of indifference, but also those that offend, shock or disturb; such are the demands of that pluralism, tolerance and broadmindedness without which there is no “democratic society”</a:t>
            </a:r>
            <a:endParaRPr lang="cs-CZ" dirty="0"/>
          </a:p>
          <a:p>
            <a:r>
              <a:rPr lang="cs-CZ" dirty="0" err="1"/>
              <a:t>Virtually</a:t>
            </a:r>
            <a:r>
              <a:rPr lang="cs-CZ" dirty="0"/>
              <a:t> no </a:t>
            </a:r>
            <a:r>
              <a:rPr lang="cs-CZ" dirty="0" err="1"/>
              <a:t>protection</a:t>
            </a:r>
            <a:r>
              <a:rPr lang="cs-CZ" dirty="0"/>
              <a:t> of </a:t>
            </a:r>
            <a:r>
              <a:rPr lang="cs-CZ" dirty="0" err="1"/>
              <a:t>hate</a:t>
            </a:r>
            <a:r>
              <a:rPr lang="cs-CZ" dirty="0"/>
              <a:t> </a:t>
            </a:r>
            <a:r>
              <a:rPr lang="cs-CZ" dirty="0" err="1"/>
              <a:t>speech</a:t>
            </a:r>
            <a:endParaRPr lang="cs-CZ" dirty="0"/>
          </a:p>
        </p:txBody>
      </p:sp>
    </p:spTree>
    <p:extLst>
      <p:ext uri="{BB962C8B-B14F-4D97-AF65-F5344CB8AC3E}">
        <p14:creationId xmlns:p14="http://schemas.microsoft.com/office/powerpoint/2010/main" val="3943797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DA84A098-CE51-4447-ABA8-AC909B40A817}"/>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Zástupný symbol pro číslo snímku 2">
            <a:extLst>
              <a:ext uri="{FF2B5EF4-FFF2-40B4-BE49-F238E27FC236}">
                <a16:creationId xmlns:a16="http://schemas.microsoft.com/office/drawing/2014/main" id="{25EC0D1F-13CA-43DB-B568-C8897BF55529}"/>
              </a:ext>
            </a:extLst>
          </p:cNvPr>
          <p:cNvSpPr>
            <a:spLocks noGrp="1"/>
          </p:cNvSpPr>
          <p:nvPr>
            <p:ph type="sldNum" sz="quarter" idx="11"/>
          </p:nvPr>
        </p:nvSpPr>
        <p:spPr/>
        <p:txBody>
          <a:bodyPr/>
          <a:lstStyle/>
          <a:p>
            <a:fld id="{0970407D-EE58-4A0B-824B-1D3AE42DD9CF}" type="slidenum">
              <a:rPr lang="en-GB" altLang="cs-CZ" noProof="0" smtClean="0"/>
              <a:pPr/>
              <a:t>7</a:t>
            </a:fld>
            <a:endParaRPr lang="en-GB" altLang="cs-CZ" noProof="0" dirty="0"/>
          </a:p>
        </p:txBody>
      </p:sp>
      <p:sp>
        <p:nvSpPr>
          <p:cNvPr id="4" name="Nadpis 3">
            <a:extLst>
              <a:ext uri="{FF2B5EF4-FFF2-40B4-BE49-F238E27FC236}">
                <a16:creationId xmlns:a16="http://schemas.microsoft.com/office/drawing/2014/main" id="{926B7B40-456F-46EE-922C-FBB2AE8D438F}"/>
              </a:ext>
            </a:extLst>
          </p:cNvPr>
          <p:cNvSpPr>
            <a:spLocks noGrp="1"/>
          </p:cNvSpPr>
          <p:nvPr>
            <p:ph type="title"/>
          </p:nvPr>
        </p:nvSpPr>
        <p:spPr/>
        <p:txBody>
          <a:bodyPr/>
          <a:lstStyle/>
          <a:p>
            <a:r>
              <a:rPr lang="cs-CZ" dirty="0" err="1"/>
              <a:t>Cases</a:t>
            </a:r>
            <a:r>
              <a:rPr lang="cs-CZ" dirty="0"/>
              <a:t> to </a:t>
            </a:r>
            <a:r>
              <a:rPr lang="cs-CZ" dirty="0" err="1"/>
              <a:t>discuss</a:t>
            </a:r>
            <a:endParaRPr lang="cs-CZ" dirty="0"/>
          </a:p>
        </p:txBody>
      </p:sp>
      <p:sp>
        <p:nvSpPr>
          <p:cNvPr id="5" name="Zástupný obsah 4">
            <a:extLst>
              <a:ext uri="{FF2B5EF4-FFF2-40B4-BE49-F238E27FC236}">
                <a16:creationId xmlns:a16="http://schemas.microsoft.com/office/drawing/2014/main" id="{D23509EE-5078-4F3A-B9B4-BE6BE8411FB0}"/>
              </a:ext>
            </a:extLst>
          </p:cNvPr>
          <p:cNvSpPr>
            <a:spLocks noGrp="1"/>
          </p:cNvSpPr>
          <p:nvPr>
            <p:ph idx="1"/>
          </p:nvPr>
        </p:nvSpPr>
        <p:spPr/>
        <p:txBody>
          <a:bodyPr/>
          <a:lstStyle/>
          <a:p>
            <a:r>
              <a:rPr lang="cs-CZ" i="1" dirty="0" err="1">
                <a:latin typeface="+mj-lt"/>
              </a:rPr>
              <a:t>Vajnai</a:t>
            </a:r>
            <a:r>
              <a:rPr lang="cs-CZ" i="1" dirty="0">
                <a:latin typeface="+mj-lt"/>
              </a:rPr>
              <a:t> v </a:t>
            </a:r>
            <a:r>
              <a:rPr lang="cs-CZ" i="1" dirty="0" err="1">
                <a:latin typeface="+mj-lt"/>
              </a:rPr>
              <a:t>Hungary</a:t>
            </a:r>
            <a:endParaRPr lang="cs-CZ" i="1" dirty="0">
              <a:latin typeface="+mj-lt"/>
            </a:endParaRPr>
          </a:p>
          <a:p>
            <a:r>
              <a:rPr lang="cs-CZ" i="1" dirty="0">
                <a:effectLst/>
                <a:latin typeface="+mj-lt"/>
              </a:rPr>
              <a:t>Otto-</a:t>
            </a:r>
            <a:r>
              <a:rPr lang="cs-CZ" i="1" dirty="0" err="1">
                <a:effectLst/>
                <a:latin typeface="+mj-lt"/>
              </a:rPr>
              <a:t>Preminger</a:t>
            </a:r>
            <a:r>
              <a:rPr lang="cs-CZ" i="1" dirty="0">
                <a:effectLst/>
                <a:latin typeface="+mj-lt"/>
              </a:rPr>
              <a:t>-Institut v. </a:t>
            </a:r>
            <a:r>
              <a:rPr lang="cs-CZ" i="1" dirty="0" err="1">
                <a:effectLst/>
                <a:latin typeface="+mj-lt"/>
              </a:rPr>
              <a:t>Austria</a:t>
            </a:r>
            <a:r>
              <a:rPr lang="fr-FR" i="1" dirty="0">
                <a:effectLst/>
                <a:latin typeface="+mj-lt"/>
              </a:rPr>
              <a:t> </a:t>
            </a:r>
            <a:endParaRPr lang="cs-CZ" i="1" dirty="0">
              <a:effectLst/>
              <a:latin typeface="+mj-lt"/>
            </a:endParaRPr>
          </a:p>
          <a:p>
            <a:r>
              <a:rPr lang="fr-FR" i="1" dirty="0">
                <a:effectLst/>
                <a:latin typeface="+mj-lt"/>
              </a:rPr>
              <a:t>Mouvement </a:t>
            </a:r>
            <a:r>
              <a:rPr lang="fr-FR" i="1" dirty="0" err="1">
                <a:effectLst/>
                <a:latin typeface="+mj-lt"/>
              </a:rPr>
              <a:t>Raëlien</a:t>
            </a:r>
            <a:r>
              <a:rPr lang="fr-FR" i="1" dirty="0">
                <a:effectLst/>
                <a:latin typeface="+mj-lt"/>
              </a:rPr>
              <a:t> Suisse v. </a:t>
            </a:r>
            <a:r>
              <a:rPr lang="fr-FR" i="1" dirty="0" err="1">
                <a:effectLst/>
                <a:latin typeface="+mj-lt"/>
              </a:rPr>
              <a:t>Switzerland</a:t>
            </a:r>
            <a:endParaRPr lang="cs-CZ" i="1" dirty="0">
              <a:effectLst/>
              <a:latin typeface="+mj-lt"/>
            </a:endParaRPr>
          </a:p>
          <a:p>
            <a:r>
              <a:rPr lang="en-US" i="1" dirty="0" err="1">
                <a:effectLst/>
                <a:latin typeface="+mj-lt"/>
              </a:rPr>
              <a:t>Mariya</a:t>
            </a:r>
            <a:r>
              <a:rPr lang="en-US" i="1" dirty="0">
                <a:effectLst/>
                <a:latin typeface="+mj-lt"/>
              </a:rPr>
              <a:t> </a:t>
            </a:r>
            <a:r>
              <a:rPr lang="en-US" i="1" dirty="0" err="1">
                <a:effectLst/>
                <a:latin typeface="+mj-lt"/>
              </a:rPr>
              <a:t>Alekhina</a:t>
            </a:r>
            <a:r>
              <a:rPr lang="en-US" i="1" dirty="0">
                <a:effectLst/>
                <a:latin typeface="+mj-lt"/>
              </a:rPr>
              <a:t> and Others v. Russia</a:t>
            </a:r>
            <a:endParaRPr lang="cs-CZ" i="1" dirty="0">
              <a:effectLst/>
              <a:latin typeface="+mj-lt"/>
            </a:endParaRPr>
          </a:p>
          <a:p>
            <a:endParaRPr lang="cs-CZ" i="1" dirty="0"/>
          </a:p>
        </p:txBody>
      </p:sp>
    </p:spTree>
    <p:extLst>
      <p:ext uri="{BB962C8B-B14F-4D97-AF65-F5344CB8AC3E}">
        <p14:creationId xmlns:p14="http://schemas.microsoft.com/office/powerpoint/2010/main" val="604576875"/>
      </p:ext>
    </p:extLst>
  </p:cSld>
  <p:clrMapOvr>
    <a:masterClrMapping/>
  </p:clrMapOvr>
</p:sld>
</file>

<file path=ppt/theme/theme1.xml><?xml version="1.0" encoding="utf-8"?>
<a:theme xmlns:a="http://schemas.openxmlformats.org/drawingml/2006/main" name="Presentation_MU_EN">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7" id="{08A50374-AAE8-4472-AB19-4ACBC2E736BC}" vid="{2FA50823-3600-42FF-8599-ACFC998277FA}"/>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20A1B037DD1A0E489BA25F0DCD0C6D93" ma:contentTypeVersion="11" ma:contentTypeDescription="Vytvoří nový dokument" ma:contentTypeScope="" ma:versionID="5e335f8bb03c83b0f2d72b8473294708">
  <xsd:schema xmlns:xsd="http://www.w3.org/2001/XMLSchema" xmlns:xs="http://www.w3.org/2001/XMLSchema" xmlns:p="http://schemas.microsoft.com/office/2006/metadata/properties" xmlns:ns3="d64b5fb5-c9db-4617-9a62-64f49fae5538" xmlns:ns4="0a4d777f-aadb-4192-819a-6dd8ba01e105" targetNamespace="http://schemas.microsoft.com/office/2006/metadata/properties" ma:root="true" ma:fieldsID="1840e5c42b5bb627292e9cb54e56576d" ns3:_="" ns4:_="">
    <xsd:import namespace="d64b5fb5-c9db-4617-9a62-64f49fae5538"/>
    <xsd:import namespace="0a4d777f-aadb-4192-819a-6dd8ba01e105"/>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DateTaken" minOccurs="0"/>
                <xsd:element ref="ns3:MediaServiceAutoTag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64b5fb5-c9db-4617-9a62-64f49fae553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a4d777f-aadb-4192-819a-6dd8ba01e105" elementFormDefault="qualified">
    <xsd:import namespace="http://schemas.microsoft.com/office/2006/documentManagement/types"/>
    <xsd:import namespace="http://schemas.microsoft.com/office/infopath/2007/PartnerControls"/>
    <xsd:element name="SharedWithUsers" ma:index="12" nillable="true" ma:displayName="Sdílí se s"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dílené s podrobnostmi" ma:internalName="SharedWithDetails" ma:readOnly="true">
      <xsd:simpleType>
        <xsd:restriction base="dms:Note">
          <xsd:maxLength value="255"/>
        </xsd:restriction>
      </xsd:simpleType>
    </xsd:element>
    <xsd:element name="SharingHintHash" ma:index="14" nillable="true" ma:displayName="Hodnota hash upozornění na sdílení"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DDE3C4A-7C21-4BF7-BE4E-575B4230F2E3}">
  <ds:schemaRefs>
    <ds:schemaRef ds:uri="http://www.w3.org/XML/1998/namespace"/>
    <ds:schemaRef ds:uri="http://purl.org/dc/dcmitype/"/>
    <ds:schemaRef ds:uri="http://purl.org/dc/elements/1.1/"/>
    <ds:schemaRef ds:uri="http://schemas.microsoft.com/office/2006/documentManagement/types"/>
    <ds:schemaRef ds:uri="http://schemas.microsoft.com/office/2006/metadata/properties"/>
    <ds:schemaRef ds:uri="http://schemas.microsoft.com/office/infopath/2007/PartnerControls"/>
    <ds:schemaRef ds:uri="0a4d777f-aadb-4192-819a-6dd8ba01e105"/>
    <ds:schemaRef ds:uri="http://schemas.openxmlformats.org/package/2006/metadata/core-properties"/>
    <ds:schemaRef ds:uri="d64b5fb5-c9db-4617-9a62-64f49fae5538"/>
    <ds:schemaRef ds:uri="http://purl.org/dc/terms/"/>
  </ds:schemaRefs>
</ds:datastoreItem>
</file>

<file path=customXml/itemProps2.xml><?xml version="1.0" encoding="utf-8"?>
<ds:datastoreItem xmlns:ds="http://schemas.openxmlformats.org/officeDocument/2006/customXml" ds:itemID="{309D5A7D-32D4-4280-964E-E3595363573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64b5fb5-c9db-4617-9a62-64f49fae5538"/>
    <ds:schemaRef ds:uri="0a4d777f-aadb-4192-819a-6dd8ba01e10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6A3635E-A5BB-4FAF-8B42-C9677178978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muni</Template>
  <TotalTime>21609</TotalTime>
  <Words>498</Words>
  <Application>Microsoft Office PowerPoint</Application>
  <PresentationFormat>Širokoúhlá obrazovka</PresentationFormat>
  <Paragraphs>43</Paragraphs>
  <Slides>7</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7</vt:i4>
      </vt:variant>
    </vt:vector>
  </HeadingPairs>
  <TitlesOfParts>
    <vt:vector size="11" baseType="lpstr">
      <vt:lpstr>Arial</vt:lpstr>
      <vt:lpstr>Tahoma</vt:lpstr>
      <vt:lpstr>Wingdings</vt:lpstr>
      <vt:lpstr>Presentation_MU_EN</vt:lpstr>
      <vt:lpstr>Freedom of expression</vt:lpstr>
      <vt:lpstr>Prezentace aplikace PowerPoint</vt:lpstr>
      <vt:lpstr>What is an expression?</vt:lpstr>
      <vt:lpstr>What constitutes an „interference“</vt:lpstr>
      <vt:lpstr>Whan is an interference a violation?</vt:lpstr>
      <vt:lpstr>Basic principles</vt:lpstr>
      <vt:lpstr>Cases to discuss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Právní stát (a vláda práva)</dc:title>
  <dc:creator>Ladislav Vyhnánek</dc:creator>
  <cp:lastModifiedBy>Ladislav Vyhnánek</cp:lastModifiedBy>
  <cp:revision>36</cp:revision>
  <cp:lastPrinted>1601-01-01T00:00:00Z</cp:lastPrinted>
  <dcterms:created xsi:type="dcterms:W3CDTF">2021-10-06T07:25:36Z</dcterms:created>
  <dcterms:modified xsi:type="dcterms:W3CDTF">2023-11-02T12:54:18Z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0x01010020A1B037DD1A0E489BA25F0DCD0C6D93</vt:lpwstr>
  </property>
</Properties>
</file>