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2"/>
  </p:notesMasterIdLst>
  <p:handoutMasterIdLst>
    <p:handoutMasterId r:id="rId13"/>
  </p:handoutMasterIdLst>
  <p:sldIdLst>
    <p:sldId id="256" r:id="rId5"/>
    <p:sldId id="274" r:id="rId6"/>
    <p:sldId id="272" r:id="rId7"/>
    <p:sldId id="273" r:id="rId8"/>
    <p:sldId id="275" r:id="rId9"/>
    <p:sldId id="276" r:id="rId10"/>
    <p:sldId id="277" r:id="rId1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768" autoAdjust="0"/>
  </p:normalViewPr>
  <p:slideViewPr>
    <p:cSldViewPr snapToGrid="0">
      <p:cViewPr varScale="1">
        <p:scale>
          <a:sx n="79" d="100"/>
          <a:sy n="79" d="100"/>
        </p:scale>
        <p:origin x="120" y="61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err="1"/>
              <a:t>Freedom</a:t>
            </a:r>
            <a:r>
              <a:rPr lang="cs-CZ" dirty="0"/>
              <a:t> of </a:t>
            </a:r>
            <a:r>
              <a:rPr lang="cs-CZ" dirty="0" err="1"/>
              <a:t>expression</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039613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49E0E4A-618B-4138-8FCD-5EC969AABEF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C48B5A77-0FC0-4C70-9554-6E221651E34A}"/>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6" name="Nadpis 3">
            <a:extLst>
              <a:ext uri="{FF2B5EF4-FFF2-40B4-BE49-F238E27FC236}">
                <a16:creationId xmlns:a16="http://schemas.microsoft.com/office/drawing/2014/main" id="{785D9582-027B-4CD5-85EB-88A0071CA7B0}"/>
              </a:ext>
            </a:extLst>
          </p:cNvPr>
          <p:cNvSpPr>
            <a:spLocks noGrp="1"/>
          </p:cNvSpPr>
          <p:nvPr>
            <p:ph idx="1"/>
          </p:nvPr>
        </p:nvSpPr>
        <p:spPr>
          <a:xfrm>
            <a:off x="414000" y="609600"/>
            <a:ext cx="11058863" cy="5779008"/>
          </a:xfrm>
        </p:spPr>
        <p:txBody>
          <a:bodyPr/>
          <a:lstStyle/>
          <a:p>
            <a:pPr marL="72000" indent="0">
              <a:buNone/>
            </a:pPr>
            <a:r>
              <a:rPr lang="cs-CZ" sz="2200" b="1" dirty="0"/>
              <a:t>ECHR                                  </a:t>
            </a:r>
            <a:r>
              <a:rPr lang="en-US" sz="2200" b="1" dirty="0"/>
              <a:t>ARTICLE 10 Freedom of expression </a:t>
            </a:r>
            <a:endParaRPr lang="cs-CZ" sz="2200" b="1" dirty="0"/>
          </a:p>
          <a:p>
            <a:pPr marL="72000" indent="0">
              <a:buNone/>
            </a:pPr>
            <a:r>
              <a:rPr lang="en-US" sz="2200" dirty="0"/>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a:t>
            </a:r>
            <a:endParaRPr lang="cs-CZ" sz="2200" dirty="0"/>
          </a:p>
          <a:p>
            <a:pPr marL="72000" indent="0">
              <a:buNone/>
            </a:pPr>
            <a:r>
              <a:rPr lang="en-US" sz="2200" dirty="0"/>
              <a:t> 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a:t>
            </a:r>
            <a:endParaRPr lang="cs-CZ" sz="2200" dirty="0"/>
          </a:p>
        </p:txBody>
      </p:sp>
    </p:spTree>
    <p:extLst>
      <p:ext uri="{BB962C8B-B14F-4D97-AF65-F5344CB8AC3E}">
        <p14:creationId xmlns:p14="http://schemas.microsoft.com/office/powerpoint/2010/main" val="4127409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7600F83-68D7-4E3C-AC24-737C9CFAA28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734BBC9B-4F67-4886-9E68-F8D63CC82B41}"/>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Nadpis 3">
            <a:extLst>
              <a:ext uri="{FF2B5EF4-FFF2-40B4-BE49-F238E27FC236}">
                <a16:creationId xmlns:a16="http://schemas.microsoft.com/office/drawing/2014/main" id="{A07532D2-B967-48C5-A9AF-C916E72FC0D0}"/>
              </a:ext>
            </a:extLst>
          </p:cNvPr>
          <p:cNvSpPr>
            <a:spLocks noGrp="1"/>
          </p:cNvSpPr>
          <p:nvPr>
            <p:ph type="title"/>
          </p:nvPr>
        </p:nvSpPr>
        <p:spPr>
          <a:xfrm>
            <a:off x="666000" y="800212"/>
            <a:ext cx="10753200" cy="451576"/>
          </a:xfrm>
        </p:spPr>
        <p:txBody>
          <a:bodyPr/>
          <a:lstStyle/>
          <a:p>
            <a:r>
              <a:rPr lang="cs-CZ" dirty="0" err="1"/>
              <a:t>What</a:t>
            </a:r>
            <a:r>
              <a:rPr lang="cs-CZ" dirty="0"/>
              <a:t> </a:t>
            </a:r>
            <a:r>
              <a:rPr lang="cs-CZ" dirty="0" err="1"/>
              <a:t>is</a:t>
            </a:r>
            <a:r>
              <a:rPr lang="cs-CZ" dirty="0"/>
              <a:t> </a:t>
            </a:r>
            <a:r>
              <a:rPr lang="cs-CZ" dirty="0" err="1"/>
              <a:t>an</a:t>
            </a:r>
            <a:r>
              <a:rPr lang="cs-CZ" dirty="0"/>
              <a:t> </a:t>
            </a:r>
            <a:r>
              <a:rPr lang="cs-CZ" dirty="0" err="1"/>
              <a:t>expression</a:t>
            </a:r>
            <a:r>
              <a:rPr lang="cs-CZ" dirty="0"/>
              <a:t>?</a:t>
            </a:r>
          </a:p>
        </p:txBody>
      </p:sp>
      <p:sp>
        <p:nvSpPr>
          <p:cNvPr id="5" name="Zástupný symbol pro obsah 4">
            <a:extLst>
              <a:ext uri="{FF2B5EF4-FFF2-40B4-BE49-F238E27FC236}">
                <a16:creationId xmlns:a16="http://schemas.microsoft.com/office/drawing/2014/main" id="{A1E87E23-F40E-461E-9155-AB5ED9FA368C}"/>
              </a:ext>
            </a:extLst>
          </p:cNvPr>
          <p:cNvSpPr>
            <a:spLocks noGrp="1"/>
          </p:cNvSpPr>
          <p:nvPr>
            <p:ph idx="1"/>
          </p:nvPr>
        </p:nvSpPr>
        <p:spPr/>
        <p:txBody>
          <a:bodyPr/>
          <a:lstStyle/>
          <a:p>
            <a:r>
              <a:rPr lang="en-US" dirty="0"/>
              <a:t>Article 10 does not apply solely to certain types of information or ideas or forms of </a:t>
            </a:r>
            <a:r>
              <a:rPr lang="en-US" dirty="0" err="1"/>
              <a:t>expressio</a:t>
            </a:r>
            <a:r>
              <a:rPr lang="cs-CZ" dirty="0"/>
              <a:t>n</a:t>
            </a:r>
          </a:p>
          <a:p>
            <a:r>
              <a:rPr lang="cs-CZ" dirty="0"/>
              <a:t>I</a:t>
            </a:r>
            <a:r>
              <a:rPr lang="en-US" dirty="0"/>
              <a:t>t also includes artistic expression such as a painting</a:t>
            </a:r>
            <a:endParaRPr lang="cs-CZ" dirty="0"/>
          </a:p>
          <a:p>
            <a:r>
              <a:rPr lang="cs-CZ" dirty="0" err="1"/>
              <a:t>Commercial</a:t>
            </a:r>
            <a:r>
              <a:rPr lang="cs-CZ" dirty="0"/>
              <a:t> </a:t>
            </a:r>
            <a:r>
              <a:rPr lang="cs-CZ" dirty="0" err="1"/>
              <a:t>information</a:t>
            </a:r>
            <a:endParaRPr lang="cs-CZ" dirty="0"/>
          </a:p>
          <a:p>
            <a:r>
              <a:rPr lang="cs-CZ" dirty="0" err="1"/>
              <a:t>Photographs</a:t>
            </a:r>
            <a:r>
              <a:rPr lang="cs-CZ" dirty="0"/>
              <a:t> </a:t>
            </a:r>
          </a:p>
          <a:p>
            <a:r>
              <a:rPr lang="cs-CZ" dirty="0" err="1"/>
              <a:t>Symbols</a:t>
            </a:r>
            <a:endParaRPr lang="cs-CZ" dirty="0"/>
          </a:p>
          <a:p>
            <a:r>
              <a:rPr lang="cs-CZ" dirty="0" err="1"/>
              <a:t>Clothing</a:t>
            </a:r>
            <a:endParaRPr lang="cs-CZ" dirty="0"/>
          </a:p>
          <a:p>
            <a:r>
              <a:rPr lang="cs-CZ" dirty="0" err="1"/>
              <a:t>Happenings</a:t>
            </a:r>
            <a:r>
              <a:rPr lang="cs-CZ" dirty="0"/>
              <a:t> (</a:t>
            </a:r>
            <a:r>
              <a:rPr lang="cs-CZ" dirty="0" err="1"/>
              <a:t>hanging</a:t>
            </a:r>
            <a:r>
              <a:rPr lang="cs-CZ" dirty="0"/>
              <a:t> </a:t>
            </a:r>
            <a:r>
              <a:rPr lang="cs-CZ" dirty="0" err="1"/>
              <a:t>dirty</a:t>
            </a:r>
            <a:r>
              <a:rPr lang="cs-CZ" dirty="0"/>
              <a:t> </a:t>
            </a:r>
            <a:r>
              <a:rPr lang="cs-CZ" dirty="0" err="1"/>
              <a:t>laundry</a:t>
            </a:r>
            <a:r>
              <a:rPr lang="cs-CZ" dirty="0"/>
              <a:t> in front of </a:t>
            </a:r>
            <a:r>
              <a:rPr lang="cs-CZ" dirty="0" err="1"/>
              <a:t>the</a:t>
            </a:r>
            <a:r>
              <a:rPr lang="cs-CZ" dirty="0"/>
              <a:t> </a:t>
            </a:r>
            <a:r>
              <a:rPr lang="cs-CZ" dirty="0" err="1"/>
              <a:t>Parliament</a:t>
            </a:r>
            <a:r>
              <a:rPr lang="cs-CZ" dirty="0"/>
              <a:t>, </a:t>
            </a:r>
            <a:r>
              <a:rPr lang="cs-CZ" dirty="0" err="1"/>
              <a:t>Pussy</a:t>
            </a:r>
            <a:r>
              <a:rPr lang="cs-CZ" dirty="0"/>
              <a:t> </a:t>
            </a:r>
            <a:r>
              <a:rPr lang="cs-CZ" dirty="0" err="1"/>
              <a:t>Riot</a:t>
            </a:r>
            <a:r>
              <a:rPr lang="cs-CZ" dirty="0"/>
              <a:t> concert)</a:t>
            </a:r>
          </a:p>
        </p:txBody>
      </p:sp>
    </p:spTree>
    <p:extLst>
      <p:ext uri="{BB962C8B-B14F-4D97-AF65-F5344CB8AC3E}">
        <p14:creationId xmlns:p14="http://schemas.microsoft.com/office/powerpoint/2010/main" val="3420533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7601AD-5BCE-4CC8-B9C1-B9E22E2EFE2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54F8C0DB-F26D-43F5-9074-FA9271A0F5C5}"/>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Nadpis 3">
            <a:extLst>
              <a:ext uri="{FF2B5EF4-FFF2-40B4-BE49-F238E27FC236}">
                <a16:creationId xmlns:a16="http://schemas.microsoft.com/office/drawing/2014/main" id="{5FD563CE-601E-43FF-9CBF-74A6C2AA80AD}"/>
              </a:ext>
            </a:extLst>
          </p:cNvPr>
          <p:cNvSpPr>
            <a:spLocks noGrp="1"/>
          </p:cNvSpPr>
          <p:nvPr>
            <p:ph type="title"/>
          </p:nvPr>
        </p:nvSpPr>
        <p:spPr/>
        <p:txBody>
          <a:bodyPr/>
          <a:lstStyle/>
          <a:p>
            <a:r>
              <a:rPr lang="cs-CZ" dirty="0" err="1"/>
              <a:t>What</a:t>
            </a:r>
            <a:r>
              <a:rPr lang="cs-CZ" dirty="0"/>
              <a:t> </a:t>
            </a:r>
            <a:r>
              <a:rPr lang="cs-CZ" dirty="0" err="1"/>
              <a:t>constitutes</a:t>
            </a:r>
            <a:r>
              <a:rPr lang="cs-CZ" dirty="0"/>
              <a:t> </a:t>
            </a:r>
            <a:r>
              <a:rPr lang="cs-CZ" dirty="0" err="1"/>
              <a:t>an</a:t>
            </a:r>
            <a:r>
              <a:rPr lang="cs-CZ" dirty="0"/>
              <a:t> „interference“</a:t>
            </a:r>
          </a:p>
        </p:txBody>
      </p:sp>
      <p:sp>
        <p:nvSpPr>
          <p:cNvPr id="5" name="Zástupný obsah 4">
            <a:extLst>
              <a:ext uri="{FF2B5EF4-FFF2-40B4-BE49-F238E27FC236}">
                <a16:creationId xmlns:a16="http://schemas.microsoft.com/office/drawing/2014/main" id="{0E85AD8D-801A-4282-B8FD-BF62D19B1C2D}"/>
              </a:ext>
            </a:extLst>
          </p:cNvPr>
          <p:cNvSpPr>
            <a:spLocks noGrp="1"/>
          </p:cNvSpPr>
          <p:nvPr>
            <p:ph idx="1"/>
          </p:nvPr>
        </p:nvSpPr>
        <p:spPr/>
        <p:txBody>
          <a:bodyPr/>
          <a:lstStyle/>
          <a:p>
            <a:r>
              <a:rPr lang="en-US" dirty="0"/>
              <a:t>The Court considers that interference with the right to freedom of expression may entail a wide variety of measures, generally a </a:t>
            </a:r>
            <a:r>
              <a:rPr lang="en-US" b="1" dirty="0"/>
              <a:t>“formality, condition, restriction or penalty</a:t>
            </a:r>
            <a:r>
              <a:rPr lang="cs-CZ" b="1" dirty="0"/>
              <a:t>“</a:t>
            </a:r>
          </a:p>
          <a:p>
            <a:r>
              <a:rPr lang="cs-CZ" dirty="0"/>
              <a:t>Such </a:t>
            </a:r>
            <a:r>
              <a:rPr lang="cs-CZ" dirty="0" err="1"/>
              <a:t>an</a:t>
            </a:r>
            <a:r>
              <a:rPr lang="cs-CZ" dirty="0"/>
              <a:t> </a:t>
            </a:r>
            <a:r>
              <a:rPr lang="cs-CZ" dirty="0" err="1"/>
              <a:t>assessment</a:t>
            </a:r>
            <a:r>
              <a:rPr lang="cs-CZ" dirty="0"/>
              <a:t> </a:t>
            </a:r>
            <a:r>
              <a:rPr lang="cs-CZ" dirty="0" err="1"/>
              <a:t>must</a:t>
            </a:r>
            <a:r>
              <a:rPr lang="cs-CZ" dirty="0"/>
              <a:t> </a:t>
            </a:r>
            <a:r>
              <a:rPr lang="cs-CZ" dirty="0" err="1"/>
              <a:t>be</a:t>
            </a:r>
            <a:r>
              <a:rPr lang="cs-CZ" dirty="0"/>
              <a:t> </a:t>
            </a:r>
            <a:r>
              <a:rPr lang="cs-CZ" dirty="0" err="1"/>
              <a:t>context</a:t>
            </a:r>
            <a:r>
              <a:rPr lang="cs-CZ" dirty="0"/>
              <a:t> </a:t>
            </a:r>
            <a:r>
              <a:rPr lang="cs-CZ" dirty="0" err="1"/>
              <a:t>based</a:t>
            </a:r>
            <a:endParaRPr lang="cs-CZ" dirty="0"/>
          </a:p>
        </p:txBody>
      </p:sp>
    </p:spTree>
    <p:extLst>
      <p:ext uri="{BB962C8B-B14F-4D97-AF65-F5344CB8AC3E}">
        <p14:creationId xmlns:p14="http://schemas.microsoft.com/office/powerpoint/2010/main" val="343146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3D818B8-1495-4B6B-B027-2F015EC38E3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56E46C4A-8DF6-499E-99B2-5E18392B43E5}"/>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Nadpis 3">
            <a:extLst>
              <a:ext uri="{FF2B5EF4-FFF2-40B4-BE49-F238E27FC236}">
                <a16:creationId xmlns:a16="http://schemas.microsoft.com/office/drawing/2014/main" id="{F54C232D-A886-4209-94D5-4FC373A3C004}"/>
              </a:ext>
            </a:extLst>
          </p:cNvPr>
          <p:cNvSpPr>
            <a:spLocks noGrp="1"/>
          </p:cNvSpPr>
          <p:nvPr>
            <p:ph type="title"/>
          </p:nvPr>
        </p:nvSpPr>
        <p:spPr/>
        <p:txBody>
          <a:bodyPr/>
          <a:lstStyle/>
          <a:p>
            <a:r>
              <a:rPr lang="cs-CZ" dirty="0" err="1"/>
              <a:t>Whan</a:t>
            </a:r>
            <a:r>
              <a:rPr lang="cs-CZ" dirty="0"/>
              <a:t> </a:t>
            </a:r>
            <a:r>
              <a:rPr lang="cs-CZ" dirty="0" err="1"/>
              <a:t>is</a:t>
            </a:r>
            <a:r>
              <a:rPr lang="cs-CZ" dirty="0"/>
              <a:t> </a:t>
            </a:r>
            <a:r>
              <a:rPr lang="cs-CZ" dirty="0" err="1"/>
              <a:t>an</a:t>
            </a:r>
            <a:r>
              <a:rPr lang="cs-CZ" dirty="0"/>
              <a:t> interference a </a:t>
            </a:r>
            <a:r>
              <a:rPr lang="cs-CZ" dirty="0" err="1"/>
              <a:t>violation</a:t>
            </a:r>
            <a:r>
              <a:rPr lang="cs-CZ" dirty="0"/>
              <a:t>?</a:t>
            </a:r>
          </a:p>
        </p:txBody>
      </p:sp>
      <p:sp>
        <p:nvSpPr>
          <p:cNvPr id="5" name="Zástupný obsah 4">
            <a:extLst>
              <a:ext uri="{FF2B5EF4-FFF2-40B4-BE49-F238E27FC236}">
                <a16:creationId xmlns:a16="http://schemas.microsoft.com/office/drawing/2014/main" id="{2BCD50BD-F6D5-4D4A-B098-4C09483F067D}"/>
              </a:ext>
            </a:extLst>
          </p:cNvPr>
          <p:cNvSpPr>
            <a:spLocks noGrp="1"/>
          </p:cNvSpPr>
          <p:nvPr>
            <p:ph idx="1"/>
          </p:nvPr>
        </p:nvSpPr>
        <p:spPr>
          <a:xfrm>
            <a:off x="720000" y="1475232"/>
            <a:ext cx="10753200" cy="4356768"/>
          </a:xfrm>
        </p:spPr>
        <p:txBody>
          <a:bodyPr/>
          <a:lstStyle/>
          <a:p>
            <a:r>
              <a:rPr lang="cs-CZ" sz="2400" dirty="0"/>
              <a:t>European (</a:t>
            </a:r>
            <a:r>
              <a:rPr lang="cs-CZ" sz="2400" dirty="0" err="1"/>
              <a:t>proportionality</a:t>
            </a:r>
            <a:r>
              <a:rPr lang="cs-CZ" sz="2400" dirty="0"/>
              <a:t>) vs. </a:t>
            </a:r>
            <a:r>
              <a:rPr lang="cs-CZ" sz="2400" dirty="0" err="1"/>
              <a:t>the</a:t>
            </a:r>
            <a:r>
              <a:rPr lang="cs-CZ" sz="2400" dirty="0"/>
              <a:t> US (quasi-</a:t>
            </a:r>
            <a:r>
              <a:rPr lang="cs-CZ" sz="2400" dirty="0" err="1"/>
              <a:t>absolute</a:t>
            </a:r>
            <a:r>
              <a:rPr lang="cs-CZ" sz="2400" dirty="0"/>
              <a:t> </a:t>
            </a:r>
            <a:r>
              <a:rPr lang="cs-CZ" sz="2400" dirty="0" err="1"/>
              <a:t>nature</a:t>
            </a:r>
            <a:r>
              <a:rPr lang="cs-CZ" sz="2400" dirty="0"/>
              <a:t>) </a:t>
            </a:r>
            <a:r>
              <a:rPr lang="cs-CZ" sz="2400" dirty="0" err="1"/>
              <a:t>approach</a:t>
            </a:r>
            <a:endParaRPr lang="cs-CZ" sz="2400" dirty="0"/>
          </a:p>
          <a:p>
            <a:r>
              <a:rPr lang="cs-CZ" sz="2400" dirty="0" err="1"/>
              <a:t>Lawful</a:t>
            </a:r>
            <a:endParaRPr lang="cs-CZ" sz="2400" dirty="0"/>
          </a:p>
          <a:p>
            <a:r>
              <a:rPr lang="cs-CZ" sz="2400" dirty="0" err="1"/>
              <a:t>Legitimate</a:t>
            </a:r>
            <a:r>
              <a:rPr lang="cs-CZ" sz="2400" dirty="0"/>
              <a:t> </a:t>
            </a:r>
            <a:r>
              <a:rPr lang="cs-CZ" sz="2400" dirty="0" err="1"/>
              <a:t>aim</a:t>
            </a:r>
            <a:r>
              <a:rPr lang="cs-CZ" sz="2400" dirty="0"/>
              <a:t> (</a:t>
            </a:r>
            <a:r>
              <a:rPr lang="en-US" sz="2400" dirty="0"/>
              <a:t>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a:t>
            </a:r>
            <a:r>
              <a:rPr lang="cs-CZ" sz="2400" dirty="0"/>
              <a:t>)</a:t>
            </a:r>
          </a:p>
          <a:p>
            <a:r>
              <a:rPr lang="cs-CZ" sz="2400" dirty="0" err="1"/>
              <a:t>Necessary</a:t>
            </a:r>
            <a:r>
              <a:rPr lang="cs-CZ" sz="2400" dirty="0"/>
              <a:t> in </a:t>
            </a:r>
            <a:r>
              <a:rPr lang="cs-CZ" sz="2400" dirty="0" err="1"/>
              <a:t>democratic</a:t>
            </a:r>
            <a:r>
              <a:rPr lang="cs-CZ" sz="2400" dirty="0"/>
              <a:t> society</a:t>
            </a:r>
          </a:p>
          <a:p>
            <a:r>
              <a:rPr lang="cs-CZ" sz="2400" dirty="0"/>
              <a:t>(</a:t>
            </a:r>
            <a:r>
              <a:rPr lang="cs-CZ" sz="2400" dirty="0" err="1"/>
              <a:t>Margin</a:t>
            </a:r>
            <a:r>
              <a:rPr lang="cs-CZ" sz="2400" dirty="0"/>
              <a:t> of </a:t>
            </a:r>
            <a:r>
              <a:rPr lang="cs-CZ" sz="2400" dirty="0" err="1"/>
              <a:t>appreciation</a:t>
            </a:r>
            <a:r>
              <a:rPr lang="cs-CZ" sz="2400" dirty="0"/>
              <a:t>)</a:t>
            </a:r>
          </a:p>
        </p:txBody>
      </p:sp>
    </p:spTree>
    <p:extLst>
      <p:ext uri="{BB962C8B-B14F-4D97-AF65-F5344CB8AC3E}">
        <p14:creationId xmlns:p14="http://schemas.microsoft.com/office/powerpoint/2010/main" val="185856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6BB2E15-0DBA-4454-9B1A-3848B578259B}"/>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2221CF93-C3F1-4549-8F97-5846D7A2B6DB}"/>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Nadpis 3">
            <a:extLst>
              <a:ext uri="{FF2B5EF4-FFF2-40B4-BE49-F238E27FC236}">
                <a16:creationId xmlns:a16="http://schemas.microsoft.com/office/drawing/2014/main" id="{B22F87B2-BE9D-4E6F-9C50-8F4DD4A71407}"/>
              </a:ext>
            </a:extLst>
          </p:cNvPr>
          <p:cNvSpPr>
            <a:spLocks noGrp="1"/>
          </p:cNvSpPr>
          <p:nvPr>
            <p:ph type="title"/>
          </p:nvPr>
        </p:nvSpPr>
        <p:spPr/>
        <p:txBody>
          <a:bodyPr/>
          <a:lstStyle/>
          <a:p>
            <a:r>
              <a:rPr lang="cs-CZ" dirty="0"/>
              <a:t>Basic </a:t>
            </a:r>
            <a:r>
              <a:rPr lang="cs-CZ" dirty="0" err="1"/>
              <a:t>principles</a:t>
            </a:r>
            <a:endParaRPr lang="cs-CZ" dirty="0"/>
          </a:p>
        </p:txBody>
      </p:sp>
      <p:sp>
        <p:nvSpPr>
          <p:cNvPr id="5" name="Zástupný obsah 4">
            <a:extLst>
              <a:ext uri="{FF2B5EF4-FFF2-40B4-BE49-F238E27FC236}">
                <a16:creationId xmlns:a16="http://schemas.microsoft.com/office/drawing/2014/main" id="{BD5E21E2-4F20-4FB4-AFFD-7BA2895361A3}"/>
              </a:ext>
            </a:extLst>
          </p:cNvPr>
          <p:cNvSpPr>
            <a:spLocks noGrp="1"/>
          </p:cNvSpPr>
          <p:nvPr>
            <p:ph idx="1"/>
          </p:nvPr>
        </p:nvSpPr>
        <p:spPr/>
        <p:txBody>
          <a:bodyPr/>
          <a:lstStyle/>
          <a:p>
            <a:r>
              <a:rPr lang="cs-CZ" dirty="0" err="1"/>
              <a:t>Protected</a:t>
            </a:r>
            <a:r>
              <a:rPr lang="cs-CZ" dirty="0"/>
              <a:t> are </a:t>
            </a:r>
            <a:r>
              <a:rPr lang="en-US" dirty="0"/>
              <a:t>not only “information” or “ideas” that are </a:t>
            </a:r>
            <a:r>
              <a:rPr lang="en-US" dirty="0" err="1"/>
              <a:t>favourably</a:t>
            </a:r>
            <a:r>
              <a:rPr lang="en-US" dirty="0"/>
              <a:t> received or regarded as inoffensive or as a matter of indifference, but also those that offend, shock or disturb; such are the demands of that pluralism, tolerance and broadmindedness without which there is no “democratic society”</a:t>
            </a:r>
            <a:endParaRPr lang="cs-CZ" dirty="0"/>
          </a:p>
          <a:p>
            <a:r>
              <a:rPr lang="cs-CZ" dirty="0" err="1"/>
              <a:t>Virtually</a:t>
            </a:r>
            <a:r>
              <a:rPr lang="cs-CZ" dirty="0"/>
              <a:t> no </a:t>
            </a:r>
            <a:r>
              <a:rPr lang="cs-CZ" dirty="0" err="1"/>
              <a:t>protection</a:t>
            </a:r>
            <a:r>
              <a:rPr lang="cs-CZ" dirty="0"/>
              <a:t> of </a:t>
            </a:r>
            <a:r>
              <a:rPr lang="cs-CZ" dirty="0" err="1"/>
              <a:t>hate</a:t>
            </a:r>
            <a:r>
              <a:rPr lang="cs-CZ" dirty="0"/>
              <a:t> </a:t>
            </a:r>
            <a:r>
              <a:rPr lang="cs-CZ" dirty="0" err="1"/>
              <a:t>speech</a:t>
            </a:r>
            <a:endParaRPr lang="cs-CZ" dirty="0"/>
          </a:p>
        </p:txBody>
      </p:sp>
    </p:spTree>
    <p:extLst>
      <p:ext uri="{BB962C8B-B14F-4D97-AF65-F5344CB8AC3E}">
        <p14:creationId xmlns:p14="http://schemas.microsoft.com/office/powerpoint/2010/main" val="394379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A84A098-CE51-4447-ABA8-AC909B40A81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25EC0D1F-13CA-43DB-B568-C8897BF55529}"/>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Nadpis 3">
            <a:extLst>
              <a:ext uri="{FF2B5EF4-FFF2-40B4-BE49-F238E27FC236}">
                <a16:creationId xmlns:a16="http://schemas.microsoft.com/office/drawing/2014/main" id="{926B7B40-456F-46EE-922C-FBB2AE8D438F}"/>
              </a:ext>
            </a:extLst>
          </p:cNvPr>
          <p:cNvSpPr>
            <a:spLocks noGrp="1"/>
          </p:cNvSpPr>
          <p:nvPr>
            <p:ph type="title"/>
          </p:nvPr>
        </p:nvSpPr>
        <p:spPr/>
        <p:txBody>
          <a:bodyPr/>
          <a:lstStyle/>
          <a:p>
            <a:r>
              <a:rPr lang="cs-CZ" dirty="0" err="1"/>
              <a:t>Cases</a:t>
            </a:r>
            <a:r>
              <a:rPr lang="cs-CZ" dirty="0"/>
              <a:t> to </a:t>
            </a:r>
            <a:r>
              <a:rPr lang="cs-CZ" dirty="0" err="1"/>
              <a:t>discuss</a:t>
            </a:r>
            <a:endParaRPr lang="cs-CZ" dirty="0"/>
          </a:p>
        </p:txBody>
      </p:sp>
      <p:sp>
        <p:nvSpPr>
          <p:cNvPr id="5" name="Zástupný obsah 4">
            <a:extLst>
              <a:ext uri="{FF2B5EF4-FFF2-40B4-BE49-F238E27FC236}">
                <a16:creationId xmlns:a16="http://schemas.microsoft.com/office/drawing/2014/main" id="{D23509EE-5078-4F3A-B9B4-BE6BE8411FB0}"/>
              </a:ext>
            </a:extLst>
          </p:cNvPr>
          <p:cNvSpPr>
            <a:spLocks noGrp="1"/>
          </p:cNvSpPr>
          <p:nvPr>
            <p:ph idx="1"/>
          </p:nvPr>
        </p:nvSpPr>
        <p:spPr/>
        <p:txBody>
          <a:bodyPr/>
          <a:lstStyle/>
          <a:p>
            <a:r>
              <a:rPr lang="cs-CZ" i="1" dirty="0" err="1">
                <a:latin typeface="+mj-lt"/>
              </a:rPr>
              <a:t>Vajnai</a:t>
            </a:r>
            <a:r>
              <a:rPr lang="cs-CZ" i="1" dirty="0">
                <a:latin typeface="+mj-lt"/>
              </a:rPr>
              <a:t> v </a:t>
            </a:r>
            <a:r>
              <a:rPr lang="cs-CZ" i="1" dirty="0" err="1">
                <a:latin typeface="+mj-lt"/>
              </a:rPr>
              <a:t>Hungary</a:t>
            </a:r>
            <a:endParaRPr lang="cs-CZ" i="1" dirty="0">
              <a:latin typeface="+mj-lt"/>
            </a:endParaRPr>
          </a:p>
          <a:p>
            <a:r>
              <a:rPr lang="cs-CZ" i="1" dirty="0">
                <a:effectLst/>
                <a:latin typeface="+mj-lt"/>
              </a:rPr>
              <a:t>Otto-</a:t>
            </a:r>
            <a:r>
              <a:rPr lang="cs-CZ" i="1" dirty="0" err="1">
                <a:effectLst/>
                <a:latin typeface="+mj-lt"/>
              </a:rPr>
              <a:t>Preminger</a:t>
            </a:r>
            <a:r>
              <a:rPr lang="cs-CZ" i="1" dirty="0">
                <a:effectLst/>
                <a:latin typeface="+mj-lt"/>
              </a:rPr>
              <a:t>-Institut v. </a:t>
            </a:r>
            <a:r>
              <a:rPr lang="cs-CZ" i="1" dirty="0" err="1">
                <a:effectLst/>
                <a:latin typeface="+mj-lt"/>
              </a:rPr>
              <a:t>Austria</a:t>
            </a:r>
            <a:r>
              <a:rPr lang="fr-FR" i="1" dirty="0">
                <a:effectLst/>
                <a:latin typeface="+mj-lt"/>
              </a:rPr>
              <a:t> </a:t>
            </a:r>
            <a:endParaRPr lang="cs-CZ" i="1" dirty="0">
              <a:effectLst/>
              <a:latin typeface="+mj-lt"/>
            </a:endParaRPr>
          </a:p>
          <a:p>
            <a:r>
              <a:rPr lang="fr-FR" i="1" dirty="0">
                <a:effectLst/>
                <a:latin typeface="+mj-lt"/>
              </a:rPr>
              <a:t>Mouvement </a:t>
            </a:r>
            <a:r>
              <a:rPr lang="fr-FR" i="1" dirty="0" err="1">
                <a:effectLst/>
                <a:latin typeface="+mj-lt"/>
              </a:rPr>
              <a:t>Raëlien</a:t>
            </a:r>
            <a:r>
              <a:rPr lang="fr-FR" i="1" dirty="0">
                <a:effectLst/>
                <a:latin typeface="+mj-lt"/>
              </a:rPr>
              <a:t> Suisse v. </a:t>
            </a:r>
            <a:r>
              <a:rPr lang="fr-FR" i="1" dirty="0" err="1">
                <a:effectLst/>
                <a:latin typeface="+mj-lt"/>
              </a:rPr>
              <a:t>Switzerland</a:t>
            </a:r>
            <a:endParaRPr lang="cs-CZ" i="1" dirty="0">
              <a:effectLst/>
              <a:latin typeface="+mj-lt"/>
            </a:endParaRPr>
          </a:p>
          <a:p>
            <a:r>
              <a:rPr lang="en-US" i="1" dirty="0" err="1">
                <a:effectLst/>
                <a:latin typeface="+mj-lt"/>
              </a:rPr>
              <a:t>Mariya</a:t>
            </a:r>
            <a:r>
              <a:rPr lang="en-US" i="1" dirty="0">
                <a:effectLst/>
                <a:latin typeface="+mj-lt"/>
              </a:rPr>
              <a:t> </a:t>
            </a:r>
            <a:r>
              <a:rPr lang="en-US" i="1" dirty="0" err="1">
                <a:effectLst/>
                <a:latin typeface="+mj-lt"/>
              </a:rPr>
              <a:t>Alekhina</a:t>
            </a:r>
            <a:r>
              <a:rPr lang="en-US" i="1" dirty="0">
                <a:effectLst/>
                <a:latin typeface="+mj-lt"/>
              </a:rPr>
              <a:t> and Others v. Russia</a:t>
            </a:r>
            <a:endParaRPr lang="cs-CZ" i="1" dirty="0">
              <a:effectLst/>
              <a:latin typeface="+mj-lt"/>
            </a:endParaRPr>
          </a:p>
          <a:p>
            <a:endParaRPr lang="cs-CZ" i="1" dirty="0"/>
          </a:p>
        </p:txBody>
      </p:sp>
    </p:spTree>
    <p:extLst>
      <p:ext uri="{BB962C8B-B14F-4D97-AF65-F5344CB8AC3E}">
        <p14:creationId xmlns:p14="http://schemas.microsoft.com/office/powerpoint/2010/main" val="604576875"/>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7" id="{08A50374-AAE8-4472-AB19-4ACBC2E736BC}" vid="{2FA50823-3600-42FF-8599-ACFC998277F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0A1B037DD1A0E489BA25F0DCD0C6D93" ma:contentTypeVersion="11" ma:contentTypeDescription="Vytvoří nový dokument" ma:contentTypeScope="" ma:versionID="5e335f8bb03c83b0f2d72b8473294708">
  <xsd:schema xmlns:xsd="http://www.w3.org/2001/XMLSchema" xmlns:xs="http://www.w3.org/2001/XMLSchema" xmlns:p="http://schemas.microsoft.com/office/2006/metadata/properties" xmlns:ns3="d64b5fb5-c9db-4617-9a62-64f49fae5538" xmlns:ns4="0a4d777f-aadb-4192-819a-6dd8ba01e105" targetNamespace="http://schemas.microsoft.com/office/2006/metadata/properties" ma:root="true" ma:fieldsID="1840e5c42b5bb627292e9cb54e56576d" ns3:_="" ns4:_="">
    <xsd:import namespace="d64b5fb5-c9db-4617-9a62-64f49fae5538"/>
    <xsd:import namespace="0a4d777f-aadb-4192-819a-6dd8ba01e10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4b5fb5-c9db-4617-9a62-64f49fae55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4d777f-aadb-4192-819a-6dd8ba01e105" elementFormDefault="qualified">
    <xsd:import namespace="http://schemas.microsoft.com/office/2006/documentManagement/types"/>
    <xsd:import namespace="http://schemas.microsoft.com/office/infopath/2007/PartnerControls"/>
    <xsd:element name="SharedWithUsers" ma:index="12"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dílené s podrobnostmi" ma:internalName="SharedWithDetails" ma:readOnly="true">
      <xsd:simpleType>
        <xsd:restriction base="dms:Note">
          <xsd:maxLength value="255"/>
        </xsd:restriction>
      </xsd:simpleType>
    </xsd:element>
    <xsd:element name="SharingHintHash" ma:index="14"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DE3C4A-7C21-4BF7-BE4E-575B4230F2E3}">
  <ds:schemaRefs>
    <ds:schemaRef ds:uri="http://www.w3.org/XML/1998/namespace"/>
    <ds:schemaRef ds:uri="http://purl.org/dc/dcmitype/"/>
    <ds:schemaRef ds:uri="http://purl.org/dc/elements/1.1/"/>
    <ds:schemaRef ds:uri="http://schemas.microsoft.com/office/2006/documentManagement/types"/>
    <ds:schemaRef ds:uri="http://schemas.microsoft.com/office/2006/metadata/properties"/>
    <ds:schemaRef ds:uri="http://schemas.microsoft.com/office/infopath/2007/PartnerControls"/>
    <ds:schemaRef ds:uri="0a4d777f-aadb-4192-819a-6dd8ba01e105"/>
    <ds:schemaRef ds:uri="http://schemas.openxmlformats.org/package/2006/metadata/core-properties"/>
    <ds:schemaRef ds:uri="d64b5fb5-c9db-4617-9a62-64f49fae5538"/>
    <ds:schemaRef ds:uri="http://purl.org/dc/terms/"/>
  </ds:schemaRefs>
</ds:datastoreItem>
</file>

<file path=customXml/itemProps2.xml><?xml version="1.0" encoding="utf-8"?>
<ds:datastoreItem xmlns:ds="http://schemas.openxmlformats.org/officeDocument/2006/customXml" ds:itemID="{309D5A7D-32D4-4280-964E-E359536357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4b5fb5-c9db-4617-9a62-64f49fae5538"/>
    <ds:schemaRef ds:uri="0a4d777f-aadb-4192-819a-6dd8ba01e1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A3635E-A5BB-4FAF-8B42-C9677178978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Template>
  <TotalTime>21609</TotalTime>
  <Words>498</Words>
  <Application>Microsoft Office PowerPoint</Application>
  <PresentationFormat>Širokoúhlá obrazovka</PresentationFormat>
  <Paragraphs>43</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Tahoma</vt:lpstr>
      <vt:lpstr>Wingdings</vt:lpstr>
      <vt:lpstr>Presentation_MU_EN</vt:lpstr>
      <vt:lpstr>Freedom of expression</vt:lpstr>
      <vt:lpstr>Prezentace aplikace PowerPoint</vt:lpstr>
      <vt:lpstr>What is an expression?</vt:lpstr>
      <vt:lpstr>What constitutes an „interference“</vt:lpstr>
      <vt:lpstr>Whan is an interference a violation?</vt:lpstr>
      <vt:lpstr>Basic principles</vt:lpstr>
      <vt:lpstr>Cases to discuss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stát (a vláda práva)</dc:title>
  <dc:creator>Ladislav Vyhnánek</dc:creator>
  <cp:lastModifiedBy>Ladislav Vyhnánek</cp:lastModifiedBy>
  <cp:revision>36</cp:revision>
  <cp:lastPrinted>1601-01-01T00:00:00Z</cp:lastPrinted>
  <dcterms:created xsi:type="dcterms:W3CDTF">2021-10-06T07:25:36Z</dcterms:created>
  <dcterms:modified xsi:type="dcterms:W3CDTF">2023-11-02T12:54:18Z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0x01010020A1B037DD1A0E489BA25F0DCD0C6D93</vt:lpwstr>
  </property>
</Properties>
</file>