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1"/>
  </p:notesMasterIdLst>
  <p:handoutMasterIdLst>
    <p:handoutMasterId r:id="rId22"/>
  </p:handoutMasterIdLst>
  <p:sldIdLst>
    <p:sldId id="256" r:id="rId5"/>
    <p:sldId id="322" r:id="rId6"/>
    <p:sldId id="321" r:id="rId7"/>
    <p:sldId id="320" r:id="rId8"/>
    <p:sldId id="323" r:id="rId9"/>
    <p:sldId id="325" r:id="rId10"/>
    <p:sldId id="326" r:id="rId11"/>
    <p:sldId id="328" r:id="rId12"/>
    <p:sldId id="338" r:id="rId13"/>
    <p:sldId id="330" r:id="rId14"/>
    <p:sldId id="333" r:id="rId15"/>
    <p:sldId id="339" r:id="rId16"/>
    <p:sldId id="329" r:id="rId17"/>
    <p:sldId id="332" r:id="rId18"/>
    <p:sldId id="334" r:id="rId19"/>
    <p:sldId id="335" r:id="rId20"/>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4BFD4-9A77-8DBD-05C9-92F7D817D5D8}" v="386" dt="2022-11-15T16:57:47.769"/>
    <p1510:client id="{05127924-526D-3A29-272A-6849D6559554}" v="35" dt="2022-10-03T07:48:02.898"/>
    <p1510:client id="{07A8A231-E4E6-D154-28BF-8806619111A2}" v="300" dt="2022-09-18T21:46:26.534"/>
    <p1510:client id="{097B0930-D34F-63F7-D37D-A77F927E6062}" v="4" dt="2022-10-26T13:31:19.884"/>
    <p1510:client id="{0E2EB187-46C0-C342-5EA8-17935AF72FFB}" v="3" dt="2022-09-19T10:14:54.261"/>
    <p1510:client id="{1F247217-AE1B-D1C4-2DCC-16D0161A2561}" v="2588" dt="2022-11-06T23:25:26.261"/>
    <p1510:client id="{2E1D4764-FEB4-DD92-AF3A-B65AAB593C6B}" v="1614" dt="2022-10-23T20:05:58.051"/>
    <p1510:client id="{3481F45C-3C0B-383C-CA02-14E030BE71A0}" v="93" dt="2022-09-30T22:31:43.949"/>
    <p1510:client id="{3CF9F85E-1618-209B-B4C5-F1A1D5E441A1}" v="540" dt="2022-09-19T22:25:54.411"/>
    <p1510:client id="{3DA5568B-1DE3-51AC-E355-751380172BC0}" v="49" dt="2022-10-25T14:23:31.171"/>
    <p1510:client id="{3F3BCB2C-51A8-B72A-27BB-8BB73DF3BFA6}" v="18" dt="2022-09-26T09:02:10.746"/>
    <p1510:client id="{3FF4F736-B626-4B5C-EA3D-820EB884FA0E}" v="588" dt="2022-10-02T21:58:03.826"/>
    <p1510:client id="{3FF8EF28-B567-3148-E37B-E44C85A9AEB6}" v="217" dt="2022-11-29T13:46:50.185"/>
    <p1510:client id="{40EE3DE7-FE2D-D11F-AA01-562AE3DC1511}" v="109" dt="2022-11-25T14:33:16.601"/>
    <p1510:client id="{4C22E5EC-4F23-6378-08F3-8F82D26C70AF}" v="263" dt="2022-10-09T22:11:58.719"/>
    <p1510:client id="{59F0A753-E61F-481A-F528-FD25747F9488}" v="108" dt="2022-11-23T15:00:25.059"/>
    <p1510:client id="{5BBFC3FF-BC10-7E05-4D74-3FF8F11C4E0E}" v="48" dt="2022-09-30T21:08:03.858"/>
    <p1510:client id="{5C0672EC-022B-17B6-E6C8-7CA89C158476}" v="9" dt="2022-10-24T15:35:11.546"/>
    <p1510:client id="{5D80AB17-986E-4F06-DB80-18E102F0FE3E}" v="3" dt="2022-10-10T09:39:07.928"/>
    <p1510:client id="{624A77E3-3B5D-F19D-76DD-5A75840DB829}" v="266" dt="2023-11-15T05:41:26.621"/>
    <p1510:client id="{6C7C56A2-7036-1250-FAA2-945F741C24B6}" v="118" dt="2022-10-19T16:00:03.277"/>
    <p1510:client id="{6CE50E28-D596-1329-D523-A798ABD9690A}" v="7" dt="2022-11-25T14:33:55.010"/>
    <p1510:client id="{6EE13253-8C00-7F1A-EFED-F3A46A82B2C7}" v="328" dt="2022-11-07T11:39:59.308"/>
    <p1510:client id="{6F250AD6-3C32-6C18-5370-32D0E472F0EA}" v="183" dt="2023-11-15T08:00:43.991"/>
    <p1510:client id="{7B6DF195-A2D5-9383-A5A2-976BD5320535}" v="17" dt="2023-11-23T05:34:27.142"/>
    <p1510:client id="{813ABE58-D3BE-2A33-AD17-99484CA03C8F}" v="860" dt="2022-09-22T22:38:36.019"/>
    <p1510:client id="{820BEB48-03F2-3C52-68E7-6E33EE57C9B1}" v="10" dt="2022-09-25T21:33:16.461"/>
    <p1510:client id="{8435D6E5-9CD3-48EA-2544-176BD3D51148}" v="230" dt="2022-11-25T15:07:25.790"/>
    <p1510:client id="{86DB4508-B4EB-697D-7E24-AA772422A670}" v="1" dt="2022-12-01T12:40:09.853"/>
    <p1510:client id="{8CF80DF1-8753-9711-D20C-C553CCE0FE09}" v="26" dt="2022-09-22T22:41:14.296"/>
    <p1510:client id="{A99B8931-0822-B7E5-2713-77BEE0D22255}" v="119" dt="2022-11-21T17:00:46.531"/>
    <p1510:client id="{BB95C4AF-3B68-6948-713C-39EE24839BE6}" v="332" dt="2022-09-19T09:49:37.504"/>
    <p1510:client id="{BBFDC2E0-ACB6-56FF-90F1-49ED6C4EE677}" v="94" dt="2022-09-29T21:33:22.776"/>
    <p1510:client id="{C2E5B020-D147-BC1A-E87C-846977D9DB1B}" v="32" dt="2022-11-21T00:06:32.695"/>
    <p1510:client id="{C8627EC2-457B-08DB-FC1D-CD88F14D6DAA}" v="241" dt="2022-11-21T09:23:46.822"/>
    <p1510:client id="{CB9F7D99-02FA-6768-7536-84012D5F245C}" v="705" dt="2022-09-29T09:46:09.383"/>
    <p1510:client id="{DC8FB23B-E120-44A3-7798-E802C2382E2C}" v="185" dt="2022-09-29T10:01:44.327"/>
    <p1510:client id="{E597889A-069B-8FC2-CE87-40D840A1A866}" v="97" dt="2022-10-25T14:17:47.743"/>
    <p1510:client id="{E6767402-0A5A-3A0C-6BEB-873DA4328368}" v="385" dt="2022-11-16T10:55:22.479"/>
    <p1510:client id="{EA82E45C-95FE-52FD-634F-956FD4AF0876}" v="11" dt="2022-11-02T18:32:08.902"/>
    <p1510:client id="{F47F9B14-EBEE-9C1F-4B6C-9633F408E5B0}" v="663" dt="2022-10-02T20:57:57.415"/>
    <p1510:client id="{F557D4D0-E97D-4B7F-8C1A-28DCD8DFF889}" v="56" dt="2022-09-18T21:06:29.686"/>
    <p1510:client id="{F65621C9-53DB-5A13-39E6-55D7A58055B8}" v="617" dt="2022-11-30T00:56:04.497"/>
    <p1510:client id="{FB3BF608-141C-6706-FDB2-BF193589EFE2}" v="531" dt="2022-12-01T10:49:18.709"/>
    <p1510:client id="{FE316EDA-223D-B780-F258-B1A84C9A72D4}" v="18" dt="2023-11-23T12:20:24.531"/>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120"/>
        <p:guide orient="horz" pos="1272"/>
        <p:guide orient="horz" pos="715"/>
        <p:guide orient="horz" pos="3861"/>
        <p:guide orient="horz" pos="3944"/>
        <p:guide pos="428"/>
        <p:guide pos="7224"/>
        <p:guide pos="909"/>
        <p:guide pos="3688"/>
        <p:guide pos="396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a:t>Kliknutím vložíte nadpis</a:t>
            </a:r>
            <a:endParaRPr lang="cs-CZ" noProof="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a:t>Kliknutím vložíte text</a:t>
            </a:r>
          </a:p>
        </p:txBody>
      </p:sp>
      <p:pic>
        <p:nvPicPr>
          <p:cNvPr id="14" name="Obrázek 8">
            <a:extLst>
              <a:ext uri="{FF2B5EF4-FFF2-40B4-BE49-F238E27FC236}">
                <a16:creationId xmlns:a16="http://schemas.microsoft.com/office/drawing/2014/main" id="{F4BEF68F-D2E3-A445-BE69-DE5712F4B9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p>
        </p:txBody>
      </p:sp>
      <p:pic>
        <p:nvPicPr>
          <p:cNvPr id="8" name="Obrázek 8">
            <a:extLst>
              <a:ext uri="{FF2B5EF4-FFF2-40B4-BE49-F238E27FC236}">
                <a16:creationId xmlns:a16="http://schemas.microsoft.com/office/drawing/2014/main" id="{3670C515-4DAA-7F4B-92D5-CBE7140375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a:t>Kliknutím vložíte podnadpis</a:t>
            </a:r>
          </a:p>
        </p:txBody>
      </p:sp>
      <p:pic>
        <p:nvPicPr>
          <p:cNvPr id="10" name="Obrázek 8">
            <a:extLst>
              <a:ext uri="{FF2B5EF4-FFF2-40B4-BE49-F238E27FC236}">
                <a16:creationId xmlns:a16="http://schemas.microsoft.com/office/drawing/2014/main" id="{D2567773-B605-2B43-9036-93D6446553F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91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a:t>Kliknutím vložíte podnadpis</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3" cy="1060264"/>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91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9"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5"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a:t>Kliknutím vložíte nadpis</a:t>
            </a:r>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a:p>
            <a:pPr lvl="1"/>
            <a:r>
              <a:rPr lang="cs-CZ" noProof="0"/>
              <a:t>Druhá úroveň</a:t>
            </a:r>
            <a:endParaRPr lang="en-GB" noProof="0"/>
          </a:p>
          <a:p>
            <a:pPr lvl="2"/>
            <a:r>
              <a:rPr lang="cs-CZ" noProof="0"/>
              <a:t>Třetí úroveň</a:t>
            </a:r>
            <a:endParaRPr lang="en-GB" noProof="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a:p>
            <a:pPr lvl="1"/>
            <a:r>
              <a:rPr lang="cs-CZ" noProof="0"/>
              <a:t>Druhá úroveň</a:t>
            </a:r>
            <a:endParaRPr lang="en-GB" noProof="0"/>
          </a:p>
          <a:p>
            <a:pPr lvl="2"/>
            <a:r>
              <a:rPr lang="cs-CZ" noProof="0"/>
              <a:t>Třetí úroveň</a:t>
            </a:r>
            <a:endParaRPr lang="en-GB" noProof="0"/>
          </a:p>
        </p:txBody>
      </p:sp>
      <p:pic>
        <p:nvPicPr>
          <p:cNvPr id="11" name="Obrázek 8">
            <a:extLst>
              <a:ext uri="{FF2B5EF4-FFF2-40B4-BE49-F238E27FC236}">
                <a16:creationId xmlns:a16="http://schemas.microsoft.com/office/drawing/2014/main" id="{59BBB889-9A7B-9D4F-983C-EF6BCB924D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a:p>
            <a:pPr lvl="1"/>
            <a:r>
              <a:rPr lang="cs-CZ" noProof="0"/>
              <a:t>Druhá úroveň</a:t>
            </a:r>
            <a:endParaRPr lang="en-GB" noProof="0"/>
          </a:p>
          <a:p>
            <a:pPr lvl="2"/>
            <a:r>
              <a:rPr lang="cs-CZ" noProof="0"/>
              <a:t>Třetí úroveň</a:t>
            </a:r>
            <a:endParaRPr lang="en-GB" noProof="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a:p>
            <a:pPr lvl="1"/>
            <a:r>
              <a:rPr lang="cs-CZ" noProof="0"/>
              <a:t>Druhá úroveň</a:t>
            </a:r>
            <a:endParaRPr lang="en-GB" noProof="0"/>
          </a:p>
          <a:p>
            <a:pPr lvl="2"/>
            <a:r>
              <a:rPr lang="cs-CZ" noProof="0"/>
              <a:t>Třetí úroveň</a:t>
            </a:r>
            <a:endParaRPr lang="en-GB" noProof="0"/>
          </a:p>
        </p:txBody>
      </p:sp>
      <p:pic>
        <p:nvPicPr>
          <p:cNvPr id="11" name="Obrázek 8">
            <a:extLst>
              <a:ext uri="{FF2B5EF4-FFF2-40B4-BE49-F238E27FC236}">
                <a16:creationId xmlns:a16="http://schemas.microsoft.com/office/drawing/2014/main" id="{8B634E8E-DBA3-B14F-81EC-219FEC2F82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a:t>Kliknutím vložíte nadpis</a:t>
            </a:r>
            <a:endParaRPr lang="cs-CZ" noProof="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a:p>
            <a:pPr lvl="1"/>
            <a:r>
              <a:rPr lang="cs-CZ" noProof="0"/>
              <a:t>Druhá úroveň</a:t>
            </a:r>
            <a:endParaRPr lang="en-GB" noProof="0"/>
          </a:p>
          <a:p>
            <a:pPr lvl="2"/>
            <a:r>
              <a:rPr lang="cs-CZ" noProof="0"/>
              <a:t>Třetí úroveň</a:t>
            </a:r>
            <a:endParaRPr lang="en-GB" noProof="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a:p>
            <a:pPr lvl="1"/>
            <a:r>
              <a:rPr lang="cs-CZ" noProof="0"/>
              <a:t>Druhá úroveň</a:t>
            </a:r>
            <a:endParaRPr lang="en-GB" noProof="0"/>
          </a:p>
          <a:p>
            <a:pPr lvl="2"/>
            <a:r>
              <a:rPr lang="cs-CZ" noProof="0"/>
              <a:t>Třetí úroveň</a:t>
            </a:r>
            <a:endParaRPr lang="en-GB" noProof="0"/>
          </a:p>
        </p:txBody>
      </p:sp>
      <p:pic>
        <p:nvPicPr>
          <p:cNvPr id="12" name="Obrázek 8">
            <a:extLst>
              <a:ext uri="{FF2B5EF4-FFF2-40B4-BE49-F238E27FC236}">
                <a16:creationId xmlns:a16="http://schemas.microsoft.com/office/drawing/2014/main" id="{F5224E24-147F-EE43-B65A-19061D0BD9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Kliknutím vložíte podnadpis</a:t>
            </a:r>
          </a:p>
        </p:txBody>
      </p:sp>
      <p:pic>
        <p:nvPicPr>
          <p:cNvPr id="9" name="Obrázek 8">
            <a:extLst>
              <a:ext uri="{FF2B5EF4-FFF2-40B4-BE49-F238E27FC236}">
                <a16:creationId xmlns:a16="http://schemas.microsoft.com/office/drawing/2014/main" id="{9FA8E4E0-B396-804E-A80F-F901C2CBAF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a:t>Kliknutím vložíte nadpis</a:t>
            </a:r>
          </a:p>
        </p:txBody>
      </p:sp>
      <p:pic>
        <p:nvPicPr>
          <p:cNvPr id="17" name="Obrázek 8">
            <a:extLst>
              <a:ext uri="{FF2B5EF4-FFF2-40B4-BE49-F238E27FC236}">
                <a16:creationId xmlns:a16="http://schemas.microsoft.com/office/drawing/2014/main" id="{A63F5DF2-7BE9-9D42-95D5-0960F0062F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a:t>Kliknutím vložíte text</a:t>
            </a:r>
            <a:endParaRPr lang="en-GB" noProof="0"/>
          </a:p>
        </p:txBody>
      </p:sp>
      <p:pic>
        <p:nvPicPr>
          <p:cNvPr id="7" name="Obrázek 8">
            <a:extLst>
              <a:ext uri="{FF2B5EF4-FFF2-40B4-BE49-F238E27FC236}">
                <a16:creationId xmlns:a16="http://schemas.microsoft.com/office/drawing/2014/main" id="{2B91F2EA-D76F-7D4C-960D-6E3E77E718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a:t>Kliknutím vložíte nadpis</a:t>
            </a:r>
          </a:p>
        </p:txBody>
      </p:sp>
      <p:pic>
        <p:nvPicPr>
          <p:cNvPr id="7" name="Obrázek 8">
            <a:extLst>
              <a:ext uri="{FF2B5EF4-FFF2-40B4-BE49-F238E27FC236}">
                <a16:creationId xmlns:a16="http://schemas.microsoft.com/office/drawing/2014/main" id="{E7FAA686-EF64-0D47-AFF9-2958D27898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2"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DE708CC-0C3F-4567-9698-B54C0F35BD31}" type="slidenum">
              <a:rPr lang="cs-CZ" altLang="cs-CZ" noProof="0" dirty="0" smtClean="0"/>
              <a:pPr>
                <a:spcAft>
                  <a:spcPts val="600"/>
                </a:spcAft>
              </a:pPr>
              <a:t>1</a:t>
            </a:fld>
            <a:endParaRPr lang="cs-CZ" altLang="cs-CZ" noProof="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98502" y="2900365"/>
            <a:ext cx="5246518" cy="1171580"/>
          </a:xfrm>
        </p:spPr>
        <p:txBody>
          <a:bodyPr anchor="t">
            <a:normAutofit/>
          </a:bodyPr>
          <a:lstStyle/>
          <a:p>
            <a:r>
              <a:rPr lang="cs-CZ" err="1"/>
              <a:t>Human</a:t>
            </a:r>
            <a:r>
              <a:rPr lang="cs-CZ"/>
              <a:t> </a:t>
            </a:r>
            <a:r>
              <a:rPr lang="cs-CZ" err="1"/>
              <a:t>rights</a:t>
            </a:r>
            <a:r>
              <a:rPr lang="cs-CZ"/>
              <a:t> and </a:t>
            </a:r>
            <a:r>
              <a:rPr lang="cs-CZ" err="1"/>
              <a:t>migration</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398502" y="4116402"/>
            <a:ext cx="5246518" cy="698497"/>
          </a:xfrm>
        </p:spPr>
        <p:txBody>
          <a:bodyPr anchor="t">
            <a:normAutofit/>
          </a:bodyPr>
          <a:lstStyle/>
          <a:p>
            <a:pPr>
              <a:spcAft>
                <a:spcPts val="600"/>
              </a:spcAft>
            </a:pPr>
            <a:r>
              <a:rPr lang="cs-CZ"/>
              <a:t>Alžbeta Králová</a:t>
            </a:r>
          </a:p>
        </p:txBody>
      </p:sp>
      <p:pic>
        <p:nvPicPr>
          <p:cNvPr id="6" name="Obrázek 7" descr="Obsah obrázku obloha, exteriér, voda, příroda&#10;&#10;Popis se vygeneroval automaticky.">
            <a:extLst>
              <a:ext uri="{FF2B5EF4-FFF2-40B4-BE49-F238E27FC236}">
                <a16:creationId xmlns:a16="http://schemas.microsoft.com/office/drawing/2014/main" id="{CE989658-248F-B154-78C7-153616E58750}"/>
              </a:ext>
            </a:extLst>
          </p:cNvPr>
          <p:cNvPicPr>
            <a:picLocks noChangeAspect="1"/>
          </p:cNvPicPr>
          <p:nvPr/>
        </p:nvPicPr>
        <p:blipFill rotWithShape="1">
          <a:blip r:embed="rId2"/>
          <a:srcRect l="23815" r="16851" b="-1"/>
          <a:stretch/>
        </p:blipFill>
        <p:spPr>
          <a:xfrm>
            <a:off x="6096000" y="10"/>
            <a:ext cx="6096000" cy="6857989"/>
          </a:xfrm>
          <a:prstGeom prst="rect">
            <a:avLst/>
          </a:prstGeom>
          <a:noFill/>
        </p:spPr>
      </p:pic>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F74A782-9B28-0DC0-1134-FD63680F2111}"/>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a:pPr>
                <a:spcAft>
                  <a:spcPts val="600"/>
                </a:spcAft>
              </a:pPr>
              <a:t>10</a:t>
            </a:fld>
            <a:endParaRPr lang="cs-CZ" altLang="cs-CZ"/>
          </a:p>
        </p:txBody>
      </p:sp>
      <p:sp>
        <p:nvSpPr>
          <p:cNvPr id="5" name="Nadpis 4">
            <a:extLst>
              <a:ext uri="{FF2B5EF4-FFF2-40B4-BE49-F238E27FC236}">
                <a16:creationId xmlns:a16="http://schemas.microsoft.com/office/drawing/2014/main" id="{995BE0EE-EB68-A180-C4C5-21897F3C756D}"/>
              </a:ext>
            </a:extLst>
          </p:cNvPr>
          <p:cNvSpPr>
            <a:spLocks noGrp="1"/>
          </p:cNvSpPr>
          <p:nvPr>
            <p:ph type="title"/>
          </p:nvPr>
        </p:nvSpPr>
        <p:spPr>
          <a:xfrm>
            <a:off x="720000" y="454454"/>
            <a:ext cx="10753200" cy="451576"/>
          </a:xfrm>
        </p:spPr>
        <p:txBody>
          <a:bodyPr vert="horz" lIns="0" tIns="0" rIns="0" bIns="0" rtlCol="0" anchor="t" anchorCtr="0">
            <a:noAutofit/>
          </a:bodyPr>
          <a:lstStyle/>
          <a:p>
            <a:r>
              <a:rPr lang="cs-CZ" sz="3000" dirty="0" err="1"/>
              <a:t>Pushbacks</a:t>
            </a:r>
            <a:r>
              <a:rPr lang="cs-CZ" sz="3000" dirty="0"/>
              <a:t> </a:t>
            </a:r>
          </a:p>
        </p:txBody>
      </p:sp>
      <p:sp>
        <p:nvSpPr>
          <p:cNvPr id="6" name="Zástupný obsah 5">
            <a:extLst>
              <a:ext uri="{FF2B5EF4-FFF2-40B4-BE49-F238E27FC236}">
                <a16:creationId xmlns:a16="http://schemas.microsoft.com/office/drawing/2014/main" id="{514D3485-AE42-1ABB-A5BB-421276E861D3}"/>
              </a:ext>
            </a:extLst>
          </p:cNvPr>
          <p:cNvSpPr>
            <a:spLocks noGrp="1"/>
          </p:cNvSpPr>
          <p:nvPr>
            <p:ph idx="29"/>
          </p:nvPr>
        </p:nvSpPr>
        <p:spPr>
          <a:xfrm>
            <a:off x="290566" y="1425542"/>
            <a:ext cx="5872456" cy="5109814"/>
          </a:xfrm>
        </p:spPr>
        <p:txBody>
          <a:bodyPr vert="horz" lIns="0" tIns="0" rIns="0" bIns="0" rtlCol="0" anchor="t">
            <a:noAutofit/>
          </a:bodyPr>
          <a:lstStyle/>
          <a:p>
            <a:pPr marL="503555" lvl="1" indent="-179705">
              <a:lnSpc>
                <a:spcPct val="90000"/>
              </a:lnSpc>
              <a:spcAft>
                <a:spcPts val="600"/>
              </a:spcAft>
            </a:pPr>
            <a:r>
              <a:rPr lang="en-US" dirty="0"/>
              <a:t>set of state measures by which refugees and migrants are forced back over a border – generally immediately after they crossed it –without consideration of their individual circumstances and without any possibility to apply for asylum</a:t>
            </a:r>
            <a:endParaRPr lang="en-US" dirty="0">
              <a:cs typeface="Arial"/>
            </a:endParaRPr>
          </a:p>
          <a:p>
            <a:pPr marL="323850" lvl="1" indent="0">
              <a:lnSpc>
                <a:spcPct val="90000"/>
              </a:lnSpc>
              <a:spcAft>
                <a:spcPts val="600"/>
              </a:spcAft>
              <a:buNone/>
            </a:pPr>
            <a:endParaRPr lang="en-US" i="1" dirty="0">
              <a:cs typeface="Arial"/>
            </a:endParaRPr>
          </a:p>
          <a:p>
            <a:pPr marL="323850" lvl="1" indent="0">
              <a:lnSpc>
                <a:spcPct val="90000"/>
              </a:lnSpc>
              <a:spcAft>
                <a:spcPts val="600"/>
              </a:spcAft>
              <a:buNone/>
            </a:pPr>
            <a:r>
              <a:rPr lang="en-US" b="1" dirty="0"/>
              <a:t>Hirsi Jamaa and Others v Italy</a:t>
            </a:r>
            <a:r>
              <a:rPr lang="en-US" b="1" dirty="0">
                <a:ea typeface="+mn-lt"/>
                <a:cs typeface="+mn-lt"/>
              </a:rPr>
              <a:t> [GC]</a:t>
            </a:r>
            <a:r>
              <a:rPr lang="en-US" b="1" dirty="0"/>
              <a:t>, 27765/09, 23. 2. 2012</a:t>
            </a:r>
            <a:endParaRPr lang="en-US" dirty="0">
              <a:cs typeface="Arial"/>
            </a:endParaRPr>
          </a:p>
          <a:p>
            <a:pPr marL="503555" lvl="1" indent="-179705">
              <a:lnSpc>
                <a:spcPct val="90000"/>
              </a:lnSpc>
              <a:spcAft>
                <a:spcPts val="600"/>
              </a:spcAft>
            </a:pPr>
            <a:r>
              <a:rPr lang="en-US" dirty="0"/>
              <a:t>Somali and Eritrean migrants travelling from Libya who had been intercepted at sea by the Italian authorities and sent back to Libya. Returning them to Libya without examining their case exposed them to a risk of ill-treatment and amounted to a collective expulsion.</a:t>
            </a:r>
            <a:endParaRPr lang="en-US" dirty="0">
              <a:cs typeface="Arial"/>
            </a:endParaRPr>
          </a:p>
          <a:p>
            <a:pPr marL="323850" lvl="1" indent="0">
              <a:lnSpc>
                <a:spcPct val="90000"/>
              </a:lnSpc>
              <a:spcAft>
                <a:spcPts val="600"/>
              </a:spcAft>
              <a:buNone/>
            </a:pPr>
            <a:endParaRPr lang="en-US" sz="1500" dirty="0">
              <a:cs typeface="Arial"/>
            </a:endParaRPr>
          </a:p>
        </p:txBody>
      </p:sp>
      <p:pic>
        <p:nvPicPr>
          <p:cNvPr id="2" name="Obrázek 3" descr="Obsah obrázku voda, obloha, loďka, exteriér&#10;&#10;Popis se vygeneroval automaticky.">
            <a:extLst>
              <a:ext uri="{FF2B5EF4-FFF2-40B4-BE49-F238E27FC236}">
                <a16:creationId xmlns:a16="http://schemas.microsoft.com/office/drawing/2014/main" id="{64F03D92-34C5-E55A-DB03-4CAA2BA494A5}"/>
              </a:ext>
            </a:extLst>
          </p:cNvPr>
          <p:cNvPicPr>
            <a:picLocks noGrp="1" noChangeAspect="1"/>
          </p:cNvPicPr>
          <p:nvPr>
            <p:ph idx="30"/>
          </p:nvPr>
        </p:nvPicPr>
        <p:blipFill>
          <a:blip r:embed="rId2"/>
          <a:stretch>
            <a:fillRect/>
          </a:stretch>
        </p:blipFill>
        <p:spPr>
          <a:xfrm>
            <a:off x="6341955" y="1854445"/>
            <a:ext cx="5658725" cy="3156878"/>
          </a:xfrm>
        </p:spPr>
      </p:pic>
    </p:spTree>
    <p:extLst>
      <p:ext uri="{BB962C8B-B14F-4D97-AF65-F5344CB8AC3E}">
        <p14:creationId xmlns:p14="http://schemas.microsoft.com/office/powerpoint/2010/main" val="161412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324E9CA-04F5-3B1E-C560-67BAF62B5E04}"/>
              </a:ext>
            </a:extLst>
          </p:cNvPr>
          <p:cNvSpPr>
            <a:spLocks noGrp="1"/>
          </p:cNvSpPr>
          <p:nvPr>
            <p:ph type="sldNum" sz="quarter" idx="11"/>
          </p:nvPr>
        </p:nvSpPr>
        <p:spPr/>
        <p:txBody>
          <a:bodyPr/>
          <a:lstStyle/>
          <a:p>
            <a:fld id="{0970407D-EE58-4A0B-824B-1D3AE42DD9CF}" type="slidenum">
              <a:rPr lang="cs-CZ" altLang="cs-CZ"/>
              <a:pPr/>
              <a:t>11</a:t>
            </a:fld>
            <a:endParaRPr lang="cs-CZ" altLang="cs-CZ"/>
          </a:p>
        </p:txBody>
      </p:sp>
      <p:sp>
        <p:nvSpPr>
          <p:cNvPr id="5" name="Nadpis 4">
            <a:extLst>
              <a:ext uri="{FF2B5EF4-FFF2-40B4-BE49-F238E27FC236}">
                <a16:creationId xmlns:a16="http://schemas.microsoft.com/office/drawing/2014/main" id="{23A83778-F55E-E76F-0175-6588BBFACAFF}"/>
              </a:ext>
            </a:extLst>
          </p:cNvPr>
          <p:cNvSpPr>
            <a:spLocks noGrp="1"/>
          </p:cNvSpPr>
          <p:nvPr>
            <p:ph type="title"/>
          </p:nvPr>
        </p:nvSpPr>
        <p:spPr/>
        <p:txBody>
          <a:bodyPr/>
          <a:lstStyle/>
          <a:p>
            <a:r>
              <a:rPr lang="cs-CZ" dirty="0" err="1">
                <a:cs typeface="Arial"/>
              </a:rPr>
              <a:t>Pushbacks</a:t>
            </a:r>
            <a:endParaRPr lang="cs-CZ" dirty="0" err="1"/>
          </a:p>
        </p:txBody>
      </p:sp>
      <p:sp>
        <p:nvSpPr>
          <p:cNvPr id="6" name="Zástupný obsah 5">
            <a:extLst>
              <a:ext uri="{FF2B5EF4-FFF2-40B4-BE49-F238E27FC236}">
                <a16:creationId xmlns:a16="http://schemas.microsoft.com/office/drawing/2014/main" id="{C992E934-5A4A-D7AD-3876-635229BD9ED9}"/>
              </a:ext>
            </a:extLst>
          </p:cNvPr>
          <p:cNvSpPr>
            <a:spLocks noGrp="1"/>
          </p:cNvSpPr>
          <p:nvPr>
            <p:ph idx="1"/>
          </p:nvPr>
        </p:nvSpPr>
        <p:spPr>
          <a:xfrm>
            <a:off x="662272" y="1715095"/>
            <a:ext cx="10753200" cy="4475941"/>
          </a:xfrm>
        </p:spPr>
        <p:txBody>
          <a:bodyPr vert="horz" lIns="0" tIns="0" rIns="0" bIns="0" rtlCol="0" anchor="t">
            <a:noAutofit/>
          </a:bodyPr>
          <a:lstStyle/>
          <a:p>
            <a:pPr marL="251460" lvl="1" indent="-179705"/>
            <a:r>
              <a:rPr lang="cs-CZ" b="1" i="1" dirty="0">
                <a:ea typeface="+mn-lt"/>
                <a:cs typeface="+mn-lt"/>
              </a:rPr>
              <a:t>N. D. and N. T. v </a:t>
            </a:r>
            <a:r>
              <a:rPr lang="cs-CZ" b="1" i="1" dirty="0" err="1">
                <a:ea typeface="+mn-lt"/>
                <a:cs typeface="+mn-lt"/>
              </a:rPr>
              <a:t>Spain</a:t>
            </a:r>
            <a:r>
              <a:rPr lang="cs-CZ" b="1" i="1" dirty="0">
                <a:ea typeface="+mn-lt"/>
                <a:cs typeface="+mn-lt"/>
              </a:rPr>
              <a:t> </a:t>
            </a:r>
            <a:r>
              <a:rPr lang="cs-CZ" b="1" dirty="0">
                <a:ea typeface="+mn-lt"/>
                <a:cs typeface="+mn-lt"/>
              </a:rPr>
              <a:t>[GC]</a:t>
            </a:r>
            <a:r>
              <a:rPr lang="cs-CZ" b="1" i="1" dirty="0">
                <a:ea typeface="+mn-lt"/>
                <a:cs typeface="+mn-lt"/>
              </a:rPr>
              <a:t>, </a:t>
            </a:r>
            <a:r>
              <a:rPr lang="cs-CZ" b="1" i="1" dirty="0">
                <a:cs typeface="Arial"/>
              </a:rPr>
              <a:t> 8675/15 and 8697/15, 13. 2. 2020</a:t>
            </a:r>
            <a:endParaRPr lang="cs-CZ" b="1" dirty="0">
              <a:ea typeface="+mn-lt"/>
              <a:cs typeface="+mn-lt"/>
            </a:endParaRPr>
          </a:p>
          <a:p>
            <a:pPr marL="414655" indent="-342900">
              <a:lnSpc>
                <a:spcPct val="100000"/>
              </a:lnSpc>
            </a:pPr>
            <a:r>
              <a:rPr lang="cs-CZ" sz="2000" err="1"/>
              <a:t>The</a:t>
            </a:r>
            <a:r>
              <a:rPr lang="cs-CZ" sz="2000" dirty="0"/>
              <a:t> </a:t>
            </a:r>
            <a:r>
              <a:rPr lang="cs-CZ" sz="2000" err="1"/>
              <a:t>migrants</a:t>
            </a:r>
            <a:r>
              <a:rPr lang="cs-CZ" sz="2000" dirty="0"/>
              <a:t> </a:t>
            </a:r>
            <a:r>
              <a:rPr lang="cs-CZ" sz="2000" err="1"/>
              <a:t>attempted</a:t>
            </a:r>
            <a:r>
              <a:rPr lang="cs-CZ" sz="2000" dirty="0"/>
              <a:t> to </a:t>
            </a:r>
            <a:r>
              <a:rPr lang="cs-CZ" sz="2000" err="1"/>
              <a:t>cross</a:t>
            </a:r>
            <a:r>
              <a:rPr lang="cs-CZ" sz="2000" dirty="0"/>
              <a:t> </a:t>
            </a:r>
            <a:r>
              <a:rPr lang="cs-CZ" sz="2000" err="1"/>
              <a:t>the</a:t>
            </a:r>
            <a:r>
              <a:rPr lang="cs-CZ" sz="2000" dirty="0"/>
              <a:t> </a:t>
            </a:r>
            <a:r>
              <a:rPr lang="cs-CZ" sz="2000" err="1"/>
              <a:t>border</a:t>
            </a:r>
            <a:r>
              <a:rPr lang="cs-CZ" sz="2000" dirty="0"/>
              <a:t> </a:t>
            </a:r>
            <a:r>
              <a:rPr lang="cs-CZ" sz="2000" err="1"/>
              <a:t>fences</a:t>
            </a:r>
            <a:r>
              <a:rPr lang="cs-CZ" sz="2000" dirty="0"/>
              <a:t> in </a:t>
            </a:r>
            <a:r>
              <a:rPr lang="cs-CZ" sz="2000" err="1"/>
              <a:t>Melilla</a:t>
            </a:r>
            <a:r>
              <a:rPr lang="cs-CZ" sz="2000" dirty="0"/>
              <a:t> (</a:t>
            </a:r>
            <a:r>
              <a:rPr lang="cs-CZ" sz="2000" err="1"/>
              <a:t>Marocco</a:t>
            </a:r>
            <a:r>
              <a:rPr lang="cs-CZ" sz="2000" dirty="0"/>
              <a:t>) </a:t>
            </a:r>
            <a:r>
              <a:rPr lang="cs-CZ" sz="2000" err="1"/>
              <a:t>into</a:t>
            </a:r>
            <a:r>
              <a:rPr lang="cs-CZ" sz="2000" dirty="0"/>
              <a:t> </a:t>
            </a:r>
            <a:r>
              <a:rPr lang="cs-CZ" sz="2000" err="1"/>
              <a:t>Spain</a:t>
            </a:r>
            <a:r>
              <a:rPr lang="cs-CZ" sz="2000" dirty="0"/>
              <a:t>, </a:t>
            </a:r>
            <a:r>
              <a:rPr lang="cs-CZ" sz="2000" err="1"/>
              <a:t>along</a:t>
            </a:r>
            <a:r>
              <a:rPr lang="cs-CZ" sz="2000" dirty="0"/>
              <a:t> </a:t>
            </a:r>
            <a:r>
              <a:rPr lang="cs-CZ" sz="2000" err="1"/>
              <a:t>with</a:t>
            </a:r>
            <a:r>
              <a:rPr lang="cs-CZ" sz="2000" dirty="0"/>
              <a:t> 600 </a:t>
            </a:r>
            <a:r>
              <a:rPr lang="cs-CZ" sz="2000" err="1"/>
              <a:t>other</a:t>
            </a:r>
            <a:r>
              <a:rPr lang="cs-CZ" sz="2000" dirty="0"/>
              <a:t> </a:t>
            </a:r>
            <a:r>
              <a:rPr lang="cs-CZ" sz="2000" err="1"/>
              <a:t>migrants</a:t>
            </a:r>
            <a:r>
              <a:rPr lang="cs-CZ" sz="2000" dirty="0"/>
              <a:t>. They </a:t>
            </a:r>
            <a:r>
              <a:rPr lang="cs-CZ" sz="2000" err="1"/>
              <a:t>managed</a:t>
            </a:r>
            <a:r>
              <a:rPr lang="cs-CZ" sz="2000" dirty="0"/>
              <a:t> to </a:t>
            </a:r>
            <a:r>
              <a:rPr lang="cs-CZ" sz="2000" err="1"/>
              <a:t>escape</a:t>
            </a:r>
            <a:r>
              <a:rPr lang="cs-CZ" sz="2000" dirty="0"/>
              <a:t> </a:t>
            </a:r>
            <a:r>
              <a:rPr lang="cs-CZ" sz="2000" err="1"/>
              <a:t>the</a:t>
            </a:r>
            <a:r>
              <a:rPr lang="cs-CZ" sz="2000" dirty="0"/>
              <a:t> </a:t>
            </a:r>
            <a:r>
              <a:rPr lang="cs-CZ" sz="2000" err="1"/>
              <a:t>Moroccan</a:t>
            </a:r>
            <a:r>
              <a:rPr lang="cs-CZ" sz="2000" dirty="0"/>
              <a:t> police but </a:t>
            </a:r>
            <a:r>
              <a:rPr lang="cs-CZ" sz="2000" err="1"/>
              <a:t>got</a:t>
            </a:r>
            <a:r>
              <a:rPr lang="cs-CZ" sz="2000" dirty="0"/>
              <a:t> </a:t>
            </a:r>
            <a:r>
              <a:rPr lang="cs-CZ" sz="2000" err="1"/>
              <a:t>stuck</a:t>
            </a:r>
            <a:r>
              <a:rPr lang="cs-CZ" sz="2000" dirty="0"/>
              <a:t> on top </a:t>
            </a:r>
            <a:r>
              <a:rPr lang="cs-CZ" sz="2000" err="1"/>
              <a:t>of</a:t>
            </a:r>
            <a:r>
              <a:rPr lang="cs-CZ" sz="2000" dirty="0"/>
              <a:t> </a:t>
            </a:r>
            <a:r>
              <a:rPr lang="cs-CZ" sz="2000" err="1"/>
              <a:t>the</a:t>
            </a:r>
            <a:r>
              <a:rPr lang="cs-CZ" sz="2000" dirty="0"/>
              <a:t> </a:t>
            </a:r>
            <a:r>
              <a:rPr lang="cs-CZ" sz="2000" err="1"/>
              <a:t>inner</a:t>
            </a:r>
            <a:r>
              <a:rPr lang="cs-CZ" sz="2000" dirty="0"/>
              <a:t> fence and </a:t>
            </a:r>
            <a:r>
              <a:rPr lang="cs-CZ" sz="2000" err="1"/>
              <a:t>were</a:t>
            </a:r>
            <a:r>
              <a:rPr lang="cs-CZ" sz="2000" dirty="0"/>
              <a:t> </a:t>
            </a:r>
            <a:r>
              <a:rPr lang="cs-CZ" sz="2000" err="1"/>
              <a:t>helped</a:t>
            </a:r>
            <a:r>
              <a:rPr lang="cs-CZ" sz="2000" dirty="0"/>
              <a:t> </a:t>
            </a:r>
            <a:r>
              <a:rPr lang="cs-CZ" sz="2000" err="1"/>
              <a:t>down</a:t>
            </a:r>
            <a:r>
              <a:rPr lang="cs-CZ" sz="2000" dirty="0"/>
              <a:t> </a:t>
            </a:r>
            <a:r>
              <a:rPr lang="cs-CZ" sz="2000" err="1"/>
              <a:t>with</a:t>
            </a:r>
            <a:r>
              <a:rPr lang="cs-CZ" sz="2000" dirty="0"/>
              <a:t> </a:t>
            </a:r>
            <a:r>
              <a:rPr lang="cs-CZ" sz="2000" err="1"/>
              <a:t>ladders</a:t>
            </a:r>
            <a:r>
              <a:rPr lang="cs-CZ" sz="2000" dirty="0"/>
              <a:t> by </a:t>
            </a:r>
            <a:r>
              <a:rPr lang="cs-CZ" sz="2000" err="1"/>
              <a:t>the</a:t>
            </a:r>
            <a:r>
              <a:rPr lang="cs-CZ" sz="2000" dirty="0"/>
              <a:t> </a:t>
            </a:r>
            <a:r>
              <a:rPr lang="cs-CZ" sz="2000" err="1"/>
              <a:t>Spanish</a:t>
            </a:r>
            <a:r>
              <a:rPr lang="cs-CZ" sz="2000" dirty="0"/>
              <a:t> Guardia Civil. They </a:t>
            </a:r>
            <a:r>
              <a:rPr lang="cs-CZ" sz="2000" err="1"/>
              <a:t>were</a:t>
            </a:r>
            <a:r>
              <a:rPr lang="cs-CZ" sz="2000" dirty="0"/>
              <a:t> </a:t>
            </a:r>
            <a:r>
              <a:rPr lang="cs-CZ" sz="2000" err="1"/>
              <a:t>then</a:t>
            </a:r>
            <a:r>
              <a:rPr lang="cs-CZ" sz="2000" dirty="0"/>
              <a:t> </a:t>
            </a:r>
            <a:r>
              <a:rPr lang="cs-CZ" sz="2000" err="1"/>
              <a:t>immediately</a:t>
            </a:r>
            <a:r>
              <a:rPr lang="cs-CZ" sz="2000" dirty="0"/>
              <a:t> </a:t>
            </a:r>
            <a:r>
              <a:rPr lang="cs-CZ" sz="2000" err="1"/>
              <a:t>escorted</a:t>
            </a:r>
            <a:r>
              <a:rPr lang="cs-CZ" sz="2000" dirty="0"/>
              <a:t> </a:t>
            </a:r>
            <a:r>
              <a:rPr lang="cs-CZ" sz="2000" err="1"/>
              <a:t>back</a:t>
            </a:r>
            <a:r>
              <a:rPr lang="cs-CZ" sz="2000" dirty="0"/>
              <a:t> to </a:t>
            </a:r>
            <a:r>
              <a:rPr lang="cs-CZ" sz="2000" err="1"/>
              <a:t>Morocco</a:t>
            </a:r>
            <a:r>
              <a:rPr lang="cs-CZ" sz="2000" dirty="0"/>
              <a:t> by </a:t>
            </a:r>
            <a:r>
              <a:rPr lang="cs-CZ" sz="2000" err="1"/>
              <a:t>those</a:t>
            </a:r>
            <a:r>
              <a:rPr lang="cs-CZ" sz="2000" dirty="0"/>
              <a:t> </a:t>
            </a:r>
            <a:r>
              <a:rPr lang="cs-CZ" sz="2000" err="1"/>
              <a:t>same</a:t>
            </a:r>
            <a:r>
              <a:rPr lang="cs-CZ" sz="2000" dirty="0"/>
              <a:t> </a:t>
            </a:r>
            <a:r>
              <a:rPr lang="cs-CZ" sz="2000" err="1"/>
              <a:t>officers</a:t>
            </a:r>
            <a:r>
              <a:rPr lang="cs-CZ" sz="2000" dirty="0"/>
              <a:t> </a:t>
            </a:r>
            <a:r>
              <a:rPr lang="cs-CZ" sz="2000" err="1"/>
              <a:t>without</a:t>
            </a:r>
            <a:r>
              <a:rPr lang="cs-CZ" sz="2000" dirty="0"/>
              <a:t> any </a:t>
            </a:r>
            <a:r>
              <a:rPr lang="cs-CZ" sz="2000" err="1"/>
              <a:t>procedure</a:t>
            </a:r>
            <a:r>
              <a:rPr lang="cs-CZ" sz="2000" dirty="0"/>
              <a:t>, and </a:t>
            </a:r>
            <a:r>
              <a:rPr lang="cs-CZ" sz="2000" err="1"/>
              <a:t>transferred</a:t>
            </a:r>
            <a:r>
              <a:rPr lang="cs-CZ" sz="2000" dirty="0"/>
              <a:t> to </a:t>
            </a:r>
            <a:r>
              <a:rPr lang="cs-CZ" sz="2000" err="1"/>
              <a:t>the</a:t>
            </a:r>
            <a:r>
              <a:rPr lang="cs-CZ" sz="2000" dirty="0"/>
              <a:t> </a:t>
            </a:r>
            <a:r>
              <a:rPr lang="cs-CZ" sz="2000" err="1"/>
              <a:t>Nador</a:t>
            </a:r>
            <a:r>
              <a:rPr lang="cs-CZ" sz="2000" dirty="0"/>
              <a:t> police station </a:t>
            </a:r>
            <a:r>
              <a:rPr lang="cs-CZ" sz="2000" err="1"/>
              <a:t>before</a:t>
            </a:r>
            <a:r>
              <a:rPr lang="cs-CZ" sz="2000" dirty="0"/>
              <a:t> </a:t>
            </a:r>
            <a:r>
              <a:rPr lang="cs-CZ" sz="2000" err="1"/>
              <a:t>being</a:t>
            </a:r>
            <a:r>
              <a:rPr lang="cs-CZ" sz="2000" dirty="0"/>
              <a:t> </a:t>
            </a:r>
            <a:r>
              <a:rPr lang="cs-CZ" sz="2000" err="1"/>
              <a:t>taken</a:t>
            </a:r>
            <a:r>
              <a:rPr lang="cs-CZ" sz="2000" dirty="0"/>
              <a:t> to Fez and </a:t>
            </a:r>
            <a:r>
              <a:rPr lang="cs-CZ" sz="2000" err="1"/>
              <a:t>left</a:t>
            </a:r>
            <a:r>
              <a:rPr lang="cs-CZ" sz="2000" dirty="0"/>
              <a:t> </a:t>
            </a:r>
            <a:r>
              <a:rPr lang="cs-CZ" sz="2000" err="1"/>
              <a:t>there</a:t>
            </a:r>
            <a:r>
              <a:rPr lang="cs-CZ" sz="2000" dirty="0"/>
              <a:t> on </a:t>
            </a:r>
            <a:r>
              <a:rPr lang="cs-CZ" sz="2000" err="1"/>
              <a:t>their</a:t>
            </a:r>
            <a:r>
              <a:rPr lang="cs-CZ" sz="2000" dirty="0"/>
              <a:t> </a:t>
            </a:r>
            <a:r>
              <a:rPr lang="cs-CZ" sz="2000" err="1"/>
              <a:t>own</a:t>
            </a:r>
            <a:r>
              <a:rPr lang="cs-CZ" sz="2000" dirty="0"/>
              <a:t>.</a:t>
            </a:r>
            <a:endParaRPr lang="cs-CZ" sz="2000">
              <a:cs typeface="Arial"/>
            </a:endParaRPr>
          </a:p>
          <a:p>
            <a:pPr marL="414655" indent="-342900">
              <a:lnSpc>
                <a:spcPct val="100000"/>
              </a:lnSpc>
            </a:pPr>
            <a:r>
              <a:rPr lang="cs-CZ" sz="2000" err="1"/>
              <a:t>where</a:t>
            </a:r>
            <a:r>
              <a:rPr lang="cs-CZ" sz="2000" dirty="0"/>
              <a:t> </a:t>
            </a:r>
            <a:r>
              <a:rPr lang="cs-CZ" sz="2000" err="1"/>
              <a:t>there</a:t>
            </a:r>
            <a:r>
              <a:rPr lang="cs-CZ" sz="2000" dirty="0"/>
              <a:t> are </a:t>
            </a:r>
            <a:r>
              <a:rPr lang="cs-CZ" sz="2000" err="1"/>
              <a:t>enough</a:t>
            </a:r>
            <a:r>
              <a:rPr lang="cs-CZ" sz="2000" dirty="0"/>
              <a:t> </a:t>
            </a:r>
            <a:r>
              <a:rPr lang="cs-CZ" sz="2000" err="1"/>
              <a:t>arrangements</a:t>
            </a:r>
            <a:r>
              <a:rPr lang="cs-CZ" sz="2000" dirty="0"/>
              <a:t> </a:t>
            </a:r>
            <a:r>
              <a:rPr lang="cs-CZ" sz="2000" err="1"/>
              <a:t>for</a:t>
            </a:r>
            <a:r>
              <a:rPr lang="cs-CZ" sz="2000" dirty="0"/>
              <a:t> </a:t>
            </a:r>
            <a:r>
              <a:rPr lang="cs-CZ" sz="2000" err="1"/>
              <a:t>legal</a:t>
            </a:r>
            <a:r>
              <a:rPr lang="cs-CZ" sz="2000" dirty="0"/>
              <a:t> </a:t>
            </a:r>
            <a:r>
              <a:rPr lang="cs-CZ" sz="2000" err="1"/>
              <a:t>entry</a:t>
            </a:r>
            <a:r>
              <a:rPr lang="cs-CZ" sz="2000" dirty="0"/>
              <a:t> to </a:t>
            </a:r>
            <a:r>
              <a:rPr lang="cs-CZ" sz="2000" err="1"/>
              <a:t>secure</a:t>
            </a:r>
            <a:r>
              <a:rPr lang="cs-CZ" sz="2000" dirty="0"/>
              <a:t> </a:t>
            </a:r>
            <a:r>
              <a:rPr lang="cs-CZ" sz="2000" err="1"/>
              <a:t>the</a:t>
            </a:r>
            <a:r>
              <a:rPr lang="cs-CZ" sz="2000" dirty="0"/>
              <a:t> </a:t>
            </a:r>
            <a:r>
              <a:rPr lang="cs-CZ" sz="2000" err="1"/>
              <a:t>right</a:t>
            </a:r>
            <a:r>
              <a:rPr lang="cs-CZ" sz="2000" dirty="0"/>
              <a:t> to </a:t>
            </a:r>
            <a:r>
              <a:rPr lang="cs-CZ" sz="2000" err="1"/>
              <a:t>request</a:t>
            </a:r>
            <a:r>
              <a:rPr lang="cs-CZ" sz="2000" dirty="0"/>
              <a:t> </a:t>
            </a:r>
            <a:r>
              <a:rPr lang="cs-CZ" sz="2000" err="1"/>
              <a:t>protection</a:t>
            </a:r>
            <a:r>
              <a:rPr lang="cs-CZ" sz="2000" dirty="0"/>
              <a:t> </a:t>
            </a:r>
            <a:r>
              <a:rPr lang="cs-CZ" sz="2000" err="1"/>
              <a:t>under</a:t>
            </a:r>
            <a:r>
              <a:rPr lang="cs-CZ" sz="2000" dirty="0"/>
              <a:t> </a:t>
            </a:r>
            <a:r>
              <a:rPr lang="cs-CZ" sz="2000" err="1"/>
              <a:t>the</a:t>
            </a:r>
            <a:r>
              <a:rPr lang="cs-CZ" sz="2000" dirty="0"/>
              <a:t> </a:t>
            </a:r>
            <a:r>
              <a:rPr lang="cs-CZ" sz="2000" err="1"/>
              <a:t>Convention</a:t>
            </a:r>
            <a:r>
              <a:rPr lang="cs-CZ" sz="2000" dirty="0"/>
              <a:t> in a </a:t>
            </a:r>
            <a:r>
              <a:rPr lang="cs-CZ" sz="2000" err="1"/>
              <a:t>genuine</a:t>
            </a:r>
            <a:r>
              <a:rPr lang="cs-CZ" sz="2000" dirty="0"/>
              <a:t> and </a:t>
            </a:r>
            <a:r>
              <a:rPr lang="cs-CZ" sz="2000" err="1"/>
              <a:t>effective</a:t>
            </a:r>
            <a:r>
              <a:rPr lang="cs-CZ" sz="2000" dirty="0"/>
              <a:t> </a:t>
            </a:r>
            <a:r>
              <a:rPr lang="cs-CZ" sz="2000" err="1"/>
              <a:t>manner</a:t>
            </a:r>
            <a:r>
              <a:rPr lang="cs-CZ" sz="2000" dirty="0"/>
              <a:t>, </a:t>
            </a:r>
            <a:r>
              <a:rPr lang="cs-CZ" sz="2000" err="1"/>
              <a:t>states</a:t>
            </a:r>
            <a:r>
              <a:rPr lang="cs-CZ" sz="2000" dirty="0"/>
              <a:t> </a:t>
            </a:r>
            <a:r>
              <a:rPr lang="cs-CZ" sz="2000" err="1"/>
              <a:t>can</a:t>
            </a:r>
            <a:r>
              <a:rPr lang="cs-CZ" sz="2000" dirty="0"/>
              <a:t> </a:t>
            </a:r>
            <a:r>
              <a:rPr lang="cs-CZ" sz="2000" err="1"/>
              <a:t>require</a:t>
            </a:r>
            <a:r>
              <a:rPr lang="cs-CZ" sz="2000" dirty="0"/>
              <a:t> </a:t>
            </a:r>
            <a:r>
              <a:rPr lang="cs-CZ" sz="2000" err="1"/>
              <a:t>applications</a:t>
            </a:r>
            <a:r>
              <a:rPr lang="cs-CZ" sz="2000" dirty="0"/>
              <a:t> to </a:t>
            </a:r>
            <a:r>
              <a:rPr lang="cs-CZ" sz="2000" err="1"/>
              <a:t>be</a:t>
            </a:r>
            <a:r>
              <a:rPr lang="cs-CZ" sz="2000" dirty="0"/>
              <a:t> </a:t>
            </a:r>
            <a:r>
              <a:rPr lang="cs-CZ" sz="2000" err="1"/>
              <a:t>submitted</a:t>
            </a:r>
            <a:r>
              <a:rPr lang="cs-CZ" sz="2000" dirty="0"/>
              <a:t> </a:t>
            </a:r>
            <a:r>
              <a:rPr lang="cs-CZ" sz="2000" err="1"/>
              <a:t>at</a:t>
            </a:r>
            <a:r>
              <a:rPr lang="cs-CZ" sz="2000" dirty="0"/>
              <a:t> </a:t>
            </a:r>
            <a:r>
              <a:rPr lang="cs-CZ" sz="2000" err="1"/>
              <a:t>existing</a:t>
            </a:r>
            <a:r>
              <a:rPr lang="cs-CZ" sz="2000" dirty="0"/>
              <a:t> </a:t>
            </a:r>
            <a:r>
              <a:rPr lang="cs-CZ" sz="2000" err="1"/>
              <a:t>border</a:t>
            </a:r>
            <a:r>
              <a:rPr lang="cs-CZ" sz="2000" dirty="0"/>
              <a:t> </a:t>
            </a:r>
            <a:r>
              <a:rPr lang="cs-CZ" sz="2000" err="1"/>
              <a:t>points</a:t>
            </a:r>
            <a:r>
              <a:rPr lang="cs-CZ" sz="2000" dirty="0"/>
              <a:t>. As such, </a:t>
            </a:r>
            <a:r>
              <a:rPr lang="cs-CZ" sz="2000" err="1"/>
              <a:t>they</a:t>
            </a:r>
            <a:r>
              <a:rPr lang="cs-CZ" sz="2000" dirty="0"/>
              <a:t> </a:t>
            </a:r>
            <a:r>
              <a:rPr lang="cs-CZ" sz="2000" err="1"/>
              <a:t>may</a:t>
            </a:r>
            <a:r>
              <a:rPr lang="cs-CZ" sz="2000" dirty="0"/>
              <a:t> </a:t>
            </a:r>
            <a:r>
              <a:rPr lang="cs-CZ" sz="2000" err="1"/>
              <a:t>refuse</a:t>
            </a:r>
            <a:r>
              <a:rPr lang="cs-CZ" sz="2000" dirty="0"/>
              <a:t> </a:t>
            </a:r>
            <a:r>
              <a:rPr lang="cs-CZ" sz="2000" err="1"/>
              <a:t>entry</a:t>
            </a:r>
            <a:r>
              <a:rPr lang="cs-CZ" sz="2000" dirty="0"/>
              <a:t> to </a:t>
            </a:r>
            <a:r>
              <a:rPr lang="cs-CZ" sz="2000" err="1"/>
              <a:t>aliens</a:t>
            </a:r>
            <a:r>
              <a:rPr lang="cs-CZ" sz="2000" dirty="0"/>
              <a:t>, </a:t>
            </a:r>
            <a:r>
              <a:rPr lang="cs-CZ" sz="2000" err="1"/>
              <a:t>including</a:t>
            </a:r>
            <a:r>
              <a:rPr lang="cs-CZ" sz="2000" dirty="0"/>
              <a:t> </a:t>
            </a:r>
            <a:r>
              <a:rPr lang="cs-CZ" sz="2000" err="1"/>
              <a:t>potential</a:t>
            </a:r>
            <a:r>
              <a:rPr lang="cs-CZ" sz="2000" dirty="0"/>
              <a:t> </a:t>
            </a:r>
            <a:r>
              <a:rPr lang="cs-CZ" sz="2000" err="1"/>
              <a:t>asylum</a:t>
            </a:r>
            <a:r>
              <a:rPr lang="cs-CZ" sz="2000" dirty="0"/>
              <a:t> </a:t>
            </a:r>
            <a:r>
              <a:rPr lang="cs-CZ" sz="2000" err="1"/>
              <a:t>seekers</a:t>
            </a:r>
            <a:r>
              <a:rPr lang="cs-CZ" sz="2000" dirty="0"/>
              <a:t>, </a:t>
            </a:r>
            <a:r>
              <a:rPr lang="cs-CZ" sz="2000" err="1"/>
              <a:t>who</a:t>
            </a:r>
            <a:r>
              <a:rPr lang="cs-CZ" sz="2000" dirty="0"/>
              <a:t> </a:t>
            </a:r>
            <a:r>
              <a:rPr lang="cs-CZ" sz="2000" err="1"/>
              <a:t>have</a:t>
            </a:r>
            <a:r>
              <a:rPr lang="cs-CZ" sz="2000" dirty="0"/>
              <a:t> </a:t>
            </a:r>
            <a:r>
              <a:rPr lang="cs-CZ" sz="2000" err="1"/>
              <a:t>crossed</a:t>
            </a:r>
            <a:r>
              <a:rPr lang="cs-CZ" sz="2000" dirty="0"/>
              <a:t> </a:t>
            </a:r>
            <a:r>
              <a:rPr lang="cs-CZ" sz="2000" err="1"/>
              <a:t>the</a:t>
            </a:r>
            <a:r>
              <a:rPr lang="cs-CZ" sz="2000" dirty="0"/>
              <a:t> </a:t>
            </a:r>
            <a:r>
              <a:rPr lang="cs-CZ" sz="2000" err="1"/>
              <a:t>border</a:t>
            </a:r>
            <a:r>
              <a:rPr lang="cs-CZ" sz="2000" dirty="0"/>
              <a:t> </a:t>
            </a:r>
            <a:r>
              <a:rPr lang="cs-CZ" sz="2000" err="1"/>
              <a:t>at</a:t>
            </a:r>
            <a:r>
              <a:rPr lang="cs-CZ" sz="2000" dirty="0"/>
              <a:t> a </a:t>
            </a:r>
            <a:r>
              <a:rPr lang="cs-CZ" sz="2000" err="1"/>
              <a:t>different</a:t>
            </a:r>
            <a:r>
              <a:rPr lang="cs-CZ" sz="2000" dirty="0"/>
              <a:t> </a:t>
            </a:r>
            <a:r>
              <a:rPr lang="cs-CZ" sz="2000" err="1"/>
              <a:t>location</a:t>
            </a:r>
            <a:r>
              <a:rPr lang="cs-CZ" sz="2000" dirty="0"/>
              <a:t> </a:t>
            </a:r>
            <a:r>
              <a:rPr lang="cs-CZ" sz="2000" err="1"/>
              <a:t>without</a:t>
            </a:r>
            <a:r>
              <a:rPr lang="cs-CZ" sz="2000" dirty="0"/>
              <a:t> </a:t>
            </a:r>
            <a:r>
              <a:rPr lang="cs-CZ" sz="2000" err="1"/>
              <a:t>cogent</a:t>
            </a:r>
            <a:r>
              <a:rPr lang="cs-CZ" sz="2000" dirty="0"/>
              <a:t> </a:t>
            </a:r>
            <a:r>
              <a:rPr lang="cs-CZ" sz="2000" err="1"/>
              <a:t>reasons</a:t>
            </a:r>
            <a:r>
              <a:rPr lang="cs-CZ" sz="2000" dirty="0"/>
              <a:t> </a:t>
            </a:r>
            <a:endParaRPr lang="cs-CZ" sz="2000" dirty="0">
              <a:cs typeface="Arial"/>
            </a:endParaRPr>
          </a:p>
          <a:p>
            <a:pPr marL="503555" lvl="1" indent="-179705"/>
            <a:endParaRPr lang="cs-CZ" dirty="0">
              <a:ea typeface="+mn-lt"/>
              <a:cs typeface="+mn-lt"/>
            </a:endParaRPr>
          </a:p>
          <a:p>
            <a:pPr marL="71755" lvl="1" indent="0">
              <a:buNone/>
            </a:pPr>
            <a:r>
              <a:rPr lang="cs-CZ" i="1" dirty="0">
                <a:ea typeface="+mn-lt"/>
                <a:cs typeface="+mn-lt"/>
              </a:rPr>
              <a:t>.</a:t>
            </a:r>
            <a:endParaRPr lang="cs-CZ" i="1" dirty="0">
              <a:cs typeface="Arial"/>
            </a:endParaRPr>
          </a:p>
        </p:txBody>
      </p:sp>
    </p:spTree>
    <p:extLst>
      <p:ext uri="{BB962C8B-B14F-4D97-AF65-F5344CB8AC3E}">
        <p14:creationId xmlns:p14="http://schemas.microsoft.com/office/powerpoint/2010/main" val="51824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312018A-936E-2E2E-4844-E9D57B3F6584}"/>
              </a:ext>
            </a:extLst>
          </p:cNvPr>
          <p:cNvSpPr>
            <a:spLocks noGrp="1"/>
          </p:cNvSpPr>
          <p:nvPr>
            <p:ph type="sldNum" sz="quarter" idx="11"/>
          </p:nvPr>
        </p:nvSpPr>
        <p:spPr/>
        <p:txBody>
          <a:bodyPr/>
          <a:lstStyle/>
          <a:p>
            <a:fld id="{0970407D-EE58-4A0B-824B-1D3AE42DD9CF}" type="slidenum">
              <a:rPr lang="cs-CZ" altLang="cs-CZ"/>
              <a:pPr/>
              <a:t>12</a:t>
            </a:fld>
            <a:endParaRPr lang="cs-CZ" altLang="cs-CZ"/>
          </a:p>
        </p:txBody>
      </p:sp>
      <p:sp>
        <p:nvSpPr>
          <p:cNvPr id="5" name="Nadpis 4">
            <a:extLst>
              <a:ext uri="{FF2B5EF4-FFF2-40B4-BE49-F238E27FC236}">
                <a16:creationId xmlns:a16="http://schemas.microsoft.com/office/drawing/2014/main" id="{55AF026F-9E2A-15EB-EB0D-47091F04E539}"/>
              </a:ext>
            </a:extLst>
          </p:cNvPr>
          <p:cNvSpPr>
            <a:spLocks noGrp="1"/>
          </p:cNvSpPr>
          <p:nvPr>
            <p:ph type="title"/>
          </p:nvPr>
        </p:nvSpPr>
        <p:spPr/>
        <p:txBody>
          <a:bodyPr/>
          <a:lstStyle/>
          <a:p>
            <a:r>
              <a:rPr lang="cs-CZ" dirty="0" err="1">
                <a:cs typeface="Arial"/>
              </a:rPr>
              <a:t>Pushbacks</a:t>
            </a:r>
            <a:r>
              <a:rPr lang="cs-CZ" dirty="0">
                <a:cs typeface="Arial"/>
              </a:rPr>
              <a:t> </a:t>
            </a:r>
            <a:r>
              <a:rPr lang="cs-CZ" dirty="0" err="1">
                <a:cs typeface="Arial"/>
              </a:rPr>
              <a:t>Poland</a:t>
            </a:r>
            <a:endParaRPr lang="cs-CZ" dirty="0" err="1"/>
          </a:p>
        </p:txBody>
      </p:sp>
      <p:sp>
        <p:nvSpPr>
          <p:cNvPr id="6" name="Zástupný obsah 5">
            <a:extLst>
              <a:ext uri="{FF2B5EF4-FFF2-40B4-BE49-F238E27FC236}">
                <a16:creationId xmlns:a16="http://schemas.microsoft.com/office/drawing/2014/main" id="{D1D90410-7BF5-3F26-245A-FCFCBC402224}"/>
              </a:ext>
            </a:extLst>
          </p:cNvPr>
          <p:cNvSpPr>
            <a:spLocks noGrp="1"/>
          </p:cNvSpPr>
          <p:nvPr>
            <p:ph idx="1"/>
          </p:nvPr>
        </p:nvSpPr>
        <p:spPr>
          <a:xfrm>
            <a:off x="720000" y="1960311"/>
            <a:ext cx="10678073" cy="4118534"/>
          </a:xfrm>
        </p:spPr>
        <p:txBody>
          <a:bodyPr vert="horz" lIns="0" tIns="0" rIns="0" bIns="0" rtlCol="0" anchor="t">
            <a:noAutofit/>
          </a:bodyPr>
          <a:lstStyle/>
          <a:p>
            <a:pPr marL="251460" indent="-179705">
              <a:buFont typeface="Calibri" panose="020B0604020202020204" pitchFamily="34" charset="0"/>
              <a:buChar char="-"/>
            </a:pPr>
            <a:r>
              <a:rPr lang="cs-CZ" dirty="0">
                <a:latin typeface="Arial"/>
                <a:cs typeface="Arial"/>
              </a:rPr>
              <a:t>M. K. and </a:t>
            </a:r>
            <a:r>
              <a:rPr lang="cs-CZ" dirty="0" err="1">
                <a:latin typeface="Arial"/>
                <a:cs typeface="Arial"/>
              </a:rPr>
              <a:t>others</a:t>
            </a:r>
            <a:r>
              <a:rPr lang="cs-CZ" dirty="0">
                <a:latin typeface="Arial"/>
                <a:cs typeface="Arial"/>
              </a:rPr>
              <a:t> (2020)</a:t>
            </a:r>
          </a:p>
          <a:p>
            <a:pPr marL="251460" indent="-179705">
              <a:buFont typeface="Calibri" panose="020B0604020202020204" pitchFamily="34" charset="0"/>
              <a:buChar char="-"/>
            </a:pPr>
            <a:r>
              <a:rPr lang="cs-CZ" dirty="0">
                <a:latin typeface="Arial"/>
                <a:cs typeface="Arial"/>
              </a:rPr>
              <a:t>D. A. and </a:t>
            </a:r>
            <a:r>
              <a:rPr lang="cs-CZ" dirty="0" err="1">
                <a:latin typeface="Arial"/>
                <a:cs typeface="Arial"/>
              </a:rPr>
              <a:t>others</a:t>
            </a:r>
            <a:r>
              <a:rPr lang="cs-CZ" dirty="0">
                <a:latin typeface="Arial"/>
                <a:cs typeface="Arial"/>
              </a:rPr>
              <a:t> v. </a:t>
            </a:r>
            <a:r>
              <a:rPr lang="cs-CZ" dirty="0" err="1">
                <a:latin typeface="Arial"/>
                <a:cs typeface="Arial"/>
              </a:rPr>
              <a:t>Poland</a:t>
            </a:r>
            <a:r>
              <a:rPr lang="cs-CZ" dirty="0">
                <a:latin typeface="Arial"/>
                <a:cs typeface="Arial"/>
              </a:rPr>
              <a:t> (2021)</a:t>
            </a:r>
          </a:p>
          <a:p>
            <a:pPr marL="251460" indent="-179705">
              <a:buFont typeface="Calibri" panose="020B0604020202020204" pitchFamily="34" charset="0"/>
              <a:buChar char="-"/>
            </a:pPr>
            <a:r>
              <a:rPr lang="cs-CZ" dirty="0" err="1">
                <a:cs typeface="Arial"/>
              </a:rPr>
              <a:t>recent</a:t>
            </a:r>
            <a:r>
              <a:rPr lang="cs-CZ" dirty="0">
                <a:cs typeface="Arial"/>
              </a:rPr>
              <a:t> </a:t>
            </a:r>
            <a:r>
              <a:rPr lang="cs-CZ" dirty="0" err="1">
                <a:cs typeface="Arial"/>
              </a:rPr>
              <a:t>communicated</a:t>
            </a:r>
            <a:r>
              <a:rPr lang="cs-CZ" dirty="0">
                <a:cs typeface="Arial"/>
              </a:rPr>
              <a:t> </a:t>
            </a:r>
            <a:r>
              <a:rPr lang="cs-CZ" dirty="0" err="1">
                <a:cs typeface="Arial"/>
              </a:rPr>
              <a:t>cases</a:t>
            </a:r>
            <a:r>
              <a:rPr lang="cs-CZ" dirty="0">
                <a:cs typeface="Arial"/>
              </a:rPr>
              <a:t>:</a:t>
            </a:r>
          </a:p>
          <a:p>
            <a:pPr marL="251460" indent="-179705">
              <a:buFont typeface="Calibri" panose="020B0604020202020204" pitchFamily="34" charset="0"/>
              <a:buChar char="-"/>
            </a:pPr>
            <a:r>
              <a:rPr lang="cs-CZ" dirty="0">
                <a:cs typeface="Arial"/>
              </a:rPr>
              <a:t>H. K. and </a:t>
            </a:r>
            <a:r>
              <a:rPr lang="cs-CZ" dirty="0" err="1">
                <a:cs typeface="Arial"/>
              </a:rPr>
              <a:t>others</a:t>
            </a:r>
            <a:r>
              <a:rPr lang="cs-CZ" dirty="0">
                <a:cs typeface="Arial"/>
              </a:rPr>
              <a:t> (</a:t>
            </a:r>
            <a:r>
              <a:rPr lang="cs-CZ" dirty="0"/>
              <a:t>12752/22)</a:t>
            </a:r>
            <a:endParaRPr lang="cs-CZ" dirty="0">
              <a:cs typeface="Arial"/>
            </a:endParaRPr>
          </a:p>
          <a:p>
            <a:pPr marL="251460" indent="-179705">
              <a:buFont typeface="Calibri" panose="020B0604020202020204" pitchFamily="34" charset="0"/>
              <a:buChar char="-"/>
            </a:pPr>
            <a:r>
              <a:rPr lang="cs-CZ" dirty="0">
                <a:cs typeface="Arial"/>
              </a:rPr>
              <a:t>A A. and </a:t>
            </a:r>
            <a:r>
              <a:rPr lang="cs-CZ" dirty="0" err="1">
                <a:cs typeface="Arial"/>
              </a:rPr>
              <a:t>others</a:t>
            </a:r>
            <a:r>
              <a:rPr lang="cs-CZ" dirty="0">
                <a:cs typeface="Arial"/>
              </a:rPr>
              <a:t> and M. M and </a:t>
            </a:r>
            <a:r>
              <a:rPr lang="cs-CZ" dirty="0" err="1">
                <a:cs typeface="Arial"/>
              </a:rPr>
              <a:t>others</a:t>
            </a:r>
          </a:p>
          <a:p>
            <a:pPr marL="71755" indent="0">
              <a:buNone/>
            </a:pPr>
            <a:r>
              <a:rPr lang="cs-CZ" dirty="0">
                <a:cs typeface="Arial"/>
              </a:rPr>
              <a:t>(</a:t>
            </a:r>
            <a:r>
              <a:rPr lang="cs-CZ" dirty="0">
                <a:ea typeface="+mn-lt"/>
                <a:cs typeface="+mn-lt"/>
              </a:rPr>
              <a:t>15182/22 and 40833/22) - </a:t>
            </a:r>
            <a:r>
              <a:rPr lang="cs-CZ" dirty="0" err="1">
                <a:ea typeface="+mn-lt"/>
                <a:cs typeface="+mn-lt"/>
              </a:rPr>
              <a:t>family</a:t>
            </a:r>
            <a:r>
              <a:rPr lang="cs-CZ" dirty="0">
                <a:ea typeface="+mn-lt"/>
                <a:cs typeface="+mn-lt"/>
              </a:rPr>
              <a:t> </a:t>
            </a:r>
            <a:r>
              <a:rPr lang="cs-CZ" dirty="0" err="1">
                <a:ea typeface="+mn-lt"/>
                <a:cs typeface="+mn-lt"/>
              </a:rPr>
              <a:t>from</a:t>
            </a:r>
            <a:r>
              <a:rPr lang="cs-CZ" dirty="0">
                <a:ea typeface="+mn-lt"/>
                <a:cs typeface="+mn-lt"/>
              </a:rPr>
              <a:t> </a:t>
            </a:r>
            <a:r>
              <a:rPr lang="cs-CZ" dirty="0" err="1">
                <a:ea typeface="+mn-lt"/>
                <a:cs typeface="+mn-lt"/>
              </a:rPr>
              <a:t>Iraq</a:t>
            </a:r>
            <a:r>
              <a:rPr lang="cs-CZ" dirty="0">
                <a:ea typeface="+mn-lt"/>
                <a:cs typeface="+mn-lt"/>
              </a:rPr>
              <a:t> and </a:t>
            </a:r>
            <a:endParaRPr lang="cs-CZ" dirty="0">
              <a:cs typeface="Arial"/>
            </a:endParaRPr>
          </a:p>
          <a:p>
            <a:pPr marL="71755" indent="0">
              <a:buNone/>
            </a:pPr>
            <a:r>
              <a:rPr lang="cs-CZ" dirty="0">
                <a:cs typeface="Arial"/>
              </a:rPr>
              <a:t>Kurd </a:t>
            </a:r>
            <a:r>
              <a:rPr lang="cs-CZ" dirty="0" err="1">
                <a:cs typeface="Arial"/>
              </a:rPr>
              <a:t>from</a:t>
            </a:r>
            <a:r>
              <a:rPr lang="cs-CZ" dirty="0">
                <a:cs typeface="Arial"/>
              </a:rPr>
              <a:t> </a:t>
            </a:r>
            <a:r>
              <a:rPr lang="cs-CZ" dirty="0" err="1">
                <a:cs typeface="Arial"/>
              </a:rPr>
              <a:t>Iraq</a:t>
            </a:r>
          </a:p>
          <a:p>
            <a:pPr marL="251460" indent="-179705">
              <a:buFont typeface="Calibri" panose="020B0604020202020204" pitchFamily="34" charset="0"/>
              <a:buChar char="-"/>
            </a:pPr>
            <a:endParaRPr lang="cs-CZ" dirty="0">
              <a:cs typeface="Arial"/>
            </a:endParaRPr>
          </a:p>
          <a:p>
            <a:pPr marL="71755" indent="0">
              <a:buNone/>
            </a:pPr>
            <a:endParaRPr lang="cs-CZ" dirty="0">
              <a:latin typeface="Arial"/>
              <a:cs typeface="Arial"/>
            </a:endParaRPr>
          </a:p>
          <a:p>
            <a:pPr marL="251460" indent="-179705">
              <a:buFont typeface="Calibri" panose="020B0604020202020204" pitchFamily="34" charset="0"/>
              <a:buChar char="-"/>
            </a:pPr>
            <a:endParaRPr lang="cs-CZ" dirty="0">
              <a:latin typeface="Arial"/>
              <a:cs typeface="Arial"/>
            </a:endParaRPr>
          </a:p>
          <a:p>
            <a:pPr marL="251460" indent="-179705">
              <a:buFont typeface="Calibri" panose="020B0604020202020204" pitchFamily="34" charset="0"/>
              <a:buChar char="-"/>
            </a:pPr>
            <a:endParaRPr lang="cs-CZ" dirty="0">
              <a:latin typeface="Arial"/>
              <a:cs typeface="Arial"/>
            </a:endParaRPr>
          </a:p>
        </p:txBody>
      </p:sp>
      <p:pic>
        <p:nvPicPr>
          <p:cNvPr id="7" name="Zástupný obsah 1" descr="Poland plans to spend over $400 million on wall on Belarus border | CNN">
            <a:extLst>
              <a:ext uri="{FF2B5EF4-FFF2-40B4-BE49-F238E27FC236}">
                <a16:creationId xmlns:a16="http://schemas.microsoft.com/office/drawing/2014/main" id="{8CB3E26E-1670-D6ED-CF86-C4C813D17C1E}"/>
              </a:ext>
            </a:extLst>
          </p:cNvPr>
          <p:cNvPicPr>
            <a:picLocks noChangeAspect="1"/>
          </p:cNvPicPr>
          <p:nvPr/>
        </p:nvPicPr>
        <p:blipFill>
          <a:blip r:embed="rId2"/>
          <a:stretch>
            <a:fillRect/>
          </a:stretch>
        </p:blipFill>
        <p:spPr>
          <a:xfrm>
            <a:off x="7096172" y="908281"/>
            <a:ext cx="4808265" cy="3185018"/>
          </a:xfrm>
          <a:prstGeom prst="rect">
            <a:avLst/>
          </a:prstGeom>
        </p:spPr>
      </p:pic>
      <p:pic>
        <p:nvPicPr>
          <p:cNvPr id="9" name="Obrázek 8" descr="A view of the Polish-Belarusian border near Chworosciany village, northeastern Poland, Feb. 17, 2022. (EPA Photo)">
            <a:extLst>
              <a:ext uri="{FF2B5EF4-FFF2-40B4-BE49-F238E27FC236}">
                <a16:creationId xmlns:a16="http://schemas.microsoft.com/office/drawing/2014/main" id="{ABC21DF1-F42B-D881-2A78-4D700D688F34}"/>
              </a:ext>
            </a:extLst>
          </p:cNvPr>
          <p:cNvPicPr>
            <a:picLocks noChangeAspect="1"/>
          </p:cNvPicPr>
          <p:nvPr/>
        </p:nvPicPr>
        <p:blipFill>
          <a:blip r:embed="rId3"/>
          <a:stretch>
            <a:fillRect/>
          </a:stretch>
        </p:blipFill>
        <p:spPr>
          <a:xfrm>
            <a:off x="9059417" y="4015315"/>
            <a:ext cx="2844052" cy="1888034"/>
          </a:xfrm>
          <a:prstGeom prst="rect">
            <a:avLst/>
          </a:prstGeom>
        </p:spPr>
      </p:pic>
    </p:spTree>
    <p:extLst>
      <p:ext uri="{BB962C8B-B14F-4D97-AF65-F5344CB8AC3E}">
        <p14:creationId xmlns:p14="http://schemas.microsoft.com/office/powerpoint/2010/main" val="361312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5EEC5E3-AF46-03A0-3993-0E3EDDC8F415}"/>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a:pPr>
                <a:spcAft>
                  <a:spcPts val="600"/>
                </a:spcAft>
              </a:pPr>
              <a:t>13</a:t>
            </a:fld>
            <a:endParaRPr lang="cs-CZ" altLang="cs-CZ"/>
          </a:p>
        </p:txBody>
      </p:sp>
      <p:sp>
        <p:nvSpPr>
          <p:cNvPr id="4" name="Zástupný text 3">
            <a:extLst>
              <a:ext uri="{FF2B5EF4-FFF2-40B4-BE49-F238E27FC236}">
                <a16:creationId xmlns:a16="http://schemas.microsoft.com/office/drawing/2014/main" id="{70E5E773-B349-90AE-6A12-ACD35AE9527B}"/>
              </a:ext>
            </a:extLst>
          </p:cNvPr>
          <p:cNvSpPr>
            <a:spLocks noGrp="1"/>
          </p:cNvSpPr>
          <p:nvPr>
            <p:ph type="body" sz="quarter" idx="26"/>
          </p:nvPr>
        </p:nvSpPr>
        <p:spPr>
          <a:xfrm>
            <a:off x="720725" y="1053547"/>
            <a:ext cx="5220000" cy="271576"/>
          </a:xfrm>
        </p:spPr>
        <p:txBody>
          <a:bodyPr vert="horz" lIns="0" tIns="0" rIns="0" bIns="0" rtlCol="0">
            <a:normAutofit/>
          </a:bodyPr>
          <a:lstStyle/>
          <a:p>
            <a:pPr>
              <a:spcAft>
                <a:spcPts val="600"/>
              </a:spcAft>
            </a:pPr>
            <a:r>
              <a:rPr lang="cs-CZ" sz="1700" err="1"/>
              <a:t>The</a:t>
            </a:r>
            <a:r>
              <a:rPr lang="cs-CZ" sz="1700"/>
              <a:t> </a:t>
            </a:r>
            <a:r>
              <a:rPr lang="cs-CZ" sz="1700" err="1"/>
              <a:t>criminalisation</a:t>
            </a:r>
            <a:r>
              <a:rPr lang="cs-CZ" sz="1700"/>
              <a:t> </a:t>
            </a:r>
            <a:r>
              <a:rPr lang="cs-CZ" sz="1700" err="1"/>
              <a:t>of</a:t>
            </a:r>
            <a:r>
              <a:rPr lang="cs-CZ" sz="1700"/>
              <a:t> </a:t>
            </a:r>
            <a:r>
              <a:rPr lang="cs-CZ" sz="1700" err="1"/>
              <a:t>migration</a:t>
            </a:r>
            <a:r>
              <a:rPr lang="cs-CZ" sz="1700"/>
              <a:t>?</a:t>
            </a:r>
          </a:p>
        </p:txBody>
      </p:sp>
      <p:sp>
        <p:nvSpPr>
          <p:cNvPr id="5" name="Nadpis 4">
            <a:extLst>
              <a:ext uri="{FF2B5EF4-FFF2-40B4-BE49-F238E27FC236}">
                <a16:creationId xmlns:a16="http://schemas.microsoft.com/office/drawing/2014/main" id="{925954DA-1511-DD95-28B2-00B075E49B3C}"/>
              </a:ext>
            </a:extLst>
          </p:cNvPr>
          <p:cNvSpPr>
            <a:spLocks noGrp="1"/>
          </p:cNvSpPr>
          <p:nvPr>
            <p:ph type="title"/>
          </p:nvPr>
        </p:nvSpPr>
        <p:spPr>
          <a:xfrm>
            <a:off x="720000" y="442909"/>
            <a:ext cx="10753200" cy="451576"/>
          </a:xfrm>
        </p:spPr>
        <p:txBody>
          <a:bodyPr vert="horz" lIns="0" tIns="0" rIns="0" bIns="0" rtlCol="0" anchor="t" anchorCtr="0">
            <a:noAutofit/>
          </a:bodyPr>
          <a:lstStyle/>
          <a:p>
            <a:r>
              <a:rPr lang="cs-CZ" dirty="0" err="1"/>
              <a:t>Detention</a:t>
            </a:r>
            <a:r>
              <a:rPr lang="cs-CZ" dirty="0"/>
              <a:t> </a:t>
            </a:r>
            <a:r>
              <a:rPr lang="cs-CZ" dirty="0" err="1"/>
              <a:t>of</a:t>
            </a:r>
            <a:r>
              <a:rPr lang="cs-CZ" dirty="0"/>
              <a:t> </a:t>
            </a:r>
            <a:r>
              <a:rPr lang="cs-CZ" dirty="0" err="1"/>
              <a:t>migrants</a:t>
            </a:r>
            <a:r>
              <a:rPr lang="cs-CZ" dirty="0"/>
              <a:t> – transit </a:t>
            </a:r>
            <a:r>
              <a:rPr lang="cs-CZ" dirty="0" err="1"/>
              <a:t>zones</a:t>
            </a:r>
            <a:r>
              <a:rPr lang="cs-CZ" dirty="0"/>
              <a:t>? </a:t>
            </a:r>
            <a:endParaRPr lang="cs-CZ" dirty="0">
              <a:cs typeface="Arial"/>
            </a:endParaRPr>
          </a:p>
        </p:txBody>
      </p:sp>
      <p:sp>
        <p:nvSpPr>
          <p:cNvPr id="6" name="Zástupný obsah 5">
            <a:extLst>
              <a:ext uri="{FF2B5EF4-FFF2-40B4-BE49-F238E27FC236}">
                <a16:creationId xmlns:a16="http://schemas.microsoft.com/office/drawing/2014/main" id="{2964A715-A3FF-9FE0-FF6F-30009D354DFB}"/>
              </a:ext>
            </a:extLst>
          </p:cNvPr>
          <p:cNvSpPr>
            <a:spLocks noGrp="1"/>
          </p:cNvSpPr>
          <p:nvPr>
            <p:ph idx="29"/>
          </p:nvPr>
        </p:nvSpPr>
        <p:spPr>
          <a:xfrm>
            <a:off x="269727" y="1655323"/>
            <a:ext cx="6085906" cy="4982816"/>
          </a:xfrm>
        </p:spPr>
        <p:txBody>
          <a:bodyPr vert="horz" lIns="0" tIns="0" rIns="0" bIns="0" rtlCol="0" anchor="t">
            <a:normAutofit fontScale="62500" lnSpcReduction="20000"/>
          </a:bodyPr>
          <a:lstStyle/>
          <a:p>
            <a:pPr marL="251460" indent="-179705">
              <a:lnSpc>
                <a:spcPct val="120000"/>
              </a:lnSpc>
              <a:spcAft>
                <a:spcPts val="600"/>
              </a:spcAft>
            </a:pPr>
            <a:r>
              <a:rPr lang="en-GB" dirty="0">
                <a:cs typeface="Arial"/>
              </a:rPr>
              <a:t>Article 5, article 3</a:t>
            </a:r>
            <a:endParaRPr lang="cs-CZ"/>
          </a:p>
          <a:p>
            <a:pPr marL="251460" indent="-179705">
              <a:lnSpc>
                <a:spcPct val="120000"/>
              </a:lnSpc>
              <a:spcAft>
                <a:spcPts val="600"/>
              </a:spcAft>
            </a:pPr>
            <a:r>
              <a:rPr lang="en-GB" b="1" dirty="0"/>
              <a:t>Ilias and Ahmed v. Hungary </a:t>
            </a:r>
            <a:r>
              <a:rPr lang="en-GB" b="1" dirty="0">
                <a:ea typeface="+mn-lt"/>
                <a:cs typeface="+mn-lt"/>
              </a:rPr>
              <a:t>[GC]</a:t>
            </a:r>
            <a:r>
              <a:rPr lang="en-GB" b="1" dirty="0"/>
              <a:t>, no. 47287/15, 21. 11. 2019</a:t>
            </a:r>
            <a:endParaRPr lang="en-GB" b="1">
              <a:cs typeface="Arial"/>
            </a:endParaRPr>
          </a:p>
          <a:p>
            <a:pPr marL="251460" indent="-179705">
              <a:lnSpc>
                <a:spcPct val="120000"/>
              </a:lnSpc>
              <a:spcAft>
                <a:spcPts val="600"/>
              </a:spcAft>
            </a:pPr>
            <a:r>
              <a:rPr lang="en-GB" dirty="0">
                <a:ea typeface="+mn-lt"/>
                <a:cs typeface="+mn-lt"/>
              </a:rPr>
              <a:t>"in drawing the distinction between a restriction on liberty of movement and deprivation of liberty in the context of the situation of asylum seekers, its approach should be practical and realistic, having regard to the present-day conditions and challenges" (par. 2013)</a:t>
            </a:r>
            <a:endParaRPr lang="en-GB">
              <a:cs typeface="Arial"/>
            </a:endParaRPr>
          </a:p>
          <a:p>
            <a:pPr marL="251460" indent="-179705">
              <a:lnSpc>
                <a:spcPct val="120000"/>
              </a:lnSpc>
              <a:spcAft>
                <a:spcPts val="600"/>
              </a:spcAft>
            </a:pPr>
            <a:r>
              <a:rPr lang="en-GB" dirty="0">
                <a:ea typeface="+mn-lt"/>
                <a:cs typeface="+mn-lt"/>
              </a:rPr>
              <a:t>the sum of all other relevant factors did not point to a situation of </a:t>
            </a:r>
            <a:r>
              <a:rPr lang="en-GB" i="1" dirty="0">
                <a:ea typeface="+mn-lt"/>
                <a:cs typeface="+mn-lt"/>
              </a:rPr>
              <a:t>de facto</a:t>
            </a:r>
            <a:r>
              <a:rPr lang="en-GB" dirty="0">
                <a:ea typeface="+mn-lt"/>
                <a:cs typeface="+mn-lt"/>
              </a:rPr>
              <a:t> deprivation of liberty and it was possible for the asylum seekers, without a direct threat for their life or health, known by or brought to the attention of the authorities at the relevant time, to return to the third intermediary country they had come from, </a:t>
            </a:r>
            <a:r>
              <a:rPr lang="en-GB" b="1" dirty="0">
                <a:ea typeface="+mn-lt"/>
                <a:cs typeface="+mn-lt"/>
              </a:rPr>
              <a:t>Article 5 could not be seen as applicable</a:t>
            </a:r>
            <a:endParaRPr lang="en-GB" b="1">
              <a:cs typeface="Arial"/>
            </a:endParaRPr>
          </a:p>
          <a:p>
            <a:pPr marL="503555" lvl="1" indent="-179705">
              <a:lnSpc>
                <a:spcPct val="120000"/>
              </a:lnSpc>
              <a:spcAft>
                <a:spcPts val="600"/>
              </a:spcAft>
            </a:pPr>
            <a:endParaRPr lang="en-GB" dirty="0">
              <a:cs typeface="Arial"/>
            </a:endParaRPr>
          </a:p>
          <a:p>
            <a:pPr marL="503555" lvl="1" indent="-179705">
              <a:lnSpc>
                <a:spcPct val="120000"/>
              </a:lnSpc>
              <a:spcAft>
                <a:spcPts val="600"/>
              </a:spcAft>
            </a:pPr>
            <a:endParaRPr lang="en-GB" dirty="0">
              <a:cs typeface="Arial"/>
            </a:endParaRPr>
          </a:p>
          <a:p>
            <a:pPr marL="503555" lvl="1" indent="-179705">
              <a:lnSpc>
                <a:spcPct val="120000"/>
              </a:lnSpc>
              <a:spcAft>
                <a:spcPts val="600"/>
              </a:spcAft>
            </a:pPr>
            <a:endParaRPr lang="en-GB" dirty="0">
              <a:cs typeface="Arial"/>
            </a:endParaRPr>
          </a:p>
          <a:p>
            <a:pPr marL="251460" indent="-179705">
              <a:spcAft>
                <a:spcPts val="600"/>
              </a:spcAft>
            </a:pPr>
            <a:endParaRPr lang="en-GB" dirty="0">
              <a:cs typeface="Arial"/>
            </a:endParaRPr>
          </a:p>
        </p:txBody>
      </p:sp>
      <p:pic>
        <p:nvPicPr>
          <p:cNvPr id="2" name="Obrázek 6" descr="Obsah obrázku obloha, hřiště&#10;&#10;Popis se vygeneroval automaticky.">
            <a:extLst>
              <a:ext uri="{FF2B5EF4-FFF2-40B4-BE49-F238E27FC236}">
                <a16:creationId xmlns:a16="http://schemas.microsoft.com/office/drawing/2014/main" id="{6FEA616F-DE2C-6A5B-032E-7632996A5E9D}"/>
              </a:ext>
            </a:extLst>
          </p:cNvPr>
          <p:cNvPicPr>
            <a:picLocks noChangeAspect="1"/>
          </p:cNvPicPr>
          <p:nvPr/>
        </p:nvPicPr>
        <p:blipFill>
          <a:blip r:embed="rId2"/>
          <a:stretch>
            <a:fillRect/>
          </a:stretch>
        </p:blipFill>
        <p:spPr>
          <a:xfrm>
            <a:off x="6551462" y="1953532"/>
            <a:ext cx="5219998" cy="3497398"/>
          </a:xfrm>
          <a:prstGeom prst="rect">
            <a:avLst/>
          </a:prstGeom>
          <a:noFill/>
        </p:spPr>
      </p:pic>
    </p:spTree>
    <p:extLst>
      <p:ext uri="{BB962C8B-B14F-4D97-AF65-F5344CB8AC3E}">
        <p14:creationId xmlns:p14="http://schemas.microsoft.com/office/powerpoint/2010/main" val="35506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BA237BA-C217-37A7-A3E2-4848105AD994}"/>
              </a:ext>
            </a:extLst>
          </p:cNvPr>
          <p:cNvSpPr>
            <a:spLocks noGrp="1"/>
          </p:cNvSpPr>
          <p:nvPr>
            <p:ph type="sldNum" sz="quarter" idx="11"/>
          </p:nvPr>
        </p:nvSpPr>
        <p:spPr/>
        <p:txBody>
          <a:bodyPr/>
          <a:lstStyle/>
          <a:p>
            <a:fld id="{0970407D-EE58-4A0B-824B-1D3AE42DD9CF}" type="slidenum">
              <a:rPr lang="cs-CZ" altLang="cs-CZ"/>
              <a:pPr/>
              <a:t>14</a:t>
            </a:fld>
            <a:endParaRPr lang="cs-CZ" altLang="cs-CZ"/>
          </a:p>
        </p:txBody>
      </p:sp>
      <p:sp>
        <p:nvSpPr>
          <p:cNvPr id="5" name="Nadpis 4">
            <a:extLst>
              <a:ext uri="{FF2B5EF4-FFF2-40B4-BE49-F238E27FC236}">
                <a16:creationId xmlns:a16="http://schemas.microsoft.com/office/drawing/2014/main" id="{29487CE5-91BE-8FB7-F331-CA08C1008E58}"/>
              </a:ext>
            </a:extLst>
          </p:cNvPr>
          <p:cNvSpPr>
            <a:spLocks noGrp="1"/>
          </p:cNvSpPr>
          <p:nvPr>
            <p:ph type="title"/>
          </p:nvPr>
        </p:nvSpPr>
        <p:spPr/>
        <p:txBody>
          <a:bodyPr/>
          <a:lstStyle/>
          <a:p>
            <a:r>
              <a:rPr lang="cs-CZ" dirty="0">
                <a:cs typeface="Arial"/>
              </a:rPr>
              <a:t>Transit </a:t>
            </a:r>
            <a:r>
              <a:rPr lang="cs-CZ" dirty="0" err="1">
                <a:cs typeface="Arial"/>
              </a:rPr>
              <a:t>zones</a:t>
            </a:r>
            <a:r>
              <a:rPr lang="cs-CZ" dirty="0">
                <a:cs typeface="Arial"/>
              </a:rPr>
              <a:t> – </a:t>
            </a:r>
            <a:r>
              <a:rPr lang="cs-CZ" dirty="0" err="1">
                <a:cs typeface="Arial"/>
              </a:rPr>
              <a:t>act</a:t>
            </a:r>
            <a:r>
              <a:rPr lang="cs-CZ" dirty="0">
                <a:cs typeface="Arial"/>
              </a:rPr>
              <a:t> II</a:t>
            </a:r>
          </a:p>
        </p:txBody>
      </p:sp>
      <p:sp>
        <p:nvSpPr>
          <p:cNvPr id="6" name="Zástupný obsah 5">
            <a:extLst>
              <a:ext uri="{FF2B5EF4-FFF2-40B4-BE49-F238E27FC236}">
                <a16:creationId xmlns:a16="http://schemas.microsoft.com/office/drawing/2014/main" id="{F687BF13-F94B-A8FC-04B7-D93E60F19DD8}"/>
              </a:ext>
            </a:extLst>
          </p:cNvPr>
          <p:cNvSpPr>
            <a:spLocks noGrp="1"/>
          </p:cNvSpPr>
          <p:nvPr>
            <p:ph idx="1"/>
          </p:nvPr>
        </p:nvSpPr>
        <p:spPr>
          <a:xfrm>
            <a:off x="413341" y="1631458"/>
            <a:ext cx="11399745" cy="4426470"/>
          </a:xfrm>
        </p:spPr>
        <p:txBody>
          <a:bodyPr vert="horz" lIns="0" tIns="0" rIns="0" bIns="0" rtlCol="0" anchor="t">
            <a:noAutofit/>
          </a:bodyPr>
          <a:lstStyle/>
          <a:p>
            <a:pPr marL="251460" indent="-179705"/>
            <a:r>
              <a:rPr lang="en-GB" sz="2200" dirty="0"/>
              <a:t>CJEU, </a:t>
            </a:r>
            <a:r>
              <a:rPr lang="en-GB" sz="2200" dirty="0">
                <a:ea typeface="+mn-lt"/>
                <a:cs typeface="+mn-lt"/>
              </a:rPr>
              <a:t>C‑924/19 PPU and C‑925/19 PPU, 14. 5. 2020</a:t>
            </a:r>
            <a:endParaRPr lang="en-GB" sz="2200" dirty="0">
              <a:cs typeface="Arial"/>
            </a:endParaRPr>
          </a:p>
          <a:p>
            <a:pPr marL="503555" lvl="1" indent="-179705"/>
            <a:r>
              <a:rPr lang="en-GB" dirty="0"/>
              <a:t>"the obligation imposed on a third-country national to remain permanently in a transit zone the perimeter of which is restricted and closed, within which that national’s movements are limited and monitored, and which he or she cannot legally leave voluntarily, in any direction whatsoever, appears to be a deprivation of liberty, characterised by ‘detention’ within the meaning of those directives."</a:t>
            </a:r>
            <a:endParaRPr lang="en-GB" dirty="0">
              <a:cs typeface="Arial"/>
            </a:endParaRPr>
          </a:p>
          <a:p>
            <a:pPr marL="251460" indent="-179705"/>
            <a:r>
              <a:rPr lang="en-GB" sz="2200" dirty="0">
                <a:cs typeface="Arial"/>
              </a:rPr>
              <a:t>R. R. and others v Hungary, 36037/17, 2. 3. 2021</a:t>
            </a:r>
          </a:p>
          <a:p>
            <a:pPr marL="503555" lvl="1" indent="-179705" algn="just"/>
            <a:r>
              <a:rPr lang="en-GB" dirty="0">
                <a:ea typeface="+mn-lt"/>
                <a:cs typeface="+mn-lt"/>
              </a:rPr>
              <a:t>family that spent almost four months awaiting the outcome of proceeding in transit zone, their freedom of movement had been severely restricted while living in the transit zone, it had become even more restrictive after moving to the isolation section, the living conditions had been found to be in violation of Article 3.</a:t>
            </a:r>
          </a:p>
          <a:p>
            <a:pPr marL="503555" lvl="1" indent="-179705" algn="just"/>
            <a:r>
              <a:rPr lang="en-GB" dirty="0">
                <a:ea typeface="+mn-lt"/>
                <a:cs typeface="+mn-lt"/>
              </a:rPr>
              <a:t>In those circumstances, the applicants’ stay in the transit zone had amounted to a de facto deprivation of liberty. Article 5 § 1 was therefore applicable + violation</a:t>
            </a:r>
          </a:p>
          <a:p>
            <a:pPr marL="251460" indent="-179705"/>
            <a:endParaRPr lang="en-GB" sz="2200" dirty="0">
              <a:cs typeface="Arial"/>
            </a:endParaRPr>
          </a:p>
        </p:txBody>
      </p:sp>
    </p:spTree>
    <p:extLst>
      <p:ext uri="{BB962C8B-B14F-4D97-AF65-F5344CB8AC3E}">
        <p14:creationId xmlns:p14="http://schemas.microsoft.com/office/powerpoint/2010/main" val="282929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3BA237BA-C217-37A7-A3E2-4848105AD994}"/>
              </a:ext>
            </a:extLst>
          </p:cNvPr>
          <p:cNvSpPr>
            <a:spLocks noGrp="1"/>
          </p:cNvSpPr>
          <p:nvPr>
            <p:ph type="sldNum" sz="quarter" idx="11"/>
          </p:nvPr>
        </p:nvSpPr>
        <p:spPr/>
        <p:txBody>
          <a:bodyPr/>
          <a:lstStyle/>
          <a:p>
            <a:fld id="{0970407D-EE58-4A0B-824B-1D3AE42DD9CF}" type="slidenum">
              <a:rPr lang="cs-CZ" altLang="cs-CZ"/>
              <a:pPr/>
              <a:t>15</a:t>
            </a:fld>
            <a:endParaRPr lang="cs-CZ" altLang="cs-CZ"/>
          </a:p>
        </p:txBody>
      </p:sp>
      <p:sp>
        <p:nvSpPr>
          <p:cNvPr id="4" name="Zástupný text 3">
            <a:extLst>
              <a:ext uri="{FF2B5EF4-FFF2-40B4-BE49-F238E27FC236}">
                <a16:creationId xmlns:a16="http://schemas.microsoft.com/office/drawing/2014/main" id="{460E8DE6-6FA2-208F-C879-763789E82264}"/>
              </a:ext>
            </a:extLst>
          </p:cNvPr>
          <p:cNvSpPr>
            <a:spLocks noGrp="1"/>
          </p:cNvSpPr>
          <p:nvPr>
            <p:ph type="body" sz="quarter" idx="13"/>
          </p:nvPr>
        </p:nvSpPr>
        <p:spPr/>
        <p:txBody>
          <a:bodyPr vert="horz" lIns="0" tIns="0" rIns="0" bIns="0" rtlCol="0" anchor="t">
            <a:noAutofit/>
          </a:bodyPr>
          <a:lstStyle/>
          <a:p>
            <a:r>
              <a:rPr lang="cs-CZ" dirty="0" err="1">
                <a:cs typeface="Arial"/>
              </a:rPr>
              <a:t>Unjustified</a:t>
            </a:r>
            <a:r>
              <a:rPr lang="cs-CZ" dirty="0">
                <a:cs typeface="Arial"/>
              </a:rPr>
              <a:t> </a:t>
            </a:r>
            <a:r>
              <a:rPr lang="cs-CZ" dirty="0" err="1">
                <a:cs typeface="Arial"/>
              </a:rPr>
              <a:t>inteference</a:t>
            </a:r>
            <a:r>
              <a:rPr lang="cs-CZ" dirty="0">
                <a:cs typeface="Arial"/>
              </a:rPr>
              <a:t> </a:t>
            </a:r>
            <a:r>
              <a:rPr lang="cs-CZ" dirty="0" err="1">
                <a:cs typeface="Arial"/>
              </a:rPr>
              <a:t>with</a:t>
            </a:r>
            <a:r>
              <a:rPr lang="cs-CZ" dirty="0">
                <a:cs typeface="Arial"/>
              </a:rPr>
              <a:t> </a:t>
            </a:r>
            <a:r>
              <a:rPr lang="cs-CZ" dirty="0" err="1">
                <a:cs typeface="Arial"/>
              </a:rPr>
              <a:t>private</a:t>
            </a:r>
            <a:r>
              <a:rPr lang="cs-CZ" dirty="0">
                <a:cs typeface="Arial"/>
              </a:rPr>
              <a:t> and </a:t>
            </a:r>
            <a:r>
              <a:rPr lang="cs-CZ" dirty="0" err="1">
                <a:cs typeface="Arial"/>
              </a:rPr>
              <a:t>family</a:t>
            </a:r>
            <a:r>
              <a:rPr lang="cs-CZ" dirty="0">
                <a:cs typeface="Arial"/>
              </a:rPr>
              <a:t> </a:t>
            </a:r>
            <a:r>
              <a:rPr lang="cs-CZ" dirty="0" err="1">
                <a:cs typeface="Arial"/>
              </a:rPr>
              <a:t>life</a:t>
            </a:r>
            <a:r>
              <a:rPr lang="cs-CZ" dirty="0">
                <a:cs typeface="Arial"/>
              </a:rPr>
              <a:t>? </a:t>
            </a:r>
            <a:endParaRPr lang="cs-CZ" dirty="0"/>
          </a:p>
        </p:txBody>
      </p:sp>
      <p:sp>
        <p:nvSpPr>
          <p:cNvPr id="5" name="Nadpis 4">
            <a:extLst>
              <a:ext uri="{FF2B5EF4-FFF2-40B4-BE49-F238E27FC236}">
                <a16:creationId xmlns:a16="http://schemas.microsoft.com/office/drawing/2014/main" id="{29487CE5-91BE-8FB7-F331-CA08C1008E58}"/>
              </a:ext>
            </a:extLst>
          </p:cNvPr>
          <p:cNvSpPr>
            <a:spLocks noGrp="1"/>
          </p:cNvSpPr>
          <p:nvPr>
            <p:ph type="title"/>
          </p:nvPr>
        </p:nvSpPr>
        <p:spPr/>
        <p:txBody>
          <a:bodyPr/>
          <a:lstStyle/>
          <a:p>
            <a:r>
              <a:rPr lang="cs-CZ" dirty="0" err="1">
                <a:cs typeface="Arial"/>
              </a:rPr>
              <a:t>Expulsion</a:t>
            </a:r>
            <a:r>
              <a:rPr lang="cs-CZ" dirty="0">
                <a:cs typeface="Arial"/>
              </a:rPr>
              <a:t> and </a:t>
            </a:r>
            <a:r>
              <a:rPr lang="cs-CZ" dirty="0" err="1">
                <a:cs typeface="Arial"/>
              </a:rPr>
              <a:t>article</a:t>
            </a:r>
            <a:r>
              <a:rPr lang="cs-CZ" dirty="0">
                <a:cs typeface="Arial"/>
              </a:rPr>
              <a:t> 8</a:t>
            </a:r>
          </a:p>
        </p:txBody>
      </p:sp>
      <p:sp>
        <p:nvSpPr>
          <p:cNvPr id="6" name="Zástupný obsah 5">
            <a:extLst>
              <a:ext uri="{FF2B5EF4-FFF2-40B4-BE49-F238E27FC236}">
                <a16:creationId xmlns:a16="http://schemas.microsoft.com/office/drawing/2014/main" id="{F687BF13-F94B-A8FC-04B7-D93E60F19DD8}"/>
              </a:ext>
            </a:extLst>
          </p:cNvPr>
          <p:cNvSpPr>
            <a:spLocks noGrp="1"/>
          </p:cNvSpPr>
          <p:nvPr>
            <p:ph idx="1"/>
          </p:nvPr>
        </p:nvSpPr>
        <p:spPr>
          <a:xfrm>
            <a:off x="720000" y="1715092"/>
            <a:ext cx="11399745" cy="4926532"/>
          </a:xfrm>
        </p:spPr>
        <p:txBody>
          <a:bodyPr vert="horz" lIns="0" tIns="0" rIns="0" bIns="0" rtlCol="0" anchor="t">
            <a:noAutofit/>
          </a:bodyPr>
          <a:lstStyle/>
          <a:p>
            <a:pPr marL="251460" indent="-179705"/>
            <a:r>
              <a:rPr lang="en-US" sz="2200" dirty="0">
                <a:cs typeface="Arial"/>
              </a:rPr>
              <a:t>expulsion of settled migrants (negative obligations)</a:t>
            </a:r>
          </a:p>
          <a:p>
            <a:pPr marL="251460" indent="-179705"/>
            <a:r>
              <a:rPr lang="en-US" sz="2200" dirty="0">
                <a:cs typeface="Arial"/>
              </a:rPr>
              <a:t>is there any private or/and family life? </a:t>
            </a:r>
          </a:p>
          <a:p>
            <a:pPr marL="251460" indent="-179705"/>
            <a:r>
              <a:rPr lang="en-US" sz="2200" dirty="0">
                <a:ea typeface="+mn-lt"/>
                <a:cs typeface="+mn-lt"/>
              </a:rPr>
              <a:t>Üner criteria (Üner v. the Netherlands </a:t>
            </a:r>
            <a:r>
              <a:rPr lang="en-US" sz="2000" dirty="0"/>
              <a:t>[GC],</a:t>
            </a:r>
            <a:r>
              <a:rPr lang="en-US" sz="2200" dirty="0">
                <a:ea typeface="+mn-lt"/>
                <a:cs typeface="+mn-lt"/>
              </a:rPr>
              <a:t> 46410/99, 18. 10. 2006):</a:t>
            </a:r>
          </a:p>
          <a:p>
            <a:pPr marL="503555" lvl="1" indent="-179705"/>
            <a:r>
              <a:rPr lang="en-US" sz="1700" dirty="0">
                <a:ea typeface="+mn-lt"/>
                <a:cs typeface="+mn-lt"/>
              </a:rPr>
              <a:t>the nature and seriousness of the offence committed by the applicant</a:t>
            </a:r>
          </a:p>
          <a:p>
            <a:pPr marL="503555" lvl="1" indent="-179705"/>
            <a:r>
              <a:rPr lang="en-US" sz="1700" dirty="0">
                <a:ea typeface="+mn-lt"/>
                <a:cs typeface="+mn-lt"/>
              </a:rPr>
              <a:t>the length of the applicant’s stay in the country from which he or she is to be expelled</a:t>
            </a:r>
          </a:p>
          <a:p>
            <a:pPr marL="503555" lvl="1" indent="-179705"/>
            <a:r>
              <a:rPr lang="en-US" sz="1700" dirty="0">
                <a:ea typeface="+mn-lt"/>
                <a:cs typeface="+mn-lt"/>
              </a:rPr>
              <a:t>the time elapsed since the offence was committed and the applicant’s conduct during that period</a:t>
            </a:r>
          </a:p>
          <a:p>
            <a:pPr marL="503555" lvl="1" indent="-179705"/>
            <a:r>
              <a:rPr lang="en-US" sz="1700" dirty="0">
                <a:ea typeface="+mn-lt"/>
                <a:cs typeface="+mn-lt"/>
              </a:rPr>
              <a:t>the nationalities of the various persons concerned</a:t>
            </a:r>
          </a:p>
          <a:p>
            <a:pPr marL="503555" lvl="1" indent="-179705"/>
            <a:r>
              <a:rPr lang="en-US" sz="1700" dirty="0">
                <a:ea typeface="+mn-lt"/>
                <a:cs typeface="+mn-lt"/>
              </a:rPr>
              <a:t>the applicant’s family situation, such as the length of a marriage, and other factors expressing the effectiveness of a couple’s family life</a:t>
            </a:r>
          </a:p>
          <a:p>
            <a:pPr marL="503555" lvl="1" indent="-179705"/>
            <a:r>
              <a:rPr lang="en-US" sz="1700" dirty="0">
                <a:ea typeface="+mn-lt"/>
                <a:cs typeface="+mn-lt"/>
              </a:rPr>
              <a:t>whether the spouse knew about the offence at the time when he or she entered into a family relationship</a:t>
            </a:r>
          </a:p>
          <a:p>
            <a:pPr marL="503555" lvl="1" indent="-179705"/>
            <a:r>
              <a:rPr lang="en-US" sz="1700" dirty="0">
                <a:ea typeface="+mn-lt"/>
                <a:cs typeface="+mn-lt"/>
              </a:rPr>
              <a:t>whether there are children from the marriage and, if so, their age</a:t>
            </a:r>
          </a:p>
          <a:p>
            <a:pPr marL="503555" lvl="1" indent="-179705"/>
            <a:r>
              <a:rPr lang="en-US" sz="1700" dirty="0">
                <a:ea typeface="+mn-lt"/>
                <a:cs typeface="+mn-lt"/>
              </a:rPr>
              <a:t>the seriousness of the difficulties which the spouse is likely to encounter in the country to which the applicant is to be expelled</a:t>
            </a:r>
          </a:p>
          <a:p>
            <a:pPr marL="503555" lvl="1" indent="-179705"/>
            <a:r>
              <a:rPr lang="en-US" sz="1700" dirty="0">
                <a:ea typeface="+mn-lt"/>
                <a:cs typeface="+mn-lt"/>
              </a:rPr>
              <a:t>the best interests and well-being of the children, in particular the seriousness of the difficulties which any children of the applicant are likely to encounter in the country to which the applicant is to be expelled</a:t>
            </a:r>
          </a:p>
          <a:p>
            <a:pPr marL="503555" lvl="1" indent="-179705"/>
            <a:r>
              <a:rPr lang="en-US" sz="1700" dirty="0">
                <a:ea typeface="+mn-lt"/>
                <a:cs typeface="+mn-lt"/>
              </a:rPr>
              <a:t>the solidity of social, cultural and family ties with the host country and with the country of destination.</a:t>
            </a:r>
            <a:endParaRPr lang="en-US" sz="1700" dirty="0">
              <a:cs typeface="Arial"/>
            </a:endParaRPr>
          </a:p>
        </p:txBody>
      </p:sp>
    </p:spTree>
    <p:extLst>
      <p:ext uri="{BB962C8B-B14F-4D97-AF65-F5344CB8AC3E}">
        <p14:creationId xmlns:p14="http://schemas.microsoft.com/office/powerpoint/2010/main" val="16941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B57BA98-55CB-139C-87E5-93261F1F3510}"/>
              </a:ext>
            </a:extLst>
          </p:cNvPr>
          <p:cNvSpPr>
            <a:spLocks noGrp="1"/>
          </p:cNvSpPr>
          <p:nvPr>
            <p:ph type="sldNum" sz="quarter" idx="11"/>
          </p:nvPr>
        </p:nvSpPr>
        <p:spPr/>
        <p:txBody>
          <a:bodyPr/>
          <a:lstStyle/>
          <a:p>
            <a:fld id="{0970407D-EE58-4A0B-824B-1D3AE42DD9CF}" type="slidenum">
              <a:rPr lang="cs-CZ" altLang="cs-CZ"/>
              <a:pPr/>
              <a:t>16</a:t>
            </a:fld>
            <a:endParaRPr lang="cs-CZ" altLang="cs-CZ"/>
          </a:p>
        </p:txBody>
      </p:sp>
      <p:sp>
        <p:nvSpPr>
          <p:cNvPr id="5" name="Nadpis 4">
            <a:extLst>
              <a:ext uri="{FF2B5EF4-FFF2-40B4-BE49-F238E27FC236}">
                <a16:creationId xmlns:a16="http://schemas.microsoft.com/office/drawing/2014/main" id="{A173E3A8-1040-AB7A-1183-10C7B7765733}"/>
              </a:ext>
            </a:extLst>
          </p:cNvPr>
          <p:cNvSpPr>
            <a:spLocks noGrp="1"/>
          </p:cNvSpPr>
          <p:nvPr>
            <p:ph type="title"/>
          </p:nvPr>
        </p:nvSpPr>
        <p:spPr/>
        <p:txBody>
          <a:bodyPr/>
          <a:lstStyle/>
          <a:p>
            <a:r>
              <a:rPr lang="cs-CZ" dirty="0" err="1">
                <a:cs typeface="Arial"/>
              </a:rPr>
              <a:t>Article</a:t>
            </a:r>
            <a:r>
              <a:rPr lang="cs-CZ" dirty="0">
                <a:cs typeface="Arial"/>
              </a:rPr>
              <a:t> 8 and </a:t>
            </a:r>
            <a:r>
              <a:rPr lang="cs-CZ" dirty="0" err="1">
                <a:cs typeface="Arial"/>
              </a:rPr>
              <a:t>irregular</a:t>
            </a:r>
            <a:r>
              <a:rPr lang="cs-CZ" dirty="0">
                <a:cs typeface="Arial"/>
              </a:rPr>
              <a:t> </a:t>
            </a:r>
            <a:r>
              <a:rPr lang="cs-CZ" dirty="0" err="1">
                <a:cs typeface="Arial"/>
              </a:rPr>
              <a:t>migration</a:t>
            </a:r>
            <a:r>
              <a:rPr lang="cs-CZ" dirty="0">
                <a:cs typeface="Arial"/>
              </a:rPr>
              <a:t>? </a:t>
            </a:r>
            <a:endParaRPr lang="cs-CZ" dirty="0"/>
          </a:p>
        </p:txBody>
      </p:sp>
      <p:sp>
        <p:nvSpPr>
          <p:cNvPr id="6" name="Zástupný obsah 5">
            <a:extLst>
              <a:ext uri="{FF2B5EF4-FFF2-40B4-BE49-F238E27FC236}">
                <a16:creationId xmlns:a16="http://schemas.microsoft.com/office/drawing/2014/main" id="{B7A55555-B9EA-F920-B463-01E098AA9315}"/>
              </a:ext>
            </a:extLst>
          </p:cNvPr>
          <p:cNvSpPr>
            <a:spLocks noGrp="1"/>
          </p:cNvSpPr>
          <p:nvPr>
            <p:ph idx="1"/>
          </p:nvPr>
        </p:nvSpPr>
        <p:spPr/>
        <p:txBody>
          <a:bodyPr vert="horz" lIns="0" tIns="0" rIns="0" bIns="0" rtlCol="0" anchor="t">
            <a:noAutofit/>
          </a:bodyPr>
          <a:lstStyle/>
          <a:p>
            <a:pPr marL="251460" indent="-179705"/>
            <a:r>
              <a:rPr lang="en-US" sz="2400" dirty="0">
                <a:cs typeface="Arial"/>
              </a:rPr>
              <a:t>positive obligations to allow </a:t>
            </a:r>
            <a:r>
              <a:rPr lang="en-US" sz="2400" dirty="0">
                <a:ea typeface="+mn-lt"/>
                <a:cs typeface="+mn-lt"/>
              </a:rPr>
              <a:t>to maintain and develop family life in the territory of Member States</a:t>
            </a:r>
          </a:p>
          <a:p>
            <a:pPr marL="251460" indent="-179705"/>
            <a:r>
              <a:rPr lang="en-US" sz="2400" dirty="0">
                <a:cs typeface="Arial"/>
              </a:rPr>
              <a:t>no</a:t>
            </a:r>
            <a:r>
              <a:rPr lang="en-US" sz="2400" dirty="0">
                <a:ea typeface="+mn-lt"/>
                <a:cs typeface="+mn-lt"/>
              </a:rPr>
              <a:t> general obligation for a State to respect immigrants' choice of the country of their residence and to </a:t>
            </a:r>
            <a:r>
              <a:rPr lang="en-US" sz="2400" dirty="0" err="1">
                <a:ea typeface="+mn-lt"/>
                <a:cs typeface="+mn-lt"/>
              </a:rPr>
              <a:t>authorise</a:t>
            </a:r>
            <a:r>
              <a:rPr lang="en-US" sz="2400" dirty="0">
                <a:ea typeface="+mn-lt"/>
                <a:cs typeface="+mn-lt"/>
              </a:rPr>
              <a:t> family reunion in its territory</a:t>
            </a:r>
            <a:endParaRPr lang="en-US" sz="2400" dirty="0">
              <a:cs typeface="Arial"/>
            </a:endParaRPr>
          </a:p>
          <a:p>
            <a:pPr marL="251460" indent="-179705"/>
            <a:r>
              <a:rPr lang="en-US" sz="2400" dirty="0">
                <a:ea typeface="+mn-lt"/>
                <a:cs typeface="+mn-lt"/>
              </a:rPr>
              <a:t>if the family life was created at a time when the persons involved were aware of the irregularity of stay,  the removal of the non-national family member will constitute a violation of Article 8 only in the most exceptional circumstances (see for example Rodrigues da Silva and </a:t>
            </a:r>
            <a:r>
              <a:rPr lang="en-US" sz="2400" dirty="0" err="1">
                <a:ea typeface="+mn-lt"/>
                <a:cs typeface="+mn-lt"/>
              </a:rPr>
              <a:t>Hoogkamer</a:t>
            </a:r>
            <a:r>
              <a:rPr lang="en-US" sz="2400" dirty="0">
                <a:ea typeface="+mn-lt"/>
                <a:cs typeface="+mn-lt"/>
              </a:rPr>
              <a:t> v. the Netherlands,  50435/99, 31. 1. 2006)</a:t>
            </a:r>
            <a:endParaRPr lang="en-US" sz="2400" dirty="0">
              <a:cs typeface="Arial"/>
            </a:endParaRPr>
          </a:p>
          <a:p>
            <a:pPr marL="251460" indent="-179705"/>
            <a:endParaRPr lang="en-US" dirty="0">
              <a:cs typeface="Arial"/>
            </a:endParaRPr>
          </a:p>
        </p:txBody>
      </p:sp>
    </p:spTree>
    <p:extLst>
      <p:ext uri="{BB962C8B-B14F-4D97-AF65-F5344CB8AC3E}">
        <p14:creationId xmlns:p14="http://schemas.microsoft.com/office/powerpoint/2010/main" val="48271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AFCAE60-039A-2B8D-1D3F-EDC6DC762F7B}"/>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DE708CC-0C3F-4567-9698-B54C0F35BD31}" type="slidenum">
              <a:rPr lang="cs-CZ" altLang="cs-CZ" noProof="0" smtClean="0"/>
              <a:pPr>
                <a:spcAft>
                  <a:spcPts val="600"/>
                </a:spcAft>
              </a:pPr>
              <a:t>2</a:t>
            </a:fld>
            <a:endParaRPr lang="cs-CZ" altLang="cs-CZ" noProof="0"/>
          </a:p>
        </p:txBody>
      </p:sp>
      <p:sp>
        <p:nvSpPr>
          <p:cNvPr id="18" name="Title 4">
            <a:extLst>
              <a:ext uri="{FF2B5EF4-FFF2-40B4-BE49-F238E27FC236}">
                <a16:creationId xmlns:a16="http://schemas.microsoft.com/office/drawing/2014/main" id="{E9A40584-95BF-F045-B07F-444061D4F906}"/>
              </a:ext>
            </a:extLst>
          </p:cNvPr>
          <p:cNvSpPr>
            <a:spLocks noGrp="1"/>
          </p:cNvSpPr>
          <p:nvPr>
            <p:ph type="title"/>
          </p:nvPr>
        </p:nvSpPr>
        <p:spPr>
          <a:xfrm>
            <a:off x="720000" y="720000"/>
            <a:ext cx="10753200" cy="451576"/>
          </a:xfrm>
        </p:spPr>
        <p:txBody>
          <a:bodyPr/>
          <a:lstStyle/>
          <a:p>
            <a:r>
              <a:rPr lang="en-US" dirty="0">
                <a:cs typeface="Arial"/>
              </a:rPr>
              <a:t>Migrant vs. refugee</a:t>
            </a:r>
            <a:endParaRPr lang="en-US" dirty="0"/>
          </a:p>
        </p:txBody>
      </p:sp>
      <p:sp>
        <p:nvSpPr>
          <p:cNvPr id="20" name="Content Placeholder 5">
            <a:extLst>
              <a:ext uri="{FF2B5EF4-FFF2-40B4-BE49-F238E27FC236}">
                <a16:creationId xmlns:a16="http://schemas.microsoft.com/office/drawing/2014/main" id="{ABC88812-A425-9D5B-6EC2-B42F50AD8B61}"/>
              </a:ext>
            </a:extLst>
          </p:cNvPr>
          <p:cNvSpPr>
            <a:spLocks noGrp="1"/>
          </p:cNvSpPr>
          <p:nvPr>
            <p:ph idx="1"/>
          </p:nvPr>
        </p:nvSpPr>
        <p:spPr>
          <a:xfrm>
            <a:off x="720000" y="1449547"/>
            <a:ext cx="10753200" cy="4913544"/>
          </a:xfrm>
        </p:spPr>
        <p:txBody>
          <a:bodyPr vert="horz" lIns="0" tIns="0" rIns="0" bIns="0" rtlCol="0" anchor="t">
            <a:noAutofit/>
          </a:bodyPr>
          <a:lstStyle/>
          <a:p>
            <a:pPr marL="251460" indent="-179705"/>
            <a:r>
              <a:rPr lang="en-US" dirty="0">
                <a:cs typeface="Arial"/>
              </a:rPr>
              <a:t>migrant</a:t>
            </a:r>
          </a:p>
          <a:p>
            <a:pPr marL="503555" lvl="1" indent="-179705"/>
            <a:r>
              <a:rPr lang="en-US" sz="2500" dirty="0">
                <a:ea typeface="+mn-lt"/>
                <a:cs typeface="+mn-lt"/>
              </a:rPr>
              <a:t>no internationally recognized definition</a:t>
            </a:r>
          </a:p>
          <a:p>
            <a:pPr marL="503555" lvl="1" indent="-179705"/>
            <a:r>
              <a:rPr lang="en-US" sz="2500" dirty="0">
                <a:ea typeface="+mn-lt"/>
                <a:cs typeface="+mn-lt"/>
              </a:rPr>
              <a:t>person who moves away from his or her place of usual residence, whether within a country or across an international border, temporarily or permanently, and for a variety of reasons (IOM definition)</a:t>
            </a:r>
          </a:p>
          <a:p>
            <a:pPr marL="503555" lvl="1" indent="-179705"/>
            <a:r>
              <a:rPr lang="en-US" sz="2500" dirty="0">
                <a:ea typeface="+mn-lt"/>
                <a:cs typeface="+mn-lt"/>
              </a:rPr>
              <a:t>recognition of further categories, for example migrant workers; smuggled migrants,  international students.</a:t>
            </a:r>
            <a:endParaRPr lang="en-US" sz="2500" dirty="0">
              <a:cs typeface="Arial"/>
            </a:endParaRPr>
          </a:p>
          <a:p>
            <a:pPr marL="251460" indent="-179705"/>
            <a:r>
              <a:rPr lang="en-US" dirty="0">
                <a:cs typeface="Arial"/>
              </a:rPr>
              <a:t>refugee</a:t>
            </a:r>
          </a:p>
          <a:p>
            <a:pPr marL="503555" lvl="1" indent="-179705">
              <a:spcAft>
                <a:spcPts val="0"/>
              </a:spcAft>
            </a:pPr>
            <a:r>
              <a:rPr lang="en-US" sz="2500" dirty="0">
                <a:ea typeface="+mn-lt"/>
                <a:cs typeface="+mn-lt"/>
              </a:rPr>
              <a:t>applies to any person owing to </a:t>
            </a:r>
            <a:r>
              <a:rPr lang="en-US" sz="2500" u="sng" dirty="0">
                <a:ea typeface="+mn-lt"/>
                <a:cs typeface="+mn-lt"/>
              </a:rPr>
              <a:t>well founded fear of being persecuted</a:t>
            </a:r>
            <a:r>
              <a:rPr lang="en-US" sz="2500" dirty="0">
                <a:ea typeface="+mn-lt"/>
                <a:cs typeface="+mn-lt"/>
              </a:rPr>
              <a:t> for </a:t>
            </a:r>
            <a:r>
              <a:rPr lang="en-US" sz="2500" u="sng" dirty="0">
                <a:ea typeface="+mn-lt"/>
                <a:cs typeface="+mn-lt"/>
              </a:rPr>
              <a:t>reasons</a:t>
            </a:r>
            <a:r>
              <a:rPr lang="en-US" sz="2500" dirty="0">
                <a:ea typeface="+mn-lt"/>
                <a:cs typeface="+mn-lt"/>
              </a:rPr>
              <a:t> of race, religion, nationality, membership of a particular social group or political opinion,</a:t>
            </a:r>
            <a:r>
              <a:rPr lang="en-US" sz="2500" u="sng" dirty="0">
                <a:ea typeface="+mn-lt"/>
                <a:cs typeface="+mn-lt"/>
              </a:rPr>
              <a:t> is outside the country</a:t>
            </a:r>
            <a:r>
              <a:rPr lang="en-US" sz="2500" dirty="0">
                <a:ea typeface="+mn-lt"/>
                <a:cs typeface="+mn-lt"/>
              </a:rPr>
              <a:t> of his nationality and </a:t>
            </a:r>
            <a:r>
              <a:rPr lang="en-US" sz="2500" u="sng" dirty="0">
                <a:ea typeface="+mn-lt"/>
                <a:cs typeface="+mn-lt"/>
              </a:rPr>
              <a:t>is unable or, owing to such fear, is unwilling to avail himself of the protection of that country.</a:t>
            </a:r>
            <a:endParaRPr lang="en-US" sz="2500" dirty="0">
              <a:cs typeface="Arial"/>
            </a:endParaRPr>
          </a:p>
        </p:txBody>
      </p:sp>
    </p:spTree>
    <p:extLst>
      <p:ext uri="{BB962C8B-B14F-4D97-AF65-F5344CB8AC3E}">
        <p14:creationId xmlns:p14="http://schemas.microsoft.com/office/powerpoint/2010/main" val="60766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B684C6B-4AA6-FFCA-B359-DFCAFF704140}"/>
              </a:ext>
            </a:extLst>
          </p:cNvPr>
          <p:cNvSpPr>
            <a:spLocks noGrp="1"/>
          </p:cNvSpPr>
          <p:nvPr>
            <p:ph type="sldNum" sz="quarter" idx="11"/>
          </p:nvPr>
        </p:nvSpPr>
        <p:spPr/>
        <p:txBody>
          <a:bodyPr/>
          <a:lstStyle/>
          <a:p>
            <a:fld id="{0970407D-EE58-4A0B-824B-1D3AE42DD9CF}" type="slidenum">
              <a:rPr lang="cs-CZ" altLang="cs-CZ"/>
              <a:pPr/>
              <a:t>3</a:t>
            </a:fld>
            <a:endParaRPr lang="cs-CZ" altLang="cs-CZ"/>
          </a:p>
        </p:txBody>
      </p:sp>
      <p:sp>
        <p:nvSpPr>
          <p:cNvPr id="7" name="Obdélník: se zakulacenými rohy 6">
            <a:extLst>
              <a:ext uri="{FF2B5EF4-FFF2-40B4-BE49-F238E27FC236}">
                <a16:creationId xmlns:a16="http://schemas.microsoft.com/office/drawing/2014/main" id="{21879ADF-807F-1A32-4659-C982375A65E9}"/>
              </a:ext>
            </a:extLst>
          </p:cNvPr>
          <p:cNvSpPr/>
          <p:nvPr/>
        </p:nvSpPr>
        <p:spPr bwMode="auto">
          <a:xfrm>
            <a:off x="8358294" y="3587917"/>
            <a:ext cx="3416770" cy="1083733"/>
          </a:xfrm>
          <a:prstGeom prst="round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a:r>
              <a:rPr lang="cs-CZ" sz="2800" dirty="0">
                <a:solidFill>
                  <a:schemeClr val="bg1"/>
                </a:solidFill>
                <a:latin typeface="+mn-lt"/>
                <a:cs typeface="Arial"/>
              </a:rPr>
              <a:t>Art. 2 </a:t>
            </a:r>
            <a:endParaRPr lang="cs-CZ" sz="2800" dirty="0" err="1">
              <a:solidFill>
                <a:schemeClr val="bg1"/>
              </a:solidFill>
              <a:latin typeface="+mn-lt"/>
              <a:cs typeface="Arial"/>
            </a:endParaRPr>
          </a:p>
          <a:p>
            <a:pPr algn="ctr"/>
            <a:r>
              <a:rPr lang="cs-CZ" sz="2800" dirty="0" err="1">
                <a:solidFill>
                  <a:schemeClr val="bg1"/>
                </a:solidFill>
                <a:latin typeface="+mn-lt"/>
                <a:cs typeface="Arial"/>
              </a:rPr>
              <a:t>Right</a:t>
            </a:r>
            <a:r>
              <a:rPr lang="cs-CZ" sz="2800" dirty="0">
                <a:solidFill>
                  <a:schemeClr val="bg1"/>
                </a:solidFill>
                <a:latin typeface="+mn-lt"/>
                <a:cs typeface="Arial"/>
              </a:rPr>
              <a:t> to </a:t>
            </a:r>
            <a:r>
              <a:rPr lang="cs-CZ" sz="2800" dirty="0" err="1">
                <a:solidFill>
                  <a:schemeClr val="bg1"/>
                </a:solidFill>
                <a:latin typeface="+mn-lt"/>
                <a:cs typeface="Arial"/>
              </a:rPr>
              <a:t>Life</a:t>
            </a:r>
            <a:endParaRPr lang="cs-CZ" sz="2800" b="0" i="0" u="none" strike="noStrike" cap="none" normalizeH="0" baseline="0">
              <a:ln>
                <a:noFill/>
              </a:ln>
              <a:solidFill>
                <a:schemeClr val="bg1"/>
              </a:solidFill>
              <a:effectLst/>
              <a:latin typeface="+mn-lt"/>
              <a:cs typeface="Arial"/>
            </a:endParaRPr>
          </a:p>
        </p:txBody>
      </p:sp>
      <p:sp>
        <p:nvSpPr>
          <p:cNvPr id="2" name="Obdélník: se zakulacenými rohy 1">
            <a:extLst>
              <a:ext uri="{FF2B5EF4-FFF2-40B4-BE49-F238E27FC236}">
                <a16:creationId xmlns:a16="http://schemas.microsoft.com/office/drawing/2014/main" id="{79EE64CC-DC0B-B671-6123-CEB67664A982}"/>
              </a:ext>
            </a:extLst>
          </p:cNvPr>
          <p:cNvSpPr/>
          <p:nvPr/>
        </p:nvSpPr>
        <p:spPr bwMode="auto">
          <a:xfrm>
            <a:off x="8229450" y="547185"/>
            <a:ext cx="3676965" cy="1083733"/>
          </a:xfrm>
          <a:prstGeom prst="round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a:r>
              <a:rPr lang="cs-CZ" sz="2800" dirty="0">
                <a:solidFill>
                  <a:schemeClr val="bg1"/>
                </a:solidFill>
                <a:latin typeface="+mn-lt"/>
                <a:cs typeface="Arial"/>
              </a:rPr>
              <a:t>Art. 3 </a:t>
            </a:r>
          </a:p>
          <a:p>
            <a:pPr algn="ctr"/>
            <a:r>
              <a:rPr lang="cs-CZ" sz="2800" dirty="0" err="1">
                <a:solidFill>
                  <a:schemeClr val="bg1"/>
                </a:solidFill>
                <a:latin typeface="+mn-lt"/>
                <a:cs typeface="Arial"/>
              </a:rPr>
              <a:t>Prohibition</a:t>
            </a:r>
            <a:r>
              <a:rPr lang="cs-CZ" sz="2800" dirty="0">
                <a:solidFill>
                  <a:schemeClr val="bg1"/>
                </a:solidFill>
                <a:latin typeface="+mn-lt"/>
                <a:cs typeface="Arial"/>
              </a:rPr>
              <a:t> </a:t>
            </a:r>
            <a:r>
              <a:rPr lang="cs-CZ" sz="2800" dirty="0" err="1">
                <a:solidFill>
                  <a:schemeClr val="bg1"/>
                </a:solidFill>
                <a:latin typeface="+mn-lt"/>
                <a:cs typeface="Arial"/>
              </a:rPr>
              <a:t>of</a:t>
            </a:r>
            <a:r>
              <a:rPr lang="cs-CZ" sz="2800" dirty="0">
                <a:solidFill>
                  <a:schemeClr val="bg1"/>
                </a:solidFill>
                <a:latin typeface="+mn-lt"/>
                <a:cs typeface="Arial"/>
              </a:rPr>
              <a:t> </a:t>
            </a:r>
            <a:r>
              <a:rPr lang="cs-CZ" sz="2800" dirty="0" err="1">
                <a:solidFill>
                  <a:schemeClr val="bg1"/>
                </a:solidFill>
                <a:latin typeface="+mn-lt"/>
                <a:cs typeface="Arial"/>
              </a:rPr>
              <a:t>torture</a:t>
            </a:r>
          </a:p>
        </p:txBody>
      </p:sp>
      <p:sp>
        <p:nvSpPr>
          <p:cNvPr id="8" name="Obdélník: se zakulacenými rohy 7">
            <a:extLst>
              <a:ext uri="{FF2B5EF4-FFF2-40B4-BE49-F238E27FC236}">
                <a16:creationId xmlns:a16="http://schemas.microsoft.com/office/drawing/2014/main" id="{3712C4DF-C1F2-E040-8E3A-24B122BA2F60}"/>
              </a:ext>
            </a:extLst>
          </p:cNvPr>
          <p:cNvSpPr/>
          <p:nvPr/>
        </p:nvSpPr>
        <p:spPr bwMode="auto">
          <a:xfrm>
            <a:off x="299249" y="2507887"/>
            <a:ext cx="4782794" cy="1083733"/>
          </a:xfrm>
          <a:prstGeom prst="round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a:r>
              <a:rPr lang="cs-CZ" sz="2800" dirty="0">
                <a:solidFill>
                  <a:schemeClr val="bg1"/>
                </a:solidFill>
                <a:latin typeface="+mn-lt"/>
                <a:cs typeface="Arial"/>
              </a:rPr>
              <a:t>Art. 5 </a:t>
            </a:r>
          </a:p>
          <a:p>
            <a:pPr algn="ctr"/>
            <a:r>
              <a:rPr lang="cs-CZ" sz="2800" dirty="0" err="1">
                <a:solidFill>
                  <a:schemeClr val="bg1"/>
                </a:solidFill>
                <a:latin typeface="+mn-lt"/>
                <a:cs typeface="Arial"/>
              </a:rPr>
              <a:t>Right</a:t>
            </a:r>
            <a:r>
              <a:rPr lang="cs-CZ" sz="2800" dirty="0">
                <a:solidFill>
                  <a:schemeClr val="bg1"/>
                </a:solidFill>
                <a:latin typeface="+mn-lt"/>
                <a:cs typeface="Arial"/>
              </a:rPr>
              <a:t> to </a:t>
            </a:r>
            <a:r>
              <a:rPr lang="cs-CZ" sz="2800" dirty="0" err="1">
                <a:solidFill>
                  <a:schemeClr val="bg1"/>
                </a:solidFill>
                <a:latin typeface="+mn-lt"/>
                <a:cs typeface="Arial"/>
              </a:rPr>
              <a:t>liberty</a:t>
            </a:r>
            <a:r>
              <a:rPr lang="cs-CZ" sz="2800" dirty="0">
                <a:solidFill>
                  <a:schemeClr val="bg1"/>
                </a:solidFill>
                <a:latin typeface="+mn-lt"/>
                <a:cs typeface="Arial"/>
              </a:rPr>
              <a:t> and </a:t>
            </a:r>
            <a:r>
              <a:rPr lang="cs-CZ" sz="2800" dirty="0" err="1">
                <a:solidFill>
                  <a:schemeClr val="bg1"/>
                </a:solidFill>
                <a:latin typeface="+mn-lt"/>
                <a:cs typeface="Arial"/>
              </a:rPr>
              <a:t>security</a:t>
            </a:r>
          </a:p>
        </p:txBody>
      </p:sp>
      <p:sp>
        <p:nvSpPr>
          <p:cNvPr id="9" name="Obdélník: se zakulacenými rohy 8">
            <a:extLst>
              <a:ext uri="{FF2B5EF4-FFF2-40B4-BE49-F238E27FC236}">
                <a16:creationId xmlns:a16="http://schemas.microsoft.com/office/drawing/2014/main" id="{8FEC4C82-69E6-F953-376D-3AB52F532A29}"/>
              </a:ext>
            </a:extLst>
          </p:cNvPr>
          <p:cNvSpPr/>
          <p:nvPr/>
        </p:nvSpPr>
        <p:spPr bwMode="auto">
          <a:xfrm>
            <a:off x="931715" y="3897348"/>
            <a:ext cx="6994451" cy="1083733"/>
          </a:xfrm>
          <a:prstGeom prst="round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a:r>
              <a:rPr lang="cs-CZ" sz="2800" dirty="0">
                <a:solidFill>
                  <a:schemeClr val="bg1"/>
                </a:solidFill>
                <a:latin typeface="+mn-lt"/>
                <a:cs typeface="Arial"/>
              </a:rPr>
              <a:t>Art. 8</a:t>
            </a:r>
            <a:endParaRPr lang="cs-CZ" dirty="0">
              <a:solidFill>
                <a:schemeClr val="bg1"/>
              </a:solidFill>
            </a:endParaRPr>
          </a:p>
          <a:p>
            <a:pPr algn="ctr"/>
            <a:r>
              <a:rPr lang="cs-CZ" sz="2800" dirty="0" err="1">
                <a:solidFill>
                  <a:schemeClr val="bg1"/>
                </a:solidFill>
                <a:latin typeface="Tahoma"/>
                <a:ea typeface="Tahoma"/>
                <a:cs typeface="Tahoma"/>
              </a:rPr>
              <a:t>Right</a:t>
            </a:r>
            <a:r>
              <a:rPr lang="cs-CZ" sz="2800" dirty="0">
                <a:solidFill>
                  <a:schemeClr val="bg1"/>
                </a:solidFill>
                <a:latin typeface="Tahoma"/>
                <a:ea typeface="Tahoma"/>
                <a:cs typeface="Tahoma"/>
              </a:rPr>
              <a:t> to </a:t>
            </a:r>
            <a:r>
              <a:rPr lang="cs-CZ" sz="2800" dirty="0" err="1">
                <a:solidFill>
                  <a:schemeClr val="bg1"/>
                </a:solidFill>
                <a:latin typeface="Tahoma"/>
                <a:ea typeface="Tahoma"/>
                <a:cs typeface="Tahoma"/>
              </a:rPr>
              <a:t>respect</a:t>
            </a:r>
            <a:r>
              <a:rPr lang="cs-CZ" sz="2800" dirty="0">
                <a:solidFill>
                  <a:schemeClr val="bg1"/>
                </a:solidFill>
                <a:latin typeface="Tahoma"/>
                <a:ea typeface="Tahoma"/>
                <a:cs typeface="Tahoma"/>
              </a:rPr>
              <a:t> </a:t>
            </a:r>
            <a:r>
              <a:rPr lang="cs-CZ" sz="2800" dirty="0" err="1">
                <a:solidFill>
                  <a:schemeClr val="bg1"/>
                </a:solidFill>
                <a:latin typeface="Tahoma"/>
                <a:ea typeface="Tahoma"/>
                <a:cs typeface="Tahoma"/>
              </a:rPr>
              <a:t>for</a:t>
            </a:r>
            <a:r>
              <a:rPr lang="cs-CZ" sz="2800" dirty="0">
                <a:solidFill>
                  <a:schemeClr val="bg1"/>
                </a:solidFill>
                <a:latin typeface="Tahoma"/>
                <a:ea typeface="Tahoma"/>
                <a:cs typeface="Tahoma"/>
              </a:rPr>
              <a:t> </a:t>
            </a:r>
            <a:r>
              <a:rPr lang="cs-CZ" sz="2800" dirty="0" err="1">
                <a:solidFill>
                  <a:schemeClr val="bg1"/>
                </a:solidFill>
                <a:latin typeface="Tahoma"/>
                <a:ea typeface="Tahoma"/>
                <a:cs typeface="Tahoma"/>
              </a:rPr>
              <a:t>private</a:t>
            </a:r>
            <a:r>
              <a:rPr lang="cs-CZ" sz="2800" dirty="0">
                <a:solidFill>
                  <a:schemeClr val="bg1"/>
                </a:solidFill>
                <a:latin typeface="Tahoma"/>
                <a:ea typeface="Tahoma"/>
                <a:cs typeface="Tahoma"/>
              </a:rPr>
              <a:t> and </a:t>
            </a:r>
            <a:r>
              <a:rPr lang="cs-CZ" sz="2800" dirty="0" err="1">
                <a:solidFill>
                  <a:schemeClr val="bg1"/>
                </a:solidFill>
                <a:latin typeface="Tahoma"/>
                <a:ea typeface="Tahoma"/>
                <a:cs typeface="Tahoma"/>
              </a:rPr>
              <a:t>family</a:t>
            </a:r>
            <a:r>
              <a:rPr lang="cs-CZ" sz="2800" dirty="0">
                <a:solidFill>
                  <a:schemeClr val="bg1"/>
                </a:solidFill>
                <a:latin typeface="Tahoma"/>
                <a:ea typeface="Tahoma"/>
                <a:cs typeface="Tahoma"/>
              </a:rPr>
              <a:t> </a:t>
            </a:r>
            <a:r>
              <a:rPr lang="cs-CZ" sz="2800" dirty="0" err="1">
                <a:solidFill>
                  <a:schemeClr val="bg1"/>
                </a:solidFill>
                <a:latin typeface="Tahoma"/>
                <a:ea typeface="Tahoma"/>
                <a:cs typeface="Tahoma"/>
              </a:rPr>
              <a:t>life</a:t>
            </a:r>
            <a:r>
              <a:rPr lang="cs-CZ" sz="2800" dirty="0">
                <a:solidFill>
                  <a:schemeClr val="bg1"/>
                </a:solidFill>
                <a:latin typeface="+mn-lt"/>
                <a:cs typeface="Arial"/>
              </a:rPr>
              <a:t> </a:t>
            </a:r>
            <a:endParaRPr lang="cs-CZ" dirty="0">
              <a:solidFill>
                <a:schemeClr val="bg1"/>
              </a:solidFill>
            </a:endParaRPr>
          </a:p>
          <a:p>
            <a:pPr algn="ctr"/>
            <a:endParaRPr lang="cs-CZ" dirty="0">
              <a:ea typeface="Tahoma"/>
              <a:cs typeface="Tahoma"/>
            </a:endParaRPr>
          </a:p>
        </p:txBody>
      </p:sp>
      <p:sp>
        <p:nvSpPr>
          <p:cNvPr id="12" name="Obdélník: se zakulacenými rohy 11">
            <a:extLst>
              <a:ext uri="{FF2B5EF4-FFF2-40B4-BE49-F238E27FC236}">
                <a16:creationId xmlns:a16="http://schemas.microsoft.com/office/drawing/2014/main" id="{4C0280B5-E37E-2203-7740-41322C66FB17}"/>
              </a:ext>
            </a:extLst>
          </p:cNvPr>
          <p:cNvSpPr/>
          <p:nvPr/>
        </p:nvSpPr>
        <p:spPr bwMode="auto">
          <a:xfrm>
            <a:off x="5553929" y="2342920"/>
            <a:ext cx="5712062" cy="1083733"/>
          </a:xfrm>
          <a:prstGeom prst="round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a:r>
              <a:rPr lang="cs-CZ" sz="2800" dirty="0">
                <a:solidFill>
                  <a:schemeClr val="bg1"/>
                </a:solidFill>
                <a:latin typeface="+mn-lt"/>
                <a:cs typeface="Arial"/>
              </a:rPr>
              <a:t>Art. 13 </a:t>
            </a:r>
          </a:p>
          <a:p>
            <a:pPr algn="ctr"/>
            <a:r>
              <a:rPr lang="cs-CZ" sz="2800" dirty="0" err="1">
                <a:solidFill>
                  <a:schemeClr val="bg1"/>
                </a:solidFill>
                <a:latin typeface="Tahoma"/>
                <a:ea typeface="Tahoma"/>
                <a:cs typeface="Tahoma"/>
              </a:rPr>
              <a:t>Right</a:t>
            </a:r>
            <a:r>
              <a:rPr lang="cs-CZ" sz="2800" dirty="0">
                <a:solidFill>
                  <a:schemeClr val="bg1"/>
                </a:solidFill>
                <a:latin typeface="Tahoma"/>
                <a:ea typeface="Tahoma"/>
                <a:cs typeface="Tahoma"/>
              </a:rPr>
              <a:t> to </a:t>
            </a:r>
            <a:r>
              <a:rPr lang="cs-CZ" sz="2800" dirty="0" err="1">
                <a:solidFill>
                  <a:schemeClr val="bg1"/>
                </a:solidFill>
                <a:latin typeface="Tahoma"/>
                <a:ea typeface="Tahoma"/>
                <a:cs typeface="Tahoma"/>
              </a:rPr>
              <a:t>an</a:t>
            </a:r>
            <a:r>
              <a:rPr lang="cs-CZ" sz="2800" dirty="0">
                <a:solidFill>
                  <a:schemeClr val="bg1"/>
                </a:solidFill>
                <a:latin typeface="Tahoma"/>
                <a:ea typeface="Tahoma"/>
                <a:cs typeface="Tahoma"/>
              </a:rPr>
              <a:t> </a:t>
            </a:r>
            <a:r>
              <a:rPr lang="cs-CZ" sz="2800" dirty="0" err="1">
                <a:solidFill>
                  <a:schemeClr val="bg1"/>
                </a:solidFill>
                <a:latin typeface="Tahoma"/>
                <a:ea typeface="Tahoma"/>
                <a:cs typeface="Tahoma"/>
              </a:rPr>
              <a:t>effective</a:t>
            </a:r>
            <a:r>
              <a:rPr lang="cs-CZ" sz="2800" dirty="0">
                <a:solidFill>
                  <a:schemeClr val="bg1"/>
                </a:solidFill>
                <a:latin typeface="Tahoma"/>
                <a:ea typeface="Tahoma"/>
                <a:cs typeface="Tahoma"/>
              </a:rPr>
              <a:t> </a:t>
            </a:r>
            <a:r>
              <a:rPr lang="cs-CZ" sz="2800" dirty="0" err="1">
                <a:solidFill>
                  <a:schemeClr val="bg1"/>
                </a:solidFill>
                <a:latin typeface="Tahoma"/>
                <a:ea typeface="Tahoma"/>
                <a:cs typeface="Tahoma"/>
              </a:rPr>
              <a:t>remedy</a:t>
            </a:r>
            <a:endParaRPr lang="cs-CZ" dirty="0" err="1">
              <a:solidFill>
                <a:schemeClr val="bg1"/>
              </a:solidFill>
            </a:endParaRPr>
          </a:p>
        </p:txBody>
      </p:sp>
      <p:sp>
        <p:nvSpPr>
          <p:cNvPr id="13" name="Obdélník: se zakulacenými rohy 12">
            <a:extLst>
              <a:ext uri="{FF2B5EF4-FFF2-40B4-BE49-F238E27FC236}">
                <a16:creationId xmlns:a16="http://schemas.microsoft.com/office/drawing/2014/main" id="{7CC7222A-86F4-A759-D524-082BAE5FC157}"/>
              </a:ext>
            </a:extLst>
          </p:cNvPr>
          <p:cNvSpPr/>
          <p:nvPr/>
        </p:nvSpPr>
        <p:spPr bwMode="auto">
          <a:xfrm>
            <a:off x="755844" y="420847"/>
            <a:ext cx="6886599" cy="1499368"/>
          </a:xfrm>
          <a:prstGeom prst="round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a:r>
              <a:rPr lang="cs-CZ" sz="2800" dirty="0" err="1">
                <a:solidFill>
                  <a:schemeClr val="bg1"/>
                </a:solidFill>
                <a:latin typeface="+mn-lt"/>
                <a:cs typeface="Arial"/>
              </a:rPr>
              <a:t>Protocol</a:t>
            </a:r>
            <a:r>
              <a:rPr lang="cs-CZ" sz="2800" dirty="0">
                <a:solidFill>
                  <a:schemeClr val="bg1"/>
                </a:solidFill>
                <a:latin typeface="+mn-lt"/>
                <a:cs typeface="Arial"/>
              </a:rPr>
              <a:t> 4/Art. 4 </a:t>
            </a:r>
          </a:p>
          <a:p>
            <a:pPr algn="ctr"/>
            <a:r>
              <a:rPr lang="cs-CZ" sz="2800" dirty="0" err="1">
                <a:solidFill>
                  <a:schemeClr val="bg1"/>
                </a:solidFill>
                <a:latin typeface="Tahoma"/>
                <a:ea typeface="Tahoma"/>
                <a:cs typeface="Tahoma"/>
              </a:rPr>
              <a:t>Prohibition</a:t>
            </a:r>
            <a:r>
              <a:rPr lang="cs-CZ" sz="2800" dirty="0">
                <a:solidFill>
                  <a:schemeClr val="bg1"/>
                </a:solidFill>
                <a:latin typeface="Tahoma"/>
                <a:ea typeface="Tahoma"/>
                <a:cs typeface="Tahoma"/>
              </a:rPr>
              <a:t> </a:t>
            </a:r>
            <a:r>
              <a:rPr lang="cs-CZ" sz="2800" dirty="0" err="1">
                <a:solidFill>
                  <a:schemeClr val="bg1"/>
                </a:solidFill>
                <a:latin typeface="Tahoma"/>
                <a:ea typeface="Tahoma"/>
                <a:cs typeface="Tahoma"/>
              </a:rPr>
              <a:t>of</a:t>
            </a:r>
            <a:r>
              <a:rPr lang="cs-CZ" sz="2800" dirty="0">
                <a:solidFill>
                  <a:schemeClr val="bg1"/>
                </a:solidFill>
                <a:latin typeface="Tahoma"/>
                <a:ea typeface="Tahoma"/>
                <a:cs typeface="Tahoma"/>
              </a:rPr>
              <a:t> </a:t>
            </a:r>
            <a:r>
              <a:rPr lang="cs-CZ" sz="2800" dirty="0" err="1">
                <a:solidFill>
                  <a:schemeClr val="bg1"/>
                </a:solidFill>
                <a:latin typeface="Tahoma"/>
                <a:ea typeface="Tahoma"/>
                <a:cs typeface="Tahoma"/>
              </a:rPr>
              <a:t>collective</a:t>
            </a:r>
            <a:r>
              <a:rPr lang="cs-CZ" sz="2800" dirty="0">
                <a:solidFill>
                  <a:schemeClr val="bg1"/>
                </a:solidFill>
                <a:latin typeface="Tahoma"/>
                <a:ea typeface="Tahoma"/>
                <a:cs typeface="Tahoma"/>
              </a:rPr>
              <a:t> </a:t>
            </a:r>
            <a:r>
              <a:rPr lang="cs-CZ" sz="2800" dirty="0" err="1">
                <a:solidFill>
                  <a:schemeClr val="bg1"/>
                </a:solidFill>
                <a:latin typeface="Tahoma"/>
                <a:ea typeface="Tahoma"/>
                <a:cs typeface="Tahoma"/>
              </a:rPr>
              <a:t>expulsion</a:t>
            </a:r>
            <a:r>
              <a:rPr lang="cs-CZ" sz="2800" dirty="0">
                <a:solidFill>
                  <a:schemeClr val="bg1"/>
                </a:solidFill>
                <a:latin typeface="Tahoma"/>
                <a:ea typeface="Tahoma"/>
                <a:cs typeface="Tahoma"/>
              </a:rPr>
              <a:t> </a:t>
            </a:r>
            <a:r>
              <a:rPr lang="cs-CZ" sz="2800" dirty="0" err="1">
                <a:solidFill>
                  <a:schemeClr val="bg1"/>
                </a:solidFill>
                <a:latin typeface="Tahoma"/>
                <a:ea typeface="Tahoma"/>
                <a:cs typeface="Tahoma"/>
              </a:rPr>
              <a:t>of</a:t>
            </a:r>
            <a:r>
              <a:rPr lang="cs-CZ" sz="2800" dirty="0">
                <a:solidFill>
                  <a:schemeClr val="bg1"/>
                </a:solidFill>
                <a:latin typeface="Tahoma"/>
                <a:ea typeface="Tahoma"/>
                <a:cs typeface="Tahoma"/>
              </a:rPr>
              <a:t> </a:t>
            </a:r>
            <a:r>
              <a:rPr lang="cs-CZ" sz="2800" dirty="0" err="1">
                <a:solidFill>
                  <a:schemeClr val="bg1"/>
                </a:solidFill>
                <a:latin typeface="Tahoma"/>
                <a:ea typeface="Tahoma"/>
                <a:cs typeface="Tahoma"/>
              </a:rPr>
              <a:t>aliens</a:t>
            </a:r>
            <a:endParaRPr lang="cs-CZ" dirty="0" err="1">
              <a:solidFill>
                <a:schemeClr val="bg1"/>
              </a:solidFill>
            </a:endParaRPr>
          </a:p>
        </p:txBody>
      </p:sp>
      <p:sp>
        <p:nvSpPr>
          <p:cNvPr id="5" name="Obdélník: se zakulacenými rohy 4">
            <a:extLst>
              <a:ext uri="{FF2B5EF4-FFF2-40B4-BE49-F238E27FC236}">
                <a16:creationId xmlns:a16="http://schemas.microsoft.com/office/drawing/2014/main" id="{A59ABA35-4C70-2D48-3D51-0681D33AA4D7}"/>
              </a:ext>
            </a:extLst>
          </p:cNvPr>
          <p:cNvSpPr/>
          <p:nvPr/>
        </p:nvSpPr>
        <p:spPr bwMode="auto">
          <a:xfrm>
            <a:off x="2692835" y="5165042"/>
            <a:ext cx="7925689" cy="1060643"/>
          </a:xfrm>
          <a:prstGeom prst="roundRec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algn="ctr"/>
            <a:r>
              <a:rPr lang="cs-CZ" sz="2800" dirty="0" err="1">
                <a:solidFill>
                  <a:schemeClr val="bg1"/>
                </a:solidFill>
                <a:latin typeface="+mn-lt"/>
                <a:cs typeface="Arial"/>
              </a:rPr>
              <a:t>Protocol</a:t>
            </a:r>
            <a:r>
              <a:rPr lang="cs-CZ" sz="2800" dirty="0">
                <a:solidFill>
                  <a:schemeClr val="bg1"/>
                </a:solidFill>
                <a:latin typeface="+mn-lt"/>
                <a:cs typeface="Arial"/>
              </a:rPr>
              <a:t> 7/Art. 1</a:t>
            </a:r>
          </a:p>
          <a:p>
            <a:pPr algn="ctr"/>
            <a:r>
              <a:rPr lang="cs-CZ" sz="2500" dirty="0" err="1">
                <a:solidFill>
                  <a:schemeClr val="bg1"/>
                </a:solidFill>
                <a:latin typeface="Tahoma"/>
                <a:ea typeface="Tahoma"/>
                <a:cs typeface="Tahoma"/>
              </a:rPr>
              <a:t>Procedural</a:t>
            </a:r>
            <a:r>
              <a:rPr lang="cs-CZ" sz="2500" dirty="0">
                <a:solidFill>
                  <a:schemeClr val="bg1"/>
                </a:solidFill>
                <a:latin typeface="Tahoma"/>
                <a:ea typeface="Tahoma"/>
                <a:cs typeface="Tahoma"/>
              </a:rPr>
              <a:t> </a:t>
            </a:r>
            <a:r>
              <a:rPr lang="cs-CZ" sz="2500" dirty="0" err="1">
                <a:solidFill>
                  <a:schemeClr val="bg1"/>
                </a:solidFill>
                <a:latin typeface="Tahoma"/>
                <a:ea typeface="Tahoma"/>
                <a:cs typeface="Tahoma"/>
              </a:rPr>
              <a:t>safeguards</a:t>
            </a:r>
            <a:r>
              <a:rPr lang="cs-CZ" sz="2500" dirty="0">
                <a:solidFill>
                  <a:schemeClr val="bg1"/>
                </a:solidFill>
                <a:latin typeface="Tahoma"/>
                <a:ea typeface="Tahoma"/>
                <a:cs typeface="Tahoma"/>
              </a:rPr>
              <a:t> </a:t>
            </a:r>
            <a:r>
              <a:rPr lang="cs-CZ" sz="2500" dirty="0" err="1">
                <a:solidFill>
                  <a:schemeClr val="bg1"/>
                </a:solidFill>
                <a:latin typeface="Tahoma"/>
                <a:ea typeface="Tahoma"/>
                <a:cs typeface="Tahoma"/>
              </a:rPr>
              <a:t>relating</a:t>
            </a:r>
            <a:r>
              <a:rPr lang="cs-CZ" sz="2500" dirty="0">
                <a:solidFill>
                  <a:schemeClr val="bg1"/>
                </a:solidFill>
                <a:latin typeface="Tahoma"/>
                <a:ea typeface="Tahoma"/>
                <a:cs typeface="Tahoma"/>
              </a:rPr>
              <a:t> to </a:t>
            </a:r>
            <a:r>
              <a:rPr lang="cs-CZ" sz="2500" dirty="0" err="1">
                <a:solidFill>
                  <a:schemeClr val="bg1"/>
                </a:solidFill>
                <a:latin typeface="Tahoma"/>
                <a:ea typeface="Tahoma"/>
                <a:cs typeface="Tahoma"/>
              </a:rPr>
              <a:t>expulsion</a:t>
            </a:r>
            <a:r>
              <a:rPr lang="cs-CZ" sz="2500" dirty="0">
                <a:solidFill>
                  <a:schemeClr val="bg1"/>
                </a:solidFill>
                <a:latin typeface="Tahoma"/>
                <a:ea typeface="Tahoma"/>
                <a:cs typeface="Tahoma"/>
              </a:rPr>
              <a:t> </a:t>
            </a:r>
            <a:r>
              <a:rPr lang="cs-CZ" sz="2500" dirty="0" err="1">
                <a:solidFill>
                  <a:schemeClr val="bg1"/>
                </a:solidFill>
                <a:latin typeface="Tahoma"/>
                <a:ea typeface="Tahoma"/>
                <a:cs typeface="Tahoma"/>
              </a:rPr>
              <a:t>of</a:t>
            </a:r>
            <a:r>
              <a:rPr lang="cs-CZ" sz="2500" dirty="0">
                <a:solidFill>
                  <a:schemeClr val="bg1"/>
                </a:solidFill>
                <a:latin typeface="Tahoma"/>
                <a:ea typeface="Tahoma"/>
                <a:cs typeface="Tahoma"/>
              </a:rPr>
              <a:t> </a:t>
            </a:r>
            <a:r>
              <a:rPr lang="cs-CZ" sz="2500" dirty="0" err="1">
                <a:solidFill>
                  <a:schemeClr val="bg1"/>
                </a:solidFill>
                <a:latin typeface="Tahoma"/>
                <a:ea typeface="Tahoma"/>
                <a:cs typeface="Tahoma"/>
              </a:rPr>
              <a:t>aliens</a:t>
            </a:r>
            <a:endParaRPr lang="cs-CZ" sz="2500">
              <a:solidFill>
                <a:schemeClr val="bg1"/>
              </a:solidFill>
              <a:ea typeface="Tahoma"/>
              <a:cs typeface="Tahoma"/>
            </a:endParaRPr>
          </a:p>
        </p:txBody>
      </p:sp>
    </p:spTree>
    <p:extLst>
      <p:ext uri="{BB962C8B-B14F-4D97-AF65-F5344CB8AC3E}">
        <p14:creationId xmlns:p14="http://schemas.microsoft.com/office/powerpoint/2010/main" val="223048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P spid="12" grpId="0" animBg="1"/>
      <p:bldP spid="1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8732394-1A25-D1A0-C6BA-D5C11DDBB506}"/>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DE708CC-0C3F-4567-9698-B54C0F35BD31}" type="slidenum">
              <a:rPr lang="cs-CZ" altLang="cs-CZ" noProof="0" smtClean="0"/>
              <a:pPr>
                <a:spcAft>
                  <a:spcPts val="600"/>
                </a:spcAft>
              </a:pPr>
              <a:t>4</a:t>
            </a:fld>
            <a:endParaRPr lang="cs-CZ" altLang="cs-CZ" noProof="0"/>
          </a:p>
        </p:txBody>
      </p:sp>
      <p:sp>
        <p:nvSpPr>
          <p:cNvPr id="14" name="Title 4">
            <a:extLst>
              <a:ext uri="{FF2B5EF4-FFF2-40B4-BE49-F238E27FC236}">
                <a16:creationId xmlns:a16="http://schemas.microsoft.com/office/drawing/2014/main" id="{96BA93BB-5874-2D29-7816-9D82BC304837}"/>
              </a:ext>
            </a:extLst>
          </p:cNvPr>
          <p:cNvSpPr>
            <a:spLocks noGrp="1"/>
          </p:cNvSpPr>
          <p:nvPr>
            <p:ph type="title"/>
          </p:nvPr>
        </p:nvSpPr>
        <p:spPr>
          <a:xfrm>
            <a:off x="720000" y="720000"/>
            <a:ext cx="10753200" cy="451576"/>
          </a:xfrm>
        </p:spPr>
        <p:txBody>
          <a:bodyPr/>
          <a:lstStyle/>
          <a:p>
            <a:r>
              <a:rPr lang="en-US" dirty="0">
                <a:cs typeface="Arial"/>
              </a:rPr>
              <a:t>The Convention and migration</a:t>
            </a:r>
          </a:p>
        </p:txBody>
      </p:sp>
      <p:sp>
        <p:nvSpPr>
          <p:cNvPr id="16" name="Content Placeholder 5">
            <a:extLst>
              <a:ext uri="{FF2B5EF4-FFF2-40B4-BE49-F238E27FC236}">
                <a16:creationId xmlns:a16="http://schemas.microsoft.com/office/drawing/2014/main" id="{FE4A1D5C-466E-7DCA-7ED3-E5CF1339555F}"/>
              </a:ext>
            </a:extLst>
          </p:cNvPr>
          <p:cNvSpPr>
            <a:spLocks noGrp="1"/>
          </p:cNvSpPr>
          <p:nvPr>
            <p:ph idx="1"/>
          </p:nvPr>
        </p:nvSpPr>
        <p:spPr>
          <a:xfrm>
            <a:off x="720000" y="2305319"/>
            <a:ext cx="10753200" cy="4139998"/>
          </a:xfrm>
        </p:spPr>
        <p:txBody>
          <a:bodyPr vert="horz" lIns="0" tIns="0" rIns="0" bIns="0" rtlCol="0" anchor="t">
            <a:noAutofit/>
          </a:bodyPr>
          <a:lstStyle/>
          <a:p>
            <a:pPr marL="251460" indent="-179705"/>
            <a:r>
              <a:rPr lang="en-US" dirty="0">
                <a:ea typeface="+mn-lt"/>
                <a:cs typeface="+mn-lt"/>
              </a:rPr>
              <a:t>"State is entitled, as a matter of international law and subject to its treaty obligations, to control the entry of aliens into its territory and their residence there." </a:t>
            </a:r>
          </a:p>
          <a:p>
            <a:pPr marL="71755" indent="0">
              <a:buNone/>
            </a:pPr>
            <a:r>
              <a:rPr lang="en-US" dirty="0">
                <a:cs typeface="Arial"/>
              </a:rPr>
              <a:t>(</a:t>
            </a:r>
            <a:r>
              <a:rPr lang="en-US" dirty="0">
                <a:ea typeface="+mn-lt"/>
                <a:cs typeface="+mn-lt"/>
              </a:rPr>
              <a:t>Abdulaziz, Cabales and </a:t>
            </a:r>
            <a:r>
              <a:rPr lang="en-US" dirty="0" err="1">
                <a:ea typeface="+mn-lt"/>
                <a:cs typeface="+mn-lt"/>
              </a:rPr>
              <a:t>Balkandali</a:t>
            </a:r>
            <a:r>
              <a:rPr lang="en-US" dirty="0">
                <a:ea typeface="+mn-lt"/>
                <a:cs typeface="+mn-lt"/>
              </a:rPr>
              <a:t> v. the United Kingdom, 28. 5. 1985 and many others)</a:t>
            </a:r>
            <a:endParaRPr lang="en-US" dirty="0">
              <a:cs typeface="Arial"/>
            </a:endParaRPr>
          </a:p>
        </p:txBody>
      </p:sp>
    </p:spTree>
    <p:extLst>
      <p:ext uri="{BB962C8B-B14F-4D97-AF65-F5344CB8AC3E}">
        <p14:creationId xmlns:p14="http://schemas.microsoft.com/office/powerpoint/2010/main" val="75212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AFCAE60-039A-2B8D-1D3F-EDC6DC762F7B}"/>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DE708CC-0C3F-4567-9698-B54C0F35BD31}" type="slidenum">
              <a:rPr lang="cs-CZ" altLang="cs-CZ" noProof="0" smtClean="0"/>
              <a:pPr>
                <a:spcAft>
                  <a:spcPts val="600"/>
                </a:spcAft>
              </a:pPr>
              <a:t>5</a:t>
            </a:fld>
            <a:endParaRPr lang="cs-CZ" altLang="cs-CZ" noProof="0"/>
          </a:p>
        </p:txBody>
      </p:sp>
      <p:sp>
        <p:nvSpPr>
          <p:cNvPr id="18" name="Title 4">
            <a:extLst>
              <a:ext uri="{FF2B5EF4-FFF2-40B4-BE49-F238E27FC236}">
                <a16:creationId xmlns:a16="http://schemas.microsoft.com/office/drawing/2014/main" id="{E9A40584-95BF-F045-B07F-444061D4F906}"/>
              </a:ext>
            </a:extLst>
          </p:cNvPr>
          <p:cNvSpPr>
            <a:spLocks noGrp="1"/>
          </p:cNvSpPr>
          <p:nvPr>
            <p:ph type="title"/>
          </p:nvPr>
        </p:nvSpPr>
        <p:spPr>
          <a:xfrm>
            <a:off x="720000" y="720000"/>
            <a:ext cx="10753200" cy="451576"/>
          </a:xfrm>
        </p:spPr>
        <p:txBody>
          <a:bodyPr/>
          <a:lstStyle/>
          <a:p>
            <a:r>
              <a:rPr lang="en-US" dirty="0">
                <a:cs typeface="Arial"/>
              </a:rPr>
              <a:t>Principle of non-refoulement</a:t>
            </a:r>
            <a:endParaRPr lang="en-US" dirty="0"/>
          </a:p>
        </p:txBody>
      </p:sp>
      <p:sp>
        <p:nvSpPr>
          <p:cNvPr id="20" name="Content Placeholder 5">
            <a:extLst>
              <a:ext uri="{FF2B5EF4-FFF2-40B4-BE49-F238E27FC236}">
                <a16:creationId xmlns:a16="http://schemas.microsoft.com/office/drawing/2014/main" id="{ABC88812-A425-9D5B-6EC2-B42F50AD8B61}"/>
              </a:ext>
            </a:extLst>
          </p:cNvPr>
          <p:cNvSpPr>
            <a:spLocks noGrp="1"/>
          </p:cNvSpPr>
          <p:nvPr>
            <p:ph idx="1"/>
          </p:nvPr>
        </p:nvSpPr>
        <p:spPr>
          <a:xfrm>
            <a:off x="720000" y="1715092"/>
            <a:ext cx="10741294" cy="4758762"/>
          </a:xfrm>
        </p:spPr>
        <p:txBody>
          <a:bodyPr vert="horz" lIns="0" tIns="0" rIns="0" bIns="0" rtlCol="0" anchor="t">
            <a:noAutofit/>
          </a:bodyPr>
          <a:lstStyle/>
          <a:p>
            <a:pPr marL="251460" indent="-179705"/>
            <a:r>
              <a:rPr lang="en-US" sz="2600" dirty="0">
                <a:ea typeface="+mn-lt"/>
                <a:cs typeface="+mn-lt"/>
              </a:rPr>
              <a:t>principle of customary international law prohibiting the expulsion, deportation, return or extradition of an alien to his state of origin or another state where there is a risk that his life or freedom would be threatened </a:t>
            </a:r>
            <a:endParaRPr lang="cs-CZ" dirty="0">
              <a:ea typeface="+mn-lt"/>
              <a:cs typeface="+mn-lt"/>
            </a:endParaRPr>
          </a:p>
          <a:p>
            <a:pPr marL="251460" indent="-179705"/>
            <a:r>
              <a:rPr lang="en-US" dirty="0">
                <a:ea typeface="+mn-lt"/>
                <a:cs typeface="+mn-lt"/>
              </a:rPr>
              <a:t>Soering vs. the United Kingdom (no. 14038/88, 7. 7. 1989)</a:t>
            </a:r>
            <a:endParaRPr lang="cs-CZ" dirty="0">
              <a:cs typeface="Arial"/>
            </a:endParaRPr>
          </a:p>
          <a:p>
            <a:pPr marL="503555" lvl="1" indent="-179705"/>
            <a:r>
              <a:rPr lang="en-US" dirty="0">
                <a:ea typeface="+mn-lt"/>
                <a:cs typeface="+mn-lt"/>
              </a:rPr>
              <a:t>"the decision by a Contracting State to extradite a fugitive may give rise to an issue under Article 3 (art. 3), and hence engage the responsibility of that State under the Convention, where substantial grounds have been shown for believing that the person concerned, if extradited, faces a real risk of being subjected to torture or to inhuman or degrading treatment or punishment in the requesting country."</a:t>
            </a:r>
            <a:r>
              <a:rPr lang="en-US" sz="1700" dirty="0">
                <a:ea typeface="+mn-lt"/>
                <a:cs typeface="+mn-lt"/>
              </a:rPr>
              <a:t> </a:t>
            </a:r>
          </a:p>
        </p:txBody>
      </p:sp>
    </p:spTree>
    <p:extLst>
      <p:ext uri="{BB962C8B-B14F-4D97-AF65-F5344CB8AC3E}">
        <p14:creationId xmlns:p14="http://schemas.microsoft.com/office/powerpoint/2010/main" val="385943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AFCAE60-039A-2B8D-1D3F-EDC6DC762F7B}"/>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DE708CC-0C3F-4567-9698-B54C0F35BD31}" type="slidenum">
              <a:rPr lang="cs-CZ" altLang="cs-CZ" noProof="0" smtClean="0"/>
              <a:pPr>
                <a:spcAft>
                  <a:spcPts val="600"/>
                </a:spcAft>
              </a:pPr>
              <a:t>6</a:t>
            </a:fld>
            <a:endParaRPr lang="cs-CZ" altLang="cs-CZ" noProof="0"/>
          </a:p>
        </p:txBody>
      </p:sp>
      <p:sp>
        <p:nvSpPr>
          <p:cNvPr id="18" name="Title 4">
            <a:extLst>
              <a:ext uri="{FF2B5EF4-FFF2-40B4-BE49-F238E27FC236}">
                <a16:creationId xmlns:a16="http://schemas.microsoft.com/office/drawing/2014/main" id="{E9A40584-95BF-F045-B07F-444061D4F906}"/>
              </a:ext>
            </a:extLst>
          </p:cNvPr>
          <p:cNvSpPr>
            <a:spLocks noGrp="1"/>
          </p:cNvSpPr>
          <p:nvPr>
            <p:ph type="title"/>
          </p:nvPr>
        </p:nvSpPr>
        <p:spPr>
          <a:xfrm>
            <a:off x="720000" y="720000"/>
            <a:ext cx="10753200" cy="451576"/>
          </a:xfrm>
        </p:spPr>
        <p:txBody>
          <a:bodyPr/>
          <a:lstStyle/>
          <a:p>
            <a:r>
              <a:rPr lang="en-US" dirty="0">
                <a:cs typeface="Arial"/>
              </a:rPr>
              <a:t>Principle of non-refoulement II</a:t>
            </a:r>
            <a:endParaRPr lang="en-US" dirty="0"/>
          </a:p>
        </p:txBody>
      </p:sp>
      <p:sp>
        <p:nvSpPr>
          <p:cNvPr id="20" name="Content Placeholder 5">
            <a:extLst>
              <a:ext uri="{FF2B5EF4-FFF2-40B4-BE49-F238E27FC236}">
                <a16:creationId xmlns:a16="http://schemas.microsoft.com/office/drawing/2014/main" id="{ABC88812-A425-9D5B-6EC2-B42F50AD8B61}"/>
              </a:ext>
            </a:extLst>
          </p:cNvPr>
          <p:cNvSpPr>
            <a:spLocks noGrp="1"/>
          </p:cNvSpPr>
          <p:nvPr>
            <p:ph idx="1"/>
          </p:nvPr>
        </p:nvSpPr>
        <p:spPr>
          <a:xfrm>
            <a:off x="604545" y="1717490"/>
            <a:ext cx="10753200" cy="4772601"/>
          </a:xfrm>
        </p:spPr>
        <p:txBody>
          <a:bodyPr vert="horz" lIns="0" tIns="0" rIns="0" bIns="0" rtlCol="0" anchor="t">
            <a:noAutofit/>
          </a:bodyPr>
          <a:lstStyle/>
          <a:p>
            <a:pPr marL="251460" indent="-179705"/>
            <a:r>
              <a:rPr lang="en-US" sz="2400" dirty="0">
                <a:ea typeface="+mn-lt"/>
                <a:cs typeface="+mn-lt"/>
              </a:rPr>
              <a:t>The Court is well aware of the immense difficulties faced by States in modern times in protecting their communities from terrorist violence.  However, even in these circumstances, the Convention prohibits in absolute terms torture or inhuman or degrading treatment or punishment, irrespective of the victim's conduct (Chahal v United Kingdom, </a:t>
            </a:r>
            <a:r>
              <a:rPr lang="en-US" sz="2400" i="1" dirty="0">
                <a:ea typeface="+mn-lt"/>
                <a:cs typeface="+mn-lt"/>
              </a:rPr>
              <a:t> </a:t>
            </a:r>
            <a:r>
              <a:rPr lang="en-US" sz="2400" dirty="0"/>
              <a:t>22414/93, 15. 11. 1996)</a:t>
            </a:r>
            <a:endParaRPr lang="en-US" sz="2400" dirty="0">
              <a:ea typeface="+mn-lt"/>
              <a:cs typeface="+mn-lt"/>
            </a:endParaRPr>
          </a:p>
          <a:p>
            <a:pPr marL="251460" indent="-179705"/>
            <a:r>
              <a:rPr lang="en-US" sz="2400" dirty="0">
                <a:ea typeface="+mn-lt"/>
                <a:cs typeface="+mn-lt"/>
              </a:rPr>
              <a:t>Article 3 enshrines one of the most fundamental values of democratic societies. Even in the most difficult circumstances, such as the fight against terrorism and </a:t>
            </a:r>
            <a:r>
              <a:rPr lang="en-US" sz="2400" dirty="0" err="1">
                <a:ea typeface="+mn-lt"/>
                <a:cs typeface="+mn-lt"/>
              </a:rPr>
              <a:t>organised</a:t>
            </a:r>
            <a:r>
              <a:rPr lang="en-US" sz="2400" dirty="0">
                <a:ea typeface="+mn-lt"/>
                <a:cs typeface="+mn-lt"/>
              </a:rPr>
              <a:t> crime, the Convention prohibits in absolute terms torture and inhuman or degrading treatment or punishment</a:t>
            </a:r>
            <a:r>
              <a:rPr lang="en-US" sz="2600" dirty="0">
                <a:ea typeface="+mn-lt"/>
                <a:cs typeface="+mn-lt"/>
              </a:rPr>
              <a:t> (</a:t>
            </a:r>
            <a:r>
              <a:rPr lang="en-US" sz="2600" dirty="0" err="1">
                <a:ea typeface="+mn-lt"/>
                <a:cs typeface="+mn-lt"/>
              </a:rPr>
              <a:t>Labida</a:t>
            </a:r>
            <a:r>
              <a:rPr lang="en-US" sz="2600" dirty="0">
                <a:ea typeface="+mn-lt"/>
                <a:cs typeface="+mn-lt"/>
              </a:rPr>
              <a:t> v. Italy,  26772/95, 6. 4. 2000)</a:t>
            </a:r>
            <a:endParaRPr lang="en-US"/>
          </a:p>
          <a:p>
            <a:pPr marL="251460" indent="-179705"/>
            <a:endParaRPr lang="en-US" sz="2000" dirty="0">
              <a:cs typeface="Arial"/>
            </a:endParaRPr>
          </a:p>
        </p:txBody>
      </p:sp>
    </p:spTree>
    <p:extLst>
      <p:ext uri="{BB962C8B-B14F-4D97-AF65-F5344CB8AC3E}">
        <p14:creationId xmlns:p14="http://schemas.microsoft.com/office/powerpoint/2010/main" val="12576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04CB113-692F-AD1B-0202-B1E3E64225CE}"/>
              </a:ext>
            </a:extLst>
          </p:cNvPr>
          <p:cNvSpPr>
            <a:spLocks noGrp="1"/>
          </p:cNvSpPr>
          <p:nvPr>
            <p:ph type="sldNum" sz="quarter" idx="11"/>
          </p:nvPr>
        </p:nvSpPr>
        <p:spPr/>
        <p:txBody>
          <a:bodyPr/>
          <a:lstStyle/>
          <a:p>
            <a:fld id="{0970407D-EE58-4A0B-824B-1D3AE42DD9CF}" type="slidenum">
              <a:rPr lang="cs-CZ" altLang="cs-CZ"/>
              <a:pPr/>
              <a:t>7</a:t>
            </a:fld>
            <a:endParaRPr lang="cs-CZ" altLang="cs-CZ"/>
          </a:p>
        </p:txBody>
      </p:sp>
      <p:sp>
        <p:nvSpPr>
          <p:cNvPr id="5" name="Nadpis 4">
            <a:extLst>
              <a:ext uri="{FF2B5EF4-FFF2-40B4-BE49-F238E27FC236}">
                <a16:creationId xmlns:a16="http://schemas.microsoft.com/office/drawing/2014/main" id="{57C8A271-C709-F24F-9A50-4917AE9AE780}"/>
              </a:ext>
            </a:extLst>
          </p:cNvPr>
          <p:cNvSpPr>
            <a:spLocks noGrp="1"/>
          </p:cNvSpPr>
          <p:nvPr>
            <p:ph type="title"/>
          </p:nvPr>
        </p:nvSpPr>
        <p:spPr/>
        <p:txBody>
          <a:bodyPr/>
          <a:lstStyle/>
          <a:p>
            <a:r>
              <a:rPr lang="cs-CZ" dirty="0" err="1">
                <a:cs typeface="Arial"/>
              </a:rPr>
              <a:t>Principle</a:t>
            </a:r>
            <a:r>
              <a:rPr lang="cs-CZ" dirty="0">
                <a:cs typeface="Arial"/>
              </a:rPr>
              <a:t> </a:t>
            </a:r>
            <a:r>
              <a:rPr lang="cs-CZ" dirty="0" err="1">
                <a:cs typeface="Arial"/>
              </a:rPr>
              <a:t>of</a:t>
            </a:r>
            <a:r>
              <a:rPr lang="cs-CZ" dirty="0">
                <a:cs typeface="Arial"/>
              </a:rPr>
              <a:t> non-</a:t>
            </a:r>
            <a:r>
              <a:rPr lang="cs-CZ" dirty="0" err="1">
                <a:cs typeface="Arial"/>
              </a:rPr>
              <a:t>refoulement</a:t>
            </a:r>
            <a:r>
              <a:rPr lang="cs-CZ" dirty="0">
                <a:cs typeface="Arial"/>
              </a:rPr>
              <a:t> III</a:t>
            </a:r>
            <a:endParaRPr lang="cs-CZ" dirty="0" err="1"/>
          </a:p>
        </p:txBody>
      </p:sp>
      <p:sp>
        <p:nvSpPr>
          <p:cNvPr id="6" name="Zástupný obsah 5">
            <a:extLst>
              <a:ext uri="{FF2B5EF4-FFF2-40B4-BE49-F238E27FC236}">
                <a16:creationId xmlns:a16="http://schemas.microsoft.com/office/drawing/2014/main" id="{F7B1CCC7-357B-D93B-26A1-8C1285C5DBA6}"/>
              </a:ext>
            </a:extLst>
          </p:cNvPr>
          <p:cNvSpPr>
            <a:spLocks noGrp="1"/>
          </p:cNvSpPr>
          <p:nvPr>
            <p:ph idx="1"/>
          </p:nvPr>
        </p:nvSpPr>
        <p:spPr/>
        <p:txBody>
          <a:bodyPr vert="horz" lIns="0" tIns="0" rIns="0" bIns="0" rtlCol="0" anchor="t">
            <a:noAutofit/>
          </a:bodyPr>
          <a:lstStyle/>
          <a:p>
            <a:pPr marL="251460" indent="-179705"/>
            <a:r>
              <a:rPr lang="en-US" sz="2500" dirty="0">
                <a:cs typeface="Arial"/>
              </a:rPr>
              <a:t>In cases concerning the expulsion of asylum-seekers, the Court does not itself examine the actual asylum applications or verify how the States </a:t>
            </a:r>
            <a:r>
              <a:rPr lang="en-US" sz="2500" dirty="0" err="1">
                <a:cs typeface="Arial"/>
              </a:rPr>
              <a:t>honour</a:t>
            </a:r>
            <a:r>
              <a:rPr lang="en-US" sz="2500" dirty="0">
                <a:cs typeface="Arial"/>
              </a:rPr>
              <a:t> their obligations under the Geneva Convention relating to the status of refugees. Its main concern is whether effective guarantees exist that protect the applicant against arbitrary </a:t>
            </a:r>
            <a:r>
              <a:rPr lang="en-US" sz="2500" i="1" dirty="0">
                <a:cs typeface="Arial"/>
              </a:rPr>
              <a:t>refoulement</a:t>
            </a:r>
            <a:r>
              <a:rPr lang="en-US" sz="2500" dirty="0">
                <a:cs typeface="Arial"/>
              </a:rPr>
              <a:t>, be it direct or indirect, to the country from which he or she has fled. By virtue of Article 1 of the Convention, the primary responsibility for implementing and enforcing the guaranteed rights and freedoms is laid on the national authorities (F. G. v Sweden </a:t>
            </a:r>
            <a:r>
              <a:rPr lang="cs-CZ" sz="2500" dirty="0">
                <a:ea typeface="+mn-lt"/>
                <a:cs typeface="+mn-lt"/>
              </a:rPr>
              <a:t>[GC]</a:t>
            </a:r>
            <a:r>
              <a:rPr lang="en-US" sz="2500" dirty="0">
                <a:cs typeface="Arial"/>
              </a:rPr>
              <a:t>, </a:t>
            </a:r>
            <a:r>
              <a:rPr lang="en-US" sz="2500" dirty="0">
                <a:ea typeface="+mn-lt"/>
                <a:cs typeface="+mn-lt"/>
              </a:rPr>
              <a:t>43611/11, 23. 3. 2016)</a:t>
            </a:r>
            <a:endParaRPr lang="cs-CZ" sz="2500" dirty="0">
              <a:ea typeface="+mn-lt"/>
              <a:cs typeface="+mn-lt"/>
            </a:endParaRPr>
          </a:p>
        </p:txBody>
      </p:sp>
    </p:spTree>
    <p:extLst>
      <p:ext uri="{BB962C8B-B14F-4D97-AF65-F5344CB8AC3E}">
        <p14:creationId xmlns:p14="http://schemas.microsoft.com/office/powerpoint/2010/main" val="362158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5EEC5E3-AF46-03A0-3993-0E3EDDC8F415}"/>
              </a:ext>
            </a:extLst>
          </p:cNvPr>
          <p:cNvSpPr>
            <a:spLocks noGrp="1"/>
          </p:cNvSpPr>
          <p:nvPr>
            <p:ph type="sldNum" sz="quarter" idx="11"/>
          </p:nvPr>
        </p:nvSpPr>
        <p:spPr/>
        <p:txBody>
          <a:bodyPr/>
          <a:lstStyle/>
          <a:p>
            <a:fld id="{0970407D-EE58-4A0B-824B-1D3AE42DD9CF}" type="slidenum">
              <a:rPr lang="cs-CZ" altLang="cs-CZ"/>
              <a:pPr/>
              <a:t>8</a:t>
            </a:fld>
            <a:endParaRPr lang="cs-CZ" altLang="cs-CZ"/>
          </a:p>
        </p:txBody>
      </p:sp>
      <p:sp>
        <p:nvSpPr>
          <p:cNvPr id="5" name="Nadpis 4">
            <a:extLst>
              <a:ext uri="{FF2B5EF4-FFF2-40B4-BE49-F238E27FC236}">
                <a16:creationId xmlns:a16="http://schemas.microsoft.com/office/drawing/2014/main" id="{925954DA-1511-DD95-28B2-00B075E49B3C}"/>
              </a:ext>
            </a:extLst>
          </p:cNvPr>
          <p:cNvSpPr>
            <a:spLocks noGrp="1"/>
          </p:cNvSpPr>
          <p:nvPr>
            <p:ph type="title"/>
          </p:nvPr>
        </p:nvSpPr>
        <p:spPr/>
        <p:txBody>
          <a:bodyPr/>
          <a:lstStyle/>
          <a:p>
            <a:r>
              <a:rPr lang="cs-CZ" dirty="0" err="1">
                <a:cs typeface="Arial"/>
              </a:rPr>
              <a:t>Entry</a:t>
            </a:r>
            <a:r>
              <a:rPr lang="cs-CZ" dirty="0">
                <a:cs typeface="Arial"/>
              </a:rPr>
              <a:t> to </a:t>
            </a:r>
            <a:r>
              <a:rPr lang="cs-CZ" dirty="0" err="1">
                <a:cs typeface="Arial"/>
              </a:rPr>
              <a:t>the</a:t>
            </a:r>
            <a:r>
              <a:rPr lang="cs-CZ" dirty="0">
                <a:cs typeface="Arial"/>
              </a:rPr>
              <a:t> </a:t>
            </a:r>
            <a:r>
              <a:rPr lang="cs-CZ" dirty="0" err="1">
                <a:cs typeface="Arial"/>
              </a:rPr>
              <a:t>territory</a:t>
            </a:r>
            <a:r>
              <a:rPr lang="cs-CZ" dirty="0">
                <a:cs typeface="Arial"/>
              </a:rPr>
              <a:t> </a:t>
            </a:r>
            <a:endParaRPr lang="cs-CZ" dirty="0"/>
          </a:p>
        </p:txBody>
      </p:sp>
      <p:sp>
        <p:nvSpPr>
          <p:cNvPr id="6" name="Zástupný obsah 5">
            <a:extLst>
              <a:ext uri="{FF2B5EF4-FFF2-40B4-BE49-F238E27FC236}">
                <a16:creationId xmlns:a16="http://schemas.microsoft.com/office/drawing/2014/main" id="{2964A715-A3FF-9FE0-FF6F-30009D354DFB}"/>
              </a:ext>
            </a:extLst>
          </p:cNvPr>
          <p:cNvSpPr>
            <a:spLocks noGrp="1"/>
          </p:cNvSpPr>
          <p:nvPr>
            <p:ph idx="1"/>
          </p:nvPr>
        </p:nvSpPr>
        <p:spPr>
          <a:xfrm>
            <a:off x="720000" y="1876730"/>
            <a:ext cx="10753200" cy="4832725"/>
          </a:xfrm>
        </p:spPr>
        <p:txBody>
          <a:bodyPr vert="horz" lIns="0" tIns="0" rIns="0" bIns="0" rtlCol="0" anchor="t">
            <a:noAutofit/>
          </a:bodyPr>
          <a:lstStyle/>
          <a:p>
            <a:pPr marL="251460" indent="-179705"/>
            <a:r>
              <a:rPr lang="en-US" dirty="0">
                <a:cs typeface="Arial"/>
              </a:rPr>
              <a:t>protection from refoulement by issuing a visa?</a:t>
            </a:r>
            <a:endParaRPr lang="en-US" dirty="0">
              <a:ea typeface="+mn-lt"/>
              <a:cs typeface="+mn-lt"/>
            </a:endParaRPr>
          </a:p>
          <a:p>
            <a:pPr marL="251460" indent="-179705"/>
            <a:r>
              <a:rPr lang="en-US" sz="3300" b="1" dirty="0">
                <a:cs typeface="Arial"/>
              </a:rPr>
              <a:t>M. N. and others v. Belgium</a:t>
            </a:r>
            <a:r>
              <a:rPr lang="en-US" sz="3300" b="1" dirty="0">
                <a:ea typeface="+mn-lt"/>
                <a:cs typeface="+mn-lt"/>
              </a:rPr>
              <a:t> [GC]</a:t>
            </a:r>
            <a:r>
              <a:rPr lang="en-US" sz="3300" b="1" dirty="0">
                <a:cs typeface="Arial"/>
              </a:rPr>
              <a:t>, 3599/18, 5. 5. 2020</a:t>
            </a:r>
          </a:p>
          <a:p>
            <a:pPr marL="251460" indent="-179705"/>
            <a:r>
              <a:rPr lang="en-US" sz="2500" dirty="0">
                <a:ea typeface="+mn-lt"/>
                <a:cs typeface="+mn-lt"/>
              </a:rPr>
              <a:t>the applicants had not been within Belgium’s jurisdiction with regard to the circumstances in respect of which they complained under Article 3 of the Convention</a:t>
            </a:r>
          </a:p>
          <a:p>
            <a:pPr marL="251460" indent="-179705"/>
            <a:r>
              <a:rPr lang="en-US" sz="2500" dirty="0">
                <a:ea typeface="+mn-lt"/>
                <a:cs typeface="+mn-lt"/>
              </a:rPr>
              <a:t>the mere fact that decisions taken at national level had had an impact on the situation of persons resident abroad was  not such as to establish the jurisdiction of the State concerned over those persons outside its territory</a:t>
            </a:r>
            <a:endParaRPr lang="en-US" sz="2500">
              <a:cs typeface="Arial"/>
            </a:endParaRPr>
          </a:p>
          <a:p>
            <a:pPr marL="251460" indent="-179705"/>
            <a:r>
              <a:rPr lang="en-US" sz="2500" dirty="0">
                <a:ea typeface="+mn-lt"/>
                <a:cs typeface="+mn-lt"/>
              </a:rPr>
              <a:t>there were no exceptional circumstances capable of creating and extraterritorial jurisdictional link</a:t>
            </a:r>
          </a:p>
          <a:p>
            <a:pPr marL="251460" indent="-179705"/>
            <a:endParaRPr lang="en-US" dirty="0">
              <a:cs typeface="Arial"/>
            </a:endParaRPr>
          </a:p>
        </p:txBody>
      </p:sp>
    </p:spTree>
    <p:extLst>
      <p:ext uri="{BB962C8B-B14F-4D97-AF65-F5344CB8AC3E}">
        <p14:creationId xmlns:p14="http://schemas.microsoft.com/office/powerpoint/2010/main" val="4089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5EEC5E3-AF46-03A0-3993-0E3EDDC8F415}"/>
              </a:ext>
            </a:extLst>
          </p:cNvPr>
          <p:cNvSpPr>
            <a:spLocks noGrp="1"/>
          </p:cNvSpPr>
          <p:nvPr>
            <p:ph type="sldNum" sz="quarter" idx="11"/>
          </p:nvPr>
        </p:nvSpPr>
        <p:spPr/>
        <p:txBody>
          <a:bodyPr/>
          <a:lstStyle/>
          <a:p>
            <a:fld id="{0970407D-EE58-4A0B-824B-1D3AE42DD9CF}" type="slidenum">
              <a:rPr lang="cs-CZ" altLang="cs-CZ"/>
              <a:pPr/>
              <a:t>9</a:t>
            </a:fld>
            <a:endParaRPr lang="cs-CZ" altLang="cs-CZ"/>
          </a:p>
        </p:txBody>
      </p:sp>
      <p:sp>
        <p:nvSpPr>
          <p:cNvPr id="5" name="Nadpis 4">
            <a:extLst>
              <a:ext uri="{FF2B5EF4-FFF2-40B4-BE49-F238E27FC236}">
                <a16:creationId xmlns:a16="http://schemas.microsoft.com/office/drawing/2014/main" id="{925954DA-1511-DD95-28B2-00B075E49B3C}"/>
              </a:ext>
            </a:extLst>
          </p:cNvPr>
          <p:cNvSpPr>
            <a:spLocks noGrp="1"/>
          </p:cNvSpPr>
          <p:nvPr>
            <p:ph type="title"/>
          </p:nvPr>
        </p:nvSpPr>
        <p:spPr>
          <a:xfrm>
            <a:off x="664244" y="584406"/>
            <a:ext cx="10753200" cy="451576"/>
          </a:xfrm>
        </p:spPr>
        <p:txBody>
          <a:bodyPr/>
          <a:lstStyle/>
          <a:p>
            <a:r>
              <a:rPr lang="cs-CZ" dirty="0" err="1">
                <a:cs typeface="Arial"/>
              </a:rPr>
              <a:t>Entry</a:t>
            </a:r>
            <a:r>
              <a:rPr lang="cs-CZ" dirty="0">
                <a:cs typeface="Arial"/>
              </a:rPr>
              <a:t> to </a:t>
            </a:r>
            <a:r>
              <a:rPr lang="cs-CZ" dirty="0" err="1">
                <a:cs typeface="Arial"/>
              </a:rPr>
              <a:t>the</a:t>
            </a:r>
            <a:r>
              <a:rPr lang="cs-CZ" dirty="0">
                <a:cs typeface="Arial"/>
              </a:rPr>
              <a:t> </a:t>
            </a:r>
            <a:r>
              <a:rPr lang="cs-CZ" dirty="0" err="1">
                <a:cs typeface="Arial"/>
              </a:rPr>
              <a:t>territory</a:t>
            </a:r>
            <a:r>
              <a:rPr lang="cs-CZ" dirty="0">
                <a:cs typeface="Arial"/>
              </a:rPr>
              <a:t> </a:t>
            </a:r>
            <a:endParaRPr lang="cs-CZ" dirty="0"/>
          </a:p>
        </p:txBody>
      </p:sp>
      <p:sp>
        <p:nvSpPr>
          <p:cNvPr id="6" name="Zástupný obsah 5">
            <a:extLst>
              <a:ext uri="{FF2B5EF4-FFF2-40B4-BE49-F238E27FC236}">
                <a16:creationId xmlns:a16="http://schemas.microsoft.com/office/drawing/2014/main" id="{2964A715-A3FF-9FE0-FF6F-30009D354DFB}"/>
              </a:ext>
            </a:extLst>
          </p:cNvPr>
          <p:cNvSpPr>
            <a:spLocks noGrp="1"/>
          </p:cNvSpPr>
          <p:nvPr>
            <p:ph idx="1"/>
          </p:nvPr>
        </p:nvSpPr>
        <p:spPr>
          <a:xfrm>
            <a:off x="720000" y="1251764"/>
            <a:ext cx="11078443" cy="4832725"/>
          </a:xfrm>
        </p:spPr>
        <p:txBody>
          <a:bodyPr vert="horz" lIns="0" tIns="0" rIns="0" bIns="0" rtlCol="0" anchor="t">
            <a:noAutofit/>
          </a:bodyPr>
          <a:lstStyle/>
          <a:p>
            <a:pPr marL="251460" indent="-179705"/>
            <a:r>
              <a:rPr lang="en-US" sz="2200" dirty="0">
                <a:ea typeface="+mn-lt"/>
                <a:cs typeface="+mn-lt"/>
              </a:rPr>
              <a:t>entry of citizens? </a:t>
            </a:r>
          </a:p>
          <a:p>
            <a:pPr marL="251460" indent="-179705"/>
            <a:r>
              <a:rPr lang="en-US" sz="2200" b="1" dirty="0">
                <a:cs typeface="Arial"/>
              </a:rPr>
              <a:t>H. F. and others v France  [GC], 24384/19 and 44234/02, 14. 9. 2022 </a:t>
            </a:r>
            <a:r>
              <a:rPr lang="en-US" sz="2200" dirty="0">
                <a:cs typeface="Arial"/>
              </a:rPr>
              <a:t>(prohibition of expulsion of nationals)</a:t>
            </a:r>
          </a:p>
          <a:p>
            <a:pPr marL="251460" indent="-179705"/>
            <a:r>
              <a:rPr lang="en-US" sz="2200" dirty="0">
                <a:ea typeface="+mn-lt"/>
                <a:cs typeface="+mn-lt"/>
              </a:rPr>
              <a:t>refusal to grant the applicants’ requests for the repatriation by the French authorities of their daughters and grandchildren, who are being held in camps in north-eastern Syria</a:t>
            </a:r>
            <a:endParaRPr lang="en-US" sz="2200" dirty="0">
              <a:cs typeface="Arial"/>
            </a:endParaRPr>
          </a:p>
          <a:p>
            <a:pPr marL="251460" indent="-179705"/>
            <a:r>
              <a:rPr lang="en-US" sz="2200" dirty="0">
                <a:ea typeface="+mn-lt"/>
                <a:cs typeface="+mn-lt"/>
              </a:rPr>
              <a:t>not within France’s jurisdiction for the purposes of the Article 3, but a jurisdictional link between them and France as regards the complaint under Article 3 § 2 of Protocol No. 4.</a:t>
            </a:r>
            <a:endParaRPr lang="en-US" sz="2200" dirty="0">
              <a:cs typeface="Arial"/>
            </a:endParaRPr>
          </a:p>
          <a:p>
            <a:pPr marL="251460" indent="-179705"/>
            <a:r>
              <a:rPr lang="en-US" sz="2200" dirty="0">
                <a:ea typeface="+mn-lt"/>
                <a:cs typeface="+mn-lt"/>
              </a:rPr>
              <a:t>positive obligation to enable the effective exercise of the right to enter its territory the State had to afford appropriate safeguards against the risk of arbitrariness in the relevant process</a:t>
            </a:r>
            <a:r>
              <a:rPr lang="en-US" sz="2500" dirty="0">
                <a:ea typeface="+mn-lt"/>
                <a:cs typeface="+mn-lt"/>
              </a:rPr>
              <a:t>.</a:t>
            </a:r>
            <a:endParaRPr lang="en-US" sz="2500" dirty="0">
              <a:cs typeface="Arial"/>
            </a:endParaRPr>
          </a:p>
          <a:p>
            <a:pPr marL="251460" indent="-179705"/>
            <a:endParaRPr lang="en-US" dirty="0">
              <a:cs typeface="Arial"/>
            </a:endParaRPr>
          </a:p>
        </p:txBody>
      </p:sp>
    </p:spTree>
    <p:extLst>
      <p:ext uri="{BB962C8B-B14F-4D97-AF65-F5344CB8AC3E}">
        <p14:creationId xmlns:p14="http://schemas.microsoft.com/office/powerpoint/2010/main" val="72529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law-prezentace-16-9-cz-v11.potx" id="{4E9291F6-B920-48C7-AC35-9342B417E3C9}" vid="{A04E845E-CC96-4AFA-B6AA-9EA935455C7B}"/>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08BDB5-4384-41ED-BEA1-9D685F69C9C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AAA75CC-7F68-46E2-BF9D-A1C166B484E9}">
  <ds:schemaRefs>
    <ds:schemaRef ds:uri="http://schemas.microsoft.com/sharepoint/v3/contenttype/forms"/>
  </ds:schemaRefs>
</ds:datastoreItem>
</file>

<file path=customXml/itemProps3.xml><?xml version="1.0" encoding="utf-8"?>
<ds:datastoreItem xmlns:ds="http://schemas.openxmlformats.org/officeDocument/2006/customXml" ds:itemID="{384F85D5-9712-4AC9-989B-0908515E93E3}">
  <ds:schemaRefs>
    <ds:schemaRef ds:uri="76d5652a-9cd3-465f-98c7-aa8090bd65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Širokoúhlá obrazovka</PresentationFormat>
  <Slides>16</Slides>
  <Notes>0</Notes>
  <HiddenSlides>0</HiddenSlide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Prezentace_MU_CZ</vt:lpstr>
      <vt:lpstr>Human rights and migration</vt:lpstr>
      <vt:lpstr>Migrant vs. refugee</vt:lpstr>
      <vt:lpstr>Prezentace aplikace PowerPoint</vt:lpstr>
      <vt:lpstr>The Convention and migration</vt:lpstr>
      <vt:lpstr>Principle of non-refoulement</vt:lpstr>
      <vt:lpstr>Principle of non-refoulement II</vt:lpstr>
      <vt:lpstr>Principle of non-refoulement III</vt:lpstr>
      <vt:lpstr>Entry to the territory </vt:lpstr>
      <vt:lpstr>Entry to the territory </vt:lpstr>
      <vt:lpstr>Pushbacks </vt:lpstr>
      <vt:lpstr>Pushbacks</vt:lpstr>
      <vt:lpstr>Pushbacks Poland</vt:lpstr>
      <vt:lpstr>Detention of migrants – transit zones? </vt:lpstr>
      <vt:lpstr>Transit zones – act II</vt:lpstr>
      <vt:lpstr>Expulsion and article 8</vt:lpstr>
      <vt:lpstr>Article 8 and irregular migration?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revision>826</cp:revision>
  <cp:lastPrinted>1601-01-01T00:00:00Z</cp:lastPrinted>
  <dcterms:created xsi:type="dcterms:W3CDTF">2022-09-18T21:04:19Z</dcterms:created>
  <dcterms:modified xsi:type="dcterms:W3CDTF">2023-11-23T16:26:39Z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