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6" r:id="rId1"/>
  </p:sldMasterIdLst>
  <p:sldIdLst>
    <p:sldId id="256" r:id="rId2"/>
    <p:sldId id="257" r:id="rId3"/>
    <p:sldId id="258" r:id="rId4"/>
    <p:sldId id="259" r:id="rId5"/>
    <p:sldId id="260" r:id="rId6"/>
    <p:sldId id="261" r:id="rId7"/>
    <p:sldId id="263" r:id="rId8"/>
    <p:sldId id="264" r:id="rId9"/>
    <p:sldId id="262" r:id="rId10"/>
    <p:sldId id="265" r:id="rId11"/>
    <p:sldId id="266" r:id="rId12"/>
    <p:sldId id="267" r:id="rId13"/>
    <p:sldId id="268" r:id="rId14"/>
    <p:sldId id="269" r:id="rId15"/>
    <p:sldId id="275" r:id="rId16"/>
    <p:sldId id="274" r:id="rId17"/>
    <p:sldId id="270" r:id="rId18"/>
    <p:sldId id="271" r:id="rId19"/>
    <p:sldId id="272" r:id="rId20"/>
    <p:sldId id="273" r:id="rId21"/>
    <p:sldId id="276" r:id="rId22"/>
    <p:sldId id="277" r:id="rId23"/>
    <p:sldId id="278" r:id="rId24"/>
    <p:sldId id="279" r:id="rId25"/>
    <p:sldId id="280" r:id="rId26"/>
    <p:sldId id="281" r:id="rId2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84" autoAdjust="0"/>
    <p:restoredTop sz="96327"/>
  </p:normalViewPr>
  <p:slideViewPr>
    <p:cSldViewPr snapToGrid="0">
      <p:cViewPr varScale="1">
        <p:scale>
          <a:sx n="128" d="100"/>
          <a:sy n="128" d="100"/>
        </p:scale>
        <p:origin x="52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microsoft.com/office/2016/11/relationships/changesInfo" Target="changesInfos/changesInfo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ichal Janovec" userId="a620ffdc-f3f4-4d87-845c-ceda78ca3c9c" providerId="ADAL" clId="{F3E63AF7-3881-6142-9477-0978C52C1974}"/>
    <pc:docChg chg="addSld modSld">
      <pc:chgData name="Michal Janovec" userId="a620ffdc-f3f4-4d87-845c-ceda78ca3c9c" providerId="ADAL" clId="{F3E63AF7-3881-6142-9477-0978C52C1974}" dt="2018-10-21T14:04:58.744" v="10"/>
      <pc:docMkLst>
        <pc:docMk/>
      </pc:docMkLst>
      <pc:sldChg chg="modSp add">
        <pc:chgData name="Michal Janovec" userId="a620ffdc-f3f4-4d87-845c-ceda78ca3c9c" providerId="ADAL" clId="{F3E63AF7-3881-6142-9477-0978C52C1974}" dt="2018-10-21T14:04:58.744" v="10"/>
        <pc:sldMkLst>
          <pc:docMk/>
          <pc:sldMk cId="2542572413" sldId="281"/>
        </pc:sldMkLst>
        <pc:spChg chg="mod">
          <ac:chgData name="Michal Janovec" userId="a620ffdc-f3f4-4d87-845c-ceda78ca3c9c" providerId="ADAL" clId="{F3E63AF7-3881-6142-9477-0978C52C1974}" dt="2018-10-21T14:04:57.074" v="9" actId="20577"/>
          <ac:spMkLst>
            <pc:docMk/>
            <pc:sldMk cId="2542572413" sldId="281"/>
            <ac:spMk id="2" creationId="{C67E9A23-0765-8640-B506-CD03D69A5A3B}"/>
          </ac:spMkLst>
        </pc:spChg>
        <pc:spChg chg="mod">
          <ac:chgData name="Michal Janovec" userId="a620ffdc-f3f4-4d87-845c-ceda78ca3c9c" providerId="ADAL" clId="{F3E63AF7-3881-6142-9477-0978C52C1974}" dt="2018-10-21T14:04:58.744" v="10"/>
          <ac:spMkLst>
            <pc:docMk/>
            <pc:sldMk cId="2542572413" sldId="281"/>
            <ac:spMk id="3" creationId="{838614EF-C1DA-C647-8A4B-F72BDF60428F}"/>
          </ac:spMkLst>
        </pc:spChg>
      </pc:sldChg>
    </pc:docChg>
  </pc:docChgLst>
  <pc:docChgLst>
    <pc:chgData name="Michal Janovec" userId="a620ffdc-f3f4-4d87-845c-ceda78ca3c9c" providerId="ADAL" clId="{049ECBFA-94BF-2943-9CBB-81B9CB84330D}"/>
    <pc:docChg chg="custSel modSld">
      <pc:chgData name="Michal Janovec" userId="a620ffdc-f3f4-4d87-845c-ceda78ca3c9c" providerId="ADAL" clId="{049ECBFA-94BF-2943-9CBB-81B9CB84330D}" dt="2022-10-02T11:55:11.323" v="3" actId="27636"/>
      <pc:docMkLst>
        <pc:docMk/>
      </pc:docMkLst>
      <pc:sldChg chg="modSp mod">
        <pc:chgData name="Michal Janovec" userId="a620ffdc-f3f4-4d87-845c-ceda78ca3c9c" providerId="ADAL" clId="{049ECBFA-94BF-2943-9CBB-81B9CB84330D}" dt="2022-10-02T11:55:11.323" v="3" actId="27636"/>
        <pc:sldMkLst>
          <pc:docMk/>
          <pc:sldMk cId="238117199" sldId="257"/>
        </pc:sldMkLst>
        <pc:spChg chg="mod">
          <ac:chgData name="Michal Janovec" userId="a620ffdc-f3f4-4d87-845c-ceda78ca3c9c" providerId="ADAL" clId="{049ECBFA-94BF-2943-9CBB-81B9CB84330D}" dt="2022-10-02T11:55:11.323" v="3" actId="27636"/>
          <ac:spMkLst>
            <pc:docMk/>
            <pc:sldMk cId="238117199" sldId="257"/>
            <ac:spMk id="3" creationId="{00000000-0000-0000-0000-0000000000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Úvodní snímek">
    <p:bg>
      <p:bgPr>
        <a:solidFill>
          <a:schemeClr val="accent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lgn="ctr">
              <a:defRPr sz="3800">
                <a:solidFill>
                  <a:srgbClr val="262626"/>
                </a:solidFill>
              </a:defRPr>
            </a:lvl1pPr>
          </a:lstStyle>
          <a:p>
            <a:r>
              <a:rPr lang="cs-CZ"/>
              <a:t>Kliknutím lze upravit styl.</a:t>
            </a:r>
            <a:endParaRPr lang="en-US" dirty="0"/>
          </a:p>
        </p:txBody>
      </p:sp>
      <p:sp>
        <p:nvSpPr>
          <p:cNvPr id="3" name="Subtitle 2"/>
          <p:cNvSpPr>
            <a:spLocks noGrp="1"/>
          </p:cNvSpPr>
          <p:nvPr>
            <p:ph type="subTitle" idx="1"/>
          </p:nvPr>
        </p:nvSpPr>
        <p:spPr>
          <a:xfrm>
            <a:off x="2695194" y="4352544"/>
            <a:ext cx="6801612" cy="1239894"/>
          </a:xfrm>
          <a:noFill/>
        </p:spPr>
        <p:txBody>
          <a:bodyPr>
            <a:normAutofit/>
          </a:bodyPr>
          <a:lstStyle>
            <a:lvl1pPr marL="0" indent="0" algn="ctr">
              <a:buNone/>
              <a:defRPr sz="2000">
                <a:solidFill>
                  <a:schemeClr val="tx1">
                    <a:lumMod val="75000"/>
                    <a:lumOff val="25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en-US" dirty="0"/>
          </a:p>
        </p:txBody>
      </p:sp>
      <p:sp>
        <p:nvSpPr>
          <p:cNvPr id="7" name="Date Placeholder 6"/>
          <p:cNvSpPr>
            <a:spLocks noGrp="1"/>
          </p:cNvSpPr>
          <p:nvPr>
            <p:ph type="dt" sz="half" idx="10"/>
          </p:nvPr>
        </p:nvSpPr>
        <p:spPr/>
        <p:txBody>
          <a:bodyPr/>
          <a:lstStyle/>
          <a:p>
            <a:fld id="{1160EA64-D806-43AC-9DF2-F8C432F32B4C}" type="datetimeFigureOut">
              <a:rPr lang="en-US" dirty="0"/>
              <a:t>10/2/22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Vertical Text Placeholder 2"/>
          <p:cNvSpPr>
            <a:spLocks noGrp="1"/>
          </p:cNvSpPr>
          <p:nvPr>
            <p:ph type="body" orient="vert" idx="1"/>
          </p:nvPr>
        </p:nvSpPr>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E9F9C37B-1D36-470B-8223-D6C91242EC14}" type="datetimeFigureOut">
              <a:rPr lang="en-US" dirty="0"/>
              <a:t>10/2/22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53112" y="937260"/>
            <a:ext cx="1298608" cy="4983480"/>
          </a:xfrm>
        </p:spPr>
        <p:txBody>
          <a:bodyPr vert="eaVert"/>
          <a:lstStyle/>
          <a:p>
            <a:r>
              <a:rPr lang="cs-CZ"/>
              <a:t>Kliknutím lze upravit styl.</a:t>
            </a:r>
            <a:endParaRPr lang="en-US" dirty="0"/>
          </a:p>
        </p:txBody>
      </p:sp>
      <p:sp>
        <p:nvSpPr>
          <p:cNvPr id="3" name="Vertical Text Placeholder 2"/>
          <p:cNvSpPr>
            <a:spLocks noGrp="1"/>
          </p:cNvSpPr>
          <p:nvPr>
            <p:ph type="body" orient="vert" idx="1"/>
          </p:nvPr>
        </p:nvSpPr>
        <p:spPr>
          <a:xfrm>
            <a:off x="2231136" y="937260"/>
            <a:ext cx="6198489" cy="4983480"/>
          </a:xfrm>
        </p:spPr>
        <p:txBody>
          <a:bodyPr vert="eaVert"/>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Date Placeholder 3"/>
          <p:cNvSpPr>
            <a:spLocks noGrp="1"/>
          </p:cNvSpPr>
          <p:nvPr>
            <p:ph type="dt" sz="half" idx="10"/>
          </p:nvPr>
        </p:nvSpPr>
        <p:spPr/>
        <p:txBody>
          <a:bodyPr/>
          <a:lstStyle/>
          <a:p>
            <a:fld id="{67C6F52A-A82B-47A2-A83A-8C4C91F2D59F}" type="datetimeFigureOut">
              <a:rPr lang="en-US" dirty="0"/>
              <a:t>10/2/22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idx="1"/>
          </p:nvPr>
        </p:nvSpPr>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7" name="Date Placeholder 6"/>
          <p:cNvSpPr>
            <a:spLocks noGrp="1"/>
          </p:cNvSpPr>
          <p:nvPr>
            <p:ph type="dt" sz="half" idx="10"/>
          </p:nvPr>
        </p:nvSpPr>
        <p:spPr/>
        <p:txBody>
          <a:bodyPr/>
          <a:lstStyle/>
          <a:p>
            <a:fld id="{F070A7B3-6521-4DCA-87E5-044747A908C1}" type="datetimeFigureOut">
              <a:rPr lang="en-US" dirty="0"/>
              <a:t>10/2/22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bg>
      <p:bgPr>
        <a:solidFill>
          <a:schemeClr val="accent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blackWhite">
          <a:xfrm>
            <a:off x="1600200" y="2386744"/>
            <a:ext cx="8991600" cy="1645920"/>
          </a:xfrm>
          <a:solidFill>
            <a:srgbClr val="FFFFFF"/>
          </a:solidFill>
          <a:ln w="38100">
            <a:solidFill>
              <a:srgbClr val="404040"/>
            </a:solidFill>
          </a:ln>
        </p:spPr>
        <p:txBody>
          <a:bodyPr lIns="274320" rIns="274320" anchor="ctr" anchorCtr="1">
            <a:normAutofit/>
          </a:bodyPr>
          <a:lstStyle>
            <a:lvl1pPr>
              <a:defRPr sz="3800">
                <a:solidFill>
                  <a:srgbClr val="262626"/>
                </a:solidFill>
              </a:defRPr>
            </a:lvl1pPr>
          </a:lstStyle>
          <a:p>
            <a:r>
              <a:rPr lang="cs-CZ"/>
              <a:t>Kliknutím lze upravit styl.</a:t>
            </a:r>
            <a:endParaRPr lang="en-US" dirty="0"/>
          </a:p>
        </p:txBody>
      </p:sp>
      <p:sp>
        <p:nvSpPr>
          <p:cNvPr id="3" name="Text Placeholder 2"/>
          <p:cNvSpPr>
            <a:spLocks noGrp="1"/>
          </p:cNvSpPr>
          <p:nvPr>
            <p:ph type="body" idx="1"/>
          </p:nvPr>
        </p:nvSpPr>
        <p:spPr>
          <a:xfrm>
            <a:off x="2695194" y="4352465"/>
            <a:ext cx="6801612" cy="1265082"/>
          </a:xfrm>
        </p:spPr>
        <p:txBody>
          <a:bodyPr anchor="t" anchorCtr="1">
            <a:normAutofit/>
          </a:bodyPr>
          <a:lstStyle>
            <a:lvl1pPr marL="0" indent="0">
              <a:buNone/>
              <a:defRPr sz="20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cs-CZ"/>
              <a:t>Upravte styly předlohy textu.</a:t>
            </a:r>
          </a:p>
        </p:txBody>
      </p:sp>
      <p:sp>
        <p:nvSpPr>
          <p:cNvPr id="7" name="Date Placeholder 6"/>
          <p:cNvSpPr>
            <a:spLocks noGrp="1"/>
          </p:cNvSpPr>
          <p:nvPr>
            <p:ph type="dt" sz="half" idx="10"/>
          </p:nvPr>
        </p:nvSpPr>
        <p:spPr/>
        <p:txBody>
          <a:bodyPr/>
          <a:lstStyle/>
          <a:p>
            <a:fld id="{1160EA64-D806-43AC-9DF2-F8C432F32B4C}" type="datetimeFigureOut">
              <a:rPr lang="en-US" dirty="0"/>
              <a:t>10/2/22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Content Placeholder 2"/>
          <p:cNvSpPr>
            <a:spLocks noGrp="1"/>
          </p:cNvSpPr>
          <p:nvPr>
            <p:ph sz="half" idx="1"/>
          </p:nvPr>
        </p:nvSpPr>
        <p:spPr>
          <a:xfrm>
            <a:off x="1581912" y="2638044"/>
            <a:ext cx="4271771"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Content Placeholder 3"/>
          <p:cNvSpPr>
            <a:spLocks noGrp="1"/>
          </p:cNvSpPr>
          <p:nvPr>
            <p:ph sz="half" idx="2"/>
          </p:nvPr>
        </p:nvSpPr>
        <p:spPr>
          <a:xfrm>
            <a:off x="6338315" y="2638044"/>
            <a:ext cx="4270247" cy="3101982"/>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8" name="Date Placeholder 7"/>
          <p:cNvSpPr>
            <a:spLocks noGrp="1"/>
          </p:cNvSpPr>
          <p:nvPr>
            <p:ph type="dt" sz="half" idx="10"/>
          </p:nvPr>
        </p:nvSpPr>
        <p:spPr/>
        <p:txBody>
          <a:bodyPr/>
          <a:lstStyle/>
          <a:p>
            <a:fld id="{AB134690-1557-4C89-A502-4959FE7FAD70}" type="datetimeFigureOut">
              <a:rPr lang="en-US" dirty="0"/>
              <a:t>10/2/22</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4" name="Content Placeholder 3"/>
          <p:cNvSpPr>
            <a:spLocks noGrp="1"/>
          </p:cNvSpPr>
          <p:nvPr>
            <p:ph sz="half" idx="2"/>
          </p:nvPr>
        </p:nvSpPr>
        <p:spPr>
          <a:xfrm>
            <a:off x="1583436" y="3143250"/>
            <a:ext cx="4270248" cy="2596776"/>
          </a:xfrm>
        </p:spPr>
        <p:txBody>
          <a:body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lumMod val="75000"/>
                  </a:schemeClr>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a:t>Upravte styly předlohy textu.</a:t>
            </a:r>
          </a:p>
        </p:txBody>
      </p:sp>
      <p:sp>
        <p:nvSpPr>
          <p:cNvPr id="7" name="Date Placeholder 6"/>
          <p:cNvSpPr>
            <a:spLocks noGrp="1"/>
          </p:cNvSpPr>
          <p:nvPr>
            <p:ph type="dt" sz="half" idx="10"/>
          </p:nvPr>
        </p:nvSpPr>
        <p:spPr/>
        <p:txBody>
          <a:bodyPr/>
          <a:lstStyle/>
          <a:p>
            <a:fld id="{4F7D4976-E339-4826-83B7-FBD03F55ECF8}" type="datetimeFigureOut">
              <a:rPr lang="en-US" dirty="0"/>
              <a:t>10/2/22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8A7A6979-0714-4377-B894-6BE4C2D6E202}" type="slidenum">
              <a:rPr lang="en-US" dirty="0"/>
              <a:t>‹#›</a:t>
            </a:fld>
            <a:endParaRPr lang="en-US" dirty="0"/>
          </a:p>
        </p:txBody>
      </p:sp>
      <p:sp>
        <p:nvSpPr>
          <p:cNvPr id="10" name="Title 9"/>
          <p:cNvSpPr>
            <a:spLocks noGrp="1"/>
          </p:cNvSpPr>
          <p:nvPr>
            <p:ph type="title"/>
          </p:nvPr>
        </p:nvSpPr>
        <p:spPr/>
        <p:txBody>
          <a:bodyPr/>
          <a:lstStyle/>
          <a:p>
            <a:r>
              <a:rPr lang="cs-CZ"/>
              <a:t>Kliknutím lze upravit styl.</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cs-CZ"/>
              <a:t>Kliknutím lze upravit styl.</a:t>
            </a:r>
            <a:endParaRPr lang="en-US" dirty="0"/>
          </a:p>
        </p:txBody>
      </p:sp>
      <p:sp>
        <p:nvSpPr>
          <p:cNvPr id="3" name="Date Placeholder 2"/>
          <p:cNvSpPr>
            <a:spLocks noGrp="1"/>
          </p:cNvSpPr>
          <p:nvPr>
            <p:ph type="dt" sz="half" idx="10"/>
          </p:nvPr>
        </p:nvSpPr>
        <p:spPr/>
        <p:txBody>
          <a:bodyPr/>
          <a:lstStyle/>
          <a:p>
            <a:fld id="{E1037C31-9E7A-4F99-8774-A0E530DE1A42}" type="datetimeFigureOut">
              <a:rPr lang="en-US" dirty="0"/>
              <a:t>10/2/22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278504F-A551-4DE0-9316-4DCD1D8CC752}" type="datetimeFigureOut">
              <a:rPr lang="en-US" dirty="0"/>
              <a:t>10/2/22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6" name="Rectangle 25"/>
          <p:cNvSpPr/>
          <p:nvPr/>
        </p:nvSpPr>
        <p:spPr>
          <a:xfrm>
            <a:off x="0" y="0"/>
            <a:ext cx="6096000"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4672" y="2243828"/>
            <a:ext cx="4486656" cy="1141497"/>
          </a:xfrm>
          <a:solidFill>
            <a:srgbClr val="FFFFFF"/>
          </a:solidFill>
          <a:ln>
            <a:solidFill>
              <a:srgbClr val="404040"/>
            </a:solidFill>
          </a:ln>
        </p:spPr>
        <p:txBody>
          <a:bodyPr anchor="ctr" anchorCtr="1">
            <a:normAutofit/>
          </a:bodyPr>
          <a:lstStyle>
            <a:lvl1pPr>
              <a:defRPr sz="2200">
                <a:solidFill>
                  <a:srgbClr val="262626"/>
                </a:solidFill>
              </a:defRPr>
            </a:lvl1pPr>
          </a:lstStyle>
          <a:p>
            <a:r>
              <a:rPr lang="cs-CZ"/>
              <a:t>Kliknutím lze upravit styl.</a:t>
            </a:r>
            <a:endParaRPr lang="en-US" dirty="0"/>
          </a:p>
        </p:txBody>
      </p:sp>
      <p:sp>
        <p:nvSpPr>
          <p:cNvPr id="3" name="Content Placeholder 2"/>
          <p:cNvSpPr>
            <a:spLocks noGrp="1"/>
          </p:cNvSpPr>
          <p:nvPr>
            <p:ph idx="1"/>
          </p:nvPr>
        </p:nvSpPr>
        <p:spPr>
          <a:xfrm>
            <a:off x="6736080" y="804672"/>
            <a:ext cx="4815840" cy="5248656"/>
          </a:xfrm>
        </p:spPr>
        <p:txBody>
          <a:bodyPr>
            <a:normAutofit/>
          </a:bodyPr>
          <a:lstStyle>
            <a:lvl1pPr>
              <a:defRPr sz="1900">
                <a:solidFill>
                  <a:schemeClr val="tx1"/>
                </a:solidFill>
              </a:defRPr>
            </a:lvl1pPr>
            <a:lvl2pPr>
              <a:defRPr sz="1600">
                <a:solidFill>
                  <a:schemeClr val="tx1"/>
                </a:solidFill>
              </a:defRPr>
            </a:lvl2pPr>
            <a:lvl3pPr>
              <a:defRPr sz="1600">
                <a:solidFill>
                  <a:schemeClr val="tx1"/>
                </a:solidFill>
              </a:defRPr>
            </a:lvl3pPr>
            <a:lvl4pPr>
              <a:defRPr sz="1600">
                <a:solidFill>
                  <a:schemeClr val="tx1"/>
                </a:solidFill>
              </a:defRPr>
            </a:lvl4pPr>
            <a:lvl5pPr>
              <a:defRPr sz="1600">
                <a:solidFill>
                  <a:schemeClr val="tx1"/>
                </a:solidFill>
              </a:defRPr>
            </a:lvl5pPr>
            <a:lvl6pPr>
              <a:defRPr sz="1600"/>
            </a:lvl6pPr>
            <a:lvl7pPr>
              <a:defRPr sz="1600"/>
            </a:lvl7pPr>
            <a:lvl8pPr>
              <a:defRPr sz="1600"/>
            </a:lvl8pPr>
            <a:lvl9pPr>
              <a:defRPr sz="1600"/>
            </a:lvl9pPr>
          </a:lstStyle>
          <a:p>
            <a:pPr lvl="0"/>
            <a:r>
              <a:rPr lang="cs-CZ"/>
              <a:t>Upravte styly předlohy textu.</a:t>
            </a:r>
          </a:p>
          <a:p>
            <a:pPr lvl="1"/>
            <a:r>
              <a:rPr lang="cs-CZ"/>
              <a:t>Druhá úroveň</a:t>
            </a:r>
          </a:p>
          <a:p>
            <a:pPr lvl="2"/>
            <a:r>
              <a:rPr lang="cs-CZ"/>
              <a:t>Třetí úroveň</a:t>
            </a:r>
          </a:p>
          <a:p>
            <a:pPr lvl="3"/>
            <a:r>
              <a:rPr lang="cs-CZ"/>
              <a:t>Čtvrtá úroveň</a:t>
            </a:r>
          </a:p>
          <a:p>
            <a:pPr lvl="4"/>
            <a:r>
              <a:rPr lang="cs-CZ"/>
              <a:t>Pátá úroveň</a:t>
            </a:r>
            <a:endParaRPr lang="en-US" dirty="0"/>
          </a:p>
        </p:txBody>
      </p:sp>
      <p:sp>
        <p:nvSpPr>
          <p:cNvPr id="4" name="Text Placeholder 3"/>
          <p:cNvSpPr>
            <a:spLocks noGrp="1"/>
          </p:cNvSpPr>
          <p:nvPr>
            <p:ph type="body" sz="half" idx="2"/>
          </p:nvPr>
        </p:nvSpPr>
        <p:spPr>
          <a:xfrm>
            <a:off x="1115568" y="3549918"/>
            <a:ext cx="3794760" cy="2194036"/>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9" name="Date Placeholder 8"/>
          <p:cNvSpPr>
            <a:spLocks noGrp="1"/>
          </p:cNvSpPr>
          <p:nvPr>
            <p:ph type="dt" sz="half" idx="10"/>
          </p:nvPr>
        </p:nvSpPr>
        <p:spPr/>
        <p:txBody>
          <a:bodyPr/>
          <a:lstStyle/>
          <a:p>
            <a:fld id="{D1BE4249-C0D0-4B06-8692-E8BB871AF643}" type="datetimeFigureOut">
              <a:rPr lang="en-US" dirty="0"/>
              <a:t>10/2/22</a:t>
            </a:fld>
            <a:endParaRPr lang="en-US" dirty="0"/>
          </a:p>
        </p:txBody>
      </p:sp>
      <p:sp>
        <p:nvSpPr>
          <p:cNvPr id="10" name="Footer Placeholder 9"/>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1" name="Slide Number Placeholder 10"/>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18" name="Rectangle 17"/>
          <p:cNvSpPr/>
          <p:nvPr/>
        </p:nvSpPr>
        <p:spPr>
          <a:xfrm>
            <a:off x="0" y="0"/>
            <a:ext cx="6095999" cy="68580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bwMode="blackWhite">
          <a:xfrm>
            <a:off x="808523" y="2243828"/>
            <a:ext cx="4494998" cy="1134640"/>
          </a:xfrm>
          <a:solidFill>
            <a:srgbClr val="FFFFFF"/>
          </a:solidFill>
          <a:ln>
            <a:solidFill>
              <a:srgbClr val="404040"/>
            </a:solidFill>
          </a:ln>
        </p:spPr>
        <p:txBody>
          <a:bodyPr anchor="ctr" anchorCtr="1">
            <a:noAutofit/>
          </a:bodyPr>
          <a:lstStyle>
            <a:lvl1pPr>
              <a:defRPr sz="2200">
                <a:solidFill>
                  <a:srgbClr val="262626"/>
                </a:solidFill>
              </a:defRPr>
            </a:lvl1pPr>
          </a:lstStyle>
          <a:p>
            <a:r>
              <a:rPr lang="cs-CZ"/>
              <a:t>Kliknutím lze upravit styl.</a:t>
            </a:r>
            <a:endParaRPr lang="en-US" dirty="0"/>
          </a:p>
        </p:txBody>
      </p:sp>
      <p:sp>
        <p:nvSpPr>
          <p:cNvPr id="3" name="Picture Placeholder 2"/>
          <p:cNvSpPr>
            <a:spLocks noGrp="1" noChangeAspect="1"/>
          </p:cNvSpPr>
          <p:nvPr>
            <p:ph type="pic" idx="1"/>
          </p:nvPr>
        </p:nvSpPr>
        <p:spPr>
          <a:xfrm>
            <a:off x="6095999" y="0"/>
            <a:ext cx="6102097" cy="6858000"/>
          </a:xfrm>
          <a:solidFill>
            <a:schemeClr val="bg1">
              <a:lumMod val="75000"/>
            </a:schemeClr>
          </a:solidFill>
        </p:spPr>
        <p:txBody>
          <a:bodyPr anchor="t"/>
          <a:lstStyle>
            <a:lvl1pPr marL="0" indent="0">
              <a:buNone/>
              <a:defRPr sz="3200">
                <a:solidFill>
                  <a:schemeClr val="bg1">
                    <a:lumMod val="85000"/>
                    <a:lumOff val="15000"/>
                  </a:schemeClr>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cs-CZ"/>
              <a:t>Kliknutím na ikonu přidáte obrázek.</a:t>
            </a:r>
            <a:endParaRPr lang="en-US" dirty="0"/>
          </a:p>
        </p:txBody>
      </p:sp>
      <p:sp>
        <p:nvSpPr>
          <p:cNvPr id="4" name="Text Placeholder 3"/>
          <p:cNvSpPr>
            <a:spLocks noGrp="1"/>
          </p:cNvSpPr>
          <p:nvPr>
            <p:ph type="body" sz="half" idx="2"/>
          </p:nvPr>
        </p:nvSpPr>
        <p:spPr>
          <a:xfrm>
            <a:off x="1115568" y="3549918"/>
            <a:ext cx="3794760" cy="2194037"/>
          </a:xfrm>
        </p:spPr>
        <p:txBody>
          <a:bodyPr anchor="t" anchorCtr="1">
            <a:normAutofit/>
          </a:bodyPr>
          <a:lstStyle>
            <a:lvl1pPr marL="0" indent="0" algn="ctr">
              <a:buNone/>
              <a:defRPr sz="1500">
                <a:solidFill>
                  <a:srgbClr val="FFFFFF"/>
                </a:solidFill>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cs-CZ"/>
              <a:t>Upravte styly předlohy textu.</a:t>
            </a:r>
          </a:p>
        </p:txBody>
      </p:sp>
      <p:sp>
        <p:nvSpPr>
          <p:cNvPr id="8" name="Date Placeholder 7"/>
          <p:cNvSpPr>
            <a:spLocks noGrp="1"/>
          </p:cNvSpPr>
          <p:nvPr>
            <p:ph type="dt" sz="half" idx="10"/>
          </p:nvPr>
        </p:nvSpPr>
        <p:spPr/>
        <p:txBody>
          <a:bodyPr/>
          <a:lstStyle>
            <a:lvl1pPr>
              <a:defRPr>
                <a:solidFill>
                  <a:srgbClr val="FFFFFF"/>
                </a:solidFill>
                <a:effectLst>
                  <a:outerShdw blurRad="50800" dist="38100" dir="2700000" algn="tl" rotWithShape="0">
                    <a:prstClr val="black">
                      <a:alpha val="43000"/>
                    </a:prstClr>
                  </a:outerShdw>
                </a:effectLst>
              </a:defRPr>
            </a:lvl1pPr>
          </a:lstStyle>
          <a:p>
            <a:fld id="{042B0DB6-F5C7-45FB-8CF3-31B45F9C2DAC}" type="datetimeFigureOut">
              <a:rPr lang="en-US" dirty="0"/>
              <a:t>10/2/22</a:t>
            </a:fld>
            <a:endParaRPr lang="en-US" dirty="0"/>
          </a:p>
        </p:txBody>
      </p:sp>
      <p:sp>
        <p:nvSpPr>
          <p:cNvPr id="9" name="Footer Placeholder 8"/>
          <p:cNvSpPr>
            <a:spLocks noGrp="1"/>
          </p:cNvSpPr>
          <p:nvPr>
            <p:ph type="ftr" sz="quarter" idx="11"/>
          </p:nvPr>
        </p:nvSpPr>
        <p:spPr>
          <a:xfrm>
            <a:off x="804672" y="6236208"/>
            <a:ext cx="5124797" cy="320040"/>
          </a:xfrm>
        </p:spPr>
        <p:txBody>
          <a:bodyPr/>
          <a:lstStyle>
            <a:lvl1pPr>
              <a:defRPr>
                <a:solidFill>
                  <a:srgbClr val="FFFFFF">
                    <a:alpha val="70000"/>
                  </a:srgbClr>
                </a:solidFill>
              </a:defRPr>
            </a:lvl1pPr>
          </a:lstStyle>
          <a:p>
            <a:endParaRPr lang="en-US" dirty="0"/>
          </a:p>
        </p:txBody>
      </p:sp>
      <p:sp>
        <p:nvSpPr>
          <p:cNvPr id="10" name="Slide Number Placeholder 9"/>
          <p:cNvSpPr>
            <a:spLocks noGrp="1"/>
          </p:cNvSpPr>
          <p:nvPr>
            <p:ph type="sldNum" sz="quarter" idx="12"/>
          </p:nvPr>
        </p:nvSpPr>
        <p:spPr/>
        <p:txBody>
          <a:bodyPr/>
          <a:lstStyle/>
          <a:p>
            <a:fld id="{8A7A6979-0714-4377-B894-6BE4C2D6E202}"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lumMod val="95000"/>
          </a:schemeClr>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bwMode="black">
          <a:xfrm>
            <a:off x="2231136" y="964692"/>
            <a:ext cx="7729728" cy="1188720"/>
          </a:xfrm>
          <a:prstGeom prst="rect">
            <a:avLst/>
          </a:prstGeom>
          <a:solidFill>
            <a:srgbClr val="FFFFFF"/>
          </a:solidFill>
          <a:ln w="31750" cap="sq">
            <a:solidFill>
              <a:srgbClr val="404040"/>
            </a:solidFill>
            <a:miter lim="800000"/>
          </a:ln>
        </p:spPr>
        <p:txBody>
          <a:bodyPr vert="horz" lIns="182880" tIns="182880" rIns="182880" bIns="182880" rtlCol="0" anchor="ctr">
            <a:normAutofit/>
          </a:bodyPr>
          <a:lstStyle/>
          <a:p>
            <a:r>
              <a:rPr lang="cs-CZ"/>
              <a:t>Kliknutím lze upravit styl.</a:t>
            </a:r>
            <a:endParaRPr lang="en-US" dirty="0"/>
          </a:p>
        </p:txBody>
      </p:sp>
      <p:sp>
        <p:nvSpPr>
          <p:cNvPr id="3" name="Text Placeholder 2"/>
          <p:cNvSpPr>
            <a:spLocks noGrp="1"/>
          </p:cNvSpPr>
          <p:nvPr>
            <p:ph type="body" idx="1"/>
          </p:nvPr>
        </p:nvSpPr>
        <p:spPr>
          <a:xfrm>
            <a:off x="2231136" y="2638044"/>
            <a:ext cx="7729728" cy="3101983"/>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821429" y="6238816"/>
            <a:ext cx="2753746" cy="323968"/>
          </a:xfrm>
          <a:prstGeom prst="rect">
            <a:avLst/>
          </a:prstGeom>
        </p:spPr>
        <p:txBody>
          <a:bodyPr vert="horz" lIns="91440" tIns="45720" rIns="91440" bIns="45720" rtlCol="0" anchor="ctr"/>
          <a:lstStyle>
            <a:lvl1pPr algn="r">
              <a:defRPr sz="1050">
                <a:solidFill>
                  <a:schemeClr val="tx1">
                    <a:alpha val="70000"/>
                  </a:schemeClr>
                </a:solidFill>
              </a:defRPr>
            </a:lvl1pPr>
          </a:lstStyle>
          <a:p>
            <a:fld id="{1160EA64-D806-43AC-9DF2-F8C432F32B4C}" type="datetimeFigureOut">
              <a:rPr lang="en-US" dirty="0"/>
              <a:t>10/2/22</a:t>
            </a:fld>
            <a:endParaRPr lang="en-US" dirty="0"/>
          </a:p>
        </p:txBody>
      </p:sp>
      <p:sp>
        <p:nvSpPr>
          <p:cNvPr id="5" name="Footer Placeholder 4"/>
          <p:cNvSpPr>
            <a:spLocks noGrp="1"/>
          </p:cNvSpPr>
          <p:nvPr>
            <p:ph type="ftr" sz="quarter" idx="3"/>
          </p:nvPr>
        </p:nvSpPr>
        <p:spPr>
          <a:xfrm>
            <a:off x="1600200" y="6236208"/>
            <a:ext cx="5901189" cy="320040"/>
          </a:xfrm>
          <a:prstGeom prst="rect">
            <a:avLst/>
          </a:prstGeom>
        </p:spPr>
        <p:txBody>
          <a:bodyPr vert="horz" lIns="91440" tIns="45720" rIns="91440" bIns="45720" rtlCol="0" anchor="ctr"/>
          <a:lstStyle>
            <a:lvl1pPr algn="l">
              <a:defRPr sz="1050">
                <a:solidFill>
                  <a:schemeClr val="tx1">
                    <a:alpha val="70000"/>
                  </a:schemeClr>
                </a:solidFill>
              </a:defRPr>
            </a:lvl1pPr>
          </a:lstStyle>
          <a:p>
            <a:endParaRPr lang="en-US" dirty="0"/>
          </a:p>
        </p:txBody>
      </p:sp>
      <p:sp>
        <p:nvSpPr>
          <p:cNvPr id="6" name="Slide Number Placeholder 5"/>
          <p:cNvSpPr>
            <a:spLocks noGrp="1"/>
          </p:cNvSpPr>
          <p:nvPr>
            <p:ph type="sldNum" sz="quarter" idx="4"/>
          </p:nvPr>
        </p:nvSpPr>
        <p:spPr>
          <a:xfrm>
            <a:off x="10758922" y="6217920"/>
            <a:ext cx="365760" cy="365760"/>
          </a:xfrm>
          <a:prstGeom prst="ellipse">
            <a:avLst/>
          </a:prstGeom>
          <a:solidFill>
            <a:srgbClr val="1D1D1D">
              <a:alpha val="70000"/>
            </a:srgbClr>
          </a:solidFill>
        </p:spPr>
        <p:txBody>
          <a:bodyPr vert="horz" lIns="18288" tIns="45720" rIns="18288" bIns="45720" rtlCol="0" anchor="ctr">
            <a:noAutofit/>
          </a:bodyPr>
          <a:lstStyle>
            <a:lvl1pPr algn="ctr">
              <a:defRPr sz="1100" spc="0" baseline="0">
                <a:solidFill>
                  <a:srgbClr val="FFFFFF"/>
                </a:solidFill>
              </a:defRPr>
            </a:lvl1pPr>
          </a:lstStyle>
          <a:p>
            <a:fld id="{8A7A6979-0714-4377-B894-6BE4C2D6E202}"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defTabSz="914400" rtl="0" eaLnBrk="1" latinLnBrk="0" hangingPunct="1">
        <a:lnSpc>
          <a:spcPct val="90000"/>
        </a:lnSpc>
        <a:spcBef>
          <a:spcPct val="0"/>
        </a:spcBef>
        <a:buNone/>
        <a:defRPr sz="2800" kern="1200" cap="all" spc="200" baseline="0">
          <a:solidFill>
            <a:srgbClr val="262626"/>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lstStyle/>
          <a:p>
            <a:r>
              <a:rPr lang="en-GB" dirty="0" err="1"/>
              <a:t>Evropské</a:t>
            </a:r>
            <a:r>
              <a:rPr lang="en-GB" dirty="0"/>
              <a:t> </a:t>
            </a:r>
            <a:r>
              <a:rPr lang="en-GB" dirty="0" err="1"/>
              <a:t>hospodářské</a:t>
            </a:r>
            <a:r>
              <a:rPr lang="en-GB" dirty="0"/>
              <a:t> </a:t>
            </a:r>
            <a:r>
              <a:rPr lang="en-GB" dirty="0" err="1"/>
              <a:t>právo</a:t>
            </a:r>
            <a:endParaRPr lang="en-GB" dirty="0"/>
          </a:p>
        </p:txBody>
      </p:sp>
      <p:sp>
        <p:nvSpPr>
          <p:cNvPr id="3" name="Podnadpis 2"/>
          <p:cNvSpPr>
            <a:spLocks noGrp="1"/>
          </p:cNvSpPr>
          <p:nvPr>
            <p:ph type="subTitle" idx="1"/>
          </p:nvPr>
        </p:nvSpPr>
        <p:spPr/>
        <p:txBody>
          <a:bodyPr/>
          <a:lstStyle/>
          <a:p>
            <a:r>
              <a:rPr lang="en-GB" dirty="0" err="1"/>
              <a:t>Základy</a:t>
            </a:r>
            <a:r>
              <a:rPr lang="en-GB" dirty="0"/>
              <a:t> EEA agreement</a:t>
            </a:r>
          </a:p>
        </p:txBody>
      </p:sp>
    </p:spTree>
    <p:extLst>
      <p:ext uri="{BB962C8B-B14F-4D97-AF65-F5344CB8AC3E}">
        <p14:creationId xmlns:p14="http://schemas.microsoft.com/office/powerpoint/2010/main" val="21920361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Aplikace</a:t>
            </a:r>
            <a:r>
              <a:rPr lang="en-GB" dirty="0"/>
              <a:t> </a:t>
            </a:r>
            <a:r>
              <a:rPr lang="en-GB" dirty="0" err="1"/>
              <a:t>právních</a:t>
            </a:r>
            <a:r>
              <a:rPr lang="en-GB" dirty="0"/>
              <a:t> </a:t>
            </a:r>
            <a:r>
              <a:rPr lang="en-GB" dirty="0" err="1"/>
              <a:t>norem</a:t>
            </a:r>
            <a:endParaRPr lang="en-GB" dirty="0"/>
          </a:p>
        </p:txBody>
      </p:sp>
      <p:sp>
        <p:nvSpPr>
          <p:cNvPr id="3" name="Zástupný symbol pro obsah 2"/>
          <p:cNvSpPr>
            <a:spLocks noGrp="1"/>
          </p:cNvSpPr>
          <p:nvPr>
            <p:ph idx="1"/>
          </p:nvPr>
        </p:nvSpPr>
        <p:spPr/>
        <p:txBody>
          <a:bodyPr/>
          <a:lstStyle/>
          <a:p>
            <a:pPr marL="0" indent="0">
              <a:buNone/>
            </a:pPr>
            <a:r>
              <a:rPr lang="en-GB" dirty="0"/>
              <a:t>JC </a:t>
            </a:r>
            <a:r>
              <a:rPr lang="en-GB" dirty="0" err="1"/>
              <a:t>Rozhodnutí</a:t>
            </a:r>
            <a:r>
              <a:rPr lang="en-GB" dirty="0"/>
              <a:t> o </a:t>
            </a:r>
            <a:r>
              <a:rPr lang="en-GB" dirty="0" err="1"/>
              <a:t>schválení</a:t>
            </a:r>
            <a:r>
              <a:rPr lang="en-GB" dirty="0"/>
              <a:t> -&gt; </a:t>
            </a:r>
            <a:r>
              <a:rPr lang="en-GB" dirty="0" err="1"/>
              <a:t>začlenění</a:t>
            </a:r>
            <a:r>
              <a:rPr lang="en-GB" dirty="0"/>
              <a:t> do </a:t>
            </a:r>
            <a:r>
              <a:rPr lang="en-GB" dirty="0" err="1"/>
              <a:t>dohody</a:t>
            </a:r>
            <a:r>
              <a:rPr lang="en-GB" dirty="0"/>
              <a:t> -&gt; </a:t>
            </a:r>
            <a:r>
              <a:rPr lang="en-GB" dirty="0" err="1"/>
              <a:t>provedené</a:t>
            </a:r>
            <a:r>
              <a:rPr lang="en-GB" dirty="0"/>
              <a:t> v </a:t>
            </a:r>
            <a:r>
              <a:rPr lang="en-GB" dirty="0" err="1"/>
              <a:t>národních</a:t>
            </a:r>
            <a:r>
              <a:rPr lang="en-GB" dirty="0"/>
              <a:t> </a:t>
            </a:r>
            <a:r>
              <a:rPr lang="en-GB" dirty="0" err="1"/>
              <a:t>právních</a:t>
            </a:r>
            <a:r>
              <a:rPr lang="en-GB" dirty="0"/>
              <a:t> </a:t>
            </a:r>
            <a:r>
              <a:rPr lang="en-GB" dirty="0" err="1"/>
              <a:t>řádech</a:t>
            </a:r>
            <a:r>
              <a:rPr lang="en-GB" dirty="0"/>
              <a:t> (</a:t>
            </a:r>
            <a:r>
              <a:rPr lang="en-GB" dirty="0" err="1"/>
              <a:t>kromě</a:t>
            </a:r>
            <a:r>
              <a:rPr lang="en-GB" dirty="0"/>
              <a:t> </a:t>
            </a:r>
            <a:r>
              <a:rPr lang="en-GB" dirty="0" err="1"/>
              <a:t>některých</a:t>
            </a:r>
            <a:r>
              <a:rPr lang="en-GB" dirty="0"/>
              <a:t> </a:t>
            </a:r>
            <a:r>
              <a:rPr lang="en-GB" dirty="0" err="1"/>
              <a:t>výjimek</a:t>
            </a:r>
            <a:r>
              <a:rPr lang="en-GB" dirty="0"/>
              <a:t>, </a:t>
            </a:r>
            <a:r>
              <a:rPr lang="en-GB" dirty="0" err="1"/>
              <a:t>které</a:t>
            </a:r>
            <a:r>
              <a:rPr lang="en-GB" dirty="0"/>
              <a:t> se </a:t>
            </a:r>
            <a:r>
              <a:rPr lang="en-GB" dirty="0" err="1"/>
              <a:t>stávají</a:t>
            </a:r>
            <a:r>
              <a:rPr lang="en-GB" dirty="0"/>
              <a:t> </a:t>
            </a:r>
            <a:r>
              <a:rPr lang="en-GB" dirty="0" err="1"/>
              <a:t>součástí</a:t>
            </a:r>
            <a:r>
              <a:rPr lang="en-GB" dirty="0"/>
              <a:t> </a:t>
            </a:r>
            <a:r>
              <a:rPr lang="en-GB" dirty="0" err="1"/>
              <a:t>národního</a:t>
            </a:r>
            <a:r>
              <a:rPr lang="en-GB" dirty="0"/>
              <a:t> </a:t>
            </a:r>
            <a:r>
              <a:rPr lang="en-GB" dirty="0" err="1"/>
              <a:t>práva</a:t>
            </a:r>
            <a:r>
              <a:rPr lang="en-GB" dirty="0"/>
              <a:t> </a:t>
            </a:r>
            <a:r>
              <a:rPr lang="en-GB" dirty="0" err="1"/>
              <a:t>ihned</a:t>
            </a:r>
            <a:r>
              <a:rPr lang="en-GB" dirty="0"/>
              <a:t>) </a:t>
            </a:r>
          </a:p>
          <a:p>
            <a:pPr>
              <a:buFontTx/>
              <a:buChar char="-"/>
            </a:pPr>
            <a:r>
              <a:rPr lang="en-GB" dirty="0" err="1"/>
              <a:t>buď</a:t>
            </a:r>
            <a:r>
              <a:rPr lang="en-GB" dirty="0"/>
              <a:t> </a:t>
            </a:r>
            <a:r>
              <a:rPr lang="en-GB" dirty="0" err="1"/>
              <a:t>rozhodnutím</a:t>
            </a:r>
            <a:r>
              <a:rPr lang="en-GB" dirty="0"/>
              <a:t> </a:t>
            </a:r>
            <a:r>
              <a:rPr lang="en-GB" dirty="0" err="1"/>
              <a:t>vlády</a:t>
            </a:r>
            <a:r>
              <a:rPr lang="en-GB" dirty="0"/>
              <a:t>, </a:t>
            </a:r>
          </a:p>
          <a:p>
            <a:pPr>
              <a:buFontTx/>
              <a:buChar char="-"/>
            </a:pPr>
            <a:r>
              <a:rPr lang="en-GB" dirty="0" err="1"/>
              <a:t>nebo</a:t>
            </a:r>
            <a:r>
              <a:rPr lang="en-GB" dirty="0"/>
              <a:t> </a:t>
            </a:r>
            <a:r>
              <a:rPr lang="en-GB" dirty="0" err="1"/>
              <a:t>může</a:t>
            </a:r>
            <a:r>
              <a:rPr lang="en-GB" dirty="0"/>
              <a:t> </a:t>
            </a:r>
            <a:r>
              <a:rPr lang="en-GB" dirty="0" err="1"/>
              <a:t>být</a:t>
            </a:r>
            <a:r>
              <a:rPr lang="en-GB" dirty="0"/>
              <a:t> </a:t>
            </a:r>
            <a:r>
              <a:rPr lang="en-GB" dirty="0" err="1"/>
              <a:t>vyžadován</a:t>
            </a:r>
            <a:r>
              <a:rPr lang="en-GB" dirty="0"/>
              <a:t> </a:t>
            </a:r>
            <a:r>
              <a:rPr lang="en-GB" dirty="0" err="1"/>
              <a:t>souhlas</a:t>
            </a:r>
            <a:r>
              <a:rPr lang="en-GB" dirty="0"/>
              <a:t> </a:t>
            </a:r>
            <a:r>
              <a:rPr lang="en-GB" dirty="0" err="1"/>
              <a:t>parlamentu</a:t>
            </a:r>
            <a:r>
              <a:rPr lang="en-GB" dirty="0"/>
              <a:t>. </a:t>
            </a:r>
          </a:p>
          <a:p>
            <a:pPr>
              <a:buFontTx/>
              <a:buChar char="-"/>
            </a:pPr>
            <a:r>
              <a:rPr lang="en-GB" dirty="0"/>
              <a:t>Toto </a:t>
            </a:r>
            <a:r>
              <a:rPr lang="en-GB" dirty="0" err="1"/>
              <a:t>provedení</a:t>
            </a:r>
            <a:r>
              <a:rPr lang="en-GB" dirty="0"/>
              <a:t> </a:t>
            </a:r>
            <a:r>
              <a:rPr lang="en-GB" dirty="0" err="1"/>
              <a:t>předpisů</a:t>
            </a:r>
            <a:r>
              <a:rPr lang="en-GB" dirty="0"/>
              <a:t> v </a:t>
            </a:r>
            <a:r>
              <a:rPr lang="en-GB" dirty="0" err="1"/>
              <a:t>právu</a:t>
            </a:r>
            <a:r>
              <a:rPr lang="en-GB" dirty="0"/>
              <a:t> </a:t>
            </a:r>
            <a:r>
              <a:rPr lang="en-GB" dirty="0" err="1"/>
              <a:t>dané</a:t>
            </a:r>
            <a:r>
              <a:rPr lang="en-GB" dirty="0"/>
              <a:t> </a:t>
            </a:r>
            <a:r>
              <a:rPr lang="en-GB" dirty="0" err="1"/>
              <a:t>země</a:t>
            </a:r>
            <a:r>
              <a:rPr lang="en-GB" dirty="0"/>
              <a:t> </a:t>
            </a:r>
            <a:r>
              <a:rPr lang="en-GB" dirty="0" err="1"/>
              <a:t>je</a:t>
            </a:r>
            <a:r>
              <a:rPr lang="en-GB" dirty="0"/>
              <a:t> </a:t>
            </a:r>
            <a:r>
              <a:rPr lang="en-GB" dirty="0" err="1"/>
              <a:t>formální</a:t>
            </a:r>
            <a:r>
              <a:rPr lang="en-GB" dirty="0"/>
              <a:t> </a:t>
            </a:r>
            <a:r>
              <a:rPr lang="en-GB" dirty="0" err="1"/>
              <a:t>povahy</a:t>
            </a:r>
            <a:r>
              <a:rPr lang="en-GB" dirty="0"/>
              <a:t> a </a:t>
            </a:r>
            <a:r>
              <a:rPr lang="en-GB" dirty="0" err="1"/>
              <a:t>akty</a:t>
            </a:r>
            <a:r>
              <a:rPr lang="en-GB" dirty="0"/>
              <a:t> </a:t>
            </a:r>
            <a:r>
              <a:rPr lang="en-GB" dirty="0" err="1"/>
              <a:t>lze</a:t>
            </a:r>
            <a:r>
              <a:rPr lang="en-GB" dirty="0"/>
              <a:t> v </a:t>
            </a:r>
            <a:r>
              <a:rPr lang="en-GB" dirty="0" err="1"/>
              <a:t>této</a:t>
            </a:r>
            <a:r>
              <a:rPr lang="en-GB" dirty="0"/>
              <a:t> </a:t>
            </a:r>
            <a:r>
              <a:rPr lang="en-GB" dirty="0" err="1"/>
              <a:t>fázi</a:t>
            </a:r>
            <a:r>
              <a:rPr lang="en-GB" dirty="0"/>
              <a:t> </a:t>
            </a:r>
            <a:r>
              <a:rPr lang="en-GB" dirty="0" err="1"/>
              <a:t>upravovat</a:t>
            </a:r>
            <a:r>
              <a:rPr lang="en-GB" dirty="0"/>
              <a:t> </a:t>
            </a:r>
            <a:r>
              <a:rPr lang="en-GB" dirty="0" err="1"/>
              <a:t>pouze</a:t>
            </a:r>
            <a:r>
              <a:rPr lang="en-GB" dirty="0"/>
              <a:t> </a:t>
            </a:r>
            <a:r>
              <a:rPr lang="en-GB" dirty="0" err="1"/>
              <a:t>po</a:t>
            </a:r>
            <a:r>
              <a:rPr lang="en-GB" dirty="0"/>
              <a:t> </a:t>
            </a:r>
            <a:r>
              <a:rPr lang="en-GB" dirty="0" err="1"/>
              <a:t>technické</a:t>
            </a:r>
            <a:r>
              <a:rPr lang="en-GB" dirty="0"/>
              <a:t> </a:t>
            </a:r>
            <a:r>
              <a:rPr lang="en-GB" dirty="0" err="1"/>
              <a:t>stránce</a:t>
            </a:r>
            <a:r>
              <a:rPr lang="en-GB" dirty="0"/>
              <a:t>. </a:t>
            </a:r>
          </a:p>
          <a:p>
            <a:pPr marL="0" indent="0">
              <a:buNone/>
            </a:pPr>
            <a:r>
              <a:rPr lang="en-GB" dirty="0" err="1"/>
              <a:t>Existují</a:t>
            </a:r>
            <a:r>
              <a:rPr lang="en-GB" dirty="0"/>
              <a:t> </a:t>
            </a:r>
            <a:r>
              <a:rPr lang="en-GB" dirty="0" err="1"/>
              <a:t>také</a:t>
            </a:r>
            <a:r>
              <a:rPr lang="en-GB" dirty="0"/>
              <a:t> </a:t>
            </a:r>
            <a:r>
              <a:rPr lang="en-GB" dirty="0" err="1"/>
              <a:t>ustanovení</a:t>
            </a:r>
            <a:r>
              <a:rPr lang="en-GB" dirty="0"/>
              <a:t>, </a:t>
            </a:r>
            <a:r>
              <a:rPr lang="en-GB" dirty="0" err="1"/>
              <a:t>podle</a:t>
            </a:r>
            <a:r>
              <a:rPr lang="en-GB" dirty="0"/>
              <a:t> </a:t>
            </a:r>
            <a:r>
              <a:rPr lang="en-GB" dirty="0" err="1"/>
              <a:t>nichž</a:t>
            </a:r>
            <a:r>
              <a:rPr lang="en-GB" dirty="0"/>
              <a:t> by se </a:t>
            </a:r>
            <a:r>
              <a:rPr lang="en-GB" dirty="0" err="1"/>
              <a:t>země</a:t>
            </a:r>
            <a:r>
              <a:rPr lang="en-GB" dirty="0"/>
              <a:t> ESVO </a:t>
            </a:r>
            <a:r>
              <a:rPr lang="en-GB" dirty="0" err="1"/>
              <a:t>měly</a:t>
            </a:r>
            <a:r>
              <a:rPr lang="en-GB" dirty="0"/>
              <a:t> </a:t>
            </a:r>
            <a:r>
              <a:rPr lang="en-GB" dirty="0" err="1"/>
              <a:t>podílet</a:t>
            </a:r>
            <a:r>
              <a:rPr lang="en-GB" dirty="0"/>
              <a:t> </a:t>
            </a:r>
            <a:r>
              <a:rPr lang="en-GB" dirty="0" err="1"/>
              <a:t>na</a:t>
            </a:r>
            <a:r>
              <a:rPr lang="en-GB" dirty="0"/>
              <a:t> </a:t>
            </a:r>
            <a:r>
              <a:rPr lang="en-GB" dirty="0" err="1"/>
              <a:t>přípravě</a:t>
            </a:r>
            <a:r>
              <a:rPr lang="en-GB" dirty="0"/>
              <a:t> </a:t>
            </a:r>
            <a:r>
              <a:rPr lang="en-GB" dirty="0" err="1"/>
              <a:t>aktů</a:t>
            </a:r>
            <a:r>
              <a:rPr lang="en-GB" dirty="0"/>
              <a:t> EU.</a:t>
            </a:r>
          </a:p>
        </p:txBody>
      </p:sp>
    </p:spTree>
    <p:extLst>
      <p:ext uri="{BB962C8B-B14F-4D97-AF65-F5344CB8AC3E}">
        <p14:creationId xmlns:p14="http://schemas.microsoft.com/office/powerpoint/2010/main" val="149276318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Dodržování</a:t>
            </a:r>
            <a:r>
              <a:rPr lang="en-GB" dirty="0"/>
              <a:t> </a:t>
            </a:r>
            <a:r>
              <a:rPr lang="en-GB" dirty="0" err="1"/>
              <a:t>předpisů</a:t>
            </a:r>
            <a:r>
              <a:rPr lang="en-GB" dirty="0"/>
              <a:t> a </a:t>
            </a:r>
            <a:r>
              <a:rPr lang="en-GB" dirty="0" err="1"/>
              <a:t>jejich</a:t>
            </a:r>
            <a:r>
              <a:rPr lang="en-GB" dirty="0"/>
              <a:t> </a:t>
            </a:r>
            <a:r>
              <a:rPr lang="en-GB" dirty="0" err="1"/>
              <a:t>sledování</a:t>
            </a:r>
            <a:endParaRPr lang="en-GB" dirty="0"/>
          </a:p>
        </p:txBody>
      </p:sp>
      <p:sp>
        <p:nvSpPr>
          <p:cNvPr id="3" name="Zástupný symbol pro obsah 2"/>
          <p:cNvSpPr>
            <a:spLocks noGrp="1"/>
          </p:cNvSpPr>
          <p:nvPr>
            <p:ph idx="1"/>
          </p:nvPr>
        </p:nvSpPr>
        <p:spPr/>
        <p:txBody>
          <a:bodyPr/>
          <a:lstStyle/>
          <a:p>
            <a:r>
              <a:rPr lang="en-GB" dirty="0" err="1"/>
              <a:t>jejich</a:t>
            </a:r>
            <a:r>
              <a:rPr lang="en-GB" dirty="0"/>
              <a:t> </a:t>
            </a:r>
            <a:r>
              <a:rPr lang="en-GB" dirty="0" err="1"/>
              <a:t>provádění</a:t>
            </a:r>
            <a:r>
              <a:rPr lang="en-GB" dirty="0"/>
              <a:t> a </a:t>
            </a:r>
            <a:r>
              <a:rPr lang="en-GB" dirty="0" err="1"/>
              <a:t>uplatňování</a:t>
            </a:r>
            <a:r>
              <a:rPr lang="en-GB" dirty="0"/>
              <a:t> </a:t>
            </a:r>
            <a:r>
              <a:rPr lang="en-GB" dirty="0" err="1"/>
              <a:t>sleduje</a:t>
            </a:r>
            <a:r>
              <a:rPr lang="en-GB" dirty="0"/>
              <a:t> </a:t>
            </a:r>
            <a:r>
              <a:rPr lang="en-GB" dirty="0" err="1"/>
              <a:t>Kontrolní</a:t>
            </a:r>
            <a:r>
              <a:rPr lang="en-GB" dirty="0"/>
              <a:t> </a:t>
            </a:r>
            <a:r>
              <a:rPr lang="en-GB" dirty="0" err="1"/>
              <a:t>úřad</a:t>
            </a:r>
            <a:r>
              <a:rPr lang="en-GB" dirty="0"/>
              <a:t> ESVO / EFTA Surveillance Authority a </a:t>
            </a:r>
            <a:r>
              <a:rPr lang="en-GB" dirty="0" err="1"/>
              <a:t>Soudní</a:t>
            </a:r>
            <a:r>
              <a:rPr lang="en-GB" dirty="0"/>
              <a:t> </a:t>
            </a:r>
            <a:r>
              <a:rPr lang="en-GB" dirty="0" err="1"/>
              <a:t>dvůr</a:t>
            </a:r>
            <a:r>
              <a:rPr lang="en-GB" dirty="0"/>
              <a:t> ESVO / EFTA Court.</a:t>
            </a:r>
          </a:p>
          <a:p>
            <a:r>
              <a:rPr lang="en-GB" dirty="0"/>
              <a:t> </a:t>
            </a:r>
            <a:r>
              <a:rPr lang="en-GB" dirty="0" err="1"/>
              <a:t>Kontrolní</a:t>
            </a:r>
            <a:r>
              <a:rPr lang="en-GB" dirty="0"/>
              <a:t> </a:t>
            </a:r>
            <a:r>
              <a:rPr lang="en-GB" dirty="0" err="1"/>
              <a:t>úřad</a:t>
            </a:r>
            <a:r>
              <a:rPr lang="en-GB" dirty="0"/>
              <a:t> ESVO </a:t>
            </a:r>
            <a:r>
              <a:rPr lang="en-GB" dirty="0" err="1"/>
              <a:t>vypracovává</a:t>
            </a:r>
            <a:r>
              <a:rPr lang="en-GB" dirty="0"/>
              <a:t> </a:t>
            </a:r>
            <a:r>
              <a:rPr lang="en-GB" dirty="0" err="1"/>
              <a:t>hodnotící</a:t>
            </a:r>
            <a:r>
              <a:rPr lang="en-GB" dirty="0"/>
              <a:t> </a:t>
            </a:r>
            <a:r>
              <a:rPr lang="en-GB" dirty="0" err="1"/>
              <a:t>zprávu</a:t>
            </a:r>
            <a:r>
              <a:rPr lang="en-GB" dirty="0"/>
              <a:t> o </a:t>
            </a:r>
            <a:r>
              <a:rPr lang="en-GB" dirty="0" err="1"/>
              <a:t>vnitřním</a:t>
            </a:r>
            <a:r>
              <a:rPr lang="en-GB" dirty="0"/>
              <a:t> </a:t>
            </a:r>
            <a:r>
              <a:rPr lang="en-GB" dirty="0" err="1"/>
              <a:t>trhu</a:t>
            </a:r>
            <a:r>
              <a:rPr lang="en-GB" dirty="0"/>
              <a:t>, v </a:t>
            </a:r>
            <a:r>
              <a:rPr lang="en-GB" dirty="0" err="1"/>
              <a:t>níž</a:t>
            </a:r>
            <a:r>
              <a:rPr lang="en-GB" dirty="0"/>
              <a:t> </a:t>
            </a:r>
            <a:r>
              <a:rPr lang="en-GB" dirty="0" err="1"/>
              <a:t>sleduje</a:t>
            </a:r>
            <a:r>
              <a:rPr lang="en-GB" dirty="0"/>
              <a:t>, </a:t>
            </a:r>
            <a:r>
              <a:rPr lang="en-GB" dirty="0" err="1"/>
              <a:t>jak</a:t>
            </a:r>
            <a:r>
              <a:rPr lang="en-GB" dirty="0"/>
              <a:t> </a:t>
            </a:r>
            <a:r>
              <a:rPr lang="en-GB" dirty="0" err="1"/>
              <a:t>jednotlivé</a:t>
            </a:r>
            <a:r>
              <a:rPr lang="en-GB" dirty="0"/>
              <a:t> </a:t>
            </a:r>
            <a:r>
              <a:rPr lang="en-GB" dirty="0" err="1"/>
              <a:t>země</a:t>
            </a:r>
            <a:r>
              <a:rPr lang="en-GB" dirty="0"/>
              <a:t> EHP </a:t>
            </a:r>
            <a:r>
              <a:rPr lang="en-GB" dirty="0" err="1"/>
              <a:t>uplatňují</a:t>
            </a:r>
            <a:r>
              <a:rPr lang="en-GB" dirty="0"/>
              <a:t> </a:t>
            </a:r>
            <a:r>
              <a:rPr lang="en-GB" dirty="0" err="1"/>
              <a:t>právní</a:t>
            </a:r>
            <a:r>
              <a:rPr lang="en-GB" dirty="0"/>
              <a:t> </a:t>
            </a:r>
            <a:r>
              <a:rPr lang="en-GB" dirty="0" err="1"/>
              <a:t>předpisy</a:t>
            </a:r>
            <a:r>
              <a:rPr lang="en-GB" dirty="0"/>
              <a:t>.</a:t>
            </a:r>
          </a:p>
        </p:txBody>
      </p:sp>
    </p:spTree>
    <p:extLst>
      <p:ext uri="{BB962C8B-B14F-4D97-AF65-F5344CB8AC3E}">
        <p14:creationId xmlns:p14="http://schemas.microsoft.com/office/powerpoint/2010/main" val="16479523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Úloha</a:t>
            </a:r>
            <a:r>
              <a:rPr lang="en-GB" dirty="0"/>
              <a:t> </a:t>
            </a:r>
            <a:r>
              <a:rPr lang="en-GB" dirty="0" err="1"/>
              <a:t>Parlamentů</a:t>
            </a:r>
            <a:endParaRPr lang="en-GB" dirty="0"/>
          </a:p>
        </p:txBody>
      </p:sp>
      <p:sp>
        <p:nvSpPr>
          <p:cNvPr id="3" name="Zástupný symbol pro obsah 2"/>
          <p:cNvSpPr>
            <a:spLocks noGrp="1"/>
          </p:cNvSpPr>
          <p:nvPr>
            <p:ph idx="1"/>
          </p:nvPr>
        </p:nvSpPr>
        <p:spPr>
          <a:xfrm>
            <a:off x="861237" y="2153412"/>
            <a:ext cx="10154093" cy="4396244"/>
          </a:xfrm>
        </p:spPr>
        <p:txBody>
          <a:bodyPr>
            <a:normAutofit/>
          </a:bodyPr>
          <a:lstStyle/>
          <a:p>
            <a:r>
              <a:rPr lang="en-GB" dirty="0"/>
              <a:t>Na </a:t>
            </a:r>
            <a:r>
              <a:rPr lang="en-GB" dirty="0" err="1"/>
              <a:t>základě</a:t>
            </a:r>
            <a:r>
              <a:rPr lang="en-GB" dirty="0"/>
              <a:t> </a:t>
            </a:r>
            <a:r>
              <a:rPr lang="en-GB" dirty="0" err="1"/>
              <a:t>článku</a:t>
            </a:r>
            <a:r>
              <a:rPr lang="en-GB" dirty="0"/>
              <a:t> 95 </a:t>
            </a:r>
            <a:r>
              <a:rPr lang="en-GB" dirty="0" err="1"/>
              <a:t>této</a:t>
            </a:r>
            <a:r>
              <a:rPr lang="en-GB" dirty="0"/>
              <a:t> </a:t>
            </a:r>
            <a:r>
              <a:rPr lang="en-GB" dirty="0" err="1"/>
              <a:t>dohody</a:t>
            </a:r>
            <a:r>
              <a:rPr lang="en-GB" dirty="0"/>
              <a:t> </a:t>
            </a:r>
            <a:r>
              <a:rPr lang="en-GB" dirty="0" err="1"/>
              <a:t>byl</a:t>
            </a:r>
            <a:r>
              <a:rPr lang="en-GB" dirty="0"/>
              <a:t> </a:t>
            </a:r>
            <a:r>
              <a:rPr lang="en-GB" dirty="0" err="1"/>
              <a:t>zřízen</a:t>
            </a:r>
            <a:r>
              <a:rPr lang="en-GB" dirty="0"/>
              <a:t> </a:t>
            </a:r>
            <a:r>
              <a:rPr lang="en-GB" dirty="0" err="1"/>
              <a:t>Smíšený</a:t>
            </a:r>
            <a:r>
              <a:rPr lang="en-GB" dirty="0"/>
              <a:t> </a:t>
            </a:r>
            <a:r>
              <a:rPr lang="en-GB" dirty="0" err="1"/>
              <a:t>parlamentní</a:t>
            </a:r>
            <a:r>
              <a:rPr lang="en-GB" dirty="0"/>
              <a:t> </a:t>
            </a:r>
            <a:r>
              <a:rPr lang="en-GB" dirty="0" err="1"/>
              <a:t>výbor</a:t>
            </a:r>
            <a:r>
              <a:rPr lang="en-GB" dirty="0"/>
              <a:t> EHP, </a:t>
            </a:r>
            <a:r>
              <a:rPr lang="en-GB" dirty="0" err="1"/>
              <a:t>který</a:t>
            </a:r>
            <a:r>
              <a:rPr lang="en-GB" dirty="0"/>
              <a:t> se </a:t>
            </a:r>
            <a:r>
              <a:rPr lang="en-GB" dirty="0" err="1"/>
              <a:t>schází</a:t>
            </a:r>
            <a:r>
              <a:rPr lang="en-GB" dirty="0"/>
              <a:t> </a:t>
            </a:r>
            <a:r>
              <a:rPr lang="en-GB" dirty="0" err="1"/>
              <a:t>dvakrát</a:t>
            </a:r>
            <a:r>
              <a:rPr lang="en-GB" dirty="0"/>
              <a:t> </a:t>
            </a:r>
            <a:r>
              <a:rPr lang="en-GB" dirty="0" err="1"/>
              <a:t>ročně</a:t>
            </a:r>
            <a:r>
              <a:rPr lang="en-GB" dirty="0"/>
              <a:t>. </a:t>
            </a:r>
            <a:r>
              <a:rPr lang="en-GB" dirty="0" err="1"/>
              <a:t>Schůze</a:t>
            </a:r>
            <a:r>
              <a:rPr lang="en-GB" dirty="0"/>
              <a:t> se </a:t>
            </a:r>
            <a:r>
              <a:rPr lang="en-GB" dirty="0" err="1"/>
              <a:t>konají</a:t>
            </a:r>
            <a:r>
              <a:rPr lang="en-GB" dirty="0"/>
              <a:t> </a:t>
            </a:r>
            <a:r>
              <a:rPr lang="en-GB" dirty="0" err="1"/>
              <a:t>střídavě</a:t>
            </a:r>
            <a:r>
              <a:rPr lang="en-GB" dirty="0"/>
              <a:t> </a:t>
            </a:r>
            <a:r>
              <a:rPr lang="en-GB" dirty="0" err="1"/>
              <a:t>na</a:t>
            </a:r>
            <a:r>
              <a:rPr lang="en-GB" dirty="0"/>
              <a:t> </a:t>
            </a:r>
            <a:r>
              <a:rPr lang="en-GB" dirty="0" err="1"/>
              <a:t>půdě</a:t>
            </a:r>
            <a:r>
              <a:rPr lang="en-GB" dirty="0"/>
              <a:t> </a:t>
            </a:r>
            <a:r>
              <a:rPr lang="en-GB" dirty="0" err="1"/>
              <a:t>Evropského</a:t>
            </a:r>
            <a:r>
              <a:rPr lang="en-GB" dirty="0"/>
              <a:t> </a:t>
            </a:r>
            <a:r>
              <a:rPr lang="en-GB" dirty="0" err="1"/>
              <a:t>parlamentu</a:t>
            </a:r>
            <a:r>
              <a:rPr lang="en-GB" dirty="0"/>
              <a:t> a </a:t>
            </a:r>
            <a:r>
              <a:rPr lang="en-GB" dirty="0" err="1"/>
              <a:t>parlamentů</a:t>
            </a:r>
            <a:r>
              <a:rPr lang="en-GB" dirty="0"/>
              <a:t> </a:t>
            </a:r>
            <a:r>
              <a:rPr lang="en-GB" dirty="0" err="1"/>
              <a:t>zemí</a:t>
            </a:r>
            <a:r>
              <a:rPr lang="en-GB" dirty="0"/>
              <a:t> EHP</a:t>
            </a:r>
          </a:p>
          <a:p>
            <a:r>
              <a:rPr lang="en-GB" dirty="0" err="1"/>
              <a:t>Předsedou</a:t>
            </a:r>
            <a:r>
              <a:rPr lang="en-GB" dirty="0"/>
              <a:t> </a:t>
            </a:r>
            <a:r>
              <a:rPr lang="en-GB" dirty="0" err="1"/>
              <a:t>smíšeného</a:t>
            </a:r>
            <a:r>
              <a:rPr lang="en-GB" dirty="0"/>
              <a:t> </a:t>
            </a:r>
            <a:r>
              <a:rPr lang="en-GB" dirty="0" err="1"/>
              <a:t>výboru</a:t>
            </a:r>
            <a:r>
              <a:rPr lang="en-GB" dirty="0"/>
              <a:t> </a:t>
            </a:r>
            <a:r>
              <a:rPr lang="en-GB" dirty="0" err="1"/>
              <a:t>je</a:t>
            </a:r>
            <a:r>
              <a:rPr lang="en-GB" dirty="0"/>
              <a:t> </a:t>
            </a:r>
            <a:r>
              <a:rPr lang="en-GB" dirty="0" err="1"/>
              <a:t>vždy</a:t>
            </a:r>
            <a:r>
              <a:rPr lang="en-GB" dirty="0"/>
              <a:t> </a:t>
            </a:r>
            <a:r>
              <a:rPr lang="en-GB" dirty="0" err="1"/>
              <a:t>na</a:t>
            </a:r>
            <a:r>
              <a:rPr lang="en-GB" dirty="0"/>
              <a:t> </a:t>
            </a:r>
            <a:r>
              <a:rPr lang="en-GB" dirty="0" err="1"/>
              <a:t>jeden</a:t>
            </a:r>
            <a:r>
              <a:rPr lang="en-GB" dirty="0"/>
              <a:t> </a:t>
            </a:r>
            <a:r>
              <a:rPr lang="en-GB" dirty="0" err="1"/>
              <a:t>rok</a:t>
            </a:r>
            <a:r>
              <a:rPr lang="en-GB" dirty="0"/>
              <a:t> </a:t>
            </a:r>
            <a:r>
              <a:rPr lang="en-GB" dirty="0" err="1"/>
              <a:t>poslanec</a:t>
            </a:r>
            <a:r>
              <a:rPr lang="en-GB" dirty="0"/>
              <a:t> </a:t>
            </a:r>
            <a:r>
              <a:rPr lang="en-GB" dirty="0" err="1"/>
              <a:t>Evropského</a:t>
            </a:r>
            <a:r>
              <a:rPr lang="en-GB" dirty="0"/>
              <a:t> </a:t>
            </a:r>
            <a:r>
              <a:rPr lang="en-GB" dirty="0" err="1"/>
              <a:t>parlamentu</a:t>
            </a:r>
            <a:r>
              <a:rPr lang="en-GB" dirty="0"/>
              <a:t> a </a:t>
            </a:r>
            <a:r>
              <a:rPr lang="en-GB" dirty="0" err="1"/>
              <a:t>následně</a:t>
            </a:r>
            <a:r>
              <a:rPr lang="en-GB" dirty="0"/>
              <a:t> </a:t>
            </a:r>
            <a:r>
              <a:rPr lang="en-GB" dirty="0" err="1"/>
              <a:t>poslanec</a:t>
            </a:r>
            <a:r>
              <a:rPr lang="en-GB" dirty="0"/>
              <a:t> </a:t>
            </a:r>
            <a:r>
              <a:rPr lang="en-GB" dirty="0" err="1"/>
              <a:t>parlamentu</a:t>
            </a:r>
            <a:r>
              <a:rPr lang="en-GB" dirty="0"/>
              <a:t> </a:t>
            </a:r>
            <a:r>
              <a:rPr lang="en-GB" dirty="0" err="1"/>
              <a:t>země</a:t>
            </a:r>
            <a:r>
              <a:rPr lang="en-GB" dirty="0"/>
              <a:t> EHP. </a:t>
            </a:r>
          </a:p>
          <a:p>
            <a:r>
              <a:rPr lang="en-GB" dirty="0" err="1"/>
              <a:t>Každá</a:t>
            </a:r>
            <a:r>
              <a:rPr lang="en-GB" dirty="0"/>
              <a:t> </a:t>
            </a:r>
            <a:r>
              <a:rPr lang="en-GB" dirty="0" err="1"/>
              <a:t>delegace</a:t>
            </a:r>
            <a:r>
              <a:rPr lang="en-GB" dirty="0"/>
              <a:t> </a:t>
            </a:r>
            <a:r>
              <a:rPr lang="en-GB" dirty="0" err="1"/>
              <a:t>sestává</a:t>
            </a:r>
            <a:r>
              <a:rPr lang="en-GB" dirty="0"/>
              <a:t> z 12 </a:t>
            </a:r>
            <a:r>
              <a:rPr lang="en-GB" dirty="0" err="1"/>
              <a:t>členů</a:t>
            </a:r>
            <a:r>
              <a:rPr lang="en-GB" dirty="0"/>
              <a:t>. </a:t>
            </a:r>
          </a:p>
          <a:p>
            <a:r>
              <a:rPr lang="en-GB" dirty="0" err="1"/>
              <a:t>Poslanci</a:t>
            </a:r>
            <a:r>
              <a:rPr lang="en-GB" dirty="0"/>
              <a:t> </a:t>
            </a:r>
            <a:r>
              <a:rPr lang="en-GB" dirty="0" err="1"/>
              <a:t>švýcarského</a:t>
            </a:r>
            <a:r>
              <a:rPr lang="en-GB" dirty="0"/>
              <a:t> </a:t>
            </a:r>
            <a:r>
              <a:rPr lang="en-GB" dirty="0" err="1"/>
              <a:t>Federálního</a:t>
            </a:r>
            <a:r>
              <a:rPr lang="en-GB" dirty="0"/>
              <a:t> </a:t>
            </a:r>
            <a:r>
              <a:rPr lang="en-GB" dirty="0" err="1"/>
              <a:t>shromáždění</a:t>
            </a:r>
            <a:r>
              <a:rPr lang="en-GB" dirty="0"/>
              <a:t> se </a:t>
            </a:r>
            <a:r>
              <a:rPr lang="en-GB" dirty="0" err="1"/>
              <a:t>schůzí</a:t>
            </a:r>
            <a:r>
              <a:rPr lang="en-GB" dirty="0"/>
              <a:t> </a:t>
            </a:r>
            <a:r>
              <a:rPr lang="en-GB" dirty="0" err="1"/>
              <a:t>účastní</a:t>
            </a:r>
            <a:r>
              <a:rPr lang="en-GB" dirty="0"/>
              <a:t> </a:t>
            </a:r>
            <a:r>
              <a:rPr lang="en-GB" dirty="0" err="1"/>
              <a:t>ve</a:t>
            </a:r>
            <a:r>
              <a:rPr lang="en-GB" dirty="0"/>
              <a:t> </a:t>
            </a:r>
            <a:r>
              <a:rPr lang="en-GB" dirty="0" err="1"/>
              <a:t>funkci</a:t>
            </a:r>
            <a:r>
              <a:rPr lang="en-GB" dirty="0"/>
              <a:t> </a:t>
            </a:r>
            <a:r>
              <a:rPr lang="en-GB" dirty="0" err="1"/>
              <a:t>pozorovatelů</a:t>
            </a:r>
            <a:r>
              <a:rPr lang="en-GB" dirty="0"/>
              <a:t>. </a:t>
            </a:r>
          </a:p>
          <a:p>
            <a:r>
              <a:rPr lang="en-GB" dirty="0" err="1"/>
              <a:t>Smíšený</a:t>
            </a:r>
            <a:r>
              <a:rPr lang="en-GB" dirty="0"/>
              <a:t> </a:t>
            </a:r>
            <a:r>
              <a:rPr lang="en-GB" dirty="0" err="1"/>
              <a:t>parlamentní</a:t>
            </a:r>
            <a:r>
              <a:rPr lang="en-GB" dirty="0"/>
              <a:t> </a:t>
            </a:r>
            <a:r>
              <a:rPr lang="en-GB" dirty="0" err="1"/>
              <a:t>výbor</a:t>
            </a:r>
            <a:r>
              <a:rPr lang="en-GB" dirty="0"/>
              <a:t> EHP </a:t>
            </a:r>
            <a:r>
              <a:rPr lang="en-GB" dirty="0" err="1"/>
              <a:t>přezkoumává</a:t>
            </a:r>
            <a:r>
              <a:rPr lang="en-GB" dirty="0"/>
              <a:t> </a:t>
            </a:r>
            <a:r>
              <a:rPr lang="en-GB" dirty="0" err="1"/>
              <a:t>veškeré</a:t>
            </a:r>
            <a:r>
              <a:rPr lang="en-GB" dirty="0"/>
              <a:t> </a:t>
            </a:r>
            <a:r>
              <a:rPr lang="en-GB" dirty="0" err="1"/>
              <a:t>právní</a:t>
            </a:r>
            <a:r>
              <a:rPr lang="en-GB" dirty="0"/>
              <a:t> </a:t>
            </a:r>
            <a:r>
              <a:rPr lang="en-GB" dirty="0" err="1"/>
              <a:t>předpisy</a:t>
            </a:r>
            <a:r>
              <a:rPr lang="en-GB" dirty="0"/>
              <a:t> EU </a:t>
            </a:r>
            <a:r>
              <a:rPr lang="en-GB" dirty="0" err="1"/>
              <a:t>týkající</a:t>
            </a:r>
            <a:r>
              <a:rPr lang="en-GB" dirty="0"/>
              <a:t> se EHP a </a:t>
            </a:r>
            <a:r>
              <a:rPr lang="en-GB" dirty="0" err="1"/>
              <a:t>jeho</a:t>
            </a:r>
            <a:r>
              <a:rPr lang="en-GB" dirty="0"/>
              <a:t> </a:t>
            </a:r>
            <a:r>
              <a:rPr lang="en-GB" dirty="0" err="1"/>
              <a:t>poslanci</a:t>
            </a:r>
            <a:r>
              <a:rPr lang="en-GB" dirty="0"/>
              <a:t> </a:t>
            </a:r>
            <a:r>
              <a:rPr lang="en-GB" dirty="0" err="1"/>
              <a:t>mají</a:t>
            </a:r>
            <a:r>
              <a:rPr lang="en-GB" dirty="0"/>
              <a:t> </a:t>
            </a:r>
            <a:r>
              <a:rPr lang="en-GB" dirty="0" err="1"/>
              <a:t>právo</a:t>
            </a:r>
            <a:r>
              <a:rPr lang="en-GB" dirty="0"/>
              <a:t> </a:t>
            </a:r>
            <a:r>
              <a:rPr lang="en-GB" dirty="0" err="1"/>
              <a:t>pokládat</a:t>
            </a:r>
            <a:r>
              <a:rPr lang="en-GB" dirty="0"/>
              <a:t> </a:t>
            </a:r>
            <a:r>
              <a:rPr lang="en-GB" dirty="0" err="1"/>
              <a:t>zástupcům</a:t>
            </a:r>
            <a:r>
              <a:rPr lang="en-GB" dirty="0"/>
              <a:t> </a:t>
            </a:r>
            <a:r>
              <a:rPr lang="en-GB" dirty="0" err="1"/>
              <a:t>Rady</a:t>
            </a:r>
            <a:r>
              <a:rPr lang="en-GB" dirty="0"/>
              <a:t> EHP a </a:t>
            </a:r>
            <a:r>
              <a:rPr lang="en-GB" dirty="0" err="1"/>
              <a:t>smíšeného</a:t>
            </a:r>
            <a:r>
              <a:rPr lang="en-GB" dirty="0"/>
              <a:t> </a:t>
            </a:r>
            <a:r>
              <a:rPr lang="en-GB" dirty="0" err="1"/>
              <a:t>výboru</a:t>
            </a:r>
            <a:r>
              <a:rPr lang="en-GB" dirty="0"/>
              <a:t> EHP </a:t>
            </a:r>
            <a:r>
              <a:rPr lang="en-GB" dirty="0" err="1"/>
              <a:t>otázky</a:t>
            </a:r>
            <a:r>
              <a:rPr lang="en-GB" dirty="0"/>
              <a:t> k </a:t>
            </a:r>
            <a:r>
              <a:rPr lang="en-GB" dirty="0" err="1"/>
              <a:t>ústnímu</a:t>
            </a:r>
            <a:r>
              <a:rPr lang="en-GB" dirty="0"/>
              <a:t> a </a:t>
            </a:r>
            <a:r>
              <a:rPr lang="en-GB" dirty="0" err="1"/>
              <a:t>písemnému</a:t>
            </a:r>
            <a:r>
              <a:rPr lang="en-GB" dirty="0"/>
              <a:t> </a:t>
            </a:r>
            <a:r>
              <a:rPr lang="en-GB" dirty="0" err="1"/>
              <a:t>zodpovězení</a:t>
            </a:r>
            <a:r>
              <a:rPr lang="en-GB" dirty="0"/>
              <a:t> a </a:t>
            </a:r>
            <a:r>
              <a:rPr lang="en-GB" dirty="0" err="1"/>
              <a:t>vyjádřit</a:t>
            </a:r>
            <a:r>
              <a:rPr lang="en-GB" dirty="0"/>
              <a:t> </a:t>
            </a:r>
            <a:r>
              <a:rPr lang="en-GB" dirty="0" err="1"/>
              <a:t>svůj</a:t>
            </a:r>
            <a:r>
              <a:rPr lang="en-GB" dirty="0"/>
              <a:t> </a:t>
            </a:r>
            <a:r>
              <a:rPr lang="en-GB" dirty="0" err="1"/>
              <a:t>názor</a:t>
            </a:r>
            <a:r>
              <a:rPr lang="en-GB" dirty="0"/>
              <a:t> </a:t>
            </a:r>
            <a:r>
              <a:rPr lang="en-GB" dirty="0" err="1"/>
              <a:t>ve</a:t>
            </a:r>
            <a:r>
              <a:rPr lang="en-GB" dirty="0"/>
              <a:t> </a:t>
            </a:r>
            <a:r>
              <a:rPr lang="en-GB" dirty="0" err="1"/>
              <a:t>zprávách</a:t>
            </a:r>
            <a:r>
              <a:rPr lang="en-GB" dirty="0"/>
              <a:t> </a:t>
            </a:r>
            <a:r>
              <a:rPr lang="en-GB" dirty="0" err="1"/>
              <a:t>či</a:t>
            </a:r>
            <a:r>
              <a:rPr lang="en-GB" dirty="0"/>
              <a:t> </a:t>
            </a:r>
            <a:r>
              <a:rPr lang="en-GB" dirty="0" err="1"/>
              <a:t>usneseních</a:t>
            </a:r>
            <a:r>
              <a:rPr lang="en-GB" dirty="0"/>
              <a:t>. </a:t>
            </a:r>
          </a:p>
          <a:p>
            <a:r>
              <a:rPr lang="en-GB" dirty="0" err="1"/>
              <a:t>Stejný</a:t>
            </a:r>
            <a:r>
              <a:rPr lang="en-GB" dirty="0"/>
              <a:t> </a:t>
            </a:r>
            <a:r>
              <a:rPr lang="en-GB" dirty="0" err="1"/>
              <a:t>postup</a:t>
            </a:r>
            <a:r>
              <a:rPr lang="en-GB" dirty="0"/>
              <a:t> se </a:t>
            </a:r>
            <a:r>
              <a:rPr lang="en-GB" dirty="0" err="1"/>
              <a:t>uplatňuje</a:t>
            </a:r>
            <a:r>
              <a:rPr lang="en-GB" dirty="0"/>
              <a:t> </a:t>
            </a:r>
            <a:r>
              <a:rPr lang="en-GB" dirty="0" err="1"/>
              <a:t>i</a:t>
            </a:r>
            <a:r>
              <a:rPr lang="en-GB" dirty="0"/>
              <a:t> </a:t>
            </a:r>
            <a:r>
              <a:rPr lang="en-GB" dirty="0" err="1"/>
              <a:t>při</a:t>
            </a:r>
            <a:r>
              <a:rPr lang="en-GB" dirty="0"/>
              <a:t> </a:t>
            </a:r>
            <a:r>
              <a:rPr lang="en-GB" dirty="0" err="1"/>
              <a:t>kontrole</a:t>
            </a:r>
            <a:r>
              <a:rPr lang="en-GB" dirty="0"/>
              <a:t> </a:t>
            </a:r>
            <a:r>
              <a:rPr lang="en-GB" dirty="0" err="1"/>
              <a:t>uplatňování</a:t>
            </a:r>
            <a:r>
              <a:rPr lang="en-GB" dirty="0"/>
              <a:t> </a:t>
            </a:r>
            <a:r>
              <a:rPr lang="en-GB" dirty="0" err="1"/>
              <a:t>právních</a:t>
            </a:r>
            <a:r>
              <a:rPr lang="en-GB" dirty="0"/>
              <a:t> </a:t>
            </a:r>
            <a:r>
              <a:rPr lang="en-GB" dirty="0" err="1"/>
              <a:t>předpisů</a:t>
            </a:r>
            <a:r>
              <a:rPr lang="en-GB" dirty="0"/>
              <a:t>.</a:t>
            </a:r>
          </a:p>
        </p:txBody>
      </p:sp>
    </p:spTree>
    <p:extLst>
      <p:ext uri="{BB962C8B-B14F-4D97-AF65-F5344CB8AC3E}">
        <p14:creationId xmlns:p14="http://schemas.microsoft.com/office/powerpoint/2010/main" val="309125457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a:t>
            </a:r>
            <a:r>
              <a:rPr lang="en-GB" dirty="0"/>
              <a:t> EU agencies / </a:t>
            </a:r>
            <a:r>
              <a:rPr lang="en-GB" dirty="0" err="1"/>
              <a:t>Autority</a:t>
            </a:r>
            <a:endParaRPr lang="en-GB" dirty="0"/>
          </a:p>
        </p:txBody>
      </p:sp>
      <p:sp>
        <p:nvSpPr>
          <p:cNvPr id="3" name="Zástupný symbol pro obsah 2"/>
          <p:cNvSpPr>
            <a:spLocks noGrp="1"/>
          </p:cNvSpPr>
          <p:nvPr>
            <p:ph idx="1"/>
          </p:nvPr>
        </p:nvSpPr>
        <p:spPr/>
        <p:txBody>
          <a:bodyPr/>
          <a:lstStyle/>
          <a:p>
            <a:r>
              <a:rPr lang="en-GB" dirty="0"/>
              <a:t>V </a:t>
            </a:r>
            <a:r>
              <a:rPr lang="en-GB" dirty="0" err="1"/>
              <a:t>rámci</a:t>
            </a:r>
            <a:r>
              <a:rPr lang="en-GB" dirty="0"/>
              <a:t> EU </a:t>
            </a:r>
            <a:r>
              <a:rPr lang="en-GB" dirty="0" err="1"/>
              <a:t>existuje</a:t>
            </a:r>
            <a:r>
              <a:rPr lang="en-GB" dirty="0"/>
              <a:t> </a:t>
            </a:r>
            <a:r>
              <a:rPr lang="en-GB" dirty="0" err="1"/>
              <a:t>velká</a:t>
            </a:r>
            <a:r>
              <a:rPr lang="en-GB" dirty="0"/>
              <a:t> </a:t>
            </a:r>
            <a:r>
              <a:rPr lang="en-GB" dirty="0" err="1"/>
              <a:t>spousta</a:t>
            </a:r>
            <a:r>
              <a:rPr lang="en-GB" dirty="0"/>
              <a:t> </a:t>
            </a:r>
            <a:r>
              <a:rPr lang="en-GB" dirty="0" err="1"/>
              <a:t>těchto</a:t>
            </a:r>
            <a:r>
              <a:rPr lang="en-GB" dirty="0"/>
              <a:t> </a:t>
            </a:r>
            <a:r>
              <a:rPr lang="en-GB" dirty="0" err="1"/>
              <a:t>orgánů</a:t>
            </a:r>
            <a:endParaRPr lang="en-GB" dirty="0"/>
          </a:p>
          <a:p>
            <a:r>
              <a:rPr lang="cs-CZ" dirty="0"/>
              <a:t>přijímají různá opatření anebo rozhodnutí EEA relevantní, které </a:t>
            </a:r>
            <a:r>
              <a:rPr lang="en-GB" dirty="0"/>
              <a:t>EFTA </a:t>
            </a:r>
            <a:r>
              <a:rPr lang="en-GB" dirty="0" err="1"/>
              <a:t>státy</a:t>
            </a:r>
            <a:r>
              <a:rPr lang="en-GB" dirty="0"/>
              <a:t> do </a:t>
            </a:r>
            <a:r>
              <a:rPr lang="en-GB" dirty="0" err="1"/>
              <a:t>svého</a:t>
            </a:r>
            <a:r>
              <a:rPr lang="cs-CZ" dirty="0"/>
              <a:t> práva </a:t>
            </a:r>
            <a:r>
              <a:rPr lang="cs-CZ" dirty="0" err="1"/>
              <a:t>přijím</a:t>
            </a:r>
            <a:r>
              <a:rPr lang="en-GB" dirty="0" err="1"/>
              <a:t>ají</a:t>
            </a:r>
            <a:r>
              <a:rPr lang="cs-CZ" dirty="0"/>
              <a:t>, avšak </a:t>
            </a:r>
            <a:r>
              <a:rPr lang="cs-CZ" dirty="0" err="1"/>
              <a:t>nem</a:t>
            </a:r>
            <a:r>
              <a:rPr lang="en-GB" dirty="0" err="1"/>
              <a:t>ají</a:t>
            </a:r>
            <a:r>
              <a:rPr lang="cs-CZ" dirty="0"/>
              <a:t> svého kvalifikovaného zástupce (disponuj</a:t>
            </a:r>
            <a:r>
              <a:rPr lang="en-GB" dirty="0"/>
              <a:t>í</a:t>
            </a:r>
            <a:r>
              <a:rPr lang="cs-CZ" dirty="0"/>
              <a:t> pouze jakýmsi přísedícím) a tak se kvalifikovaně k takovýmto aktům </a:t>
            </a:r>
            <a:r>
              <a:rPr lang="cs-CZ" dirty="0" err="1"/>
              <a:t>nem</a:t>
            </a:r>
            <a:r>
              <a:rPr lang="en-GB" dirty="0" err="1"/>
              <a:t>ohou</a:t>
            </a:r>
            <a:r>
              <a:rPr lang="en-GB" dirty="0"/>
              <a:t> </a:t>
            </a:r>
            <a:r>
              <a:rPr lang="en-GB" dirty="0" err="1"/>
              <a:t>tyto</a:t>
            </a:r>
            <a:r>
              <a:rPr lang="en-GB" dirty="0"/>
              <a:t> </a:t>
            </a:r>
            <a:r>
              <a:rPr lang="en-GB" dirty="0" err="1"/>
              <a:t>státy</a:t>
            </a:r>
            <a:r>
              <a:rPr lang="cs-CZ" dirty="0"/>
              <a:t> vyjadřovat.</a:t>
            </a:r>
            <a:r>
              <a:rPr lang="en-GB" dirty="0"/>
              <a:t>. </a:t>
            </a:r>
            <a:r>
              <a:rPr lang="en-GB" dirty="0" err="1"/>
              <a:t>Jejich</a:t>
            </a:r>
            <a:r>
              <a:rPr lang="en-GB" dirty="0"/>
              <a:t> </a:t>
            </a:r>
            <a:r>
              <a:rPr lang="en-GB" dirty="0" err="1"/>
              <a:t>hlas</a:t>
            </a:r>
            <a:r>
              <a:rPr lang="cs-CZ" dirty="0"/>
              <a:t> je pouze poradní. </a:t>
            </a:r>
            <a:endParaRPr lang="en-GB" dirty="0"/>
          </a:p>
          <a:p>
            <a:r>
              <a:rPr lang="cs-CZ" dirty="0"/>
              <a:t>Druhou překážkou je následně fakt, že jakmile EEA Joint </a:t>
            </a:r>
            <a:r>
              <a:rPr lang="cs-CZ" dirty="0" err="1"/>
              <a:t>Committee</a:t>
            </a:r>
            <a:r>
              <a:rPr lang="cs-CZ" dirty="0"/>
              <a:t> rozhodne o implementaci nějakého aktu do EEA dohody, je třeba jej následně adaptovat zákonodárnou procedurou do </a:t>
            </a:r>
            <a:r>
              <a:rPr lang="en-GB" dirty="0" err="1"/>
              <a:t>národního</a:t>
            </a:r>
            <a:r>
              <a:rPr lang="cs-CZ" dirty="0"/>
              <a:t> práva, neboť ústav</a:t>
            </a:r>
            <a:r>
              <a:rPr lang="en-GB" dirty="0"/>
              <a:t>y EFTA</a:t>
            </a:r>
            <a:r>
              <a:rPr lang="cs-CZ" dirty="0"/>
              <a:t> jinou možnost nepřipouští.</a:t>
            </a:r>
            <a:endParaRPr lang="en-GB" dirty="0"/>
          </a:p>
        </p:txBody>
      </p:sp>
    </p:spTree>
    <p:extLst>
      <p:ext uri="{BB962C8B-B14F-4D97-AF65-F5344CB8AC3E}">
        <p14:creationId xmlns:p14="http://schemas.microsoft.com/office/powerpoint/2010/main" val="209770899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Problémová</a:t>
            </a:r>
            <a:r>
              <a:rPr lang="en-GB" dirty="0"/>
              <a:t> </a:t>
            </a:r>
            <a:r>
              <a:rPr lang="en-GB" dirty="0" err="1"/>
              <a:t>implementace</a:t>
            </a:r>
            <a:endParaRPr lang="en-GB" dirty="0"/>
          </a:p>
        </p:txBody>
      </p:sp>
      <p:sp>
        <p:nvSpPr>
          <p:cNvPr id="3" name="Zástupný symbol pro obsah 2"/>
          <p:cNvSpPr>
            <a:spLocks noGrp="1"/>
          </p:cNvSpPr>
          <p:nvPr>
            <p:ph idx="1"/>
          </p:nvPr>
        </p:nvSpPr>
        <p:spPr>
          <a:xfrm>
            <a:off x="1052623" y="2638044"/>
            <a:ext cx="9941441" cy="3869082"/>
          </a:xfrm>
        </p:spPr>
        <p:txBody>
          <a:bodyPr>
            <a:normAutofit/>
          </a:bodyPr>
          <a:lstStyle/>
          <a:p>
            <a:pPr marL="0" indent="0">
              <a:buNone/>
            </a:pPr>
            <a:r>
              <a:rPr lang="en-GB" dirty="0" err="1"/>
              <a:t>Implementace</a:t>
            </a:r>
            <a:r>
              <a:rPr lang="en-GB" dirty="0"/>
              <a:t> </a:t>
            </a:r>
            <a:r>
              <a:rPr lang="en-GB" dirty="0" err="1"/>
              <a:t>právních</a:t>
            </a:r>
            <a:r>
              <a:rPr lang="en-GB" dirty="0"/>
              <a:t> </a:t>
            </a:r>
            <a:r>
              <a:rPr lang="en-GB" dirty="0" err="1"/>
              <a:t>norem</a:t>
            </a:r>
            <a:r>
              <a:rPr lang="en-GB" dirty="0"/>
              <a:t> </a:t>
            </a:r>
            <a:r>
              <a:rPr lang="en-GB" dirty="0" err="1"/>
              <a:t>je</a:t>
            </a:r>
            <a:r>
              <a:rPr lang="en-GB" dirty="0"/>
              <a:t> </a:t>
            </a:r>
            <a:r>
              <a:rPr lang="en-GB" dirty="0" err="1"/>
              <a:t>docela</a:t>
            </a:r>
            <a:r>
              <a:rPr lang="en-GB" dirty="0"/>
              <a:t> </a:t>
            </a:r>
            <a:r>
              <a:rPr lang="en-GB" dirty="0" err="1"/>
              <a:t>krkolomná</a:t>
            </a:r>
            <a:r>
              <a:rPr lang="en-GB" dirty="0"/>
              <a:t> a </a:t>
            </a:r>
            <a:r>
              <a:rPr lang="en-GB" dirty="0" err="1"/>
              <a:t>složitá</a:t>
            </a:r>
            <a:endParaRPr lang="en-GB" dirty="0"/>
          </a:p>
          <a:p>
            <a:pPr marL="0" indent="0">
              <a:buNone/>
            </a:pPr>
            <a:endParaRPr lang="en-GB" dirty="0"/>
          </a:p>
          <a:p>
            <a:pPr marL="0" indent="0">
              <a:buNone/>
            </a:pPr>
            <a:r>
              <a:rPr lang="en-GB" dirty="0" err="1"/>
              <a:t>Velké</a:t>
            </a:r>
            <a:r>
              <a:rPr lang="en-GB" dirty="0"/>
              <a:t> </a:t>
            </a:r>
            <a:r>
              <a:rPr lang="en-GB" dirty="0" err="1"/>
              <a:t>prodlení</a:t>
            </a:r>
            <a:r>
              <a:rPr lang="en-GB" dirty="0"/>
              <a:t> EFTA </a:t>
            </a:r>
            <a:r>
              <a:rPr lang="en-GB" dirty="0" err="1"/>
              <a:t>států</a:t>
            </a:r>
            <a:r>
              <a:rPr lang="en-GB" dirty="0"/>
              <a:t> s </a:t>
            </a:r>
            <a:r>
              <a:rPr lang="en-GB" dirty="0" err="1"/>
              <a:t>implementací</a:t>
            </a:r>
            <a:r>
              <a:rPr lang="en-GB" dirty="0"/>
              <a:t>, </a:t>
            </a:r>
            <a:r>
              <a:rPr lang="en-GB" dirty="0" err="1"/>
              <a:t>zejména</a:t>
            </a:r>
            <a:r>
              <a:rPr lang="en-GB" dirty="0"/>
              <a:t> u </a:t>
            </a:r>
            <a:r>
              <a:rPr lang="en-GB" dirty="0" err="1"/>
              <a:t>právně</a:t>
            </a:r>
            <a:r>
              <a:rPr lang="en-GB" dirty="0"/>
              <a:t> </a:t>
            </a:r>
            <a:r>
              <a:rPr lang="en-GB" dirty="0" err="1"/>
              <a:t>závazných</a:t>
            </a:r>
            <a:r>
              <a:rPr lang="en-GB" dirty="0"/>
              <a:t> </a:t>
            </a:r>
            <a:r>
              <a:rPr lang="en-GB" dirty="0" err="1"/>
              <a:t>aktů</a:t>
            </a:r>
            <a:r>
              <a:rPr lang="en-GB" dirty="0"/>
              <a:t> EU agencies</a:t>
            </a:r>
          </a:p>
          <a:p>
            <a:pPr marL="0" indent="0">
              <a:buNone/>
            </a:pPr>
            <a:endParaRPr lang="en-GB" dirty="0"/>
          </a:p>
          <a:p>
            <a:pPr marL="0" indent="0">
              <a:buNone/>
            </a:pPr>
            <a:r>
              <a:rPr lang="cs-CZ" dirty="0"/>
              <a:t>Od roku 1994 bylo implementováno více než 7000 právních předpisů EU</a:t>
            </a:r>
            <a:endParaRPr lang="en-GB" dirty="0"/>
          </a:p>
          <a:p>
            <a:pPr marL="0" indent="0">
              <a:buNone/>
            </a:pPr>
            <a:endParaRPr lang="en-GB" dirty="0"/>
          </a:p>
        </p:txBody>
      </p:sp>
    </p:spTree>
    <p:extLst>
      <p:ext uri="{BB962C8B-B14F-4D97-AF65-F5344CB8AC3E}">
        <p14:creationId xmlns:p14="http://schemas.microsoft.com/office/powerpoint/2010/main" val="211013508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Implementační</a:t>
            </a:r>
            <a:r>
              <a:rPr lang="en-GB" dirty="0"/>
              <a:t> </a:t>
            </a:r>
            <a:r>
              <a:rPr lang="en-GB" dirty="0" err="1"/>
              <a:t>Zajímavost</a:t>
            </a:r>
            <a:r>
              <a:rPr lang="en-GB" dirty="0"/>
              <a:t> v </a:t>
            </a:r>
            <a:r>
              <a:rPr lang="en-GB" dirty="0" err="1"/>
              <a:t>Norsku</a:t>
            </a:r>
            <a:endParaRPr lang="en-GB" dirty="0"/>
          </a:p>
        </p:txBody>
      </p:sp>
      <p:sp>
        <p:nvSpPr>
          <p:cNvPr id="3" name="Zástupný symbol pro obsah 2"/>
          <p:cNvSpPr>
            <a:spLocks noGrp="1"/>
          </p:cNvSpPr>
          <p:nvPr>
            <p:ph idx="1"/>
          </p:nvPr>
        </p:nvSpPr>
        <p:spPr/>
        <p:txBody>
          <a:bodyPr>
            <a:normAutofit fontScale="92500" lnSpcReduction="10000"/>
          </a:bodyPr>
          <a:lstStyle/>
          <a:p>
            <a:pPr marL="0" indent="0">
              <a:buNone/>
            </a:pPr>
            <a:r>
              <a:rPr lang="cs-CZ" dirty="0"/>
              <a:t>Norsko má velmi pragmatický právní systém, co se jazykových verzí práva legislativy týče, neboť velká řada EU předpisů je účinných jako součást norského práva, ještě předtím, než jsou přeloženy do norštiny</a:t>
            </a:r>
            <a:r>
              <a:rPr lang="en-GB" dirty="0"/>
              <a:t>¨.</a:t>
            </a:r>
          </a:p>
          <a:p>
            <a:endParaRPr lang="en-GB" dirty="0"/>
          </a:p>
          <a:p>
            <a:pPr marL="0" indent="0" algn="just">
              <a:buNone/>
            </a:pPr>
            <a:r>
              <a:rPr lang="cs-CZ" dirty="0"/>
              <a:t>takové předpisy jsou v tu dobu již publikovány v angličtině a švédštině</a:t>
            </a:r>
            <a:r>
              <a:rPr lang="en-GB" dirty="0"/>
              <a:t> (Official journal of EU)</a:t>
            </a:r>
            <a:r>
              <a:rPr lang="cs-CZ" dirty="0"/>
              <a:t>, kterým každý v </a:t>
            </a:r>
            <a:r>
              <a:rPr lang="en-GB" dirty="0" err="1"/>
              <a:t>N</a:t>
            </a:r>
            <a:r>
              <a:rPr lang="cs-CZ" dirty="0" err="1"/>
              <a:t>orsku</a:t>
            </a:r>
            <a:r>
              <a:rPr lang="cs-CZ" dirty="0"/>
              <a:t> rozumí. V Norsku není právním jazykem exkluzivně pouze norština. EEA dohoda nemá ustanovení jako je čl. 297 TFEU (procedura adaptování právních předpisů), takže rozhodnutí EEA </a:t>
            </a:r>
            <a:r>
              <a:rPr lang="cs-CZ" dirty="0" err="1"/>
              <a:t>Join</a:t>
            </a:r>
            <a:r>
              <a:rPr lang="cs-CZ" dirty="0"/>
              <a:t> </a:t>
            </a:r>
            <a:r>
              <a:rPr lang="cs-CZ" dirty="0" err="1"/>
              <a:t>Committee</a:t>
            </a:r>
            <a:r>
              <a:rPr lang="cs-CZ" dirty="0"/>
              <a:t> může vejít v účinnost ještě předtím než je zákonné znění předpisů publikováno v norském nebo islandském jazyce v </a:t>
            </a:r>
            <a:r>
              <a:rPr lang="cs-CZ" b="1" dirty="0"/>
              <a:t>EEA </a:t>
            </a:r>
            <a:r>
              <a:rPr lang="cs-CZ" b="1" dirty="0" err="1"/>
              <a:t>Official</a:t>
            </a:r>
            <a:r>
              <a:rPr lang="cs-CZ" b="1" dirty="0"/>
              <a:t> </a:t>
            </a:r>
            <a:r>
              <a:rPr lang="cs-CZ" b="1" dirty="0" err="1"/>
              <a:t>Journal</a:t>
            </a:r>
            <a:r>
              <a:rPr lang="cs-CZ" dirty="0"/>
              <a:t>, kde jsou veškeré nové právní předpisy EEA publikovány podobně tak jak je tomu u předpisů EU</a:t>
            </a:r>
            <a:r>
              <a:rPr lang="en-GB" dirty="0"/>
              <a:t>.</a:t>
            </a:r>
          </a:p>
        </p:txBody>
      </p:sp>
    </p:spTree>
    <p:extLst>
      <p:ext uri="{BB962C8B-B14F-4D97-AF65-F5344CB8AC3E}">
        <p14:creationId xmlns:p14="http://schemas.microsoft.com/office/powerpoint/2010/main" val="2752342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Důvody</a:t>
            </a:r>
            <a:r>
              <a:rPr lang="en-GB" dirty="0"/>
              <a:t> </a:t>
            </a:r>
            <a:r>
              <a:rPr lang="en-GB" dirty="0" err="1"/>
              <a:t>prodlení</a:t>
            </a:r>
            <a:r>
              <a:rPr lang="en-GB" dirty="0"/>
              <a:t> v </a:t>
            </a:r>
            <a:r>
              <a:rPr lang="en-GB" dirty="0" err="1"/>
              <a:t>implementaci</a:t>
            </a:r>
            <a:endParaRPr lang="en-GB" dirty="0"/>
          </a:p>
        </p:txBody>
      </p:sp>
      <p:sp>
        <p:nvSpPr>
          <p:cNvPr id="3" name="Zástupný symbol pro obsah 2"/>
          <p:cNvSpPr>
            <a:spLocks noGrp="1"/>
          </p:cNvSpPr>
          <p:nvPr>
            <p:ph idx="1"/>
          </p:nvPr>
        </p:nvSpPr>
        <p:spPr/>
        <p:txBody>
          <a:bodyPr/>
          <a:lstStyle/>
          <a:p>
            <a:pPr marL="0" indent="0">
              <a:buNone/>
            </a:pPr>
            <a:r>
              <a:rPr lang="en-GB" dirty="0"/>
              <a:t>M</a:t>
            </a:r>
            <a:r>
              <a:rPr lang="cs-CZ" dirty="0" err="1"/>
              <a:t>ůže</a:t>
            </a:r>
            <a:r>
              <a:rPr lang="cs-CZ" dirty="0"/>
              <a:t> </a:t>
            </a:r>
            <a:r>
              <a:rPr lang="en-GB" dirty="0" err="1"/>
              <a:t>je</a:t>
            </a:r>
            <a:r>
              <a:rPr lang="en-GB" dirty="0"/>
              <a:t> </a:t>
            </a:r>
            <a:r>
              <a:rPr lang="cs-CZ" dirty="0"/>
              <a:t>způsobovat zahlcenost EEA Joint </a:t>
            </a:r>
            <a:r>
              <a:rPr lang="cs-CZ" dirty="0" err="1"/>
              <a:t>Committee</a:t>
            </a:r>
            <a:r>
              <a:rPr lang="cs-CZ" dirty="0"/>
              <a:t>, avšak spíše se jedná o situace, když některá ze zemí v EEA Joint </a:t>
            </a:r>
            <a:r>
              <a:rPr lang="cs-CZ" dirty="0" err="1"/>
              <a:t>Committee</a:t>
            </a:r>
            <a:r>
              <a:rPr lang="cs-CZ" dirty="0"/>
              <a:t> transpozici blokuje, či pozdržuje záměrně</a:t>
            </a:r>
            <a:endParaRPr lang="en-GB" dirty="0"/>
          </a:p>
          <a:p>
            <a:pPr marL="0" indent="0">
              <a:buNone/>
            </a:pPr>
            <a:r>
              <a:rPr lang="cs-CZ" dirty="0"/>
              <a:t>Země EFTA mohou pozdržet platnost implementace evropských předpisů i poté co bylo dosaženo dohody v EEA Joint </a:t>
            </a:r>
            <a:r>
              <a:rPr lang="cs-CZ" dirty="0" err="1"/>
              <a:t>Committee</a:t>
            </a:r>
            <a:r>
              <a:rPr lang="cs-CZ" dirty="0"/>
              <a:t> tím, že některá ze zemí vznese potřebu uvedení rozhodnutí do souladu s ústavou (např. potřebou parlamentní ratifikace). Následně je lhůta na transpozici takového rozhodnutí 6 měsíců do národního práva, avšak pokud bude dopředu oznámeno prodlení nad tuto lhůtu, rozhodnutí EEA Joint </a:t>
            </a:r>
            <a:r>
              <a:rPr lang="cs-CZ" dirty="0" err="1"/>
              <a:t>Committee</a:t>
            </a:r>
            <a:r>
              <a:rPr lang="cs-CZ" dirty="0"/>
              <a:t> zůstane neúčinné. </a:t>
            </a:r>
            <a:endParaRPr lang="en-GB" dirty="0"/>
          </a:p>
          <a:p>
            <a:endParaRPr lang="en-GB" dirty="0"/>
          </a:p>
        </p:txBody>
      </p:sp>
    </p:spTree>
    <p:extLst>
      <p:ext uri="{BB962C8B-B14F-4D97-AF65-F5344CB8AC3E}">
        <p14:creationId xmlns:p14="http://schemas.microsoft.com/office/powerpoint/2010/main" val="386381210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Jedno</a:t>
            </a:r>
            <a:r>
              <a:rPr lang="en-GB" dirty="0"/>
              <a:t> z </a:t>
            </a:r>
            <a:r>
              <a:rPr lang="en-GB" dirty="0" err="1"/>
              <a:t>řešení</a:t>
            </a:r>
            <a:endParaRPr lang="en-GB" dirty="0"/>
          </a:p>
        </p:txBody>
      </p:sp>
      <p:sp>
        <p:nvSpPr>
          <p:cNvPr id="3" name="Zástupný symbol pro obsah 2"/>
          <p:cNvSpPr>
            <a:spLocks noGrp="1"/>
          </p:cNvSpPr>
          <p:nvPr>
            <p:ph idx="1"/>
          </p:nvPr>
        </p:nvSpPr>
        <p:spPr/>
        <p:txBody>
          <a:bodyPr/>
          <a:lstStyle/>
          <a:p>
            <a:pPr algn="just"/>
            <a:r>
              <a:rPr lang="cs-CZ" dirty="0"/>
              <a:t>Země EFTA se tento problém několikrát pokusily vyřešit tím, že přijaly unilaterální transpozice některých předpisů do svých národních právních řádů, ale to jsou pouze provizorní řešení s nejasným právním základem</a:t>
            </a:r>
            <a:r>
              <a:rPr lang="en-GB" dirty="0"/>
              <a:t>.</a:t>
            </a:r>
          </a:p>
          <a:p>
            <a:pPr lvl="2"/>
            <a:r>
              <a:rPr lang="en-GB" u="sng" dirty="0"/>
              <a:t>-&gt; </a:t>
            </a:r>
            <a:r>
              <a:rPr lang="en-GB" u="sng" dirty="0" err="1"/>
              <a:t>proč</a:t>
            </a:r>
            <a:r>
              <a:rPr lang="en-GB" u="sng" dirty="0"/>
              <a:t>?</a:t>
            </a:r>
          </a:p>
          <a:p>
            <a:pPr algn="just"/>
            <a:r>
              <a:rPr lang="cs-CZ" dirty="0"/>
              <a:t>Zejména z toho důvodu, že negarantují, že EU a členské země uznají takovéto akty jako rovnocenné k právně závazným EU/EEA předpisům, </a:t>
            </a:r>
            <a:endParaRPr lang="en-GB" dirty="0"/>
          </a:p>
          <a:p>
            <a:pPr algn="just"/>
            <a:r>
              <a:rPr lang="cs-CZ" dirty="0"/>
              <a:t>stejně tak neposkytují ekonomickým subjektům z ESVO zemí žádná práva, kterých se mohou dovolávat v rámci EU pilíře vztahujícího se k EEA</a:t>
            </a:r>
            <a:endParaRPr lang="en-GB" dirty="0"/>
          </a:p>
        </p:txBody>
      </p:sp>
    </p:spTree>
    <p:extLst>
      <p:ext uri="{BB962C8B-B14F-4D97-AF65-F5344CB8AC3E}">
        <p14:creationId xmlns:p14="http://schemas.microsoft.com/office/powerpoint/2010/main" val="7704527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Další</a:t>
            </a:r>
            <a:r>
              <a:rPr lang="en-GB" dirty="0"/>
              <a:t> </a:t>
            </a:r>
            <a:r>
              <a:rPr lang="en-GB" dirty="0" err="1"/>
              <a:t>Řešení</a:t>
            </a:r>
            <a:r>
              <a:rPr lang="en-GB" dirty="0"/>
              <a:t> – </a:t>
            </a:r>
            <a:r>
              <a:rPr lang="en-GB" dirty="0" err="1"/>
              <a:t>Problém</a:t>
            </a:r>
            <a:r>
              <a:rPr lang="en-GB" dirty="0"/>
              <a:t> EU agencies</a:t>
            </a:r>
          </a:p>
        </p:txBody>
      </p:sp>
      <p:sp>
        <p:nvSpPr>
          <p:cNvPr id="3" name="Zástupný symbol pro obsah 2"/>
          <p:cNvSpPr>
            <a:spLocks noGrp="1"/>
          </p:cNvSpPr>
          <p:nvPr>
            <p:ph idx="1"/>
          </p:nvPr>
        </p:nvSpPr>
        <p:spPr>
          <a:xfrm>
            <a:off x="329609" y="2232838"/>
            <a:ext cx="11642651" cy="4401878"/>
          </a:xfrm>
        </p:spPr>
        <p:txBody>
          <a:bodyPr>
            <a:normAutofit/>
          </a:bodyPr>
          <a:lstStyle/>
          <a:p>
            <a:r>
              <a:rPr lang="en-GB" b="1" dirty="0"/>
              <a:t>ŘEŠENÍ:</a:t>
            </a:r>
            <a:r>
              <a:rPr lang="cs-CZ" dirty="0"/>
              <a:t> pokud by se zástupci</a:t>
            </a:r>
            <a:r>
              <a:rPr lang="en-GB" dirty="0"/>
              <a:t> </a:t>
            </a:r>
            <a:r>
              <a:rPr lang="en-GB" dirty="0" err="1"/>
              <a:t>příslušných</a:t>
            </a:r>
            <a:r>
              <a:rPr lang="cs-CZ" dirty="0"/>
              <a:t> </a:t>
            </a:r>
            <a:r>
              <a:rPr lang="en-GB" dirty="0" err="1"/>
              <a:t>národních</a:t>
            </a:r>
            <a:r>
              <a:rPr lang="en-GB" dirty="0"/>
              <a:t> </a:t>
            </a:r>
            <a:r>
              <a:rPr lang="en-GB" dirty="0" err="1"/>
              <a:t>orgánů</a:t>
            </a:r>
            <a:r>
              <a:rPr lang="en-GB" dirty="0"/>
              <a:t> </a:t>
            </a:r>
            <a:r>
              <a:rPr lang="cs-CZ" dirty="0"/>
              <a:t>zemí EFTA stali plnohodnotnými členy </a:t>
            </a:r>
            <a:r>
              <a:rPr lang="en-GB" dirty="0"/>
              <a:t>EU </a:t>
            </a:r>
            <a:r>
              <a:rPr lang="cs-CZ" dirty="0"/>
              <a:t>autorit včetně práva hlasovat a spolurozhodovat. Z pohledu norského ústavního práva, by toto otevřelo možnost přesunout suverenitu na tyto autority, které by mohli být uznány jako společné EEA orgány</a:t>
            </a:r>
            <a:endParaRPr lang="en-GB" dirty="0"/>
          </a:p>
          <a:p>
            <a:endParaRPr lang="en-GB" dirty="0"/>
          </a:p>
          <a:p>
            <a:r>
              <a:rPr lang="en-GB" b="1" dirty="0" err="1"/>
              <a:t>Problém</a:t>
            </a:r>
            <a:r>
              <a:rPr lang="en-GB" dirty="0"/>
              <a:t>: </a:t>
            </a:r>
            <a:r>
              <a:rPr lang="cs-CZ" dirty="0"/>
              <a:t>V tomto případě by však musela být vyřešena otázka, co v případech, kdy Evropská Komise nebo </a:t>
            </a:r>
            <a:r>
              <a:rPr lang="cs-CZ" b="1" dirty="0"/>
              <a:t>Rada</a:t>
            </a:r>
            <a:r>
              <a:rPr lang="cs-CZ" dirty="0"/>
              <a:t> může rozhodování EU autorit ovlivnit, pravděpodobně by se nejvhodnější jevilo přenést tuto pravomoc na EEA Joint </a:t>
            </a:r>
            <a:r>
              <a:rPr lang="cs-CZ" dirty="0" err="1"/>
              <a:t>Committee</a:t>
            </a:r>
            <a:r>
              <a:rPr lang="cs-CZ" dirty="0"/>
              <a:t>. To ale také není ideální řešení, zejména v případě urgentních situací kde jsou v sázce národní zájmy, ale jen stěží lze ve struktuře EEA nalézt lepší alternativu. </a:t>
            </a:r>
            <a:endParaRPr lang="en-GB" dirty="0"/>
          </a:p>
          <a:p>
            <a:r>
              <a:rPr lang="en-GB" dirty="0"/>
              <a:t>* </a:t>
            </a:r>
            <a:r>
              <a:rPr lang="cs-CZ" dirty="0"/>
              <a:t>v případě, že do rozhodování </a:t>
            </a:r>
            <a:r>
              <a:rPr lang="en-GB" dirty="0"/>
              <a:t>EU</a:t>
            </a:r>
            <a:r>
              <a:rPr lang="cs-CZ" dirty="0"/>
              <a:t> </a:t>
            </a:r>
            <a:r>
              <a:rPr lang="en-GB" dirty="0"/>
              <a:t>agencies</a:t>
            </a:r>
            <a:r>
              <a:rPr lang="cs-CZ" dirty="0"/>
              <a:t> může zasáhnout Evropská komise (to by se ještě dalo vyřešit tak, že by o stejné věci rozhodla EFTA </a:t>
            </a:r>
            <a:r>
              <a:rPr lang="cs-CZ" dirty="0" err="1"/>
              <a:t>Surveillance</a:t>
            </a:r>
            <a:r>
              <a:rPr lang="cs-CZ" dirty="0"/>
              <a:t> </a:t>
            </a:r>
            <a:r>
              <a:rPr lang="cs-CZ" dirty="0" err="1"/>
              <a:t>Authority</a:t>
            </a:r>
            <a:r>
              <a:rPr lang="cs-CZ" dirty="0"/>
              <a:t>) </a:t>
            </a:r>
            <a:r>
              <a:rPr lang="en-GB" dirty="0"/>
              <a:t>ale </a:t>
            </a:r>
            <a:r>
              <a:rPr lang="en-GB" dirty="0" err="1"/>
              <a:t>pokud</a:t>
            </a:r>
            <a:r>
              <a:rPr lang="cs-CZ" dirty="0"/>
              <a:t> Evropská rada? Pak nastává problém, protože zde tím pádem nesoulad s EEA dohodou vzhledem k „vlivu“ cizího nepříslušného orgánu (Evropská rada). </a:t>
            </a:r>
            <a:endParaRPr lang="en-GB" dirty="0"/>
          </a:p>
        </p:txBody>
      </p:sp>
    </p:spTree>
    <p:extLst>
      <p:ext uri="{BB962C8B-B14F-4D97-AF65-F5344CB8AC3E}">
        <p14:creationId xmlns:p14="http://schemas.microsoft.com/office/powerpoint/2010/main" val="367196957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Začlenění</a:t>
            </a:r>
            <a:r>
              <a:rPr lang="en-GB" dirty="0"/>
              <a:t> Agencies do EEA </a:t>
            </a:r>
            <a:r>
              <a:rPr lang="en-GB" dirty="0" err="1"/>
              <a:t>dohody</a:t>
            </a:r>
            <a:endParaRPr lang="en-GB" dirty="0"/>
          </a:p>
        </p:txBody>
      </p:sp>
      <p:sp>
        <p:nvSpPr>
          <p:cNvPr id="3" name="Zástupný symbol pro obsah 2"/>
          <p:cNvSpPr>
            <a:spLocks noGrp="1"/>
          </p:cNvSpPr>
          <p:nvPr>
            <p:ph idx="1"/>
          </p:nvPr>
        </p:nvSpPr>
        <p:spPr/>
        <p:txBody>
          <a:bodyPr/>
          <a:lstStyle/>
          <a:p>
            <a:r>
              <a:rPr lang="en-GB" dirty="0" err="1"/>
              <a:t>Když</a:t>
            </a:r>
            <a:r>
              <a:rPr lang="en-GB" dirty="0"/>
              <a:t> </a:t>
            </a:r>
            <a:r>
              <a:rPr lang="en-GB" dirty="0" err="1"/>
              <a:t>budou</a:t>
            </a:r>
            <a:r>
              <a:rPr lang="en-GB" dirty="0"/>
              <a:t> EU agencies</a:t>
            </a:r>
            <a:r>
              <a:rPr lang="cs-CZ" dirty="0"/>
              <a:t> začleněny do EEA dohody </a:t>
            </a:r>
            <a:r>
              <a:rPr lang="en-GB" dirty="0" err="1"/>
              <a:t>tak</a:t>
            </a:r>
            <a:r>
              <a:rPr lang="en-GB" dirty="0"/>
              <a:t> </a:t>
            </a:r>
            <a:r>
              <a:rPr lang="cs-CZ" dirty="0"/>
              <a:t>o jejich aktech bude rozhodovat EFTA </a:t>
            </a:r>
            <a:r>
              <a:rPr lang="cs-CZ" dirty="0" err="1"/>
              <a:t>Surveillance</a:t>
            </a:r>
            <a:r>
              <a:rPr lang="cs-CZ" dirty="0"/>
              <a:t> </a:t>
            </a:r>
            <a:r>
              <a:rPr lang="cs-CZ" dirty="0" err="1"/>
              <a:t>Authority</a:t>
            </a:r>
            <a:r>
              <a:rPr lang="cs-CZ" dirty="0"/>
              <a:t>,</a:t>
            </a:r>
            <a:r>
              <a:rPr lang="en-GB" dirty="0"/>
              <a:t> (</a:t>
            </a:r>
            <a:r>
              <a:rPr lang="en-GB" dirty="0" err="1"/>
              <a:t>namísto</a:t>
            </a:r>
            <a:r>
              <a:rPr lang="en-GB" dirty="0"/>
              <a:t> JC)</a:t>
            </a:r>
            <a:r>
              <a:rPr lang="cs-CZ" dirty="0"/>
              <a:t> </a:t>
            </a:r>
            <a:endParaRPr lang="en-GB" dirty="0"/>
          </a:p>
          <a:p>
            <a:pPr marL="0" indent="0">
              <a:buNone/>
            </a:pPr>
            <a:r>
              <a:rPr lang="en-GB" dirty="0"/>
              <a:t>	</a:t>
            </a:r>
            <a:r>
              <a:rPr lang="cs-CZ" dirty="0"/>
              <a:t>je řešením pouze částečným a pouze v oblasti týkající se rozhodování </a:t>
            </a:r>
            <a:r>
              <a:rPr lang="en-GB" dirty="0"/>
              <a:t>	EU agencies</a:t>
            </a:r>
            <a:r>
              <a:rPr lang="cs-CZ" dirty="0"/>
              <a:t>. Je třeba přijmout komplexnější řešení, které se bude týkat </a:t>
            </a:r>
            <a:r>
              <a:rPr lang="en-GB" dirty="0"/>
              <a:t>	</a:t>
            </a:r>
            <a:r>
              <a:rPr lang="cs-CZ" dirty="0"/>
              <a:t>obecně veškerých EU autorit, které mohou vydávat nějaké rozhodnutí a </a:t>
            </a:r>
            <a:r>
              <a:rPr lang="en-GB" dirty="0"/>
              <a:t>	</a:t>
            </a:r>
            <a:r>
              <a:rPr lang="cs-CZ" dirty="0"/>
              <a:t>jsou EEA relevantní</a:t>
            </a:r>
            <a:r>
              <a:rPr lang="en-GB" dirty="0"/>
              <a:t>.</a:t>
            </a:r>
          </a:p>
        </p:txBody>
      </p:sp>
    </p:spTree>
    <p:extLst>
      <p:ext uri="{BB962C8B-B14F-4D97-AF65-F5344CB8AC3E}">
        <p14:creationId xmlns:p14="http://schemas.microsoft.com/office/powerpoint/2010/main" val="23274518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Základy</a:t>
            </a:r>
            <a:r>
              <a:rPr lang="en-GB" dirty="0"/>
              <a:t>	EHP</a:t>
            </a:r>
          </a:p>
        </p:txBody>
      </p:sp>
      <p:sp>
        <p:nvSpPr>
          <p:cNvPr id="3" name="Zástupný symbol pro obsah 2"/>
          <p:cNvSpPr>
            <a:spLocks noGrp="1"/>
          </p:cNvSpPr>
          <p:nvPr>
            <p:ph idx="1"/>
          </p:nvPr>
        </p:nvSpPr>
        <p:spPr/>
        <p:txBody>
          <a:bodyPr>
            <a:normAutofit fontScale="92500" lnSpcReduction="20000"/>
          </a:bodyPr>
          <a:lstStyle/>
          <a:p>
            <a:r>
              <a:rPr lang="en-GB" dirty="0" err="1"/>
              <a:t>Evropský</a:t>
            </a:r>
            <a:r>
              <a:rPr lang="en-GB" dirty="0"/>
              <a:t> </a:t>
            </a:r>
            <a:r>
              <a:rPr lang="en-GB" dirty="0" err="1"/>
              <a:t>hospodářský</a:t>
            </a:r>
            <a:r>
              <a:rPr lang="en-GB" dirty="0"/>
              <a:t> </a:t>
            </a:r>
            <a:r>
              <a:rPr lang="en-GB" dirty="0" err="1"/>
              <a:t>prostor</a:t>
            </a:r>
            <a:r>
              <a:rPr lang="en-GB" dirty="0"/>
              <a:t> (EHP/EEA) </a:t>
            </a:r>
            <a:r>
              <a:rPr lang="en-GB" dirty="0" err="1"/>
              <a:t>byl</a:t>
            </a:r>
            <a:r>
              <a:rPr lang="en-GB" dirty="0"/>
              <a:t> </a:t>
            </a:r>
            <a:r>
              <a:rPr lang="en-GB" dirty="0" err="1"/>
              <a:t>vytvořen</a:t>
            </a:r>
            <a:r>
              <a:rPr lang="en-GB" dirty="0"/>
              <a:t> v </a:t>
            </a:r>
            <a:r>
              <a:rPr lang="en-GB" dirty="0" err="1"/>
              <a:t>roce</a:t>
            </a:r>
            <a:r>
              <a:rPr lang="en-GB" dirty="0"/>
              <a:t> 1994, aby </a:t>
            </a:r>
            <a:r>
              <a:rPr lang="en-GB" dirty="0" err="1"/>
              <a:t>bylo</a:t>
            </a:r>
            <a:r>
              <a:rPr lang="en-GB" dirty="0"/>
              <a:t> </a:t>
            </a:r>
            <a:r>
              <a:rPr lang="en-GB" dirty="0" err="1"/>
              <a:t>možné</a:t>
            </a:r>
            <a:r>
              <a:rPr lang="en-GB" dirty="0"/>
              <a:t> </a:t>
            </a:r>
            <a:r>
              <a:rPr lang="en-GB" dirty="0" err="1"/>
              <a:t>rozšířit</a:t>
            </a:r>
            <a:r>
              <a:rPr lang="en-GB" dirty="0"/>
              <a:t> </a:t>
            </a:r>
            <a:r>
              <a:rPr lang="en-GB" dirty="0" err="1"/>
              <a:t>ustanovení</a:t>
            </a:r>
            <a:r>
              <a:rPr lang="en-GB" dirty="0"/>
              <a:t> </a:t>
            </a:r>
            <a:r>
              <a:rPr lang="en-GB" dirty="0" err="1"/>
              <a:t>Evropské</a:t>
            </a:r>
            <a:r>
              <a:rPr lang="en-GB" dirty="0"/>
              <a:t> </a:t>
            </a:r>
            <a:r>
              <a:rPr lang="en-GB" dirty="0" err="1"/>
              <a:t>unie</a:t>
            </a:r>
            <a:r>
              <a:rPr lang="en-GB" dirty="0"/>
              <a:t> </a:t>
            </a:r>
            <a:r>
              <a:rPr lang="en-GB" dirty="0" err="1"/>
              <a:t>týkající</a:t>
            </a:r>
            <a:r>
              <a:rPr lang="en-GB" dirty="0"/>
              <a:t> se </a:t>
            </a:r>
            <a:r>
              <a:rPr lang="en-GB" dirty="0" err="1"/>
              <a:t>vnitřního</a:t>
            </a:r>
            <a:r>
              <a:rPr lang="en-GB" dirty="0"/>
              <a:t> </a:t>
            </a:r>
            <a:r>
              <a:rPr lang="en-GB" dirty="0" err="1"/>
              <a:t>trhu</a:t>
            </a:r>
            <a:r>
              <a:rPr lang="en-GB" dirty="0"/>
              <a:t> </a:t>
            </a:r>
            <a:r>
              <a:rPr lang="en-GB" dirty="0" err="1"/>
              <a:t>na</a:t>
            </a:r>
            <a:r>
              <a:rPr lang="en-GB" dirty="0"/>
              <a:t> </a:t>
            </a:r>
            <a:r>
              <a:rPr lang="en-GB" dirty="0" err="1"/>
              <a:t>země</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(ESVO/EFTA). </a:t>
            </a:r>
          </a:p>
          <a:p>
            <a:pPr algn="just"/>
            <a:r>
              <a:rPr lang="en-GB" dirty="0" err="1"/>
              <a:t>Právní</a:t>
            </a:r>
            <a:r>
              <a:rPr lang="en-GB" dirty="0"/>
              <a:t> </a:t>
            </a:r>
            <a:r>
              <a:rPr lang="en-GB" dirty="0" err="1"/>
              <a:t>předpisy</a:t>
            </a:r>
            <a:r>
              <a:rPr lang="en-GB" dirty="0"/>
              <a:t> EU v </a:t>
            </a:r>
            <a:r>
              <a:rPr lang="en-GB" dirty="0" err="1"/>
              <a:t>oblasti</a:t>
            </a:r>
            <a:r>
              <a:rPr lang="en-GB" dirty="0"/>
              <a:t> </a:t>
            </a:r>
            <a:r>
              <a:rPr lang="en-GB" dirty="0" err="1"/>
              <a:t>vnitřního</a:t>
            </a:r>
            <a:r>
              <a:rPr lang="en-GB" dirty="0"/>
              <a:t> </a:t>
            </a:r>
            <a:r>
              <a:rPr lang="en-GB" dirty="0" err="1"/>
              <a:t>trhu</a:t>
            </a:r>
            <a:r>
              <a:rPr lang="en-GB" dirty="0"/>
              <a:t> se </a:t>
            </a:r>
            <a:r>
              <a:rPr lang="en-GB" dirty="0" err="1"/>
              <a:t>stávají</a:t>
            </a:r>
            <a:r>
              <a:rPr lang="en-GB" dirty="0"/>
              <a:t> </a:t>
            </a:r>
            <a:r>
              <a:rPr lang="en-GB" dirty="0" err="1"/>
              <a:t>součástí</a:t>
            </a:r>
            <a:r>
              <a:rPr lang="en-GB" dirty="0"/>
              <a:t> </a:t>
            </a:r>
            <a:r>
              <a:rPr lang="en-GB" dirty="0" err="1"/>
              <a:t>právních</a:t>
            </a:r>
            <a:r>
              <a:rPr lang="en-GB" dirty="0"/>
              <a:t> </a:t>
            </a:r>
            <a:r>
              <a:rPr lang="en-GB" dirty="0" err="1"/>
              <a:t>předpisů</a:t>
            </a:r>
            <a:r>
              <a:rPr lang="en-GB" dirty="0"/>
              <a:t> </a:t>
            </a:r>
            <a:r>
              <a:rPr lang="en-GB" dirty="0" err="1"/>
              <a:t>zemí</a:t>
            </a:r>
            <a:r>
              <a:rPr lang="en-GB" dirty="0"/>
              <a:t> EHP, </a:t>
            </a:r>
            <a:r>
              <a:rPr lang="en-GB" dirty="0" err="1"/>
              <a:t>jakmile</a:t>
            </a:r>
            <a:r>
              <a:rPr lang="en-GB" dirty="0"/>
              <a:t> </a:t>
            </a:r>
            <a:r>
              <a:rPr lang="en-GB" dirty="0" err="1"/>
              <a:t>tyto</a:t>
            </a:r>
            <a:r>
              <a:rPr lang="en-GB" dirty="0"/>
              <a:t> </a:t>
            </a:r>
            <a:r>
              <a:rPr lang="en-GB" dirty="0" err="1"/>
              <a:t>země</a:t>
            </a:r>
            <a:r>
              <a:rPr lang="en-GB" dirty="0"/>
              <a:t> </a:t>
            </a:r>
            <a:r>
              <a:rPr lang="en-GB" dirty="0" err="1"/>
              <a:t>souhlasí</a:t>
            </a:r>
            <a:r>
              <a:rPr lang="en-GB" dirty="0"/>
              <a:t> s </a:t>
            </a:r>
            <a:r>
              <a:rPr lang="en-GB" dirty="0" err="1"/>
              <a:t>jejich</a:t>
            </a:r>
            <a:r>
              <a:rPr lang="en-GB" dirty="0"/>
              <a:t> </a:t>
            </a:r>
            <a:r>
              <a:rPr lang="en-GB" dirty="0" err="1"/>
              <a:t>začleněním</a:t>
            </a:r>
            <a:r>
              <a:rPr lang="en-GB" dirty="0"/>
              <a:t> do </a:t>
            </a:r>
            <a:r>
              <a:rPr lang="en-GB" dirty="0" err="1"/>
              <a:t>svého</a:t>
            </a:r>
            <a:r>
              <a:rPr lang="en-GB" dirty="0"/>
              <a:t> </a:t>
            </a:r>
            <a:r>
              <a:rPr lang="en-GB" dirty="0" err="1"/>
              <a:t>práva</a:t>
            </a:r>
            <a:r>
              <a:rPr lang="en-GB" dirty="0"/>
              <a:t>. Na </a:t>
            </a:r>
            <a:r>
              <a:rPr lang="en-GB" dirty="0" err="1"/>
              <a:t>jejich</a:t>
            </a:r>
            <a:r>
              <a:rPr lang="en-GB" dirty="0"/>
              <a:t> </a:t>
            </a:r>
            <a:r>
              <a:rPr lang="en-GB" dirty="0" err="1"/>
              <a:t>uplatňování</a:t>
            </a:r>
            <a:r>
              <a:rPr lang="en-GB" dirty="0"/>
              <a:t> a </a:t>
            </a:r>
            <a:r>
              <a:rPr lang="en-GB" dirty="0" err="1"/>
              <a:t>prosazování</a:t>
            </a:r>
            <a:r>
              <a:rPr lang="en-GB" dirty="0"/>
              <a:t> </a:t>
            </a:r>
            <a:r>
              <a:rPr lang="en-GB" dirty="0" err="1"/>
              <a:t>dohlížejí</a:t>
            </a:r>
            <a:r>
              <a:rPr lang="en-GB" dirty="0"/>
              <a:t> </a:t>
            </a:r>
            <a:r>
              <a:rPr lang="en-GB" dirty="0" err="1"/>
              <a:t>zvláštní</a:t>
            </a:r>
            <a:r>
              <a:rPr lang="en-GB" dirty="0"/>
              <a:t> </a:t>
            </a:r>
            <a:r>
              <a:rPr lang="en-GB" dirty="0" err="1"/>
              <a:t>orgány</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a </a:t>
            </a:r>
            <a:r>
              <a:rPr lang="en-GB" dirty="0" err="1"/>
              <a:t>smíšený</a:t>
            </a:r>
            <a:r>
              <a:rPr lang="en-GB" dirty="0"/>
              <a:t> </a:t>
            </a:r>
            <a:r>
              <a:rPr lang="en-GB" dirty="0" err="1"/>
              <a:t>parlamentní</a:t>
            </a:r>
            <a:r>
              <a:rPr lang="en-GB" dirty="0"/>
              <a:t> </a:t>
            </a:r>
            <a:r>
              <a:rPr lang="en-GB" dirty="0" err="1"/>
              <a:t>výbor</a:t>
            </a:r>
            <a:r>
              <a:rPr lang="en-GB" dirty="0"/>
              <a:t>. </a:t>
            </a:r>
          </a:p>
          <a:p>
            <a:endParaRPr lang="en-GB" dirty="0"/>
          </a:p>
          <a:p>
            <a:r>
              <a:rPr lang="en-GB" dirty="0" err="1"/>
              <a:t>článek</a:t>
            </a:r>
            <a:r>
              <a:rPr lang="en-GB" dirty="0"/>
              <a:t> 217 </a:t>
            </a:r>
            <a:r>
              <a:rPr lang="en-GB" dirty="0" err="1"/>
              <a:t>Smlouvy</a:t>
            </a:r>
            <a:r>
              <a:rPr lang="en-GB" dirty="0"/>
              <a:t> o </a:t>
            </a:r>
            <a:r>
              <a:rPr lang="en-GB" dirty="0" err="1"/>
              <a:t>fungování</a:t>
            </a:r>
            <a:r>
              <a:rPr lang="en-GB" dirty="0"/>
              <a:t> </a:t>
            </a:r>
            <a:r>
              <a:rPr lang="en-GB" dirty="0" err="1"/>
              <a:t>Evropské</a:t>
            </a:r>
            <a:r>
              <a:rPr lang="en-GB" dirty="0"/>
              <a:t> </a:t>
            </a:r>
            <a:r>
              <a:rPr lang="en-GB" dirty="0" err="1"/>
              <a:t>unie</a:t>
            </a:r>
            <a:r>
              <a:rPr lang="en-GB" dirty="0"/>
              <a:t> (TFEU)</a:t>
            </a:r>
          </a:p>
          <a:p>
            <a:endParaRPr lang="en-GB" dirty="0"/>
          </a:p>
          <a:p>
            <a:r>
              <a:rPr lang="en-GB" dirty="0"/>
              <a:t>https://</a:t>
            </a:r>
            <a:r>
              <a:rPr lang="en-GB" dirty="0" err="1"/>
              <a:t>www.youtube.com</a:t>
            </a:r>
            <a:r>
              <a:rPr lang="en-GB" dirty="0"/>
              <a:t>/</a:t>
            </a:r>
            <a:r>
              <a:rPr lang="en-GB" dirty="0" err="1"/>
              <a:t>watch?v</a:t>
            </a:r>
            <a:r>
              <a:rPr lang="en-GB" dirty="0"/>
              <a:t>=Yi_fy7hGC9E&amp;ab_channel=</a:t>
            </a:r>
            <a:r>
              <a:rPr lang="en-GB" dirty="0" err="1"/>
              <a:t>TLDRNewsEU</a:t>
            </a:r>
            <a:endParaRPr lang="en-GB" dirty="0"/>
          </a:p>
        </p:txBody>
      </p:sp>
    </p:spTree>
    <p:extLst>
      <p:ext uri="{BB962C8B-B14F-4D97-AF65-F5344CB8AC3E}">
        <p14:creationId xmlns:p14="http://schemas.microsoft.com/office/powerpoint/2010/main" val="2381171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Finanční</a:t>
            </a:r>
            <a:r>
              <a:rPr lang="en-GB" dirty="0"/>
              <a:t> </a:t>
            </a:r>
            <a:r>
              <a:rPr lang="en-GB" dirty="0" err="1"/>
              <a:t>mechanismy</a:t>
            </a:r>
            <a:endParaRPr lang="en-GB" dirty="0"/>
          </a:p>
        </p:txBody>
      </p:sp>
      <p:sp>
        <p:nvSpPr>
          <p:cNvPr id="3" name="Zástupný symbol pro obsah 2"/>
          <p:cNvSpPr>
            <a:spLocks noGrp="1"/>
          </p:cNvSpPr>
          <p:nvPr>
            <p:ph idx="1"/>
          </p:nvPr>
        </p:nvSpPr>
        <p:spPr/>
        <p:txBody>
          <a:bodyPr/>
          <a:lstStyle/>
          <a:p>
            <a:pPr algn="just"/>
            <a:r>
              <a:rPr lang="en-GB" dirty="0"/>
              <a:t>Na </a:t>
            </a:r>
            <a:r>
              <a:rPr lang="en-GB" dirty="0" err="1"/>
              <a:t>základě</a:t>
            </a:r>
            <a:r>
              <a:rPr lang="en-GB" dirty="0"/>
              <a:t> EEA </a:t>
            </a:r>
            <a:r>
              <a:rPr lang="en-GB" dirty="0" err="1"/>
              <a:t>Dohody</a:t>
            </a:r>
            <a:r>
              <a:rPr lang="en-GB" dirty="0"/>
              <a:t> </a:t>
            </a:r>
            <a:r>
              <a:rPr lang="en-GB" dirty="0" err="1"/>
              <a:t>země</a:t>
            </a:r>
            <a:r>
              <a:rPr lang="en-GB" dirty="0"/>
              <a:t> ESVO </a:t>
            </a:r>
            <a:r>
              <a:rPr lang="en-GB" dirty="0" err="1"/>
              <a:t>přispívají</a:t>
            </a:r>
            <a:r>
              <a:rPr lang="en-GB" dirty="0"/>
              <a:t> 3 </a:t>
            </a:r>
            <a:r>
              <a:rPr lang="en-GB" dirty="0" err="1"/>
              <a:t>starým</a:t>
            </a:r>
            <a:r>
              <a:rPr lang="en-GB" dirty="0"/>
              <a:t> (</a:t>
            </a:r>
            <a:r>
              <a:rPr lang="en-GB" dirty="0" err="1"/>
              <a:t>Řecko</a:t>
            </a:r>
            <a:r>
              <a:rPr lang="en-GB" dirty="0"/>
              <a:t>, </a:t>
            </a:r>
            <a:r>
              <a:rPr lang="en-GB" dirty="0" err="1"/>
              <a:t>Portugalsko</a:t>
            </a:r>
            <a:r>
              <a:rPr lang="en-GB" dirty="0"/>
              <a:t> a </a:t>
            </a:r>
            <a:r>
              <a:rPr lang="en-GB" dirty="0" err="1"/>
              <a:t>Španělsko</a:t>
            </a:r>
            <a:r>
              <a:rPr lang="en-GB" dirty="0"/>
              <a:t>) a </a:t>
            </a:r>
            <a:r>
              <a:rPr lang="en-GB" dirty="0" err="1"/>
              <a:t>všem</a:t>
            </a:r>
            <a:r>
              <a:rPr lang="en-GB" dirty="0"/>
              <a:t> </a:t>
            </a:r>
            <a:r>
              <a:rPr lang="en-GB" dirty="0" err="1"/>
              <a:t>novým</a:t>
            </a:r>
            <a:r>
              <a:rPr lang="en-GB" dirty="0"/>
              <a:t> </a:t>
            </a:r>
            <a:r>
              <a:rPr lang="en-GB" dirty="0" err="1"/>
              <a:t>členským</a:t>
            </a:r>
            <a:r>
              <a:rPr lang="en-GB" dirty="0"/>
              <a:t> </a:t>
            </a:r>
            <a:r>
              <a:rPr lang="en-GB" dirty="0" err="1"/>
              <a:t>státům</a:t>
            </a:r>
            <a:r>
              <a:rPr lang="en-GB" dirty="0"/>
              <a:t> v </a:t>
            </a:r>
            <a:r>
              <a:rPr lang="en-GB" dirty="0" err="1"/>
              <a:t>rámci</a:t>
            </a:r>
            <a:r>
              <a:rPr lang="en-GB" dirty="0"/>
              <a:t> EHP </a:t>
            </a:r>
            <a:r>
              <a:rPr lang="en-GB" dirty="0" err="1"/>
              <a:t>na</a:t>
            </a:r>
            <a:r>
              <a:rPr lang="en-GB" dirty="0"/>
              <a:t> </a:t>
            </a:r>
            <a:r>
              <a:rPr lang="en-GB" dirty="0" err="1"/>
              <a:t>projekty</a:t>
            </a:r>
            <a:r>
              <a:rPr lang="en-GB" dirty="0"/>
              <a:t> v </a:t>
            </a:r>
            <a:r>
              <a:rPr lang="en-GB" dirty="0" err="1"/>
              <a:t>prioritních</a:t>
            </a:r>
            <a:r>
              <a:rPr lang="en-GB" dirty="0"/>
              <a:t> </a:t>
            </a:r>
            <a:r>
              <a:rPr lang="en-GB" dirty="0" err="1"/>
              <a:t>oblastech</a:t>
            </a:r>
            <a:r>
              <a:rPr lang="en-GB" dirty="0"/>
              <a:t>. V </a:t>
            </a:r>
            <a:r>
              <a:rPr lang="en-GB" dirty="0" err="1"/>
              <a:t>Dohodě</a:t>
            </a:r>
            <a:r>
              <a:rPr lang="en-GB" dirty="0"/>
              <a:t> </a:t>
            </a:r>
            <a:r>
              <a:rPr lang="en-GB" dirty="0" err="1"/>
              <a:t>je</a:t>
            </a:r>
            <a:r>
              <a:rPr lang="en-GB" dirty="0"/>
              <a:t> </a:t>
            </a:r>
            <a:r>
              <a:rPr lang="en-GB" dirty="0" err="1"/>
              <a:t>uvedeno</a:t>
            </a:r>
            <a:r>
              <a:rPr lang="en-GB" dirty="0"/>
              <a:t>, </a:t>
            </a:r>
            <a:r>
              <a:rPr lang="en-GB" dirty="0" err="1"/>
              <a:t>že</a:t>
            </a:r>
            <a:r>
              <a:rPr lang="en-GB" dirty="0"/>
              <a:t> </a:t>
            </a:r>
            <a:r>
              <a:rPr lang="en-GB" dirty="0" err="1"/>
              <a:t>finanční</a:t>
            </a:r>
            <a:r>
              <a:rPr lang="en-GB" dirty="0"/>
              <a:t> </a:t>
            </a:r>
            <a:r>
              <a:rPr lang="en-GB" dirty="0" err="1"/>
              <a:t>příspěvek</a:t>
            </a:r>
            <a:r>
              <a:rPr lang="en-GB" dirty="0"/>
              <a:t> </a:t>
            </a:r>
            <a:r>
              <a:rPr lang="en-GB" dirty="0" err="1"/>
              <a:t>bude</a:t>
            </a:r>
            <a:r>
              <a:rPr lang="en-GB" dirty="0"/>
              <a:t> </a:t>
            </a:r>
            <a:r>
              <a:rPr lang="en-GB" dirty="0" err="1"/>
              <a:t>úzce</a:t>
            </a:r>
            <a:r>
              <a:rPr lang="en-GB" dirty="0"/>
              <a:t> </a:t>
            </a:r>
            <a:r>
              <a:rPr lang="en-GB" dirty="0" err="1"/>
              <a:t>koordinován</a:t>
            </a:r>
            <a:r>
              <a:rPr lang="en-GB" dirty="0"/>
              <a:t> s </a:t>
            </a:r>
            <a:r>
              <a:rPr lang="en-GB" dirty="0" err="1"/>
              <a:t>dvoustranným</a:t>
            </a:r>
            <a:r>
              <a:rPr lang="en-GB" dirty="0"/>
              <a:t> </a:t>
            </a:r>
            <a:r>
              <a:rPr lang="en-GB" dirty="0" err="1"/>
              <a:t>příspěvkem</a:t>
            </a:r>
            <a:r>
              <a:rPr lang="en-GB" dirty="0"/>
              <a:t>, </a:t>
            </a:r>
            <a:r>
              <a:rPr lang="en-GB" dirty="0" err="1"/>
              <a:t>který</a:t>
            </a:r>
            <a:r>
              <a:rPr lang="en-GB" dirty="0"/>
              <a:t> </a:t>
            </a:r>
            <a:r>
              <a:rPr lang="en-GB" dirty="0" err="1"/>
              <a:t>bude</a:t>
            </a:r>
            <a:r>
              <a:rPr lang="en-GB" dirty="0"/>
              <a:t> </a:t>
            </a:r>
            <a:r>
              <a:rPr lang="en-GB" dirty="0" err="1"/>
              <a:t>poskytovat</a:t>
            </a:r>
            <a:r>
              <a:rPr lang="en-GB" dirty="0"/>
              <a:t> </a:t>
            </a:r>
            <a:r>
              <a:rPr lang="en-GB" dirty="0" err="1"/>
              <a:t>Norsko</a:t>
            </a:r>
            <a:r>
              <a:rPr lang="en-GB" dirty="0"/>
              <a:t> </a:t>
            </a:r>
            <a:r>
              <a:rPr lang="en-GB" dirty="0" err="1"/>
              <a:t>na</a:t>
            </a:r>
            <a:r>
              <a:rPr lang="en-GB" dirty="0"/>
              <a:t> </a:t>
            </a:r>
            <a:r>
              <a:rPr lang="en-GB" dirty="0" err="1"/>
              <a:t>základě</a:t>
            </a:r>
            <a:r>
              <a:rPr lang="en-GB" dirty="0"/>
              <a:t> </a:t>
            </a:r>
            <a:r>
              <a:rPr lang="en-GB" dirty="0" err="1"/>
              <a:t>Norského</a:t>
            </a:r>
            <a:r>
              <a:rPr lang="en-GB" dirty="0"/>
              <a:t> </a:t>
            </a:r>
            <a:r>
              <a:rPr lang="en-GB" dirty="0" err="1"/>
              <a:t>finančního</a:t>
            </a:r>
            <a:r>
              <a:rPr lang="en-GB" dirty="0"/>
              <a:t> </a:t>
            </a:r>
            <a:r>
              <a:rPr lang="en-GB" dirty="0" err="1"/>
              <a:t>mechanismu</a:t>
            </a:r>
            <a:r>
              <a:rPr lang="en-GB" dirty="0"/>
              <a:t>. </a:t>
            </a:r>
          </a:p>
          <a:p>
            <a:pPr algn="just"/>
            <a:r>
              <a:rPr lang="en-GB" dirty="0" err="1"/>
              <a:t>Doplněno</a:t>
            </a:r>
            <a:r>
              <a:rPr lang="en-GB" dirty="0"/>
              <a:t> </a:t>
            </a:r>
            <a:r>
              <a:rPr lang="en-GB" dirty="0" err="1"/>
              <a:t>dvoustrannými</a:t>
            </a:r>
            <a:r>
              <a:rPr lang="en-GB" dirty="0"/>
              <a:t> </a:t>
            </a:r>
            <a:r>
              <a:rPr lang="en-GB" dirty="0" err="1"/>
              <a:t>právními</a:t>
            </a:r>
            <a:r>
              <a:rPr lang="en-GB" dirty="0"/>
              <a:t> </a:t>
            </a:r>
            <a:r>
              <a:rPr lang="en-GB" dirty="0" err="1"/>
              <a:t>akty</a:t>
            </a:r>
            <a:r>
              <a:rPr lang="en-GB" dirty="0"/>
              <a:t> – Memoranda o </a:t>
            </a:r>
            <a:r>
              <a:rPr lang="en-GB" dirty="0" err="1"/>
              <a:t>porozumění</a:t>
            </a:r>
            <a:endParaRPr lang="en-GB" dirty="0"/>
          </a:p>
        </p:txBody>
      </p:sp>
    </p:spTree>
    <p:extLst>
      <p:ext uri="{BB962C8B-B14F-4D97-AF65-F5344CB8AC3E}">
        <p14:creationId xmlns:p14="http://schemas.microsoft.com/office/powerpoint/2010/main" val="192831913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Granty</a:t>
            </a:r>
            <a:r>
              <a:rPr lang="en-GB" dirty="0"/>
              <a:t>/ </a:t>
            </a:r>
            <a:r>
              <a:rPr lang="en-GB" dirty="0" err="1"/>
              <a:t>Norské</a:t>
            </a:r>
            <a:r>
              <a:rPr lang="en-GB" dirty="0"/>
              <a:t> </a:t>
            </a:r>
            <a:r>
              <a:rPr lang="en-GB" dirty="0" err="1"/>
              <a:t>fondy</a:t>
            </a:r>
            <a:endParaRPr lang="en-GB" dirty="0"/>
          </a:p>
        </p:txBody>
      </p:sp>
      <p:sp>
        <p:nvSpPr>
          <p:cNvPr id="3" name="Zástupný symbol pro obsah 2"/>
          <p:cNvSpPr>
            <a:spLocks noGrp="1"/>
          </p:cNvSpPr>
          <p:nvPr>
            <p:ph idx="1"/>
          </p:nvPr>
        </p:nvSpPr>
        <p:spPr/>
        <p:txBody>
          <a:bodyPr/>
          <a:lstStyle/>
          <a:p>
            <a:r>
              <a:rPr lang="en-GB" dirty="0"/>
              <a:t>V </a:t>
            </a:r>
            <a:r>
              <a:rPr lang="en-GB" dirty="0" err="1"/>
              <a:t>rámci</a:t>
            </a:r>
            <a:r>
              <a:rPr lang="en-GB" dirty="0"/>
              <a:t> </a:t>
            </a:r>
            <a:r>
              <a:rPr lang="en-GB" dirty="0" err="1"/>
              <a:t>prvního</a:t>
            </a:r>
            <a:r>
              <a:rPr lang="en-GB" dirty="0"/>
              <a:t> kola </a:t>
            </a:r>
            <a:r>
              <a:rPr lang="en-GB" dirty="0" err="1"/>
              <a:t>programu</a:t>
            </a:r>
            <a:r>
              <a:rPr lang="en-GB" dirty="0"/>
              <a:t> v </a:t>
            </a:r>
            <a:r>
              <a:rPr lang="en-GB" dirty="0" err="1"/>
              <a:t>letech</a:t>
            </a:r>
            <a:r>
              <a:rPr lang="en-GB" dirty="0"/>
              <a:t> 2004 - 2009 </a:t>
            </a:r>
            <a:r>
              <a:rPr lang="en-GB" dirty="0" err="1"/>
              <a:t>udělené</a:t>
            </a:r>
            <a:r>
              <a:rPr lang="en-GB" dirty="0"/>
              <a:t> </a:t>
            </a:r>
            <a:r>
              <a:rPr lang="en-GB" dirty="0" err="1"/>
              <a:t>granty</a:t>
            </a:r>
            <a:r>
              <a:rPr lang="en-GB" dirty="0"/>
              <a:t> </a:t>
            </a:r>
            <a:r>
              <a:rPr lang="en-GB" dirty="0" err="1"/>
              <a:t>vyčerpaly</a:t>
            </a:r>
            <a:r>
              <a:rPr lang="en-GB" dirty="0"/>
              <a:t> 100% </a:t>
            </a:r>
            <a:r>
              <a:rPr lang="en-GB" dirty="0" err="1"/>
              <a:t>celkové</a:t>
            </a:r>
            <a:r>
              <a:rPr lang="en-GB" dirty="0"/>
              <a:t> </a:t>
            </a:r>
            <a:r>
              <a:rPr lang="en-GB" dirty="0" err="1"/>
              <a:t>alokace</a:t>
            </a:r>
            <a:r>
              <a:rPr lang="en-GB" dirty="0"/>
              <a:t>, </a:t>
            </a:r>
            <a:r>
              <a:rPr lang="en-GB" dirty="0" err="1"/>
              <a:t>která</a:t>
            </a:r>
            <a:r>
              <a:rPr lang="en-GB" dirty="0"/>
              <a:t> </a:t>
            </a:r>
            <a:r>
              <a:rPr lang="en-GB" dirty="0" err="1"/>
              <a:t>byla</a:t>
            </a:r>
            <a:r>
              <a:rPr lang="en-GB" dirty="0"/>
              <a:t> pro </a:t>
            </a:r>
            <a:r>
              <a:rPr lang="en-GB" dirty="0" err="1"/>
              <a:t>Českou</a:t>
            </a:r>
            <a:r>
              <a:rPr lang="en-GB" dirty="0"/>
              <a:t> </a:t>
            </a:r>
            <a:r>
              <a:rPr lang="en-GB" dirty="0" err="1"/>
              <a:t>republiku</a:t>
            </a:r>
            <a:r>
              <a:rPr lang="en-GB" dirty="0"/>
              <a:t> </a:t>
            </a:r>
            <a:r>
              <a:rPr lang="en-GB" dirty="0" err="1"/>
              <a:t>určena</a:t>
            </a:r>
            <a:r>
              <a:rPr lang="en-GB" dirty="0"/>
              <a:t> (104,580 mil. EUR). V </a:t>
            </a:r>
            <a:r>
              <a:rPr lang="en-GB" dirty="0" err="1"/>
              <a:t>rámci</a:t>
            </a:r>
            <a:r>
              <a:rPr lang="en-GB" dirty="0"/>
              <a:t> priority </a:t>
            </a:r>
            <a:r>
              <a:rPr lang="en-GB" dirty="0" err="1"/>
              <a:t>ochrana</a:t>
            </a:r>
            <a:r>
              <a:rPr lang="en-GB" dirty="0"/>
              <a:t> </a:t>
            </a:r>
            <a:r>
              <a:rPr lang="en-GB" dirty="0" err="1"/>
              <a:t>životního</a:t>
            </a:r>
            <a:r>
              <a:rPr lang="en-GB" dirty="0"/>
              <a:t> </a:t>
            </a:r>
            <a:r>
              <a:rPr lang="en-GB" dirty="0" err="1"/>
              <a:t>prostředí</a:t>
            </a:r>
            <a:r>
              <a:rPr lang="en-GB" dirty="0"/>
              <a:t> a </a:t>
            </a:r>
            <a:r>
              <a:rPr lang="en-GB" dirty="0" err="1"/>
              <a:t>udržitelného</a:t>
            </a:r>
            <a:r>
              <a:rPr lang="en-GB" dirty="0"/>
              <a:t> </a:t>
            </a:r>
            <a:r>
              <a:rPr lang="en-GB" dirty="0" err="1"/>
              <a:t>rozvoje</a:t>
            </a:r>
            <a:r>
              <a:rPr lang="en-GB" dirty="0"/>
              <a:t> </a:t>
            </a:r>
            <a:r>
              <a:rPr lang="en-GB" dirty="0" err="1"/>
              <a:t>bylo</a:t>
            </a:r>
            <a:r>
              <a:rPr lang="en-GB" dirty="0"/>
              <a:t> </a:t>
            </a:r>
            <a:r>
              <a:rPr lang="en-GB" dirty="0" err="1"/>
              <a:t>podpořeno</a:t>
            </a:r>
            <a:r>
              <a:rPr lang="en-GB" dirty="0"/>
              <a:t> 17 </a:t>
            </a:r>
            <a:r>
              <a:rPr lang="en-GB" dirty="0" err="1"/>
              <a:t>projektů</a:t>
            </a:r>
            <a:r>
              <a:rPr lang="en-GB" dirty="0"/>
              <a:t> </a:t>
            </a:r>
            <a:r>
              <a:rPr lang="en-GB" dirty="0" err="1"/>
              <a:t>za</a:t>
            </a:r>
            <a:r>
              <a:rPr lang="en-GB" dirty="0"/>
              <a:t> </a:t>
            </a:r>
            <a:r>
              <a:rPr lang="en-GB" dirty="0" err="1"/>
              <a:t>téměř</a:t>
            </a:r>
            <a:r>
              <a:rPr lang="en-GB" dirty="0"/>
              <a:t> </a:t>
            </a:r>
            <a:r>
              <a:rPr lang="en-GB" dirty="0" err="1"/>
              <a:t>než</a:t>
            </a:r>
            <a:r>
              <a:rPr lang="en-GB" dirty="0"/>
              <a:t> 8,2 mil. EUR.</a:t>
            </a:r>
          </a:p>
          <a:p>
            <a:endParaRPr lang="en-GB" dirty="0"/>
          </a:p>
          <a:p>
            <a:r>
              <a:rPr lang="en-GB" dirty="0"/>
              <a:t>2009 – 2014. </a:t>
            </a:r>
            <a:r>
              <a:rPr lang="en-GB" dirty="0" err="1"/>
              <a:t>Celková</a:t>
            </a:r>
            <a:r>
              <a:rPr lang="en-GB" dirty="0"/>
              <a:t> </a:t>
            </a:r>
            <a:r>
              <a:rPr lang="en-GB" dirty="0" err="1"/>
              <a:t>výše</a:t>
            </a:r>
            <a:r>
              <a:rPr lang="en-GB" dirty="0"/>
              <a:t> </a:t>
            </a:r>
            <a:r>
              <a:rPr lang="en-GB" dirty="0" err="1"/>
              <a:t>podpory</a:t>
            </a:r>
            <a:r>
              <a:rPr lang="en-GB" dirty="0"/>
              <a:t> pro </a:t>
            </a:r>
            <a:r>
              <a:rPr lang="en-GB" dirty="0" err="1"/>
              <a:t>Českou</a:t>
            </a:r>
            <a:r>
              <a:rPr lang="en-GB" dirty="0"/>
              <a:t> </a:t>
            </a:r>
            <a:r>
              <a:rPr lang="en-GB" dirty="0" err="1"/>
              <a:t>republiku</a:t>
            </a:r>
            <a:r>
              <a:rPr lang="en-GB" dirty="0"/>
              <a:t> </a:t>
            </a:r>
            <a:r>
              <a:rPr lang="en-GB" dirty="0" err="1"/>
              <a:t>byla</a:t>
            </a:r>
            <a:r>
              <a:rPr lang="en-GB" dirty="0"/>
              <a:t> 131,80 mil. </a:t>
            </a:r>
            <a:r>
              <a:rPr lang="en-GB" dirty="0" err="1"/>
              <a:t>eur.</a:t>
            </a:r>
            <a:endParaRPr lang="en-GB" dirty="0"/>
          </a:p>
          <a:p>
            <a:pPr marL="0" indent="0">
              <a:buNone/>
            </a:pPr>
            <a:r>
              <a:rPr lang="en-GB" dirty="0" err="1"/>
              <a:t>zejména</a:t>
            </a:r>
            <a:r>
              <a:rPr lang="en-GB" dirty="0"/>
              <a:t> </a:t>
            </a:r>
            <a:r>
              <a:rPr lang="en-GB" dirty="0" err="1"/>
              <a:t>na</a:t>
            </a:r>
            <a:r>
              <a:rPr lang="en-GB" dirty="0"/>
              <a:t> </a:t>
            </a:r>
            <a:r>
              <a:rPr lang="en-GB" dirty="0" err="1"/>
              <a:t>ochranu</a:t>
            </a:r>
            <a:r>
              <a:rPr lang="en-GB" dirty="0"/>
              <a:t> </a:t>
            </a:r>
            <a:r>
              <a:rPr lang="en-GB" dirty="0" err="1"/>
              <a:t>životního</a:t>
            </a:r>
            <a:r>
              <a:rPr lang="en-GB" dirty="0"/>
              <a:t> </a:t>
            </a:r>
            <a:r>
              <a:rPr lang="en-GB" dirty="0" err="1"/>
              <a:t>prostředí</a:t>
            </a:r>
            <a:r>
              <a:rPr lang="en-GB" dirty="0"/>
              <a:t>, </a:t>
            </a:r>
            <a:r>
              <a:rPr lang="en-GB" dirty="0" err="1"/>
              <a:t>uchovávání</a:t>
            </a:r>
            <a:r>
              <a:rPr lang="en-GB" dirty="0"/>
              <a:t> </a:t>
            </a:r>
            <a:r>
              <a:rPr lang="en-GB" dirty="0" err="1"/>
              <a:t>kulturního</a:t>
            </a:r>
            <a:r>
              <a:rPr lang="en-GB" dirty="0"/>
              <a:t> </a:t>
            </a:r>
            <a:r>
              <a:rPr lang="en-GB" dirty="0" err="1"/>
              <a:t>dědictví</a:t>
            </a:r>
            <a:endParaRPr lang="en-GB" dirty="0"/>
          </a:p>
        </p:txBody>
      </p:sp>
    </p:spTree>
    <p:extLst>
      <p:ext uri="{BB962C8B-B14F-4D97-AF65-F5344CB8AC3E}">
        <p14:creationId xmlns:p14="http://schemas.microsoft.com/office/powerpoint/2010/main" val="112289929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Severní</a:t>
            </a:r>
            <a:r>
              <a:rPr lang="en-GB" dirty="0"/>
              <a:t> </a:t>
            </a:r>
            <a:r>
              <a:rPr lang="en-GB" dirty="0" err="1"/>
              <a:t>ekonomická</a:t>
            </a:r>
            <a:r>
              <a:rPr lang="en-GB" dirty="0"/>
              <a:t> </a:t>
            </a:r>
            <a:r>
              <a:rPr lang="en-GB" dirty="0" err="1"/>
              <a:t>politika</a:t>
            </a:r>
            <a:endParaRPr lang="en-GB" dirty="0"/>
          </a:p>
        </p:txBody>
      </p:sp>
      <p:sp>
        <p:nvSpPr>
          <p:cNvPr id="3" name="Zástupný symbol pro obsah 2"/>
          <p:cNvSpPr>
            <a:spLocks noGrp="1"/>
          </p:cNvSpPr>
          <p:nvPr>
            <p:ph idx="1"/>
          </p:nvPr>
        </p:nvSpPr>
        <p:spPr/>
        <p:txBody>
          <a:bodyPr/>
          <a:lstStyle/>
          <a:p>
            <a:pPr marL="0" indent="0">
              <a:buNone/>
            </a:pPr>
            <a:endParaRPr lang="en-GB" dirty="0"/>
          </a:p>
          <a:p>
            <a:pPr marL="0" indent="0">
              <a:buNone/>
            </a:pPr>
            <a:r>
              <a:rPr lang="en-GB" dirty="0"/>
              <a:t>Se </a:t>
            </a:r>
            <a:r>
              <a:rPr lang="en-GB" dirty="0" err="1"/>
              <a:t>dvěma</a:t>
            </a:r>
            <a:r>
              <a:rPr lang="en-GB" dirty="0"/>
              <a:t> </a:t>
            </a:r>
            <a:r>
              <a:rPr lang="en-GB" dirty="0" err="1"/>
              <a:t>partnery</a:t>
            </a:r>
            <a:r>
              <a:rPr lang="en-GB" dirty="0"/>
              <a:t> v </a:t>
            </a:r>
            <a:r>
              <a:rPr lang="en-GB" dirty="0" err="1"/>
              <a:t>rámci</a:t>
            </a:r>
            <a:r>
              <a:rPr lang="en-GB" dirty="0"/>
              <a:t> EHP – </a:t>
            </a:r>
            <a:r>
              <a:rPr lang="en-GB" dirty="0" err="1"/>
              <a:t>Norskem</a:t>
            </a:r>
            <a:r>
              <a:rPr lang="en-GB" dirty="0"/>
              <a:t> a </a:t>
            </a:r>
            <a:r>
              <a:rPr lang="en-GB" dirty="0" err="1"/>
              <a:t>Islandem</a:t>
            </a:r>
            <a:r>
              <a:rPr lang="en-GB" dirty="0"/>
              <a:t> – </a:t>
            </a:r>
            <a:r>
              <a:rPr lang="en-GB" dirty="0" err="1"/>
              <a:t>spojují</a:t>
            </a:r>
            <a:r>
              <a:rPr lang="en-GB" dirty="0"/>
              <a:t> EU </a:t>
            </a:r>
            <a:r>
              <a:rPr lang="en-GB" dirty="0" err="1"/>
              <a:t>také</a:t>
            </a:r>
            <a:r>
              <a:rPr lang="en-GB" dirty="0"/>
              <a:t> </a:t>
            </a:r>
            <a:r>
              <a:rPr lang="en-GB" dirty="0" err="1"/>
              <a:t>různé</a:t>
            </a:r>
            <a:r>
              <a:rPr lang="en-GB" dirty="0"/>
              <a:t> </a:t>
            </a:r>
            <a:r>
              <a:rPr lang="en-GB" dirty="0" err="1"/>
              <a:t>oblasti</a:t>
            </a:r>
            <a:r>
              <a:rPr lang="en-GB" dirty="0"/>
              <a:t> „</a:t>
            </a:r>
            <a:r>
              <a:rPr lang="en-GB" dirty="0" err="1"/>
              <a:t>severní</a:t>
            </a:r>
            <a:r>
              <a:rPr lang="en-GB" dirty="0"/>
              <a:t> </a:t>
            </a:r>
            <a:r>
              <a:rPr lang="en-GB" dirty="0" err="1"/>
              <a:t>politiky</a:t>
            </a:r>
            <a:r>
              <a:rPr lang="en-GB" dirty="0"/>
              <a:t>“ a </a:t>
            </a:r>
            <a:r>
              <a:rPr lang="en-GB" dirty="0" err="1"/>
              <a:t>fóra</a:t>
            </a:r>
            <a:r>
              <a:rPr lang="en-GB" dirty="0"/>
              <a:t>, </a:t>
            </a:r>
            <a:r>
              <a:rPr lang="en-GB" dirty="0" err="1"/>
              <a:t>která</a:t>
            </a:r>
            <a:r>
              <a:rPr lang="en-GB" dirty="0"/>
              <a:t> se </a:t>
            </a:r>
            <a:r>
              <a:rPr lang="en-GB" dirty="0" err="1"/>
              <a:t>zaměřují</a:t>
            </a:r>
            <a:r>
              <a:rPr lang="en-GB" dirty="0"/>
              <a:t> </a:t>
            </a:r>
            <a:r>
              <a:rPr lang="en-GB" dirty="0" err="1"/>
              <a:t>na</a:t>
            </a:r>
            <a:r>
              <a:rPr lang="en-GB" dirty="0"/>
              <a:t> </a:t>
            </a:r>
            <a:r>
              <a:rPr lang="en-GB" dirty="0" err="1"/>
              <a:t>rychle</a:t>
            </a:r>
            <a:r>
              <a:rPr lang="en-GB" dirty="0"/>
              <a:t> se </a:t>
            </a:r>
            <a:r>
              <a:rPr lang="en-GB" dirty="0" err="1"/>
              <a:t>rozvíjející</a:t>
            </a:r>
            <a:r>
              <a:rPr lang="en-GB" dirty="0"/>
              <a:t> </a:t>
            </a:r>
            <a:r>
              <a:rPr lang="en-GB" dirty="0" err="1"/>
              <a:t>severní</a:t>
            </a:r>
            <a:r>
              <a:rPr lang="en-GB" dirty="0"/>
              <a:t> </a:t>
            </a:r>
            <a:r>
              <a:rPr lang="en-GB" dirty="0" err="1"/>
              <a:t>části</a:t>
            </a:r>
            <a:r>
              <a:rPr lang="en-GB" dirty="0"/>
              <a:t> </a:t>
            </a:r>
            <a:r>
              <a:rPr lang="en-GB" dirty="0" err="1"/>
              <a:t>Evropy</a:t>
            </a:r>
            <a:r>
              <a:rPr lang="en-GB" dirty="0"/>
              <a:t> a </a:t>
            </a:r>
            <a:r>
              <a:rPr lang="en-GB" dirty="0" err="1"/>
              <a:t>na</a:t>
            </a:r>
            <a:r>
              <a:rPr lang="en-GB" dirty="0"/>
              <a:t> </a:t>
            </a:r>
            <a:r>
              <a:rPr lang="en-GB" dirty="0" err="1"/>
              <a:t>celou</a:t>
            </a:r>
            <a:r>
              <a:rPr lang="en-GB" dirty="0"/>
              <a:t> </a:t>
            </a:r>
            <a:r>
              <a:rPr lang="en-GB" dirty="0" err="1"/>
              <a:t>arktickou</a:t>
            </a:r>
            <a:r>
              <a:rPr lang="en-GB" dirty="0"/>
              <a:t> oblast.</a:t>
            </a:r>
          </a:p>
          <a:p>
            <a:pPr marL="0" indent="0">
              <a:buNone/>
            </a:pPr>
            <a:endParaRPr lang="en-GB" dirty="0"/>
          </a:p>
          <a:p>
            <a:pPr marL="0" indent="0">
              <a:buNone/>
            </a:pPr>
            <a:r>
              <a:rPr lang="en-GB" dirty="0" err="1"/>
              <a:t>Prostřednictvím</a:t>
            </a:r>
            <a:r>
              <a:rPr lang="en-GB" dirty="0"/>
              <a:t> </a:t>
            </a:r>
            <a:r>
              <a:rPr lang="en-GB" dirty="0" err="1"/>
              <a:t>různých</a:t>
            </a:r>
            <a:r>
              <a:rPr lang="en-GB" dirty="0"/>
              <a:t> </a:t>
            </a:r>
            <a:r>
              <a:rPr lang="en-GB" dirty="0" err="1"/>
              <a:t>iniciativ</a:t>
            </a:r>
            <a:endParaRPr lang="en-GB" dirty="0"/>
          </a:p>
        </p:txBody>
      </p:sp>
    </p:spTree>
    <p:extLst>
      <p:ext uri="{BB962C8B-B14F-4D97-AF65-F5344CB8AC3E}">
        <p14:creationId xmlns:p14="http://schemas.microsoft.com/office/powerpoint/2010/main" val="3675321365"/>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p:txBody>
          <a:bodyPr/>
          <a:lstStyle/>
          <a:p>
            <a:r>
              <a:rPr lang="en-GB" b="1" dirty="0" err="1"/>
              <a:t>Severní</a:t>
            </a:r>
            <a:r>
              <a:rPr lang="en-GB" b="1" dirty="0"/>
              <a:t> </a:t>
            </a:r>
            <a:r>
              <a:rPr lang="en-GB" b="1" dirty="0" err="1"/>
              <a:t>dimenze</a:t>
            </a:r>
            <a:endParaRPr lang="en-GB" b="1" dirty="0"/>
          </a:p>
          <a:p>
            <a:pPr lvl="1"/>
            <a:r>
              <a:rPr lang="en-GB" dirty="0"/>
              <a:t>od </a:t>
            </a:r>
            <a:r>
              <a:rPr lang="en-GB" dirty="0" err="1"/>
              <a:t>roku</a:t>
            </a:r>
            <a:r>
              <a:rPr lang="en-GB" dirty="0"/>
              <a:t> 2007 </a:t>
            </a:r>
            <a:r>
              <a:rPr lang="en-GB" dirty="0" err="1"/>
              <a:t>plní</a:t>
            </a:r>
            <a:r>
              <a:rPr lang="en-GB" dirty="0"/>
              <a:t> </a:t>
            </a:r>
            <a:r>
              <a:rPr lang="en-GB" dirty="0" err="1"/>
              <a:t>úlohu</a:t>
            </a:r>
            <a:r>
              <a:rPr lang="en-GB" dirty="0"/>
              <a:t> </a:t>
            </a:r>
            <a:r>
              <a:rPr lang="en-GB" dirty="0" err="1"/>
              <a:t>společné</a:t>
            </a:r>
            <a:r>
              <a:rPr lang="en-GB" dirty="0"/>
              <a:t> </a:t>
            </a:r>
            <a:r>
              <a:rPr lang="en-GB" dirty="0" err="1"/>
              <a:t>politiky</a:t>
            </a:r>
            <a:r>
              <a:rPr lang="en-GB" dirty="0"/>
              <a:t> pro EU, </a:t>
            </a:r>
            <a:r>
              <a:rPr lang="en-GB" dirty="0" err="1"/>
              <a:t>Rusko</a:t>
            </a:r>
            <a:r>
              <a:rPr lang="en-GB" dirty="0"/>
              <a:t>, </a:t>
            </a:r>
            <a:r>
              <a:rPr lang="en-GB" dirty="0" err="1"/>
              <a:t>Norsko</a:t>
            </a:r>
            <a:r>
              <a:rPr lang="en-GB" dirty="0"/>
              <a:t> a Island. Tato </a:t>
            </a:r>
            <a:r>
              <a:rPr lang="en-GB" dirty="0" err="1"/>
              <a:t>politika</a:t>
            </a:r>
            <a:r>
              <a:rPr lang="en-GB" dirty="0"/>
              <a:t> </a:t>
            </a:r>
            <a:r>
              <a:rPr lang="en-GB" dirty="0" err="1"/>
              <a:t>doplňuje</a:t>
            </a:r>
            <a:r>
              <a:rPr lang="en-GB" dirty="0"/>
              <a:t> dialog </a:t>
            </a:r>
            <a:r>
              <a:rPr lang="en-GB" dirty="0" err="1"/>
              <a:t>mezi</a:t>
            </a:r>
            <a:r>
              <a:rPr lang="en-GB" dirty="0"/>
              <a:t> EU a </a:t>
            </a:r>
            <a:r>
              <a:rPr lang="en-GB" dirty="0" err="1"/>
              <a:t>Ruskem</a:t>
            </a:r>
            <a:r>
              <a:rPr lang="en-GB" dirty="0"/>
              <a:t> a </a:t>
            </a:r>
            <a:r>
              <a:rPr lang="en-GB" dirty="0" err="1"/>
              <a:t>umožnila</a:t>
            </a:r>
            <a:r>
              <a:rPr lang="en-GB" dirty="0"/>
              <a:t> </a:t>
            </a:r>
            <a:r>
              <a:rPr lang="en-GB" dirty="0" err="1"/>
              <a:t>navázat</a:t>
            </a:r>
            <a:r>
              <a:rPr lang="en-GB" dirty="0"/>
              <a:t> </a:t>
            </a:r>
            <a:r>
              <a:rPr lang="en-GB" dirty="0" err="1"/>
              <a:t>efektivní</a:t>
            </a:r>
            <a:r>
              <a:rPr lang="en-GB" dirty="0"/>
              <a:t> </a:t>
            </a:r>
            <a:r>
              <a:rPr lang="en-GB" dirty="0" err="1"/>
              <a:t>partnerství</a:t>
            </a:r>
            <a:r>
              <a:rPr lang="en-GB" dirty="0"/>
              <a:t> pro </a:t>
            </a:r>
            <a:r>
              <a:rPr lang="en-GB" dirty="0" err="1"/>
              <a:t>spolupráci</a:t>
            </a:r>
            <a:r>
              <a:rPr lang="en-GB" dirty="0"/>
              <a:t> v </a:t>
            </a:r>
            <a:r>
              <a:rPr lang="en-GB" dirty="0" err="1"/>
              <a:t>jednotlivých</a:t>
            </a:r>
            <a:r>
              <a:rPr lang="en-GB" dirty="0"/>
              <a:t> </a:t>
            </a:r>
            <a:r>
              <a:rPr lang="en-GB" dirty="0" err="1"/>
              <a:t>odvětvích</a:t>
            </a:r>
            <a:r>
              <a:rPr lang="en-GB" dirty="0"/>
              <a:t> v </a:t>
            </a:r>
            <a:r>
              <a:rPr lang="en-GB" dirty="0" err="1"/>
              <a:t>oblastech</a:t>
            </a:r>
            <a:r>
              <a:rPr lang="en-GB" dirty="0"/>
              <a:t> </a:t>
            </a:r>
            <a:r>
              <a:rPr lang="en-GB" dirty="0" err="1"/>
              <a:t>Baltského</a:t>
            </a:r>
            <a:r>
              <a:rPr lang="en-GB" dirty="0"/>
              <a:t> a </a:t>
            </a:r>
            <a:r>
              <a:rPr lang="en-GB" dirty="0" err="1"/>
              <a:t>Barentsova</a:t>
            </a:r>
            <a:r>
              <a:rPr lang="en-GB" dirty="0"/>
              <a:t> </a:t>
            </a:r>
            <a:r>
              <a:rPr lang="en-GB" dirty="0" err="1"/>
              <a:t>moře</a:t>
            </a:r>
            <a:r>
              <a:rPr lang="en-GB" dirty="0"/>
              <a:t>. </a:t>
            </a:r>
            <a:r>
              <a:rPr lang="en-GB" dirty="0" err="1"/>
              <a:t>Severní</a:t>
            </a:r>
            <a:r>
              <a:rPr lang="en-GB" dirty="0"/>
              <a:t> </a:t>
            </a:r>
            <a:r>
              <a:rPr lang="en-GB" dirty="0" err="1"/>
              <a:t>dimenze</a:t>
            </a:r>
            <a:r>
              <a:rPr lang="en-GB" dirty="0"/>
              <a:t> </a:t>
            </a:r>
            <a:r>
              <a:rPr lang="en-GB" dirty="0" err="1"/>
              <a:t>zahrnuje</a:t>
            </a:r>
            <a:r>
              <a:rPr lang="en-GB" dirty="0"/>
              <a:t> </a:t>
            </a:r>
            <a:r>
              <a:rPr lang="en-GB" dirty="0" err="1"/>
              <a:t>parlamentní</a:t>
            </a:r>
            <a:r>
              <a:rPr lang="en-GB" dirty="0"/>
              <a:t> </a:t>
            </a:r>
            <a:r>
              <a:rPr lang="en-GB" dirty="0" err="1"/>
              <a:t>orgán</a:t>
            </a:r>
            <a:r>
              <a:rPr lang="en-GB" dirty="0"/>
              <a:t> – </a:t>
            </a:r>
            <a:r>
              <a:rPr lang="en-GB" dirty="0" err="1"/>
              <a:t>parlamentní</a:t>
            </a:r>
            <a:r>
              <a:rPr lang="en-GB" dirty="0"/>
              <a:t> </a:t>
            </a:r>
            <a:r>
              <a:rPr lang="en-GB" dirty="0" err="1"/>
              <a:t>fórum</a:t>
            </a:r>
            <a:r>
              <a:rPr lang="en-GB" dirty="0"/>
              <a:t> </a:t>
            </a:r>
            <a:r>
              <a:rPr lang="en-GB" dirty="0" err="1"/>
              <a:t>Severní</a:t>
            </a:r>
            <a:r>
              <a:rPr lang="en-GB" dirty="0"/>
              <a:t> </a:t>
            </a:r>
            <a:r>
              <a:rPr lang="en-GB" dirty="0" err="1"/>
              <a:t>dimenze</a:t>
            </a:r>
            <a:r>
              <a:rPr lang="en-GB" dirty="0"/>
              <a:t>, – </a:t>
            </a:r>
            <a:r>
              <a:rPr lang="en-GB" dirty="0" err="1"/>
              <a:t>jehož</a:t>
            </a:r>
            <a:r>
              <a:rPr lang="en-GB" dirty="0"/>
              <a:t> </a:t>
            </a:r>
            <a:r>
              <a:rPr lang="en-GB" dirty="0" err="1"/>
              <a:t>zakládajícím</a:t>
            </a:r>
            <a:r>
              <a:rPr lang="en-GB" dirty="0"/>
              <a:t> </a:t>
            </a:r>
            <a:r>
              <a:rPr lang="en-GB" dirty="0" err="1"/>
              <a:t>členem</a:t>
            </a:r>
            <a:r>
              <a:rPr lang="en-GB" dirty="0"/>
              <a:t> </a:t>
            </a:r>
            <a:r>
              <a:rPr lang="en-GB" dirty="0" err="1"/>
              <a:t>je</a:t>
            </a:r>
            <a:r>
              <a:rPr lang="en-GB" dirty="0"/>
              <a:t> </a:t>
            </a:r>
            <a:r>
              <a:rPr lang="en-GB" dirty="0" err="1"/>
              <a:t>Evropský</a:t>
            </a:r>
            <a:r>
              <a:rPr lang="en-GB" dirty="0"/>
              <a:t> </a:t>
            </a:r>
            <a:r>
              <a:rPr lang="en-GB" dirty="0" err="1"/>
              <a:t>parlament</a:t>
            </a:r>
            <a:r>
              <a:rPr lang="en-GB" dirty="0"/>
              <a:t>;</a:t>
            </a:r>
          </a:p>
          <a:p>
            <a:pPr marL="228600" lvl="1" indent="0">
              <a:buNone/>
            </a:pPr>
            <a:endParaRPr lang="en-GB" dirty="0"/>
          </a:p>
        </p:txBody>
      </p:sp>
    </p:spTree>
    <p:extLst>
      <p:ext uri="{BB962C8B-B14F-4D97-AF65-F5344CB8AC3E}">
        <p14:creationId xmlns:p14="http://schemas.microsoft.com/office/powerpoint/2010/main" val="322027615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Severské</a:t>
            </a:r>
            <a:r>
              <a:rPr lang="en-GB" dirty="0"/>
              <a:t> </a:t>
            </a:r>
            <a:r>
              <a:rPr lang="en-GB" dirty="0" err="1"/>
              <a:t>iniciativy</a:t>
            </a:r>
            <a:endParaRPr lang="en-GB" dirty="0"/>
          </a:p>
        </p:txBody>
      </p:sp>
      <p:sp>
        <p:nvSpPr>
          <p:cNvPr id="3" name="Zástupný symbol pro obsah 2"/>
          <p:cNvSpPr>
            <a:spLocks noGrp="1"/>
          </p:cNvSpPr>
          <p:nvPr>
            <p:ph idx="1"/>
          </p:nvPr>
        </p:nvSpPr>
        <p:spPr/>
        <p:txBody>
          <a:bodyPr/>
          <a:lstStyle/>
          <a:p>
            <a:r>
              <a:rPr lang="en-GB" dirty="0" err="1"/>
              <a:t>Rady</a:t>
            </a:r>
            <a:r>
              <a:rPr lang="en-GB" dirty="0"/>
              <a:t> </a:t>
            </a:r>
            <a:r>
              <a:rPr lang="en-GB" dirty="0" err="1"/>
              <a:t>států</a:t>
            </a:r>
            <a:r>
              <a:rPr lang="en-GB" dirty="0"/>
              <a:t> </a:t>
            </a:r>
            <a:r>
              <a:rPr lang="en-GB" dirty="0" err="1"/>
              <a:t>Baltského</a:t>
            </a:r>
            <a:r>
              <a:rPr lang="en-GB" dirty="0"/>
              <a:t> </a:t>
            </a:r>
            <a:r>
              <a:rPr lang="en-GB" dirty="0" err="1"/>
              <a:t>moře</a:t>
            </a:r>
            <a:r>
              <a:rPr lang="en-GB" dirty="0"/>
              <a:t>, </a:t>
            </a:r>
            <a:r>
              <a:rPr lang="en-GB" dirty="0" err="1"/>
              <a:t>jejíž</a:t>
            </a:r>
            <a:r>
              <a:rPr lang="en-GB" dirty="0"/>
              <a:t> </a:t>
            </a:r>
            <a:r>
              <a:rPr lang="en-GB" dirty="0" err="1"/>
              <a:t>činnost</a:t>
            </a:r>
            <a:r>
              <a:rPr lang="en-GB" dirty="0"/>
              <a:t> </a:t>
            </a:r>
            <a:r>
              <a:rPr lang="en-GB" dirty="0" err="1"/>
              <a:t>byla</a:t>
            </a:r>
            <a:r>
              <a:rPr lang="en-GB" dirty="0"/>
              <a:t> </a:t>
            </a:r>
            <a:r>
              <a:rPr lang="en-GB" dirty="0" err="1"/>
              <a:t>zahájena</a:t>
            </a:r>
            <a:r>
              <a:rPr lang="en-GB" dirty="0"/>
              <a:t> v </a:t>
            </a:r>
            <a:r>
              <a:rPr lang="en-GB" dirty="0" err="1"/>
              <a:t>roce</a:t>
            </a:r>
            <a:r>
              <a:rPr lang="en-GB" dirty="0"/>
              <a:t> 1992 </a:t>
            </a:r>
            <a:r>
              <a:rPr lang="en-GB" dirty="0" err="1"/>
              <a:t>po</a:t>
            </a:r>
            <a:r>
              <a:rPr lang="en-GB" dirty="0"/>
              <a:t> </a:t>
            </a:r>
            <a:r>
              <a:rPr lang="en-GB" dirty="0" err="1"/>
              <a:t>rozpadu</a:t>
            </a:r>
            <a:r>
              <a:rPr lang="en-GB" dirty="0"/>
              <a:t> SSSR </a:t>
            </a:r>
            <a:r>
              <a:rPr lang="en-GB" dirty="0" err="1"/>
              <a:t>za</a:t>
            </a:r>
            <a:r>
              <a:rPr lang="en-GB" dirty="0"/>
              <a:t> </a:t>
            </a:r>
            <a:r>
              <a:rPr lang="en-GB" dirty="0" err="1"/>
              <a:t>účasti</a:t>
            </a:r>
            <a:r>
              <a:rPr lang="en-GB" dirty="0"/>
              <a:t> EU a </a:t>
            </a:r>
            <a:r>
              <a:rPr lang="en-GB" dirty="0" err="1"/>
              <a:t>pobřežních</a:t>
            </a:r>
            <a:r>
              <a:rPr lang="en-GB" dirty="0"/>
              <a:t> </a:t>
            </a:r>
            <a:r>
              <a:rPr lang="en-GB" dirty="0" err="1"/>
              <a:t>států</a:t>
            </a:r>
            <a:r>
              <a:rPr lang="en-GB" dirty="0"/>
              <a:t>. </a:t>
            </a:r>
            <a:r>
              <a:rPr lang="en-GB" dirty="0" err="1"/>
              <a:t>Všechny</a:t>
            </a:r>
            <a:r>
              <a:rPr lang="en-GB" dirty="0"/>
              <a:t> </a:t>
            </a:r>
            <a:r>
              <a:rPr lang="en-GB" dirty="0" err="1"/>
              <a:t>členské</a:t>
            </a:r>
            <a:r>
              <a:rPr lang="en-GB" dirty="0"/>
              <a:t> </a:t>
            </a:r>
            <a:r>
              <a:rPr lang="en-GB" dirty="0" err="1"/>
              <a:t>státy</a:t>
            </a:r>
            <a:r>
              <a:rPr lang="en-GB" dirty="0"/>
              <a:t> </a:t>
            </a:r>
            <a:r>
              <a:rPr lang="en-GB" dirty="0" err="1"/>
              <a:t>této</a:t>
            </a:r>
            <a:r>
              <a:rPr lang="en-GB" dirty="0"/>
              <a:t> </a:t>
            </a:r>
            <a:r>
              <a:rPr lang="en-GB" dirty="0" err="1"/>
              <a:t>rady</a:t>
            </a:r>
            <a:r>
              <a:rPr lang="en-GB" dirty="0"/>
              <a:t> </a:t>
            </a:r>
            <a:r>
              <a:rPr lang="en-GB" dirty="0" err="1"/>
              <a:t>jsou</a:t>
            </a:r>
            <a:r>
              <a:rPr lang="en-GB" dirty="0"/>
              <a:t> </a:t>
            </a:r>
            <a:r>
              <a:rPr lang="en-GB" dirty="0" err="1"/>
              <a:t>zapojeny</a:t>
            </a:r>
            <a:r>
              <a:rPr lang="en-GB" dirty="0"/>
              <a:t> do </a:t>
            </a:r>
            <a:r>
              <a:rPr lang="en-GB" dirty="0" err="1"/>
              <a:t>parlamentní</a:t>
            </a:r>
            <a:r>
              <a:rPr lang="en-GB" dirty="0"/>
              <a:t> </a:t>
            </a:r>
            <a:r>
              <a:rPr lang="en-GB" dirty="0" err="1"/>
              <a:t>konference</a:t>
            </a:r>
            <a:r>
              <a:rPr lang="en-GB" dirty="0"/>
              <a:t> </a:t>
            </a:r>
            <a:r>
              <a:rPr lang="en-GB" dirty="0" err="1"/>
              <a:t>zemí</a:t>
            </a:r>
            <a:r>
              <a:rPr lang="en-GB" dirty="0"/>
              <a:t> </a:t>
            </a:r>
            <a:r>
              <a:rPr lang="en-GB" dirty="0" err="1"/>
              <a:t>Baltského</a:t>
            </a:r>
            <a:r>
              <a:rPr lang="en-GB" dirty="0"/>
              <a:t> </a:t>
            </a:r>
            <a:r>
              <a:rPr lang="en-GB" dirty="0" err="1"/>
              <a:t>moře</a:t>
            </a:r>
            <a:r>
              <a:rPr lang="en-GB" dirty="0"/>
              <a:t>, </a:t>
            </a:r>
            <a:r>
              <a:rPr lang="en-GB" dirty="0" err="1"/>
              <a:t>jíž</a:t>
            </a:r>
            <a:r>
              <a:rPr lang="en-GB" dirty="0"/>
              <a:t> </a:t>
            </a:r>
            <a:r>
              <a:rPr lang="en-GB" dirty="0" err="1"/>
              <a:t>je</a:t>
            </a:r>
            <a:r>
              <a:rPr lang="en-GB" dirty="0"/>
              <a:t> </a:t>
            </a:r>
            <a:r>
              <a:rPr lang="en-GB" dirty="0" err="1"/>
              <a:t>Evropský</a:t>
            </a:r>
            <a:r>
              <a:rPr lang="en-GB" dirty="0"/>
              <a:t> </a:t>
            </a:r>
            <a:r>
              <a:rPr lang="en-GB" dirty="0" err="1"/>
              <a:t>parlament</a:t>
            </a:r>
            <a:r>
              <a:rPr lang="en-GB" dirty="0"/>
              <a:t> </a:t>
            </a:r>
            <a:r>
              <a:rPr lang="en-GB" dirty="0" err="1"/>
              <a:t>také</a:t>
            </a:r>
            <a:r>
              <a:rPr lang="en-GB" dirty="0"/>
              <a:t> </a:t>
            </a:r>
            <a:r>
              <a:rPr lang="en-GB" dirty="0" err="1"/>
              <a:t>členem</a:t>
            </a:r>
            <a:endParaRPr lang="en-GB" dirty="0"/>
          </a:p>
          <a:p>
            <a:endParaRPr lang="en-GB" dirty="0"/>
          </a:p>
          <a:p>
            <a:r>
              <a:rPr lang="en-GB" dirty="0" err="1"/>
              <a:t>dne</a:t>
            </a:r>
            <a:r>
              <a:rPr lang="en-GB" dirty="0"/>
              <a:t> 27. </a:t>
            </a:r>
            <a:r>
              <a:rPr lang="en-GB" dirty="0" err="1"/>
              <a:t>dubna</a:t>
            </a:r>
            <a:r>
              <a:rPr lang="en-GB" dirty="0"/>
              <a:t> 2016 „</a:t>
            </a:r>
            <a:r>
              <a:rPr lang="en-GB" dirty="0" err="1"/>
              <a:t>Jednotná</a:t>
            </a:r>
            <a:r>
              <a:rPr lang="en-GB" dirty="0"/>
              <a:t> </a:t>
            </a:r>
            <a:r>
              <a:rPr lang="en-GB" dirty="0" err="1"/>
              <a:t>politika</a:t>
            </a:r>
            <a:r>
              <a:rPr lang="en-GB" dirty="0"/>
              <a:t> EU pro </a:t>
            </a:r>
            <a:r>
              <a:rPr lang="en-GB" dirty="0" err="1"/>
              <a:t>arktickou</a:t>
            </a:r>
            <a:r>
              <a:rPr lang="en-GB" dirty="0"/>
              <a:t> oblast“</a:t>
            </a:r>
          </a:p>
        </p:txBody>
      </p:sp>
    </p:spTree>
    <p:extLst>
      <p:ext uri="{BB962C8B-B14F-4D97-AF65-F5344CB8AC3E}">
        <p14:creationId xmlns:p14="http://schemas.microsoft.com/office/powerpoint/2010/main" val="300022210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Nordicko</a:t>
            </a:r>
            <a:r>
              <a:rPr lang="en-GB" dirty="0"/>
              <a:t>  - </a:t>
            </a:r>
            <a:r>
              <a:rPr lang="en-GB" dirty="0" err="1"/>
              <a:t>Baltická</a:t>
            </a:r>
            <a:r>
              <a:rPr lang="en-GB" dirty="0"/>
              <a:t> </a:t>
            </a:r>
            <a:r>
              <a:rPr lang="en-GB" dirty="0" err="1"/>
              <a:t>spolupráce</a:t>
            </a:r>
            <a:endParaRPr lang="en-GB" dirty="0"/>
          </a:p>
        </p:txBody>
      </p:sp>
      <p:sp>
        <p:nvSpPr>
          <p:cNvPr id="3" name="Zástupný symbol pro obsah 2"/>
          <p:cNvSpPr>
            <a:spLocks noGrp="1"/>
          </p:cNvSpPr>
          <p:nvPr>
            <p:ph idx="1"/>
          </p:nvPr>
        </p:nvSpPr>
        <p:spPr/>
        <p:txBody>
          <a:bodyPr/>
          <a:lstStyle/>
          <a:p>
            <a:r>
              <a:rPr lang="cs-CZ" dirty="0" err="1"/>
              <a:t>Nordic</a:t>
            </a:r>
            <a:r>
              <a:rPr lang="cs-CZ" dirty="0"/>
              <a:t> – </a:t>
            </a:r>
            <a:r>
              <a:rPr lang="cs-CZ" dirty="0" err="1"/>
              <a:t>Baltic</a:t>
            </a:r>
            <a:r>
              <a:rPr lang="cs-CZ" dirty="0"/>
              <a:t> Stability Group, které se účastní reprezentanti ministerstev financí, centrálních bank a dohledových orgánů z </a:t>
            </a:r>
            <a:r>
              <a:rPr lang="cs-CZ" dirty="0" err="1"/>
              <a:t>nordicko</a:t>
            </a:r>
            <a:r>
              <a:rPr lang="cs-CZ" dirty="0"/>
              <a:t> – baltických zemí</a:t>
            </a:r>
            <a:r>
              <a:rPr lang="en-GB" dirty="0"/>
              <a:t>. </a:t>
            </a:r>
            <a:r>
              <a:rPr lang="cs-CZ" dirty="0"/>
              <a:t>právní rámec spolupráce mezinárodních záležitostí při řešení krizové situace v případě mezinárodně působících finančních institucí. </a:t>
            </a:r>
            <a:endParaRPr lang="en-GB" dirty="0"/>
          </a:p>
          <a:p>
            <a:endParaRPr lang="en-GB" dirty="0"/>
          </a:p>
          <a:p>
            <a:r>
              <a:rPr lang="cs-CZ" dirty="0" err="1"/>
              <a:t>Nordic</a:t>
            </a:r>
            <a:r>
              <a:rPr lang="cs-CZ" dirty="0"/>
              <a:t> – </a:t>
            </a:r>
            <a:r>
              <a:rPr lang="cs-CZ" dirty="0" err="1"/>
              <a:t>Baltic</a:t>
            </a:r>
            <a:r>
              <a:rPr lang="cs-CZ" dirty="0"/>
              <a:t> </a:t>
            </a:r>
            <a:r>
              <a:rPr lang="cs-CZ" dirty="0" err="1"/>
              <a:t>Macroprudential</a:t>
            </a:r>
            <a:r>
              <a:rPr lang="cs-CZ" dirty="0"/>
              <a:t> </a:t>
            </a:r>
            <a:r>
              <a:rPr lang="cs-CZ" dirty="0" err="1"/>
              <a:t>Forum</a:t>
            </a:r>
            <a:r>
              <a:rPr lang="cs-CZ" dirty="0"/>
              <a:t>, v rámci kterého se scházejí zástupci vysokého managementu centrálních bank a dohledových orgánů, aby diskutovali makro obezřetnostní dohled a jiné dohledové aktivity v rámci </a:t>
            </a:r>
            <a:r>
              <a:rPr lang="cs-CZ" dirty="0" err="1"/>
              <a:t>nordicko</a:t>
            </a:r>
            <a:r>
              <a:rPr lang="cs-CZ" dirty="0"/>
              <a:t> – baltické oblasti</a:t>
            </a:r>
            <a:endParaRPr lang="en-GB" dirty="0"/>
          </a:p>
        </p:txBody>
      </p:sp>
    </p:spTree>
    <p:extLst>
      <p:ext uri="{BB962C8B-B14F-4D97-AF65-F5344CB8AC3E}">
        <p14:creationId xmlns:p14="http://schemas.microsoft.com/office/powerpoint/2010/main" val="7267573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67E9A23-0765-8640-B506-CD03D69A5A3B}"/>
              </a:ext>
            </a:extLst>
          </p:cNvPr>
          <p:cNvSpPr>
            <a:spLocks noGrp="1"/>
          </p:cNvSpPr>
          <p:nvPr>
            <p:ph type="title"/>
          </p:nvPr>
        </p:nvSpPr>
        <p:spPr/>
        <p:txBody>
          <a:bodyPr/>
          <a:lstStyle/>
          <a:p>
            <a:r>
              <a:rPr lang="cs-CZ" dirty="0"/>
              <a:t>EU CANADA</a:t>
            </a:r>
          </a:p>
        </p:txBody>
      </p:sp>
      <p:sp>
        <p:nvSpPr>
          <p:cNvPr id="3" name="Content Placeholder 2">
            <a:extLst>
              <a:ext uri="{FF2B5EF4-FFF2-40B4-BE49-F238E27FC236}">
                <a16:creationId xmlns:a16="http://schemas.microsoft.com/office/drawing/2014/main" id="{838614EF-C1DA-C647-8A4B-F72BDF60428F}"/>
              </a:ext>
            </a:extLst>
          </p:cNvPr>
          <p:cNvSpPr>
            <a:spLocks noGrp="1"/>
          </p:cNvSpPr>
          <p:nvPr>
            <p:ph idx="1"/>
          </p:nvPr>
        </p:nvSpPr>
        <p:spPr/>
        <p:txBody>
          <a:bodyPr/>
          <a:lstStyle/>
          <a:p>
            <a:r>
              <a:rPr lang="cs-CZ" dirty="0"/>
              <a:t>https://</a:t>
            </a:r>
            <a:r>
              <a:rPr lang="cs-CZ" dirty="0" err="1"/>
              <a:t>www.youtube.com</a:t>
            </a:r>
            <a:r>
              <a:rPr lang="cs-CZ" dirty="0"/>
              <a:t>/</a:t>
            </a:r>
            <a:r>
              <a:rPr lang="cs-CZ" dirty="0" err="1"/>
              <a:t>watch?v</a:t>
            </a:r>
            <a:r>
              <a:rPr lang="cs-CZ"/>
              <a:t>=N-5Cs64dZHc</a:t>
            </a:r>
          </a:p>
        </p:txBody>
      </p:sp>
    </p:spTree>
    <p:extLst>
      <p:ext uri="{BB962C8B-B14F-4D97-AF65-F5344CB8AC3E}">
        <p14:creationId xmlns:p14="http://schemas.microsoft.com/office/powerpoint/2010/main" val="2542572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Případ</a:t>
            </a:r>
            <a:r>
              <a:rPr lang="en-GB" dirty="0"/>
              <a:t> </a:t>
            </a:r>
            <a:r>
              <a:rPr lang="en-GB" dirty="0" err="1"/>
              <a:t>Švýcarska</a:t>
            </a:r>
            <a:endParaRPr lang="en-GB" dirty="0"/>
          </a:p>
        </p:txBody>
      </p:sp>
      <p:sp>
        <p:nvSpPr>
          <p:cNvPr id="3" name="Zástupný symbol pro obsah 2"/>
          <p:cNvSpPr>
            <a:spLocks noGrp="1"/>
          </p:cNvSpPr>
          <p:nvPr>
            <p:ph idx="1"/>
          </p:nvPr>
        </p:nvSpPr>
        <p:spPr/>
        <p:txBody>
          <a:bodyPr/>
          <a:lstStyle/>
          <a:p>
            <a:r>
              <a:rPr lang="en-GB" dirty="0" err="1"/>
              <a:t>Švýcarsko</a:t>
            </a:r>
            <a:r>
              <a:rPr lang="en-GB" dirty="0"/>
              <a:t> </a:t>
            </a:r>
            <a:r>
              <a:rPr lang="en-GB" dirty="0" err="1"/>
              <a:t>není</a:t>
            </a:r>
            <a:r>
              <a:rPr lang="en-GB" dirty="0"/>
              <a:t> </a:t>
            </a:r>
            <a:r>
              <a:rPr lang="en-GB" dirty="0" err="1"/>
              <a:t>součástí</a:t>
            </a:r>
            <a:r>
              <a:rPr lang="en-GB" dirty="0"/>
              <a:t> EHP, </a:t>
            </a:r>
            <a:r>
              <a:rPr lang="en-GB" dirty="0" err="1"/>
              <a:t>je</a:t>
            </a:r>
            <a:r>
              <a:rPr lang="en-GB" dirty="0"/>
              <a:t> </a:t>
            </a:r>
            <a:r>
              <a:rPr lang="en-GB" dirty="0" err="1"/>
              <a:t>členem</a:t>
            </a:r>
            <a:r>
              <a:rPr lang="en-GB" dirty="0"/>
              <a:t> ESVO. </a:t>
            </a:r>
          </a:p>
          <a:p>
            <a:r>
              <a:rPr lang="en-GB" dirty="0"/>
              <a:t>Se </a:t>
            </a:r>
            <a:r>
              <a:rPr lang="en-GB" dirty="0" err="1"/>
              <a:t>Švýcarskem</a:t>
            </a:r>
            <a:r>
              <a:rPr lang="en-GB" dirty="0"/>
              <a:t> </a:t>
            </a:r>
            <a:r>
              <a:rPr lang="en-GB" dirty="0" err="1"/>
              <a:t>uzavřela</a:t>
            </a:r>
            <a:r>
              <a:rPr lang="en-GB" dirty="0"/>
              <a:t> EU </a:t>
            </a:r>
            <a:r>
              <a:rPr lang="en-GB" dirty="0" err="1"/>
              <a:t>více</a:t>
            </a:r>
            <a:r>
              <a:rPr lang="en-GB" dirty="0"/>
              <a:t> </a:t>
            </a:r>
            <a:r>
              <a:rPr lang="en-GB" dirty="0" err="1"/>
              <a:t>než</a:t>
            </a:r>
            <a:r>
              <a:rPr lang="en-GB" dirty="0"/>
              <a:t> 120 </a:t>
            </a:r>
            <a:r>
              <a:rPr lang="en-GB" dirty="0" err="1"/>
              <a:t>odvětvových</a:t>
            </a:r>
            <a:r>
              <a:rPr lang="en-GB" dirty="0"/>
              <a:t> </a:t>
            </a:r>
            <a:r>
              <a:rPr lang="en-GB" dirty="0" err="1"/>
              <a:t>dvoustranných</a:t>
            </a:r>
            <a:r>
              <a:rPr lang="en-GB" dirty="0"/>
              <a:t> </a:t>
            </a:r>
            <a:r>
              <a:rPr lang="en-GB" dirty="0" err="1"/>
              <a:t>smluv</a:t>
            </a:r>
            <a:r>
              <a:rPr lang="en-GB" dirty="0"/>
              <a:t>, </a:t>
            </a:r>
            <a:r>
              <a:rPr lang="en-GB" dirty="0" err="1"/>
              <a:t>které</a:t>
            </a:r>
            <a:r>
              <a:rPr lang="en-GB" dirty="0"/>
              <a:t> z </a:t>
            </a:r>
            <a:r>
              <a:rPr lang="en-GB" dirty="0" err="1"/>
              <a:t>velké</a:t>
            </a:r>
            <a:r>
              <a:rPr lang="en-GB" dirty="0"/>
              <a:t> </a:t>
            </a:r>
            <a:r>
              <a:rPr lang="en-GB" dirty="0" err="1"/>
              <a:t>části</a:t>
            </a:r>
            <a:r>
              <a:rPr lang="en-GB" dirty="0"/>
              <a:t> </a:t>
            </a:r>
            <a:r>
              <a:rPr lang="en-GB" dirty="0" err="1"/>
              <a:t>obsahují</a:t>
            </a:r>
            <a:r>
              <a:rPr lang="en-GB" dirty="0"/>
              <a:t> </a:t>
            </a:r>
            <a:r>
              <a:rPr lang="en-GB" dirty="0" err="1"/>
              <a:t>stejná</a:t>
            </a:r>
            <a:r>
              <a:rPr lang="en-GB" dirty="0"/>
              <a:t> </a:t>
            </a:r>
            <a:r>
              <a:rPr lang="en-GB" dirty="0" err="1"/>
              <a:t>ustanovení</a:t>
            </a:r>
            <a:r>
              <a:rPr lang="en-GB" dirty="0"/>
              <a:t> </a:t>
            </a:r>
            <a:r>
              <a:rPr lang="en-GB" dirty="0" err="1"/>
              <a:t>jako</a:t>
            </a:r>
            <a:r>
              <a:rPr lang="en-GB" dirty="0"/>
              <a:t> ta, </a:t>
            </a:r>
            <a:r>
              <a:rPr lang="en-GB" dirty="0" err="1"/>
              <a:t>jež</a:t>
            </a:r>
            <a:r>
              <a:rPr lang="en-GB" dirty="0"/>
              <a:t> </a:t>
            </a:r>
            <a:r>
              <a:rPr lang="en-GB" dirty="0" err="1"/>
              <a:t>přijaly</a:t>
            </a:r>
            <a:r>
              <a:rPr lang="en-GB" dirty="0"/>
              <a:t> </a:t>
            </a:r>
            <a:r>
              <a:rPr lang="en-GB" dirty="0" err="1"/>
              <a:t>další</a:t>
            </a:r>
            <a:r>
              <a:rPr lang="en-GB" dirty="0"/>
              <a:t> </a:t>
            </a:r>
            <a:r>
              <a:rPr lang="en-GB" dirty="0" err="1"/>
              <a:t>země</a:t>
            </a:r>
            <a:r>
              <a:rPr lang="en-GB" dirty="0"/>
              <a:t> EHP v </a:t>
            </a:r>
            <a:r>
              <a:rPr lang="en-GB" dirty="0" err="1"/>
              <a:t>oblasti</a:t>
            </a:r>
            <a:r>
              <a:rPr lang="en-GB" dirty="0"/>
              <a:t> </a:t>
            </a:r>
            <a:r>
              <a:rPr lang="en-GB" dirty="0" err="1"/>
              <a:t>volného</a:t>
            </a:r>
            <a:r>
              <a:rPr lang="en-GB" dirty="0"/>
              <a:t> </a:t>
            </a:r>
            <a:r>
              <a:rPr lang="en-GB" dirty="0" err="1"/>
              <a:t>pohybu</a:t>
            </a:r>
            <a:r>
              <a:rPr lang="en-GB" dirty="0"/>
              <a:t> </a:t>
            </a:r>
            <a:r>
              <a:rPr lang="en-GB" dirty="0" err="1"/>
              <a:t>osob</a:t>
            </a:r>
            <a:r>
              <a:rPr lang="en-GB" dirty="0"/>
              <a:t>, </a:t>
            </a:r>
            <a:r>
              <a:rPr lang="en-GB" dirty="0" err="1"/>
              <a:t>zboží</a:t>
            </a:r>
            <a:r>
              <a:rPr lang="en-GB" dirty="0"/>
              <a:t>, </a:t>
            </a:r>
            <a:r>
              <a:rPr lang="en-GB" dirty="0" err="1"/>
              <a:t>služeb</a:t>
            </a:r>
            <a:r>
              <a:rPr lang="en-GB" dirty="0"/>
              <a:t> a </a:t>
            </a:r>
            <a:r>
              <a:rPr lang="en-GB" dirty="0" err="1"/>
              <a:t>kapitálu</a:t>
            </a:r>
            <a:r>
              <a:rPr lang="en-GB" dirty="0"/>
              <a:t>. </a:t>
            </a:r>
          </a:p>
          <a:p>
            <a:pPr marL="0" indent="0">
              <a:buNone/>
            </a:pPr>
            <a:r>
              <a:rPr lang="en-GB" dirty="0" err="1"/>
              <a:t>Současnost</a:t>
            </a:r>
            <a:endParaRPr lang="en-GB" dirty="0"/>
          </a:p>
          <a:p>
            <a:r>
              <a:rPr lang="en-GB" dirty="0"/>
              <a:t>Po </a:t>
            </a:r>
            <a:r>
              <a:rPr lang="en-GB" dirty="0" err="1"/>
              <a:t>iniciativě</a:t>
            </a:r>
            <a:r>
              <a:rPr lang="en-GB" dirty="0"/>
              <a:t> z </a:t>
            </a:r>
            <a:r>
              <a:rPr lang="en-GB" dirty="0" err="1"/>
              <a:t>února</a:t>
            </a:r>
            <a:r>
              <a:rPr lang="en-GB" dirty="0"/>
              <a:t> 2014 </a:t>
            </a:r>
            <a:r>
              <a:rPr lang="en-GB" dirty="0" err="1"/>
              <a:t>zaměřené</a:t>
            </a:r>
            <a:r>
              <a:rPr lang="en-GB" dirty="0"/>
              <a:t> </a:t>
            </a:r>
            <a:r>
              <a:rPr lang="en-GB" dirty="0" err="1"/>
              <a:t>proti</a:t>
            </a:r>
            <a:r>
              <a:rPr lang="en-GB" dirty="0"/>
              <a:t> </a:t>
            </a:r>
            <a:r>
              <a:rPr lang="en-GB" dirty="0" err="1"/>
              <a:t>imigraci</a:t>
            </a:r>
            <a:r>
              <a:rPr lang="en-GB" dirty="0"/>
              <a:t>, </a:t>
            </a:r>
            <a:r>
              <a:rPr lang="en-GB" dirty="0" err="1"/>
              <a:t>jejíž</a:t>
            </a:r>
            <a:r>
              <a:rPr lang="en-GB" dirty="0"/>
              <a:t> </a:t>
            </a:r>
            <a:r>
              <a:rPr lang="en-GB" dirty="0" err="1"/>
              <a:t>výsledky</a:t>
            </a:r>
            <a:r>
              <a:rPr lang="en-GB" dirty="0"/>
              <a:t> </a:t>
            </a:r>
            <a:r>
              <a:rPr lang="en-GB" dirty="0" err="1"/>
              <a:t>zpochybnily</a:t>
            </a:r>
            <a:r>
              <a:rPr lang="en-GB" dirty="0"/>
              <a:t> </a:t>
            </a:r>
            <a:r>
              <a:rPr lang="en-GB" dirty="0" err="1"/>
              <a:t>zásadu</a:t>
            </a:r>
            <a:r>
              <a:rPr lang="en-GB" dirty="0"/>
              <a:t> </a:t>
            </a:r>
            <a:r>
              <a:rPr lang="en-GB" dirty="0" err="1"/>
              <a:t>volného</a:t>
            </a:r>
            <a:r>
              <a:rPr lang="en-GB" dirty="0"/>
              <a:t> </a:t>
            </a:r>
            <a:r>
              <a:rPr lang="en-GB" dirty="0" err="1"/>
              <a:t>pohybu</a:t>
            </a:r>
            <a:r>
              <a:rPr lang="en-GB" dirty="0"/>
              <a:t> a </a:t>
            </a:r>
            <a:r>
              <a:rPr lang="en-GB" dirty="0" err="1"/>
              <a:t>jednotného</a:t>
            </a:r>
            <a:r>
              <a:rPr lang="en-GB" dirty="0"/>
              <a:t> </a:t>
            </a:r>
            <a:r>
              <a:rPr lang="en-GB" dirty="0" err="1"/>
              <a:t>trhu</a:t>
            </a:r>
            <a:r>
              <a:rPr lang="en-GB" dirty="0"/>
              <a:t>, </a:t>
            </a:r>
            <a:r>
              <a:rPr lang="en-GB" dirty="0" err="1"/>
              <a:t>které</a:t>
            </a:r>
            <a:r>
              <a:rPr lang="en-GB" dirty="0"/>
              <a:t> </a:t>
            </a:r>
            <a:r>
              <a:rPr lang="en-GB" dirty="0" err="1"/>
              <a:t>jsou</a:t>
            </a:r>
            <a:r>
              <a:rPr lang="en-GB" dirty="0"/>
              <a:t> </a:t>
            </a:r>
            <a:r>
              <a:rPr lang="en-GB" dirty="0" err="1"/>
              <a:t>základem</a:t>
            </a:r>
            <a:r>
              <a:rPr lang="en-GB" dirty="0"/>
              <a:t> </a:t>
            </a:r>
            <a:r>
              <a:rPr lang="en-GB" dirty="0" err="1"/>
              <a:t>těchto</a:t>
            </a:r>
            <a:r>
              <a:rPr lang="en-GB" dirty="0"/>
              <a:t> </a:t>
            </a:r>
            <a:r>
              <a:rPr lang="en-GB" dirty="0" err="1"/>
              <a:t>bilaterálních</a:t>
            </a:r>
            <a:r>
              <a:rPr lang="en-GB" dirty="0"/>
              <a:t> </a:t>
            </a:r>
            <a:r>
              <a:rPr lang="en-GB" dirty="0" err="1"/>
              <a:t>vztahů</a:t>
            </a:r>
            <a:r>
              <a:rPr lang="en-GB" dirty="0"/>
              <a:t>, </a:t>
            </a:r>
            <a:r>
              <a:rPr lang="en-GB" dirty="0" err="1"/>
              <a:t>však</a:t>
            </a:r>
            <a:r>
              <a:rPr lang="en-GB" dirty="0"/>
              <a:t> </a:t>
            </a:r>
            <a:r>
              <a:rPr lang="en-GB" dirty="0" err="1"/>
              <a:t>došlo</a:t>
            </a:r>
            <a:r>
              <a:rPr lang="en-GB" dirty="0"/>
              <a:t> k </a:t>
            </a:r>
            <a:r>
              <a:rPr lang="en-GB" dirty="0" err="1"/>
              <a:t>jejich</a:t>
            </a:r>
            <a:r>
              <a:rPr lang="en-GB" dirty="0"/>
              <a:t> </a:t>
            </a:r>
            <a:r>
              <a:rPr lang="en-GB" dirty="0" err="1"/>
              <a:t>vážnému</a:t>
            </a:r>
            <a:r>
              <a:rPr lang="en-GB" dirty="0"/>
              <a:t> </a:t>
            </a:r>
            <a:r>
              <a:rPr lang="en-GB" dirty="0" err="1"/>
              <a:t>poškození</a:t>
            </a:r>
            <a:r>
              <a:rPr lang="en-GB" dirty="0"/>
              <a:t>.</a:t>
            </a:r>
          </a:p>
        </p:txBody>
      </p:sp>
    </p:spTree>
    <p:extLst>
      <p:ext uri="{BB962C8B-B14F-4D97-AF65-F5344CB8AC3E}">
        <p14:creationId xmlns:p14="http://schemas.microsoft.com/office/powerpoint/2010/main" val="11716550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Cíle</a:t>
            </a:r>
            <a:r>
              <a:rPr lang="en-GB" dirty="0"/>
              <a:t> EHP</a:t>
            </a:r>
          </a:p>
        </p:txBody>
      </p:sp>
      <p:sp>
        <p:nvSpPr>
          <p:cNvPr id="3" name="Zástupný symbol pro obsah 2"/>
          <p:cNvSpPr>
            <a:spLocks noGrp="1"/>
          </p:cNvSpPr>
          <p:nvPr>
            <p:ph idx="1"/>
          </p:nvPr>
        </p:nvSpPr>
        <p:spPr/>
        <p:txBody>
          <a:bodyPr/>
          <a:lstStyle/>
          <a:p>
            <a:r>
              <a:rPr lang="en-GB" dirty="0" err="1"/>
              <a:t>rozšířit</a:t>
            </a:r>
            <a:r>
              <a:rPr lang="en-GB" dirty="0"/>
              <a:t> </a:t>
            </a:r>
            <a:r>
              <a:rPr lang="en-GB" dirty="0" err="1"/>
              <a:t>vnitřní</a:t>
            </a:r>
            <a:r>
              <a:rPr lang="en-GB" dirty="0"/>
              <a:t> </a:t>
            </a:r>
            <a:r>
              <a:rPr lang="en-GB" dirty="0" err="1"/>
              <a:t>trh</a:t>
            </a:r>
            <a:r>
              <a:rPr lang="en-GB" dirty="0"/>
              <a:t> EU o </a:t>
            </a:r>
            <a:r>
              <a:rPr lang="en-GB" dirty="0" err="1"/>
              <a:t>země</a:t>
            </a:r>
            <a:r>
              <a:rPr lang="en-GB" dirty="0"/>
              <a:t>, </a:t>
            </a:r>
            <a:r>
              <a:rPr lang="en-GB" dirty="0" err="1"/>
              <a:t>které</a:t>
            </a:r>
            <a:r>
              <a:rPr lang="en-GB" dirty="0"/>
              <a:t> </a:t>
            </a:r>
            <a:r>
              <a:rPr lang="en-GB" dirty="0" err="1"/>
              <a:t>jsou</a:t>
            </a:r>
            <a:r>
              <a:rPr lang="en-GB" dirty="0"/>
              <a:t> </a:t>
            </a:r>
            <a:r>
              <a:rPr lang="en-GB" dirty="0" err="1"/>
              <a:t>součástí</a:t>
            </a:r>
            <a:r>
              <a:rPr lang="en-GB" dirty="0"/>
              <a:t> </a:t>
            </a:r>
            <a:r>
              <a:rPr lang="en-GB" dirty="0" err="1"/>
              <a:t>Evropského</a:t>
            </a:r>
            <a:r>
              <a:rPr lang="en-GB" dirty="0"/>
              <a:t> </a:t>
            </a:r>
            <a:r>
              <a:rPr lang="en-GB" dirty="0" err="1"/>
              <a:t>sdružení</a:t>
            </a:r>
            <a:r>
              <a:rPr lang="en-GB" dirty="0"/>
              <a:t> </a:t>
            </a:r>
            <a:r>
              <a:rPr lang="en-GB" dirty="0" err="1"/>
              <a:t>volného</a:t>
            </a:r>
            <a:r>
              <a:rPr lang="en-GB" dirty="0"/>
              <a:t> </a:t>
            </a:r>
            <a:r>
              <a:rPr lang="en-GB" dirty="0" err="1"/>
              <a:t>obchodu</a:t>
            </a:r>
            <a:r>
              <a:rPr lang="en-GB" dirty="0"/>
              <a:t> (ESVO). </a:t>
            </a:r>
            <a:r>
              <a:rPr lang="en-GB" dirty="0" err="1"/>
              <a:t>Tyto</a:t>
            </a:r>
            <a:r>
              <a:rPr lang="en-GB" dirty="0"/>
              <a:t> </a:t>
            </a:r>
            <a:r>
              <a:rPr lang="en-GB" dirty="0" err="1"/>
              <a:t>země</a:t>
            </a:r>
            <a:r>
              <a:rPr lang="en-GB" dirty="0"/>
              <a:t> </a:t>
            </a:r>
            <a:r>
              <a:rPr lang="en-GB" dirty="0" err="1"/>
              <a:t>buď</a:t>
            </a:r>
            <a:r>
              <a:rPr lang="en-GB" dirty="0"/>
              <a:t> </a:t>
            </a:r>
            <a:r>
              <a:rPr lang="en-GB" dirty="0" err="1"/>
              <a:t>nemají</a:t>
            </a:r>
            <a:r>
              <a:rPr lang="en-GB" dirty="0"/>
              <a:t> </a:t>
            </a:r>
            <a:r>
              <a:rPr lang="en-GB" dirty="0" err="1"/>
              <a:t>zájem</a:t>
            </a:r>
            <a:r>
              <a:rPr lang="en-GB" dirty="0"/>
              <a:t> se </a:t>
            </a:r>
            <a:r>
              <a:rPr lang="en-GB" dirty="0" err="1"/>
              <a:t>připojit</a:t>
            </a:r>
            <a:r>
              <a:rPr lang="en-GB" dirty="0"/>
              <a:t> k EU, </a:t>
            </a:r>
            <a:r>
              <a:rPr lang="en-GB" dirty="0" err="1"/>
              <a:t>nebo</a:t>
            </a:r>
            <a:r>
              <a:rPr lang="en-GB" dirty="0"/>
              <a:t> </a:t>
            </a:r>
            <a:r>
              <a:rPr lang="en-GB" dirty="0" err="1"/>
              <a:t>tak</a:t>
            </a:r>
            <a:r>
              <a:rPr lang="en-GB" dirty="0"/>
              <a:t> </a:t>
            </a:r>
            <a:r>
              <a:rPr lang="en-GB" dirty="0" err="1"/>
              <a:t>dosud</a:t>
            </a:r>
            <a:r>
              <a:rPr lang="en-GB" dirty="0"/>
              <a:t> </a:t>
            </a:r>
            <a:r>
              <a:rPr lang="en-GB" dirty="0" err="1"/>
              <a:t>neučinily</a:t>
            </a:r>
            <a:r>
              <a:rPr lang="en-GB" dirty="0"/>
              <a:t>.</a:t>
            </a:r>
          </a:p>
          <a:p>
            <a:pPr lvl="1"/>
            <a:endParaRPr lang="en-GB" dirty="0"/>
          </a:p>
          <a:p>
            <a:pPr lvl="2"/>
            <a:r>
              <a:rPr lang="en-GB" dirty="0" err="1"/>
              <a:t>čtyři</a:t>
            </a:r>
            <a:r>
              <a:rPr lang="en-GB" dirty="0"/>
              <a:t> </a:t>
            </a:r>
            <a:r>
              <a:rPr lang="en-GB" dirty="0" err="1"/>
              <a:t>svobody</a:t>
            </a:r>
            <a:r>
              <a:rPr lang="en-GB" dirty="0"/>
              <a:t> </a:t>
            </a:r>
            <a:r>
              <a:rPr lang="en-GB" dirty="0" err="1"/>
              <a:t>vnitřního</a:t>
            </a:r>
            <a:r>
              <a:rPr lang="en-GB" dirty="0"/>
              <a:t> </a:t>
            </a:r>
            <a:r>
              <a:rPr lang="en-GB" dirty="0" err="1"/>
              <a:t>trhu</a:t>
            </a:r>
            <a:r>
              <a:rPr lang="en-GB" dirty="0"/>
              <a:t> (</a:t>
            </a:r>
            <a:r>
              <a:rPr lang="en-GB" dirty="0" err="1"/>
              <a:t>volný</a:t>
            </a:r>
            <a:r>
              <a:rPr lang="en-GB" dirty="0"/>
              <a:t> </a:t>
            </a:r>
            <a:r>
              <a:rPr lang="en-GB" dirty="0" err="1"/>
              <a:t>pohyb</a:t>
            </a:r>
            <a:r>
              <a:rPr lang="en-GB" dirty="0"/>
              <a:t> </a:t>
            </a:r>
            <a:r>
              <a:rPr lang="en-GB" dirty="0" err="1"/>
              <a:t>zboží</a:t>
            </a:r>
            <a:r>
              <a:rPr lang="en-GB" dirty="0"/>
              <a:t>, </a:t>
            </a:r>
            <a:r>
              <a:rPr lang="en-GB" dirty="0" err="1"/>
              <a:t>osob</a:t>
            </a:r>
            <a:r>
              <a:rPr lang="en-GB" dirty="0"/>
              <a:t>, </a:t>
            </a:r>
            <a:r>
              <a:rPr lang="en-GB" dirty="0" err="1"/>
              <a:t>služeb</a:t>
            </a:r>
            <a:r>
              <a:rPr lang="en-GB" dirty="0"/>
              <a:t> a </a:t>
            </a:r>
            <a:r>
              <a:rPr lang="en-GB" dirty="0" err="1"/>
              <a:t>kapitálu</a:t>
            </a:r>
            <a:r>
              <a:rPr lang="en-GB" dirty="0"/>
              <a:t>) a </a:t>
            </a:r>
            <a:r>
              <a:rPr lang="en-GB" dirty="0" err="1"/>
              <a:t>související</a:t>
            </a:r>
            <a:r>
              <a:rPr lang="en-GB" dirty="0"/>
              <a:t> </a:t>
            </a:r>
            <a:r>
              <a:rPr lang="en-GB" dirty="0" err="1"/>
              <a:t>oblasti</a:t>
            </a:r>
            <a:r>
              <a:rPr lang="en-GB" dirty="0"/>
              <a:t> </a:t>
            </a:r>
            <a:r>
              <a:rPr lang="en-GB" dirty="0" err="1"/>
              <a:t>politiky</a:t>
            </a:r>
            <a:r>
              <a:rPr lang="en-GB" dirty="0"/>
              <a:t> (</a:t>
            </a:r>
            <a:r>
              <a:rPr lang="en-GB" dirty="0" err="1"/>
              <a:t>hospodářskou</a:t>
            </a:r>
            <a:r>
              <a:rPr lang="en-GB" dirty="0"/>
              <a:t> </a:t>
            </a:r>
            <a:r>
              <a:rPr lang="en-GB" dirty="0" err="1"/>
              <a:t>soutěž</a:t>
            </a:r>
            <a:r>
              <a:rPr lang="en-GB" dirty="0"/>
              <a:t>, </a:t>
            </a:r>
            <a:r>
              <a:rPr lang="en-GB" dirty="0" err="1"/>
              <a:t>dopravu</a:t>
            </a:r>
            <a:r>
              <a:rPr lang="en-GB" dirty="0"/>
              <a:t>, </a:t>
            </a:r>
            <a:r>
              <a:rPr lang="en-GB" dirty="0" err="1"/>
              <a:t>energetiku</a:t>
            </a:r>
            <a:r>
              <a:rPr lang="en-GB" dirty="0"/>
              <a:t> a </a:t>
            </a:r>
            <a:r>
              <a:rPr lang="en-GB" dirty="0" err="1"/>
              <a:t>hospodářskou</a:t>
            </a:r>
            <a:r>
              <a:rPr lang="en-GB" dirty="0"/>
              <a:t> a </a:t>
            </a:r>
            <a:r>
              <a:rPr lang="en-GB" dirty="0" err="1"/>
              <a:t>měnovou</a:t>
            </a:r>
            <a:r>
              <a:rPr lang="en-GB" dirty="0"/>
              <a:t> </a:t>
            </a:r>
            <a:r>
              <a:rPr lang="en-GB" dirty="0" err="1"/>
              <a:t>spolupráci</a:t>
            </a:r>
            <a:r>
              <a:rPr lang="en-GB" dirty="0"/>
              <a:t>).</a:t>
            </a:r>
          </a:p>
        </p:txBody>
      </p:sp>
    </p:spTree>
    <p:extLst>
      <p:ext uri="{BB962C8B-B14F-4D97-AF65-F5344CB8AC3E}">
        <p14:creationId xmlns:p14="http://schemas.microsoft.com/office/powerpoint/2010/main" val="228304113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Vznik</a:t>
            </a:r>
            <a:r>
              <a:rPr lang="en-GB" dirty="0"/>
              <a:t> EHP</a:t>
            </a:r>
          </a:p>
        </p:txBody>
      </p:sp>
      <p:sp>
        <p:nvSpPr>
          <p:cNvPr id="3" name="Zástupný symbol pro obsah 2"/>
          <p:cNvSpPr>
            <a:spLocks noGrp="1"/>
          </p:cNvSpPr>
          <p:nvPr>
            <p:ph idx="1"/>
          </p:nvPr>
        </p:nvSpPr>
        <p:spPr/>
        <p:txBody>
          <a:bodyPr/>
          <a:lstStyle/>
          <a:p>
            <a:r>
              <a:rPr lang="en-GB" dirty="0"/>
              <a:t>V </a:t>
            </a:r>
            <a:r>
              <a:rPr lang="en-GB" dirty="0" err="1"/>
              <a:t>roce</a:t>
            </a:r>
            <a:r>
              <a:rPr lang="en-GB" dirty="0"/>
              <a:t> 1992 </a:t>
            </a:r>
            <a:r>
              <a:rPr lang="en-GB" dirty="0" err="1"/>
              <a:t>vyjednalo</a:t>
            </a:r>
            <a:r>
              <a:rPr lang="en-GB" dirty="0"/>
              <a:t> </a:t>
            </a:r>
            <a:r>
              <a:rPr lang="en-GB" dirty="0" err="1"/>
              <a:t>tehdejších</a:t>
            </a:r>
            <a:r>
              <a:rPr lang="en-GB" dirty="0"/>
              <a:t> 7 </a:t>
            </a:r>
            <a:r>
              <a:rPr lang="en-GB" dirty="0" err="1"/>
              <a:t>členů</a:t>
            </a:r>
            <a:r>
              <a:rPr lang="en-GB" dirty="0"/>
              <a:t> ESVO </a:t>
            </a:r>
            <a:r>
              <a:rPr lang="en-GB" dirty="0" err="1"/>
              <a:t>dohodu</a:t>
            </a:r>
            <a:r>
              <a:rPr lang="en-GB" dirty="0"/>
              <a:t>, </a:t>
            </a:r>
            <a:r>
              <a:rPr lang="en-GB" dirty="0" err="1"/>
              <a:t>jež</a:t>
            </a:r>
            <a:r>
              <a:rPr lang="en-GB" dirty="0"/>
              <a:t> </a:t>
            </a:r>
            <a:r>
              <a:rPr lang="en-GB" dirty="0" err="1"/>
              <a:t>jim</a:t>
            </a:r>
            <a:r>
              <a:rPr lang="en-GB" dirty="0"/>
              <a:t> </a:t>
            </a:r>
            <a:r>
              <a:rPr lang="en-GB" dirty="0" err="1"/>
              <a:t>umožnila</a:t>
            </a:r>
            <a:r>
              <a:rPr lang="en-GB" dirty="0"/>
              <a:t> </a:t>
            </a:r>
            <a:r>
              <a:rPr lang="en-GB" dirty="0" err="1"/>
              <a:t>účastnit</a:t>
            </a:r>
            <a:r>
              <a:rPr lang="en-GB" dirty="0"/>
              <a:t> se </a:t>
            </a:r>
            <a:r>
              <a:rPr lang="en-GB" dirty="0" err="1"/>
              <a:t>ambiciózního</a:t>
            </a:r>
            <a:r>
              <a:rPr lang="en-GB" dirty="0"/>
              <a:t> </a:t>
            </a:r>
            <a:r>
              <a:rPr lang="en-GB" dirty="0" err="1"/>
              <a:t>projektu</a:t>
            </a:r>
            <a:r>
              <a:rPr lang="en-GB" dirty="0"/>
              <a:t> </a:t>
            </a:r>
            <a:r>
              <a:rPr lang="en-GB" dirty="0" err="1"/>
              <a:t>budování</a:t>
            </a:r>
            <a:r>
              <a:rPr lang="en-GB" dirty="0"/>
              <a:t> </a:t>
            </a:r>
            <a:r>
              <a:rPr lang="en-GB" dirty="0" err="1"/>
              <a:t>vnitřního</a:t>
            </a:r>
            <a:r>
              <a:rPr lang="en-GB" dirty="0"/>
              <a:t> </a:t>
            </a:r>
            <a:r>
              <a:rPr lang="en-GB" dirty="0" err="1"/>
              <a:t>trhu</a:t>
            </a:r>
            <a:r>
              <a:rPr lang="en-GB" dirty="0"/>
              <a:t> </a:t>
            </a:r>
            <a:r>
              <a:rPr lang="en-GB" dirty="0" err="1"/>
              <a:t>Evropského</a:t>
            </a:r>
            <a:r>
              <a:rPr lang="en-GB" dirty="0"/>
              <a:t> </a:t>
            </a:r>
            <a:r>
              <a:rPr lang="en-GB" dirty="0" err="1"/>
              <a:t>společenství</a:t>
            </a:r>
            <a:r>
              <a:rPr lang="en-GB" dirty="0"/>
              <a:t>, </a:t>
            </a:r>
            <a:r>
              <a:rPr lang="en-GB" dirty="0" err="1"/>
              <a:t>který</a:t>
            </a:r>
            <a:r>
              <a:rPr lang="en-GB" dirty="0"/>
              <a:t> </a:t>
            </a:r>
            <a:r>
              <a:rPr lang="en-GB" dirty="0" err="1"/>
              <a:t>byl</a:t>
            </a:r>
            <a:r>
              <a:rPr lang="en-GB" dirty="0"/>
              <a:t> </a:t>
            </a:r>
            <a:r>
              <a:rPr lang="en-GB" dirty="0" err="1"/>
              <a:t>zahájen</a:t>
            </a:r>
            <a:r>
              <a:rPr lang="en-GB" dirty="0"/>
              <a:t> v </a:t>
            </a:r>
            <a:r>
              <a:rPr lang="en-GB" dirty="0" err="1"/>
              <a:t>roce</a:t>
            </a:r>
            <a:r>
              <a:rPr lang="en-GB" dirty="0"/>
              <a:t> 1985 a </a:t>
            </a:r>
            <a:r>
              <a:rPr lang="en-GB" dirty="0" err="1"/>
              <a:t>završen</a:t>
            </a:r>
            <a:r>
              <a:rPr lang="en-GB" dirty="0"/>
              <a:t> </a:t>
            </a:r>
            <a:r>
              <a:rPr lang="en-GB" dirty="0" err="1"/>
              <a:t>na</a:t>
            </a:r>
            <a:r>
              <a:rPr lang="en-GB" dirty="0"/>
              <a:t> </a:t>
            </a:r>
            <a:r>
              <a:rPr lang="en-GB" dirty="0" err="1"/>
              <a:t>konci</a:t>
            </a:r>
            <a:r>
              <a:rPr lang="en-GB" dirty="0"/>
              <a:t> </a:t>
            </a:r>
            <a:r>
              <a:rPr lang="en-GB" dirty="0" err="1"/>
              <a:t>roku</a:t>
            </a:r>
            <a:r>
              <a:rPr lang="en-GB" dirty="0"/>
              <a:t> 1992. </a:t>
            </a:r>
          </a:p>
          <a:p>
            <a:endParaRPr lang="en-GB" dirty="0"/>
          </a:p>
          <a:p>
            <a:r>
              <a:rPr lang="en-GB" dirty="0" err="1"/>
              <a:t>Dohoda</a:t>
            </a:r>
            <a:r>
              <a:rPr lang="en-GB" dirty="0"/>
              <a:t> o </a:t>
            </a:r>
            <a:r>
              <a:rPr lang="en-GB" dirty="0" err="1"/>
              <a:t>vytvoření</a:t>
            </a:r>
            <a:r>
              <a:rPr lang="en-GB" dirty="0"/>
              <a:t> </a:t>
            </a:r>
            <a:r>
              <a:rPr lang="en-GB" dirty="0" err="1"/>
              <a:t>Evropského</a:t>
            </a:r>
            <a:r>
              <a:rPr lang="en-GB" dirty="0"/>
              <a:t> </a:t>
            </a:r>
            <a:r>
              <a:rPr lang="en-GB" dirty="0" err="1"/>
              <a:t>hospodářského</a:t>
            </a:r>
            <a:r>
              <a:rPr lang="en-GB" dirty="0"/>
              <a:t> </a:t>
            </a:r>
            <a:r>
              <a:rPr lang="en-GB" dirty="0" err="1"/>
              <a:t>prostoru</a:t>
            </a:r>
            <a:r>
              <a:rPr lang="en-GB" dirty="0"/>
              <a:t> (EHP) </a:t>
            </a:r>
            <a:r>
              <a:rPr lang="en-GB" dirty="0" err="1"/>
              <a:t>byla</a:t>
            </a:r>
            <a:r>
              <a:rPr lang="en-GB" dirty="0"/>
              <a:t> </a:t>
            </a:r>
            <a:r>
              <a:rPr lang="en-GB" dirty="0" err="1"/>
              <a:t>podepsána</a:t>
            </a:r>
            <a:r>
              <a:rPr lang="en-GB" dirty="0"/>
              <a:t> </a:t>
            </a:r>
            <a:r>
              <a:rPr lang="en-GB" dirty="0" err="1"/>
              <a:t>dne</a:t>
            </a:r>
            <a:r>
              <a:rPr lang="en-GB" dirty="0"/>
              <a:t> 2. </a:t>
            </a:r>
            <a:r>
              <a:rPr lang="en-GB" dirty="0" err="1"/>
              <a:t>května</a:t>
            </a:r>
            <a:r>
              <a:rPr lang="en-GB" dirty="0"/>
              <a:t> 1992 a </a:t>
            </a:r>
            <a:r>
              <a:rPr lang="en-GB" dirty="0" err="1"/>
              <a:t>vstoupila</a:t>
            </a:r>
            <a:r>
              <a:rPr lang="en-GB" dirty="0"/>
              <a:t> v </a:t>
            </a:r>
            <a:r>
              <a:rPr lang="en-GB" dirty="0" err="1"/>
              <a:t>platnost</a:t>
            </a:r>
            <a:r>
              <a:rPr lang="en-GB" dirty="0"/>
              <a:t> </a:t>
            </a:r>
            <a:r>
              <a:rPr lang="en-GB" dirty="0" err="1"/>
              <a:t>dne</a:t>
            </a:r>
            <a:r>
              <a:rPr lang="en-GB" dirty="0"/>
              <a:t> 1. </a:t>
            </a:r>
            <a:r>
              <a:rPr lang="en-GB" dirty="0" err="1"/>
              <a:t>ledna</a:t>
            </a:r>
            <a:r>
              <a:rPr lang="en-GB" dirty="0"/>
              <a:t> 1994. </a:t>
            </a:r>
          </a:p>
        </p:txBody>
      </p:sp>
    </p:spTree>
    <p:extLst>
      <p:ext uri="{BB962C8B-B14F-4D97-AF65-F5344CB8AC3E}">
        <p14:creationId xmlns:p14="http://schemas.microsoft.com/office/powerpoint/2010/main" val="10729336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Změny</a:t>
            </a:r>
            <a:r>
              <a:rPr lang="en-GB" dirty="0"/>
              <a:t> v </a:t>
            </a:r>
            <a:r>
              <a:rPr lang="en-GB" dirty="0" err="1"/>
              <a:t>počtu</a:t>
            </a:r>
            <a:r>
              <a:rPr lang="en-GB" dirty="0"/>
              <a:t> </a:t>
            </a:r>
            <a:r>
              <a:rPr lang="en-GB" dirty="0" err="1"/>
              <a:t>členů</a:t>
            </a:r>
            <a:endParaRPr lang="en-GB" dirty="0"/>
          </a:p>
        </p:txBody>
      </p:sp>
      <p:sp>
        <p:nvSpPr>
          <p:cNvPr id="3" name="Zástupný symbol pro obsah 2"/>
          <p:cNvSpPr>
            <a:spLocks noGrp="1"/>
          </p:cNvSpPr>
          <p:nvPr>
            <p:ph idx="1"/>
          </p:nvPr>
        </p:nvSpPr>
        <p:spPr/>
        <p:txBody>
          <a:bodyPr>
            <a:normAutofit lnSpcReduction="10000"/>
          </a:bodyPr>
          <a:lstStyle/>
          <a:p>
            <a:r>
              <a:rPr lang="en-GB" dirty="0" err="1"/>
              <a:t>Švýcarsko</a:t>
            </a:r>
            <a:r>
              <a:rPr lang="en-GB" dirty="0"/>
              <a:t> se </a:t>
            </a:r>
            <a:r>
              <a:rPr lang="en-GB" dirty="0" err="1"/>
              <a:t>po</a:t>
            </a:r>
            <a:r>
              <a:rPr lang="en-GB" dirty="0"/>
              <a:t> </a:t>
            </a:r>
            <a:r>
              <a:rPr lang="en-GB" dirty="0" err="1"/>
              <a:t>zamítavém</a:t>
            </a:r>
            <a:r>
              <a:rPr lang="en-GB" dirty="0"/>
              <a:t> </a:t>
            </a:r>
            <a:r>
              <a:rPr lang="en-GB" dirty="0" err="1"/>
              <a:t>výsledku</a:t>
            </a:r>
            <a:r>
              <a:rPr lang="en-GB" dirty="0"/>
              <a:t> referenda </a:t>
            </a:r>
            <a:r>
              <a:rPr lang="en-GB" dirty="0" err="1"/>
              <a:t>rozhodlo</a:t>
            </a:r>
            <a:r>
              <a:rPr lang="en-GB" dirty="0"/>
              <a:t> </a:t>
            </a:r>
            <a:r>
              <a:rPr lang="en-GB" dirty="0" err="1"/>
              <a:t>dohodu</a:t>
            </a:r>
            <a:r>
              <a:rPr lang="en-GB" dirty="0"/>
              <a:t> </a:t>
            </a:r>
            <a:r>
              <a:rPr lang="en-GB" dirty="0" err="1"/>
              <a:t>neratifikovat</a:t>
            </a:r>
            <a:r>
              <a:rPr lang="en-GB" dirty="0"/>
              <a:t> a </a:t>
            </a:r>
            <a:r>
              <a:rPr lang="en-GB" dirty="0" err="1"/>
              <a:t>Finsko</a:t>
            </a:r>
            <a:r>
              <a:rPr lang="en-GB" dirty="0"/>
              <a:t>, </a:t>
            </a:r>
            <a:r>
              <a:rPr lang="en-GB" dirty="0" err="1"/>
              <a:t>Rakousko</a:t>
            </a:r>
            <a:r>
              <a:rPr lang="en-GB" dirty="0"/>
              <a:t> a </a:t>
            </a:r>
            <a:r>
              <a:rPr lang="en-GB" dirty="0" err="1"/>
              <a:t>Švédsko</a:t>
            </a:r>
            <a:r>
              <a:rPr lang="en-GB" dirty="0"/>
              <a:t> </a:t>
            </a:r>
            <a:r>
              <a:rPr lang="en-GB" dirty="0" err="1"/>
              <a:t>přistoupily</a:t>
            </a:r>
            <a:r>
              <a:rPr lang="en-GB" dirty="0"/>
              <a:t> v </a:t>
            </a:r>
            <a:r>
              <a:rPr lang="en-GB" dirty="0" err="1"/>
              <a:t>roce</a:t>
            </a:r>
            <a:r>
              <a:rPr lang="en-GB" dirty="0"/>
              <a:t> 1995 k </a:t>
            </a:r>
            <a:r>
              <a:rPr lang="en-GB" dirty="0" err="1"/>
              <a:t>Evropské</a:t>
            </a:r>
            <a:r>
              <a:rPr lang="en-GB" dirty="0"/>
              <a:t> </a:t>
            </a:r>
            <a:r>
              <a:rPr lang="en-GB" dirty="0" err="1"/>
              <a:t>unii</a:t>
            </a:r>
            <a:r>
              <a:rPr lang="en-GB" dirty="0"/>
              <a:t>. V EHP </a:t>
            </a:r>
            <a:r>
              <a:rPr lang="en-GB" dirty="0" err="1"/>
              <a:t>tedy</a:t>
            </a:r>
            <a:r>
              <a:rPr lang="en-GB" dirty="0"/>
              <a:t> </a:t>
            </a:r>
            <a:r>
              <a:rPr lang="en-GB" dirty="0" err="1"/>
              <a:t>zůstal</a:t>
            </a:r>
            <a:r>
              <a:rPr lang="en-GB" dirty="0"/>
              <a:t> </a:t>
            </a:r>
            <a:r>
              <a:rPr lang="en-GB" dirty="0" err="1"/>
              <a:t>pouze</a:t>
            </a:r>
            <a:r>
              <a:rPr lang="en-GB" dirty="0"/>
              <a:t> Island, </a:t>
            </a:r>
            <a:r>
              <a:rPr lang="en-GB" dirty="0" err="1"/>
              <a:t>Norsko</a:t>
            </a:r>
            <a:r>
              <a:rPr lang="en-GB" dirty="0"/>
              <a:t> a </a:t>
            </a:r>
            <a:r>
              <a:rPr lang="en-GB" dirty="0" err="1"/>
              <a:t>Lichtenštejnsko</a:t>
            </a:r>
            <a:r>
              <a:rPr lang="en-GB" dirty="0"/>
              <a:t>. </a:t>
            </a:r>
          </a:p>
          <a:p>
            <a:endParaRPr lang="en-GB" dirty="0"/>
          </a:p>
          <a:p>
            <a:r>
              <a:rPr lang="en-GB" dirty="0" err="1"/>
              <a:t>Součástí</a:t>
            </a:r>
            <a:r>
              <a:rPr lang="en-GB" dirty="0"/>
              <a:t> EHP se </a:t>
            </a:r>
            <a:r>
              <a:rPr lang="en-GB" dirty="0" err="1"/>
              <a:t>automaticky</a:t>
            </a:r>
            <a:r>
              <a:rPr lang="en-GB" dirty="0"/>
              <a:t> </a:t>
            </a:r>
            <a:r>
              <a:rPr lang="en-GB" dirty="0" err="1"/>
              <a:t>stalo</a:t>
            </a:r>
            <a:r>
              <a:rPr lang="en-GB" dirty="0"/>
              <a:t> </a:t>
            </a:r>
            <a:r>
              <a:rPr lang="en-GB" dirty="0" err="1"/>
              <a:t>deset</a:t>
            </a:r>
            <a:r>
              <a:rPr lang="en-GB" dirty="0"/>
              <a:t> </a:t>
            </a:r>
            <a:r>
              <a:rPr lang="en-GB" dirty="0" err="1"/>
              <a:t>nových</a:t>
            </a:r>
            <a:r>
              <a:rPr lang="en-GB" dirty="0"/>
              <a:t> </a:t>
            </a:r>
            <a:r>
              <a:rPr lang="en-GB" dirty="0" err="1"/>
              <a:t>členských</a:t>
            </a:r>
            <a:r>
              <a:rPr lang="en-GB" dirty="0"/>
              <a:t> </a:t>
            </a:r>
            <a:r>
              <a:rPr lang="en-GB" dirty="0" err="1"/>
              <a:t>států</a:t>
            </a:r>
            <a:r>
              <a:rPr lang="en-GB" dirty="0"/>
              <a:t>, </a:t>
            </a:r>
            <a:r>
              <a:rPr lang="en-GB" dirty="0" err="1"/>
              <a:t>které</a:t>
            </a:r>
            <a:r>
              <a:rPr lang="en-GB" dirty="0"/>
              <a:t> </a:t>
            </a:r>
            <a:r>
              <a:rPr lang="en-GB" dirty="0" err="1"/>
              <a:t>vstoupily</a:t>
            </a:r>
            <a:r>
              <a:rPr lang="en-GB" dirty="0"/>
              <a:t> do EU </a:t>
            </a:r>
            <a:r>
              <a:rPr lang="en-GB" dirty="0" err="1"/>
              <a:t>dne</a:t>
            </a:r>
            <a:r>
              <a:rPr lang="en-GB" dirty="0"/>
              <a:t> 1. </a:t>
            </a:r>
            <a:r>
              <a:rPr lang="en-GB" dirty="0" err="1"/>
              <a:t>května</a:t>
            </a:r>
            <a:r>
              <a:rPr lang="en-GB" dirty="0"/>
              <a:t> 2004, a </a:t>
            </a:r>
            <a:r>
              <a:rPr lang="en-GB" dirty="0" err="1"/>
              <a:t>rovněž</a:t>
            </a:r>
            <a:r>
              <a:rPr lang="en-GB" dirty="0"/>
              <a:t> </a:t>
            </a:r>
            <a:r>
              <a:rPr lang="en-GB" dirty="0" err="1"/>
              <a:t>Bulharsko</a:t>
            </a:r>
            <a:r>
              <a:rPr lang="en-GB" dirty="0"/>
              <a:t> a </a:t>
            </a:r>
            <a:r>
              <a:rPr lang="en-GB" dirty="0" err="1"/>
              <a:t>Rumunsko</a:t>
            </a:r>
            <a:r>
              <a:rPr lang="en-GB" dirty="0"/>
              <a:t> </a:t>
            </a:r>
            <a:r>
              <a:rPr lang="en-GB" dirty="0" err="1"/>
              <a:t>po</a:t>
            </a:r>
            <a:r>
              <a:rPr lang="en-GB" dirty="0"/>
              <a:t> </a:t>
            </a:r>
            <a:r>
              <a:rPr lang="en-GB" dirty="0" err="1"/>
              <a:t>svém</a:t>
            </a:r>
            <a:r>
              <a:rPr lang="en-GB" dirty="0"/>
              <a:t> </a:t>
            </a:r>
            <a:r>
              <a:rPr lang="en-GB" dirty="0" err="1"/>
              <a:t>přistoupení</a:t>
            </a:r>
            <a:r>
              <a:rPr lang="en-GB" dirty="0"/>
              <a:t> v </a:t>
            </a:r>
            <a:r>
              <a:rPr lang="en-GB" dirty="0" err="1"/>
              <a:t>roce</a:t>
            </a:r>
            <a:r>
              <a:rPr lang="en-GB" dirty="0"/>
              <a:t> 2007 a </a:t>
            </a:r>
            <a:r>
              <a:rPr lang="en-GB" dirty="0" err="1"/>
              <a:t>Chorvatsko</a:t>
            </a:r>
            <a:r>
              <a:rPr lang="en-GB" dirty="0"/>
              <a:t> v </a:t>
            </a:r>
            <a:r>
              <a:rPr lang="en-GB" dirty="0" err="1"/>
              <a:t>roce</a:t>
            </a:r>
            <a:r>
              <a:rPr lang="en-GB" dirty="0"/>
              <a:t> 2013.</a:t>
            </a:r>
          </a:p>
          <a:p>
            <a:endParaRPr lang="en-GB" dirty="0"/>
          </a:p>
          <a:p>
            <a:r>
              <a:rPr lang="en-GB" dirty="0"/>
              <a:t>Island </a:t>
            </a:r>
            <a:r>
              <a:rPr lang="en-GB" dirty="0" err="1"/>
              <a:t>po</a:t>
            </a:r>
            <a:r>
              <a:rPr lang="en-GB" dirty="0"/>
              <a:t> </a:t>
            </a:r>
            <a:r>
              <a:rPr lang="en-GB" dirty="0" err="1"/>
              <a:t>členství</a:t>
            </a:r>
            <a:r>
              <a:rPr lang="en-GB" dirty="0"/>
              <a:t> v EU “</a:t>
            </a:r>
            <a:r>
              <a:rPr lang="en-GB" dirty="0" err="1"/>
              <a:t>pošilhával</a:t>
            </a:r>
            <a:r>
              <a:rPr lang="en-GB" dirty="0"/>
              <a:t>” v </a:t>
            </a:r>
            <a:r>
              <a:rPr lang="en-GB" dirty="0" err="1"/>
              <a:t>reakci</a:t>
            </a:r>
            <a:r>
              <a:rPr lang="en-GB" dirty="0"/>
              <a:t> </a:t>
            </a:r>
            <a:r>
              <a:rPr lang="en-GB" dirty="0" err="1"/>
              <a:t>na</a:t>
            </a:r>
            <a:r>
              <a:rPr lang="en-GB" dirty="0"/>
              <a:t> </a:t>
            </a:r>
            <a:r>
              <a:rPr lang="en-GB" dirty="0" err="1"/>
              <a:t>krizi</a:t>
            </a:r>
            <a:r>
              <a:rPr lang="en-GB" dirty="0"/>
              <a:t>, </a:t>
            </a:r>
            <a:r>
              <a:rPr lang="en-GB" dirty="0" err="1"/>
              <a:t>zahájeny</a:t>
            </a:r>
            <a:r>
              <a:rPr lang="en-GB" dirty="0"/>
              <a:t> </a:t>
            </a:r>
            <a:r>
              <a:rPr lang="en-GB" dirty="0" err="1"/>
              <a:t>přístupové</a:t>
            </a:r>
            <a:r>
              <a:rPr lang="en-GB" dirty="0"/>
              <a:t> </a:t>
            </a:r>
            <a:r>
              <a:rPr lang="en-GB" dirty="0" err="1"/>
              <a:t>rozhovory</a:t>
            </a:r>
            <a:r>
              <a:rPr lang="en-GB" dirty="0"/>
              <a:t>, v </a:t>
            </a:r>
            <a:r>
              <a:rPr lang="en-GB" dirty="0" err="1"/>
              <a:t>roce</a:t>
            </a:r>
            <a:r>
              <a:rPr lang="en-GB" dirty="0"/>
              <a:t> 2015 </a:t>
            </a:r>
            <a:r>
              <a:rPr lang="en-GB" dirty="0" err="1"/>
              <a:t>však</a:t>
            </a:r>
            <a:r>
              <a:rPr lang="en-GB" dirty="0"/>
              <a:t> </a:t>
            </a:r>
            <a:r>
              <a:rPr lang="en-GB" dirty="0" err="1"/>
              <a:t>žádost</a:t>
            </a:r>
            <a:r>
              <a:rPr lang="en-GB" dirty="0"/>
              <a:t> </a:t>
            </a:r>
            <a:r>
              <a:rPr lang="en-GB" dirty="0" err="1"/>
              <a:t>vládou</a:t>
            </a:r>
            <a:r>
              <a:rPr lang="en-GB" dirty="0"/>
              <a:t> </a:t>
            </a:r>
            <a:r>
              <a:rPr lang="en-GB" dirty="0" err="1"/>
              <a:t>stažena</a:t>
            </a:r>
            <a:endParaRPr lang="en-GB" dirty="0"/>
          </a:p>
        </p:txBody>
      </p:sp>
    </p:spTree>
    <p:extLst>
      <p:ext uri="{BB962C8B-B14F-4D97-AF65-F5344CB8AC3E}">
        <p14:creationId xmlns:p14="http://schemas.microsoft.com/office/powerpoint/2010/main" val="28287622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a:xfrm>
            <a:off x="2231136" y="145985"/>
            <a:ext cx="7729728" cy="1188720"/>
          </a:xfrm>
        </p:spPr>
        <p:txBody>
          <a:bodyPr/>
          <a:lstStyle/>
          <a:p>
            <a:r>
              <a:rPr lang="en-GB" dirty="0"/>
              <a:t>EEA Agreement – </a:t>
            </a:r>
            <a:r>
              <a:rPr lang="en-GB" dirty="0" err="1"/>
              <a:t>rozsah</a:t>
            </a:r>
            <a:r>
              <a:rPr lang="en-GB" dirty="0"/>
              <a:t> </a:t>
            </a:r>
            <a:r>
              <a:rPr lang="en-GB" dirty="0" err="1"/>
              <a:t>působnosti</a:t>
            </a:r>
            <a:endParaRPr lang="en-GB" dirty="0"/>
          </a:p>
        </p:txBody>
      </p:sp>
      <p:sp>
        <p:nvSpPr>
          <p:cNvPr id="3" name="Zástupný symbol pro obsah 2"/>
          <p:cNvSpPr>
            <a:spLocks noGrp="1"/>
          </p:cNvSpPr>
          <p:nvPr>
            <p:ph idx="1"/>
          </p:nvPr>
        </p:nvSpPr>
        <p:spPr>
          <a:xfrm>
            <a:off x="2231136" y="1711842"/>
            <a:ext cx="7729728" cy="4028186"/>
          </a:xfrm>
        </p:spPr>
        <p:txBody>
          <a:bodyPr>
            <a:normAutofit/>
          </a:bodyPr>
          <a:lstStyle/>
          <a:p>
            <a:r>
              <a:rPr lang="en-GB" dirty="0"/>
              <a:t>EHP </a:t>
            </a:r>
            <a:r>
              <a:rPr lang="en-GB" dirty="0" err="1"/>
              <a:t>přesahuje</a:t>
            </a:r>
            <a:r>
              <a:rPr lang="en-GB" dirty="0"/>
              <a:t> </a:t>
            </a:r>
            <a:r>
              <a:rPr lang="en-GB" dirty="0" err="1"/>
              <a:t>rámec</a:t>
            </a:r>
            <a:r>
              <a:rPr lang="en-GB" dirty="0"/>
              <a:t> </a:t>
            </a:r>
            <a:r>
              <a:rPr lang="en-GB" dirty="0" err="1"/>
              <a:t>tradičních</a:t>
            </a:r>
            <a:r>
              <a:rPr lang="en-GB" dirty="0"/>
              <a:t> </a:t>
            </a:r>
            <a:r>
              <a:rPr lang="en-GB" dirty="0" err="1"/>
              <a:t>dohod</a:t>
            </a:r>
            <a:r>
              <a:rPr lang="en-GB" dirty="0"/>
              <a:t> o </a:t>
            </a:r>
            <a:r>
              <a:rPr lang="en-GB" dirty="0" err="1"/>
              <a:t>volném</a:t>
            </a:r>
            <a:r>
              <a:rPr lang="en-GB" dirty="0"/>
              <a:t> </a:t>
            </a:r>
            <a:r>
              <a:rPr lang="en-GB" dirty="0" err="1"/>
              <a:t>obchodu</a:t>
            </a:r>
            <a:r>
              <a:rPr lang="en-GB" dirty="0"/>
              <a:t>, </a:t>
            </a:r>
            <a:r>
              <a:rPr lang="en-GB" dirty="0" err="1"/>
              <a:t>neboť</a:t>
            </a:r>
            <a:r>
              <a:rPr lang="en-GB" dirty="0"/>
              <a:t> </a:t>
            </a:r>
            <a:r>
              <a:rPr lang="en-GB" dirty="0" err="1"/>
              <a:t>zemím</a:t>
            </a:r>
            <a:r>
              <a:rPr lang="en-GB" dirty="0"/>
              <a:t> ESVO (s </a:t>
            </a:r>
            <a:r>
              <a:rPr lang="en-GB" dirty="0" err="1"/>
              <a:t>výjimkou</a:t>
            </a:r>
            <a:r>
              <a:rPr lang="en-GB" dirty="0"/>
              <a:t> </a:t>
            </a:r>
            <a:r>
              <a:rPr lang="en-GB" dirty="0" err="1"/>
              <a:t>Švýcarska</a:t>
            </a:r>
            <a:r>
              <a:rPr lang="en-GB" dirty="0"/>
              <a:t>) </a:t>
            </a:r>
            <a:r>
              <a:rPr lang="en-GB" dirty="0" err="1"/>
              <a:t>uděluje</a:t>
            </a:r>
            <a:r>
              <a:rPr lang="en-GB" dirty="0"/>
              <a:t> </a:t>
            </a:r>
            <a:r>
              <a:rPr lang="en-GB" dirty="0" err="1"/>
              <a:t>plná</a:t>
            </a:r>
            <a:r>
              <a:rPr lang="en-GB" dirty="0"/>
              <a:t> </a:t>
            </a:r>
            <a:r>
              <a:rPr lang="en-GB" dirty="0" err="1"/>
              <a:t>práva</a:t>
            </a:r>
            <a:r>
              <a:rPr lang="en-GB" dirty="0"/>
              <a:t> a </a:t>
            </a:r>
            <a:r>
              <a:rPr lang="en-GB" dirty="0" err="1"/>
              <a:t>povinnosti</a:t>
            </a:r>
            <a:r>
              <a:rPr lang="en-GB" dirty="0"/>
              <a:t> </a:t>
            </a:r>
            <a:r>
              <a:rPr lang="en-GB" dirty="0" err="1"/>
              <a:t>související</a:t>
            </a:r>
            <a:r>
              <a:rPr lang="en-GB" dirty="0"/>
              <a:t> s </a:t>
            </a:r>
            <a:r>
              <a:rPr lang="en-GB" dirty="0" err="1"/>
              <a:t>vnitřním</a:t>
            </a:r>
            <a:r>
              <a:rPr lang="en-GB" dirty="0"/>
              <a:t> </a:t>
            </a:r>
            <a:r>
              <a:rPr lang="en-GB" dirty="0" err="1"/>
              <a:t>trhem</a:t>
            </a:r>
            <a:r>
              <a:rPr lang="en-GB" dirty="0"/>
              <a:t> EU</a:t>
            </a:r>
          </a:p>
          <a:p>
            <a:r>
              <a:rPr lang="en-GB" dirty="0" err="1"/>
              <a:t>Dohoda</a:t>
            </a:r>
            <a:r>
              <a:rPr lang="en-GB" dirty="0"/>
              <a:t> </a:t>
            </a:r>
            <a:r>
              <a:rPr lang="en-GB" dirty="0" err="1"/>
              <a:t>zahrnuje</a:t>
            </a:r>
            <a:r>
              <a:rPr lang="en-GB" dirty="0"/>
              <a:t> </a:t>
            </a:r>
            <a:r>
              <a:rPr lang="en-GB" dirty="0" err="1"/>
              <a:t>oblasti</a:t>
            </a:r>
            <a:r>
              <a:rPr lang="en-GB" dirty="0"/>
              <a:t> </a:t>
            </a:r>
            <a:r>
              <a:rPr lang="en-GB" dirty="0" err="1"/>
              <a:t>horizontální</a:t>
            </a:r>
            <a:r>
              <a:rPr lang="en-GB" dirty="0"/>
              <a:t> </a:t>
            </a:r>
            <a:r>
              <a:rPr lang="en-GB" dirty="0" err="1"/>
              <a:t>politiky</a:t>
            </a:r>
            <a:r>
              <a:rPr lang="en-GB" dirty="0"/>
              <a:t>, </a:t>
            </a:r>
            <a:r>
              <a:rPr lang="en-GB" dirty="0" err="1"/>
              <a:t>které</a:t>
            </a:r>
            <a:r>
              <a:rPr lang="en-GB" dirty="0"/>
              <a:t> </a:t>
            </a:r>
            <a:r>
              <a:rPr lang="en-GB" dirty="0" err="1"/>
              <a:t>jsou</a:t>
            </a:r>
            <a:r>
              <a:rPr lang="en-GB" dirty="0"/>
              <a:t> s </a:t>
            </a:r>
            <a:r>
              <a:rPr lang="en-GB" dirty="0" err="1"/>
              <a:t>uvedenými</a:t>
            </a:r>
            <a:r>
              <a:rPr lang="en-GB" dirty="0"/>
              <a:t> </a:t>
            </a:r>
            <a:r>
              <a:rPr lang="en-GB" dirty="0" err="1"/>
              <a:t>čtyřmi</a:t>
            </a:r>
            <a:r>
              <a:rPr lang="en-GB" dirty="0"/>
              <a:t> </a:t>
            </a:r>
            <a:r>
              <a:rPr lang="en-GB" dirty="0" err="1"/>
              <a:t>svobodami</a:t>
            </a:r>
            <a:r>
              <a:rPr lang="en-GB" dirty="0"/>
              <a:t> </a:t>
            </a:r>
            <a:r>
              <a:rPr lang="en-GB" dirty="0" err="1"/>
              <a:t>úzce</a:t>
            </a:r>
            <a:r>
              <a:rPr lang="en-GB" dirty="0"/>
              <a:t> </a:t>
            </a:r>
            <a:r>
              <a:rPr lang="en-GB" dirty="0" err="1"/>
              <a:t>spjaty</a:t>
            </a:r>
            <a:r>
              <a:rPr lang="en-GB" dirty="0"/>
              <a:t>: </a:t>
            </a:r>
            <a:r>
              <a:rPr lang="en-GB" dirty="0" err="1"/>
              <a:t>sociální</a:t>
            </a:r>
            <a:r>
              <a:rPr lang="en-GB" dirty="0"/>
              <a:t> </a:t>
            </a:r>
            <a:r>
              <a:rPr lang="en-GB" dirty="0" err="1"/>
              <a:t>politiku</a:t>
            </a:r>
            <a:r>
              <a:rPr lang="en-GB" dirty="0"/>
              <a:t> (</a:t>
            </a:r>
            <a:r>
              <a:rPr lang="en-GB" dirty="0" err="1"/>
              <a:t>včetně</a:t>
            </a:r>
            <a:r>
              <a:rPr lang="en-GB" dirty="0"/>
              <a:t> </a:t>
            </a:r>
            <a:r>
              <a:rPr lang="en-GB" dirty="0" err="1"/>
              <a:t>bezpečnosti</a:t>
            </a:r>
            <a:r>
              <a:rPr lang="en-GB" dirty="0"/>
              <a:t> a </a:t>
            </a:r>
            <a:r>
              <a:rPr lang="en-GB" dirty="0" err="1"/>
              <a:t>ochrany</a:t>
            </a:r>
            <a:r>
              <a:rPr lang="en-GB" dirty="0"/>
              <a:t> </a:t>
            </a:r>
            <a:r>
              <a:rPr lang="en-GB" dirty="0" err="1"/>
              <a:t>zdraví</a:t>
            </a:r>
            <a:r>
              <a:rPr lang="en-GB" dirty="0"/>
              <a:t> </a:t>
            </a:r>
            <a:r>
              <a:rPr lang="en-GB" dirty="0" err="1"/>
              <a:t>při</a:t>
            </a:r>
            <a:r>
              <a:rPr lang="en-GB" dirty="0"/>
              <a:t> </a:t>
            </a:r>
            <a:r>
              <a:rPr lang="en-GB" dirty="0" err="1"/>
              <a:t>práci</a:t>
            </a:r>
            <a:r>
              <a:rPr lang="en-GB" dirty="0"/>
              <a:t>, </a:t>
            </a:r>
            <a:r>
              <a:rPr lang="en-GB" dirty="0" err="1"/>
              <a:t>pracovního</a:t>
            </a:r>
            <a:r>
              <a:rPr lang="en-GB" dirty="0"/>
              <a:t> </a:t>
            </a:r>
            <a:r>
              <a:rPr lang="en-GB" dirty="0" err="1"/>
              <a:t>práva</a:t>
            </a:r>
            <a:r>
              <a:rPr lang="en-GB" dirty="0"/>
              <a:t> a </a:t>
            </a:r>
            <a:r>
              <a:rPr lang="en-GB" dirty="0" err="1"/>
              <a:t>rovného</a:t>
            </a:r>
            <a:r>
              <a:rPr lang="en-GB" dirty="0"/>
              <a:t> </a:t>
            </a:r>
            <a:r>
              <a:rPr lang="en-GB" dirty="0" err="1"/>
              <a:t>zacházení</a:t>
            </a:r>
            <a:r>
              <a:rPr lang="en-GB" dirty="0"/>
              <a:t> s </a:t>
            </a:r>
            <a:r>
              <a:rPr lang="en-GB" dirty="0" err="1"/>
              <a:t>muži</a:t>
            </a:r>
            <a:r>
              <a:rPr lang="en-GB" dirty="0"/>
              <a:t> a </a:t>
            </a:r>
            <a:r>
              <a:rPr lang="en-GB" dirty="0" err="1"/>
              <a:t>ženami</a:t>
            </a:r>
            <a:r>
              <a:rPr lang="en-GB" dirty="0"/>
              <a:t>), </a:t>
            </a:r>
          </a:p>
          <a:p>
            <a:r>
              <a:rPr lang="en-GB" dirty="0" err="1"/>
              <a:t>politiku</a:t>
            </a:r>
            <a:r>
              <a:rPr lang="en-GB" dirty="0"/>
              <a:t> </a:t>
            </a:r>
            <a:r>
              <a:rPr lang="en-GB" dirty="0" err="1"/>
              <a:t>na</a:t>
            </a:r>
            <a:r>
              <a:rPr lang="en-GB" dirty="0"/>
              <a:t> </a:t>
            </a:r>
            <a:r>
              <a:rPr lang="en-GB" dirty="0" err="1"/>
              <a:t>ochranu</a:t>
            </a:r>
            <a:r>
              <a:rPr lang="en-GB" dirty="0"/>
              <a:t> </a:t>
            </a:r>
            <a:r>
              <a:rPr lang="en-GB" dirty="0" err="1"/>
              <a:t>spotřebitele</a:t>
            </a:r>
            <a:r>
              <a:rPr lang="en-GB" dirty="0"/>
              <a:t>, </a:t>
            </a:r>
          </a:p>
          <a:p>
            <a:r>
              <a:rPr lang="en-GB" dirty="0"/>
              <a:t>v </a:t>
            </a:r>
            <a:r>
              <a:rPr lang="en-GB" dirty="0" err="1"/>
              <a:t>oblasti</a:t>
            </a:r>
            <a:r>
              <a:rPr lang="en-GB" dirty="0"/>
              <a:t> </a:t>
            </a:r>
            <a:r>
              <a:rPr lang="en-GB" dirty="0" err="1"/>
              <a:t>životního</a:t>
            </a:r>
            <a:r>
              <a:rPr lang="en-GB" dirty="0"/>
              <a:t> </a:t>
            </a:r>
            <a:r>
              <a:rPr lang="en-GB" dirty="0" err="1"/>
              <a:t>prostředí</a:t>
            </a:r>
            <a:r>
              <a:rPr lang="en-GB" dirty="0"/>
              <a:t>, </a:t>
            </a:r>
            <a:r>
              <a:rPr lang="en-GB" dirty="0" err="1"/>
              <a:t>statistik</a:t>
            </a:r>
            <a:r>
              <a:rPr lang="en-GB" dirty="0"/>
              <a:t> a </a:t>
            </a:r>
            <a:r>
              <a:rPr lang="en-GB" dirty="0" err="1"/>
              <a:t>práva</a:t>
            </a:r>
            <a:r>
              <a:rPr lang="en-GB" dirty="0"/>
              <a:t> </a:t>
            </a:r>
            <a:r>
              <a:rPr lang="en-GB" dirty="0" err="1"/>
              <a:t>obchodních</a:t>
            </a:r>
            <a:r>
              <a:rPr lang="en-GB" dirty="0"/>
              <a:t> </a:t>
            </a:r>
            <a:r>
              <a:rPr lang="en-GB" dirty="0" err="1"/>
              <a:t>společností</a:t>
            </a:r>
            <a:r>
              <a:rPr lang="en-GB" dirty="0"/>
              <a:t> </a:t>
            </a:r>
          </a:p>
          <a:p>
            <a:pPr algn="just"/>
            <a:r>
              <a:rPr lang="en-GB" dirty="0" err="1"/>
              <a:t>řadu</a:t>
            </a:r>
            <a:r>
              <a:rPr lang="en-GB" dirty="0"/>
              <a:t> </a:t>
            </a:r>
            <a:r>
              <a:rPr lang="en-GB" dirty="0" err="1"/>
              <a:t>doprovodných</a:t>
            </a:r>
            <a:r>
              <a:rPr lang="en-GB" dirty="0"/>
              <a:t> </a:t>
            </a:r>
            <a:r>
              <a:rPr lang="en-GB" dirty="0" err="1"/>
              <a:t>oblastí</a:t>
            </a:r>
            <a:r>
              <a:rPr lang="en-GB" dirty="0"/>
              <a:t> </a:t>
            </a:r>
            <a:r>
              <a:rPr lang="en-GB" dirty="0" err="1"/>
              <a:t>politiky</a:t>
            </a:r>
            <a:r>
              <a:rPr lang="en-GB" dirty="0"/>
              <a:t>, </a:t>
            </a:r>
            <a:r>
              <a:rPr lang="en-GB" dirty="0" err="1"/>
              <a:t>což</a:t>
            </a:r>
            <a:r>
              <a:rPr lang="en-GB" dirty="0"/>
              <a:t> se </a:t>
            </a:r>
            <a:r>
              <a:rPr lang="en-GB" dirty="0" err="1"/>
              <a:t>týká</a:t>
            </a:r>
            <a:r>
              <a:rPr lang="en-GB" dirty="0"/>
              <a:t> </a:t>
            </a:r>
            <a:r>
              <a:rPr lang="en-GB" dirty="0" err="1"/>
              <a:t>například</a:t>
            </a:r>
            <a:r>
              <a:rPr lang="en-GB" dirty="0"/>
              <a:t> </a:t>
            </a:r>
            <a:r>
              <a:rPr lang="en-GB" dirty="0" err="1"/>
              <a:t>výzkumu</a:t>
            </a:r>
            <a:r>
              <a:rPr lang="en-GB" dirty="0"/>
              <a:t> a </a:t>
            </a:r>
            <a:r>
              <a:rPr lang="en-GB" dirty="0" err="1"/>
              <a:t>technického</a:t>
            </a:r>
            <a:r>
              <a:rPr lang="en-GB" dirty="0"/>
              <a:t> </a:t>
            </a:r>
            <a:r>
              <a:rPr lang="en-GB" dirty="0" err="1"/>
              <a:t>rozvoje</a:t>
            </a:r>
            <a:r>
              <a:rPr lang="en-GB" dirty="0"/>
              <a:t>, </a:t>
            </a:r>
            <a:r>
              <a:rPr lang="en-GB" dirty="0" err="1"/>
              <a:t>které</a:t>
            </a:r>
            <a:r>
              <a:rPr lang="en-GB" dirty="0"/>
              <a:t> </a:t>
            </a:r>
            <a:r>
              <a:rPr lang="en-GB" dirty="0" err="1"/>
              <a:t>nejsou</a:t>
            </a:r>
            <a:r>
              <a:rPr lang="en-GB" dirty="0"/>
              <a:t> </a:t>
            </a:r>
            <a:r>
              <a:rPr lang="en-GB" dirty="0" err="1"/>
              <a:t>zakotveny</a:t>
            </a:r>
            <a:r>
              <a:rPr lang="en-GB" dirty="0"/>
              <a:t> v </a:t>
            </a:r>
            <a:r>
              <a:rPr lang="en-GB" dirty="0" err="1"/>
              <a:t>právních</a:t>
            </a:r>
            <a:r>
              <a:rPr lang="en-GB" dirty="0"/>
              <a:t> </a:t>
            </a:r>
            <a:r>
              <a:rPr lang="en-GB" dirty="0" err="1"/>
              <a:t>předpisech</a:t>
            </a:r>
            <a:r>
              <a:rPr lang="en-GB" dirty="0"/>
              <a:t> EU </a:t>
            </a:r>
            <a:r>
              <a:rPr lang="en-GB" dirty="0" err="1"/>
              <a:t>ani</a:t>
            </a:r>
            <a:r>
              <a:rPr lang="en-GB" dirty="0"/>
              <a:t> v </a:t>
            </a:r>
            <a:r>
              <a:rPr lang="en-GB" dirty="0" err="1"/>
              <a:t>právně</a:t>
            </a:r>
            <a:r>
              <a:rPr lang="en-GB" dirty="0"/>
              <a:t> </a:t>
            </a:r>
            <a:r>
              <a:rPr lang="en-GB" dirty="0" err="1"/>
              <a:t>závazných</a:t>
            </a:r>
            <a:r>
              <a:rPr lang="en-GB" dirty="0"/>
              <a:t> </a:t>
            </a:r>
            <a:r>
              <a:rPr lang="en-GB" dirty="0" err="1"/>
              <a:t>aktech</a:t>
            </a:r>
            <a:r>
              <a:rPr lang="en-GB" dirty="0"/>
              <a:t>, </a:t>
            </a:r>
            <a:r>
              <a:rPr lang="en-GB" dirty="0" err="1"/>
              <a:t>avšak</a:t>
            </a:r>
            <a:r>
              <a:rPr lang="en-GB" dirty="0"/>
              <a:t> </a:t>
            </a:r>
            <a:r>
              <a:rPr lang="en-GB" dirty="0" err="1"/>
              <a:t>jsou</a:t>
            </a:r>
            <a:r>
              <a:rPr lang="en-GB" dirty="0"/>
              <a:t> </a:t>
            </a:r>
            <a:r>
              <a:rPr lang="en-GB" dirty="0" err="1"/>
              <a:t>prováděny</a:t>
            </a:r>
            <a:r>
              <a:rPr lang="en-GB" dirty="0"/>
              <a:t> v </a:t>
            </a:r>
            <a:r>
              <a:rPr lang="en-GB" dirty="0" err="1"/>
              <a:t>rámci</a:t>
            </a:r>
            <a:r>
              <a:rPr lang="en-GB" dirty="0"/>
              <a:t> </a:t>
            </a:r>
            <a:r>
              <a:rPr lang="en-GB" dirty="0" err="1"/>
              <a:t>spolupráce</a:t>
            </a:r>
            <a:r>
              <a:rPr lang="en-GB" dirty="0"/>
              <a:t>.</a:t>
            </a:r>
          </a:p>
        </p:txBody>
      </p:sp>
    </p:spTree>
    <p:extLst>
      <p:ext uri="{BB962C8B-B14F-4D97-AF65-F5344CB8AC3E}">
        <p14:creationId xmlns:p14="http://schemas.microsoft.com/office/powerpoint/2010/main" val="124035100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Restrikce</a:t>
            </a:r>
            <a:r>
              <a:rPr lang="en-GB" dirty="0"/>
              <a:t> </a:t>
            </a:r>
            <a:r>
              <a:rPr lang="en-GB" dirty="0" err="1"/>
              <a:t>dohody</a:t>
            </a:r>
            <a:endParaRPr lang="en-GB" dirty="0"/>
          </a:p>
        </p:txBody>
      </p:sp>
      <p:sp>
        <p:nvSpPr>
          <p:cNvPr id="3" name="Zástupný symbol pro obsah 2"/>
          <p:cNvSpPr>
            <a:spLocks noGrp="1"/>
          </p:cNvSpPr>
          <p:nvPr>
            <p:ph idx="1"/>
          </p:nvPr>
        </p:nvSpPr>
        <p:spPr>
          <a:xfrm>
            <a:off x="531628" y="2349795"/>
            <a:ext cx="10547498" cy="4295553"/>
          </a:xfrm>
        </p:spPr>
        <p:txBody>
          <a:bodyPr>
            <a:normAutofit/>
          </a:bodyPr>
          <a:lstStyle/>
          <a:p>
            <a:pPr marL="0" indent="0" algn="just">
              <a:buNone/>
            </a:pPr>
            <a:r>
              <a:rPr lang="en-GB" dirty="0" err="1"/>
              <a:t>Dohoda</a:t>
            </a:r>
            <a:r>
              <a:rPr lang="en-GB" dirty="0"/>
              <a:t> </a:t>
            </a:r>
            <a:r>
              <a:rPr lang="en-GB" dirty="0" err="1"/>
              <a:t>neobsahuje</a:t>
            </a:r>
            <a:r>
              <a:rPr lang="en-GB" dirty="0"/>
              <a:t> </a:t>
            </a:r>
            <a:r>
              <a:rPr lang="en-GB" dirty="0" err="1"/>
              <a:t>závazná</a:t>
            </a:r>
            <a:r>
              <a:rPr lang="en-GB" dirty="0"/>
              <a:t> </a:t>
            </a:r>
            <a:r>
              <a:rPr lang="en-GB" dirty="0" err="1"/>
              <a:t>ustanovení</a:t>
            </a:r>
            <a:r>
              <a:rPr lang="en-GB" dirty="0"/>
              <a:t> pro </a:t>
            </a:r>
            <a:r>
              <a:rPr lang="en-GB" dirty="0" err="1"/>
              <a:t>všechna</a:t>
            </a:r>
            <a:r>
              <a:rPr lang="en-GB" dirty="0"/>
              <a:t> </a:t>
            </a:r>
            <a:r>
              <a:rPr lang="en-GB" dirty="0" err="1"/>
              <a:t>odvětví</a:t>
            </a:r>
            <a:r>
              <a:rPr lang="en-GB" dirty="0"/>
              <a:t> </a:t>
            </a:r>
            <a:r>
              <a:rPr lang="en-GB" dirty="0" err="1"/>
              <a:t>vnitřního</a:t>
            </a:r>
            <a:r>
              <a:rPr lang="en-GB" dirty="0"/>
              <a:t> </a:t>
            </a:r>
            <a:r>
              <a:rPr lang="en-GB" dirty="0" err="1"/>
              <a:t>trhu</a:t>
            </a:r>
            <a:r>
              <a:rPr lang="en-GB" dirty="0"/>
              <a:t> </a:t>
            </a:r>
            <a:r>
              <a:rPr lang="en-GB" dirty="0" err="1"/>
              <a:t>ani</a:t>
            </a:r>
            <a:r>
              <a:rPr lang="en-GB" dirty="0"/>
              <a:t> pro </a:t>
            </a:r>
            <a:r>
              <a:rPr lang="en-GB" dirty="0" err="1"/>
              <a:t>další</a:t>
            </a:r>
            <a:r>
              <a:rPr lang="en-GB" dirty="0"/>
              <a:t> </a:t>
            </a:r>
            <a:r>
              <a:rPr lang="en-GB" dirty="0" err="1"/>
              <a:t>oblasti</a:t>
            </a:r>
            <a:r>
              <a:rPr lang="en-GB" dirty="0"/>
              <a:t> </a:t>
            </a:r>
            <a:r>
              <a:rPr lang="en-GB" dirty="0" err="1"/>
              <a:t>politiky</a:t>
            </a:r>
            <a:r>
              <a:rPr lang="en-GB" dirty="0"/>
              <a:t> </a:t>
            </a:r>
            <a:r>
              <a:rPr lang="en-GB" dirty="0" err="1"/>
              <a:t>upravené</a:t>
            </a:r>
            <a:r>
              <a:rPr lang="en-GB" dirty="0"/>
              <a:t> </a:t>
            </a:r>
            <a:r>
              <a:rPr lang="en-GB" dirty="0" err="1"/>
              <a:t>Smlouvami</a:t>
            </a:r>
            <a:r>
              <a:rPr lang="en-GB" dirty="0"/>
              <a:t> EU. </a:t>
            </a:r>
            <a:r>
              <a:rPr lang="en-GB" dirty="0" err="1"/>
              <a:t>Závazná</a:t>
            </a:r>
            <a:r>
              <a:rPr lang="en-GB" dirty="0"/>
              <a:t> </a:t>
            </a:r>
            <a:r>
              <a:rPr lang="en-GB" dirty="0" err="1"/>
              <a:t>ustanovení</a:t>
            </a:r>
            <a:r>
              <a:rPr lang="en-GB" dirty="0"/>
              <a:t> se </a:t>
            </a:r>
            <a:r>
              <a:rPr lang="en-GB" dirty="0" err="1"/>
              <a:t>nedotýkají</a:t>
            </a:r>
            <a:r>
              <a:rPr lang="en-GB" dirty="0"/>
              <a:t> </a:t>
            </a:r>
            <a:r>
              <a:rPr lang="en-GB" dirty="0" err="1"/>
              <a:t>zejména</a:t>
            </a:r>
            <a:r>
              <a:rPr lang="en-GB" dirty="0"/>
              <a:t>:</a:t>
            </a:r>
          </a:p>
          <a:p>
            <a:pPr marL="0" indent="0" algn="just">
              <a:buNone/>
            </a:pPr>
            <a:endParaRPr lang="en-GB" dirty="0"/>
          </a:p>
          <a:p>
            <a:pPr lvl="1"/>
            <a:r>
              <a:rPr lang="cs-CZ" dirty="0"/>
              <a:t>společné </a:t>
            </a:r>
            <a:r>
              <a:rPr lang="cs-CZ" b="1" dirty="0"/>
              <a:t>zemědělské politiky </a:t>
            </a:r>
            <a:r>
              <a:rPr lang="cs-CZ" dirty="0"/>
              <a:t>a společné rybářské politiky (dohoda nicméně obsahuje ustanovení o obchodu se zemědělskými a rybářskými produkty),</a:t>
            </a:r>
          </a:p>
          <a:p>
            <a:pPr lvl="1"/>
            <a:r>
              <a:rPr lang="cs-CZ" b="1" dirty="0"/>
              <a:t>celní unie</a:t>
            </a:r>
            <a:r>
              <a:rPr lang="cs-CZ" dirty="0"/>
              <a:t>,</a:t>
            </a:r>
          </a:p>
          <a:p>
            <a:pPr lvl="1"/>
            <a:r>
              <a:rPr lang="cs-CZ" dirty="0"/>
              <a:t>společné obchodní politiky,</a:t>
            </a:r>
          </a:p>
          <a:p>
            <a:pPr lvl="1"/>
            <a:r>
              <a:rPr lang="cs-CZ" dirty="0"/>
              <a:t>společné zahraniční a bezpečnostní politiky,</a:t>
            </a:r>
          </a:p>
          <a:p>
            <a:pPr lvl="1"/>
            <a:r>
              <a:rPr lang="cs-CZ" dirty="0"/>
              <a:t>oblasti spravedlnosti a vnitřních věcí (</a:t>
            </a:r>
            <a:r>
              <a:rPr lang="en-GB" dirty="0" err="1"/>
              <a:t>avšak</a:t>
            </a:r>
            <a:r>
              <a:rPr lang="cs-CZ" dirty="0"/>
              <a:t> všechny země </a:t>
            </a:r>
            <a:r>
              <a:rPr lang="cs-CZ" b="1" dirty="0"/>
              <a:t>ESVO jsou součástí schengenského prostoru</a:t>
            </a:r>
            <a:r>
              <a:rPr lang="cs-CZ" dirty="0"/>
              <a:t>)</a:t>
            </a:r>
          </a:p>
          <a:p>
            <a:pPr lvl="1"/>
            <a:r>
              <a:rPr lang="cs-CZ" dirty="0"/>
              <a:t>hospodářské a měnové unie (HMU).</a:t>
            </a:r>
          </a:p>
          <a:p>
            <a:pPr marL="0" indent="0" algn="just">
              <a:buNone/>
            </a:pPr>
            <a:endParaRPr lang="en-GB" dirty="0"/>
          </a:p>
        </p:txBody>
      </p:sp>
    </p:spTree>
    <p:extLst>
      <p:ext uri="{BB962C8B-B14F-4D97-AF65-F5344CB8AC3E}">
        <p14:creationId xmlns:p14="http://schemas.microsoft.com/office/powerpoint/2010/main" val="154046430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2">
            <a:lumMod val="60000"/>
            <a:lumOff val="40000"/>
          </a:schemeClr>
        </a:solidFill>
        <a:effectLst/>
      </p:bgPr>
    </p:bg>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en-GB" dirty="0" err="1"/>
              <a:t>Instituce</a:t>
            </a:r>
            <a:r>
              <a:rPr lang="en-GB" dirty="0"/>
              <a:t> EEA</a:t>
            </a:r>
          </a:p>
        </p:txBody>
      </p:sp>
      <p:sp>
        <p:nvSpPr>
          <p:cNvPr id="3" name="Zástupný symbol pro obsah 2"/>
          <p:cNvSpPr>
            <a:spLocks noGrp="1"/>
          </p:cNvSpPr>
          <p:nvPr>
            <p:ph idx="1"/>
          </p:nvPr>
        </p:nvSpPr>
        <p:spPr/>
        <p:txBody>
          <a:bodyPr>
            <a:normAutofit lnSpcReduction="10000"/>
          </a:bodyPr>
          <a:lstStyle/>
          <a:p>
            <a:pPr marL="0" indent="0">
              <a:buNone/>
            </a:pPr>
            <a:r>
              <a:rPr lang="en-GB" b="1" dirty="0"/>
              <a:t>Joint Committee / </a:t>
            </a:r>
            <a:r>
              <a:rPr lang="en-GB" b="1" dirty="0" err="1"/>
              <a:t>Smíšený</a:t>
            </a:r>
            <a:r>
              <a:rPr lang="en-GB" b="1" dirty="0"/>
              <a:t> </a:t>
            </a:r>
            <a:r>
              <a:rPr lang="en-GB" b="1" dirty="0" err="1"/>
              <a:t>výbor</a:t>
            </a:r>
            <a:r>
              <a:rPr lang="en-GB" b="1" dirty="0"/>
              <a:t> </a:t>
            </a:r>
            <a:r>
              <a:rPr lang="en-GB" dirty="0"/>
              <a:t>– </a:t>
            </a:r>
            <a:r>
              <a:rPr lang="en-GB" dirty="0" err="1"/>
              <a:t>přezkoumává</a:t>
            </a:r>
            <a:r>
              <a:rPr lang="en-GB" dirty="0"/>
              <a:t> </a:t>
            </a:r>
            <a:r>
              <a:rPr lang="en-GB" dirty="0" err="1"/>
              <a:t>nové</a:t>
            </a:r>
            <a:r>
              <a:rPr lang="en-GB" dirty="0"/>
              <a:t> </a:t>
            </a:r>
            <a:r>
              <a:rPr lang="en-GB" dirty="0" err="1"/>
              <a:t>předpisy</a:t>
            </a:r>
            <a:r>
              <a:rPr lang="en-GB" dirty="0"/>
              <a:t> EU –&gt; EEA</a:t>
            </a:r>
          </a:p>
          <a:p>
            <a:pPr marL="228600" lvl="1" indent="0">
              <a:buNone/>
            </a:pPr>
            <a:r>
              <a:rPr lang="en-GB" dirty="0" err="1"/>
              <a:t>složený</a:t>
            </a:r>
            <a:r>
              <a:rPr lang="en-GB" dirty="0"/>
              <a:t> </a:t>
            </a:r>
            <a:r>
              <a:rPr lang="en-GB" dirty="0" err="1"/>
              <a:t>ze</a:t>
            </a:r>
            <a:r>
              <a:rPr lang="en-GB" dirty="0"/>
              <a:t> </a:t>
            </a:r>
            <a:r>
              <a:rPr lang="en-GB" dirty="0" err="1"/>
              <a:t>zástupců</a:t>
            </a:r>
            <a:r>
              <a:rPr lang="en-GB" dirty="0"/>
              <a:t> EU a EFTA; </a:t>
            </a:r>
            <a:r>
              <a:rPr lang="en-GB" dirty="0" err="1"/>
              <a:t>schází</a:t>
            </a:r>
            <a:r>
              <a:rPr lang="en-GB" dirty="0"/>
              <a:t> se 1x </a:t>
            </a:r>
            <a:r>
              <a:rPr lang="en-GB" dirty="0" err="1"/>
              <a:t>za</a:t>
            </a:r>
            <a:r>
              <a:rPr lang="en-GB" dirty="0"/>
              <a:t> </a:t>
            </a:r>
            <a:r>
              <a:rPr lang="en-GB" dirty="0" err="1"/>
              <a:t>měsíc</a:t>
            </a:r>
            <a:endParaRPr lang="en-GB" dirty="0"/>
          </a:p>
          <a:p>
            <a:pPr marL="228600" lvl="1" indent="0">
              <a:buNone/>
            </a:pPr>
            <a:r>
              <a:rPr lang="en-GB" dirty="0" err="1"/>
              <a:t>Projednává</a:t>
            </a:r>
            <a:r>
              <a:rPr lang="en-GB" dirty="0"/>
              <a:t> a </a:t>
            </a:r>
            <a:r>
              <a:rPr lang="en-GB" dirty="0" err="1"/>
              <a:t>schvaluje</a:t>
            </a:r>
            <a:r>
              <a:rPr lang="en-GB" dirty="0"/>
              <a:t> </a:t>
            </a:r>
            <a:r>
              <a:rPr lang="en-GB" dirty="0" err="1"/>
              <a:t>předpisu</a:t>
            </a:r>
            <a:r>
              <a:rPr lang="en-GB" dirty="0"/>
              <a:t> EU; </a:t>
            </a:r>
            <a:r>
              <a:rPr lang="en-GB" dirty="0" err="1"/>
              <a:t>Rozhodnutí</a:t>
            </a:r>
            <a:r>
              <a:rPr lang="en-GB" dirty="0"/>
              <a:t> o </a:t>
            </a:r>
            <a:r>
              <a:rPr lang="en-GB" dirty="0" err="1"/>
              <a:t>přijetí</a:t>
            </a:r>
            <a:r>
              <a:rPr lang="en-GB" dirty="0"/>
              <a:t> -&gt; </a:t>
            </a:r>
            <a:r>
              <a:rPr lang="en-GB" dirty="0" err="1"/>
              <a:t>pomocí</a:t>
            </a:r>
            <a:r>
              <a:rPr lang="en-GB" dirty="0"/>
              <a:t> </a:t>
            </a:r>
            <a:r>
              <a:rPr lang="en-GB" dirty="0" err="1"/>
              <a:t>příloh</a:t>
            </a:r>
            <a:r>
              <a:rPr lang="en-GB" dirty="0"/>
              <a:t> a </a:t>
            </a:r>
            <a:r>
              <a:rPr lang="en-GB" dirty="0" err="1"/>
              <a:t>protokolů</a:t>
            </a:r>
            <a:r>
              <a:rPr lang="en-GB" dirty="0"/>
              <a:t> k EEA </a:t>
            </a:r>
            <a:r>
              <a:rPr lang="en-GB" dirty="0" err="1"/>
              <a:t>dohodě</a:t>
            </a:r>
            <a:endParaRPr lang="en-GB" dirty="0"/>
          </a:p>
          <a:p>
            <a:pPr marL="0" indent="0">
              <a:buNone/>
            </a:pPr>
            <a:endParaRPr lang="en-GB" dirty="0"/>
          </a:p>
          <a:p>
            <a:pPr marL="0" indent="0">
              <a:buNone/>
            </a:pPr>
            <a:r>
              <a:rPr lang="en-GB" b="1" dirty="0"/>
              <a:t>EEA Council / Rada EHP</a:t>
            </a:r>
          </a:p>
          <a:p>
            <a:pPr marL="228600" lvl="1" indent="0">
              <a:buNone/>
            </a:pPr>
            <a:r>
              <a:rPr lang="en-GB" dirty="0" err="1"/>
              <a:t>Schází</a:t>
            </a:r>
            <a:r>
              <a:rPr lang="en-GB" dirty="0"/>
              <a:t> se </a:t>
            </a:r>
            <a:r>
              <a:rPr lang="en-GB" dirty="0" err="1"/>
              <a:t>nejméně</a:t>
            </a:r>
            <a:r>
              <a:rPr lang="en-GB" dirty="0"/>
              <a:t> 2x </a:t>
            </a:r>
            <a:r>
              <a:rPr lang="en-GB" dirty="0" err="1"/>
              <a:t>ročně</a:t>
            </a:r>
            <a:r>
              <a:rPr lang="en-GB" dirty="0"/>
              <a:t>; </a:t>
            </a:r>
            <a:r>
              <a:rPr lang="en-GB" dirty="0" err="1"/>
              <a:t>tvořená</a:t>
            </a:r>
            <a:r>
              <a:rPr lang="en-GB" dirty="0"/>
              <a:t> </a:t>
            </a:r>
            <a:r>
              <a:rPr lang="en-GB" dirty="0" err="1"/>
              <a:t>zástupci</a:t>
            </a:r>
            <a:r>
              <a:rPr lang="en-GB" dirty="0"/>
              <a:t> </a:t>
            </a:r>
            <a:r>
              <a:rPr lang="en-GB" dirty="0" err="1"/>
              <a:t>Rady</a:t>
            </a:r>
            <a:r>
              <a:rPr lang="en-GB" dirty="0"/>
              <a:t> EU a ministry </a:t>
            </a:r>
            <a:r>
              <a:rPr lang="en-GB" dirty="0" err="1"/>
              <a:t>zahraničních</a:t>
            </a:r>
            <a:r>
              <a:rPr lang="en-GB" dirty="0"/>
              <a:t> </a:t>
            </a:r>
            <a:r>
              <a:rPr lang="en-GB" dirty="0" err="1"/>
              <a:t>věcí</a:t>
            </a:r>
            <a:r>
              <a:rPr lang="en-GB" dirty="0"/>
              <a:t> </a:t>
            </a:r>
            <a:r>
              <a:rPr lang="en-GB" dirty="0" err="1"/>
              <a:t>států</a:t>
            </a:r>
            <a:r>
              <a:rPr lang="en-GB" dirty="0"/>
              <a:t> ESVO/EHP, aby </a:t>
            </a:r>
            <a:r>
              <a:rPr lang="en-GB" dirty="0" err="1"/>
              <a:t>poskytla</a:t>
            </a:r>
            <a:r>
              <a:rPr lang="en-GB" dirty="0"/>
              <a:t> </a:t>
            </a:r>
            <a:r>
              <a:rPr lang="en-GB" dirty="0" err="1"/>
              <a:t>smíšenému</a:t>
            </a:r>
            <a:r>
              <a:rPr lang="en-GB" dirty="0"/>
              <a:t> </a:t>
            </a:r>
            <a:r>
              <a:rPr lang="en-GB" dirty="0" err="1"/>
              <a:t>výboru</a:t>
            </a:r>
            <a:r>
              <a:rPr lang="en-GB" dirty="0"/>
              <a:t> </a:t>
            </a:r>
            <a:r>
              <a:rPr lang="en-GB" dirty="0" err="1"/>
              <a:t>politické</a:t>
            </a:r>
            <a:r>
              <a:rPr lang="en-GB" dirty="0"/>
              <a:t> </a:t>
            </a:r>
            <a:r>
              <a:rPr lang="en-GB" dirty="0" err="1"/>
              <a:t>pokyny</a:t>
            </a:r>
            <a:r>
              <a:rPr lang="en-GB" dirty="0"/>
              <a:t>.	</a:t>
            </a:r>
          </a:p>
          <a:p>
            <a:pPr marL="228600" lvl="1" indent="0">
              <a:buNone/>
            </a:pPr>
            <a:r>
              <a:rPr lang="en-GB" dirty="0"/>
              <a:t>	 </a:t>
            </a:r>
          </a:p>
        </p:txBody>
      </p:sp>
    </p:spTree>
    <p:extLst>
      <p:ext uri="{BB962C8B-B14F-4D97-AF65-F5344CB8AC3E}">
        <p14:creationId xmlns:p14="http://schemas.microsoft.com/office/powerpoint/2010/main" val="1042128289"/>
      </p:ext>
    </p:extLst>
  </p:cSld>
  <p:clrMapOvr>
    <a:masterClrMapping/>
  </p:clrMapOvr>
</p:sld>
</file>

<file path=ppt/theme/theme1.xml><?xml version="1.0" encoding="utf-8"?>
<a:theme xmlns:a="http://schemas.openxmlformats.org/drawingml/2006/main" name="Balík">
  <a:themeElements>
    <a:clrScheme name="Parcel">
      <a:dk1>
        <a:srgbClr val="000000"/>
      </a:dk1>
      <a:lt1>
        <a:srgbClr val="FFFFFF"/>
      </a:lt1>
      <a:dk2>
        <a:srgbClr val="4A5356"/>
      </a:dk2>
      <a:lt2>
        <a:srgbClr val="E8E3CE"/>
      </a:lt2>
      <a:accent1>
        <a:srgbClr val="F6A21D"/>
      </a:accent1>
      <a:accent2>
        <a:srgbClr val="9BAFB5"/>
      </a:accent2>
      <a:accent3>
        <a:srgbClr val="C96731"/>
      </a:accent3>
      <a:accent4>
        <a:srgbClr val="9CA383"/>
      </a:accent4>
      <a:accent5>
        <a:srgbClr val="87795D"/>
      </a:accent5>
      <a:accent6>
        <a:srgbClr val="A0988C"/>
      </a:accent6>
      <a:hlink>
        <a:srgbClr val="00B0F0"/>
      </a:hlink>
      <a:folHlink>
        <a:srgbClr val="738F97"/>
      </a:folHlink>
    </a:clrScheme>
    <a:fontScheme name="Parcel">
      <a:maj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ill Sans MT" panose="020B0502020104020203"/>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Parcel">
      <a:fillStyleLst>
        <a:solidFill>
          <a:schemeClr val="phClr"/>
        </a:solidFill>
        <a:gradFill rotWithShape="1">
          <a:gsLst>
            <a:gs pos="0">
              <a:schemeClr val="phClr">
                <a:tint val="80000"/>
                <a:satMod val="107000"/>
                <a:lumMod val="103000"/>
              </a:schemeClr>
            </a:gs>
            <a:gs pos="100000">
              <a:schemeClr val="phClr">
                <a:tint val="82000"/>
                <a:satMod val="109000"/>
                <a:lumMod val="103000"/>
              </a:schemeClr>
            </a:gs>
          </a:gsLst>
          <a:lin ang="5400000" scaled="0"/>
        </a:gradFill>
        <a:gradFill rotWithShape="1">
          <a:gsLst>
            <a:gs pos="0">
              <a:schemeClr val="phClr">
                <a:tint val="97000"/>
                <a:satMod val="100000"/>
                <a:lumMod val="102000"/>
              </a:schemeClr>
            </a:gs>
            <a:gs pos="50000">
              <a:schemeClr val="phClr">
                <a:shade val="100000"/>
                <a:satMod val="103000"/>
                <a:lumMod val="100000"/>
              </a:schemeClr>
            </a:gs>
            <a:gs pos="100000">
              <a:schemeClr val="phClr">
                <a:shade val="93000"/>
                <a:satMod val="11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31750" cap="flat" cmpd="sng" algn="ctr">
          <a:solidFill>
            <a:schemeClr val="phClr"/>
          </a:solidFill>
          <a:prstDash val="solid"/>
        </a:ln>
      </a:lnStyleLst>
      <a:effectStyleLst>
        <a:effectStyle>
          <a:effectLst/>
        </a:effectStyle>
        <a:effectStyle>
          <a:effectLst/>
        </a:effectStyle>
        <a:effectStyle>
          <a:effectLst>
            <a:outerShdw blurRad="55880" dist="15240" dir="5400000" algn="ctr" rotWithShape="0">
              <a:srgbClr val="000000">
                <a:alpha val="45000"/>
              </a:srgbClr>
            </a:outerShdw>
          </a:effectLst>
          <a:scene3d>
            <a:camera prst="orthographicFront">
              <a:rot lat="0" lon="0" rev="0"/>
            </a:camera>
            <a:lightRig rig="brightRoom" dir="tl"/>
          </a:scene3d>
          <a:sp3d prstMaterial="dkEdge">
            <a:bevelT w="0" h="0"/>
          </a:sp3d>
        </a:effectStyle>
      </a:effectStyleLst>
      <a:bgFillStyleLst>
        <a:solidFill>
          <a:schemeClr val="phClr"/>
        </a:solidFill>
        <a:solidFill>
          <a:schemeClr val="phClr">
            <a:tint val="95000"/>
            <a:satMod val="170000"/>
          </a:schemeClr>
        </a:solidFill>
        <a:gradFill rotWithShape="1">
          <a:gsLst>
            <a:gs pos="0">
              <a:schemeClr val="phClr">
                <a:tint val="97000"/>
                <a:shade val="100000"/>
                <a:satMod val="185000"/>
                <a:lumMod val="120000"/>
              </a:schemeClr>
            </a:gs>
            <a:gs pos="100000">
              <a:schemeClr val="phClr">
                <a:tint val="96000"/>
                <a:shade val="95000"/>
                <a:satMod val="215000"/>
                <a:lumMod val="80000"/>
              </a:schemeClr>
            </a:gs>
          </a:gsLst>
          <a:path path="circle">
            <a:fillToRect l="50000" t="55000" r="125000" b="100000"/>
          </a:path>
        </a:gradFill>
      </a:bgFillStyleLst>
    </a:fmtScheme>
  </a:themeElements>
  <a:objectDefaults/>
  <a:extraClrSchemeLst/>
  <a:extLst>
    <a:ext uri="{05A4C25C-085E-4340-85A3-A5531E510DB2}">
      <thm15:themeFamily xmlns:thm15="http://schemas.microsoft.com/office/thememl/2012/main" name="Parcel" id="{8BEC4385-4EB9-4D53-BFB5-0EA123736B6D}" vid="{4DB32801-28C0-48B0-8C1D-A9A58613615A}"/>
    </a:ext>
  </a:extLst>
</a:theme>
</file>

<file path=docProps/app.xml><?xml version="1.0" encoding="utf-8"?>
<Properties xmlns="http://schemas.openxmlformats.org/officeDocument/2006/extended-properties" xmlns:vt="http://schemas.openxmlformats.org/officeDocument/2006/docPropsVTypes">
  <Template>TM10001115[[fn=Balík]]</Template>
  <TotalTime>471</TotalTime>
  <Words>2076</Words>
  <Application>Microsoft Macintosh PowerPoint</Application>
  <PresentationFormat>Širokoúhlá obrazovka</PresentationFormat>
  <Paragraphs>123</Paragraphs>
  <Slides>26</Slides>
  <Notes>0</Notes>
  <HiddenSlides>0</HiddenSlides>
  <MMClips>0</MMClips>
  <ScaleCrop>false</ScaleCrop>
  <HeadingPairs>
    <vt:vector size="6" baseType="variant">
      <vt:variant>
        <vt:lpstr>Použitá písma</vt:lpstr>
      </vt:variant>
      <vt:variant>
        <vt:i4>2</vt:i4>
      </vt:variant>
      <vt:variant>
        <vt:lpstr>Motiv</vt:lpstr>
      </vt:variant>
      <vt:variant>
        <vt:i4>1</vt:i4>
      </vt:variant>
      <vt:variant>
        <vt:lpstr>Nadpisy snímků</vt:lpstr>
      </vt:variant>
      <vt:variant>
        <vt:i4>26</vt:i4>
      </vt:variant>
    </vt:vector>
  </HeadingPairs>
  <TitlesOfParts>
    <vt:vector size="29" baseType="lpstr">
      <vt:lpstr>Arial</vt:lpstr>
      <vt:lpstr>Gill Sans MT</vt:lpstr>
      <vt:lpstr>Balík</vt:lpstr>
      <vt:lpstr>Evropské hospodářské právo</vt:lpstr>
      <vt:lpstr>Základy EHP</vt:lpstr>
      <vt:lpstr>Případ Švýcarska</vt:lpstr>
      <vt:lpstr>Cíle EHP</vt:lpstr>
      <vt:lpstr>Vznik EHP</vt:lpstr>
      <vt:lpstr>Změny v počtu členů</vt:lpstr>
      <vt:lpstr>EEA Agreement – rozsah působnosti</vt:lpstr>
      <vt:lpstr>Restrikce dohody</vt:lpstr>
      <vt:lpstr>Instituce EEA</vt:lpstr>
      <vt:lpstr>Aplikace právních norem</vt:lpstr>
      <vt:lpstr>Dodržování předpisů a jejich sledování</vt:lpstr>
      <vt:lpstr>Úloha Parlamentů</vt:lpstr>
      <vt:lpstr>Problém EU agencies / Autority</vt:lpstr>
      <vt:lpstr>Problémová implementace</vt:lpstr>
      <vt:lpstr>Implementační Zajímavost v Norsku</vt:lpstr>
      <vt:lpstr>Důvody prodlení v implementaci</vt:lpstr>
      <vt:lpstr>Jedno z řešení</vt:lpstr>
      <vt:lpstr>Další Řešení – Problém EU agencies</vt:lpstr>
      <vt:lpstr>Začlenění Agencies do EEA dohody</vt:lpstr>
      <vt:lpstr>Finanční mechanismy</vt:lpstr>
      <vt:lpstr>Granty/ Norské fondy</vt:lpstr>
      <vt:lpstr>Severní ekonomická politika</vt:lpstr>
      <vt:lpstr>Severské iniciativy</vt:lpstr>
      <vt:lpstr>Severské iniciativy</vt:lpstr>
      <vt:lpstr>Nordicko  - Baltická spolupráce</vt:lpstr>
      <vt:lpstr>EU CANADA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Evropské hospodářské právo</dc:title>
  <dc:creator>green</dc:creator>
  <cp:lastModifiedBy>Michal Janovec</cp:lastModifiedBy>
  <cp:revision>27</cp:revision>
  <dcterms:created xsi:type="dcterms:W3CDTF">2016-10-09T11:29:16Z</dcterms:created>
  <dcterms:modified xsi:type="dcterms:W3CDTF">2022-10-02T11:55:16Z</dcterms:modified>
</cp:coreProperties>
</file>