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6"/>
  </p:notesMasterIdLst>
  <p:handoutMasterIdLst>
    <p:handoutMasterId r:id="rId27"/>
  </p:handoutMasterIdLst>
  <p:sldIdLst>
    <p:sldId id="256" r:id="rId2"/>
    <p:sldId id="490" r:id="rId3"/>
    <p:sldId id="491" r:id="rId4"/>
    <p:sldId id="501" r:id="rId5"/>
    <p:sldId id="514" r:id="rId6"/>
    <p:sldId id="492" r:id="rId7"/>
    <p:sldId id="515" r:id="rId8"/>
    <p:sldId id="493" r:id="rId9"/>
    <p:sldId id="494" r:id="rId10"/>
    <p:sldId id="495" r:id="rId11"/>
    <p:sldId id="502" r:id="rId12"/>
    <p:sldId id="517" r:id="rId13"/>
    <p:sldId id="518" r:id="rId14"/>
    <p:sldId id="516" r:id="rId15"/>
    <p:sldId id="520" r:id="rId16"/>
    <p:sldId id="519" r:id="rId17"/>
    <p:sldId id="510" r:id="rId18"/>
    <p:sldId id="511" r:id="rId19"/>
    <p:sldId id="512" r:id="rId20"/>
    <p:sldId id="513" r:id="rId21"/>
    <p:sldId id="509" r:id="rId22"/>
    <p:sldId id="506" r:id="rId23"/>
    <p:sldId id="507" r:id="rId24"/>
    <p:sldId id="298" r:id="rId2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123" d="100"/>
          <a:sy n="123" d="100"/>
        </p:scale>
        <p:origin x="108" y="23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Sankce</a:t>
            </a:r>
            <a:br>
              <a:rPr lang="cs-CZ" dirty="0"/>
            </a:br>
            <a:r>
              <a:rPr lang="cs-CZ" dirty="0"/>
              <a:t>Následky porušení povinností při správě daní</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1658756"/>
          </a:xfrm>
        </p:spPr>
        <p:txBody>
          <a:bodyPr/>
          <a:lstStyle/>
          <a:p>
            <a:endParaRPr lang="cs-CZ" dirty="0"/>
          </a:p>
          <a:p>
            <a:endParaRPr lang="cs-CZ" dirty="0"/>
          </a:p>
          <a:p>
            <a:r>
              <a:rPr lang="cs-CZ" dirty="0"/>
              <a:t>Jan Neckář		      NF101Zk Daňové právo I     		      prosinec 2023</a:t>
            </a:r>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Úroky hrazené správcem daně</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Úrok z vratitelného přeplatku</a:t>
            </a:r>
          </a:p>
          <a:p>
            <a:pPr lvl="1"/>
            <a:r>
              <a:rPr lang="cs-CZ" dirty="0"/>
              <a:t>Sankce za pozdní vrácení (nebo jiné naložení) u vratitelného přeplatku</a:t>
            </a:r>
          </a:p>
          <a:p>
            <a:pPr lvl="1"/>
            <a:r>
              <a:rPr lang="cs-CZ" dirty="0"/>
              <a:t>Úrok ode dne následujícího po dni, kdy uplynula lhůta pro vrácení nebo jiné použití</a:t>
            </a:r>
          </a:p>
          <a:p>
            <a:pPr lvl="1"/>
            <a:r>
              <a:rPr lang="cs-CZ" dirty="0"/>
              <a:t>Úrok nevzniká po dobu, kdy vzniká úrok z daňového odpočtu, a v případě pozdního vrácení úroku hrazeného správcem daně (??)</a:t>
            </a:r>
          </a:p>
          <a:p>
            <a:pPr lvl="1"/>
            <a:r>
              <a:rPr lang="cs-CZ" dirty="0"/>
              <a:t>Výše totožná jako úrok z prodlení</a:t>
            </a:r>
          </a:p>
          <a:p>
            <a:r>
              <a:rPr lang="cs-CZ" dirty="0"/>
              <a:t>Úrok z nesprávně stanovené daně</a:t>
            </a:r>
          </a:p>
          <a:p>
            <a:pPr lvl="1"/>
            <a:r>
              <a:rPr lang="cs-CZ" dirty="0"/>
              <a:t>Sankce za nezákonně stanovenou a uhrazenou daň, nebo zajištěnou částku </a:t>
            </a:r>
            <a:r>
              <a:rPr lang="cs-CZ" dirty="0" err="1"/>
              <a:t>zaj</a:t>
            </a:r>
            <a:r>
              <a:rPr lang="cs-CZ" dirty="0"/>
              <a:t>. příkazem</a:t>
            </a:r>
          </a:p>
          <a:p>
            <a:pPr lvl="1"/>
            <a:r>
              <a:rPr lang="cs-CZ" dirty="0"/>
              <a:t>Ode dne úhrady, nejdříve však ode dne náhradní splatnosti nesprávně stanovené daně</a:t>
            </a:r>
          </a:p>
          <a:p>
            <a:pPr lvl="1"/>
            <a:r>
              <a:rPr lang="cs-CZ" dirty="0"/>
              <a:t>V určitých případech úrok nevzniká</a:t>
            </a:r>
          </a:p>
          <a:p>
            <a:pPr lvl="1"/>
            <a:r>
              <a:rPr lang="cs-CZ" dirty="0"/>
              <a:t>Výše totožná jako úrok z prodlení</a:t>
            </a:r>
          </a:p>
          <a:p>
            <a:pPr lvl="1"/>
            <a:r>
              <a:rPr lang="cs-CZ" dirty="0"/>
              <a:t>V případě exekuce se úrok zvyšuje na dvojnásobek po dobu, kdy je </a:t>
            </a:r>
            <a:r>
              <a:rPr lang="cs-CZ" u="sng" dirty="0"/>
              <a:t>vedeno</a:t>
            </a:r>
            <a:r>
              <a:rPr lang="cs-CZ" dirty="0"/>
              <a:t> exekuční řízení</a:t>
            </a:r>
          </a:p>
        </p:txBody>
      </p:sp>
    </p:spTree>
    <p:extLst>
      <p:ext uri="{BB962C8B-B14F-4D97-AF65-F5344CB8AC3E}">
        <p14:creationId xmlns:p14="http://schemas.microsoft.com/office/powerpoint/2010/main" val="2762661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Úroky hrazené správcem daně</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Úrok z daňového odpočtu</a:t>
            </a:r>
          </a:p>
          <a:p>
            <a:pPr lvl="1"/>
            <a:r>
              <a:rPr lang="cs-CZ" dirty="0"/>
              <a:t>NSS </a:t>
            </a:r>
            <a:r>
              <a:rPr lang="cs-CZ" dirty="0" err="1"/>
              <a:t>Kordárna</a:t>
            </a:r>
            <a:r>
              <a:rPr lang="cs-CZ" dirty="0"/>
              <a:t>, opakované </a:t>
            </a:r>
            <a:r>
              <a:rPr lang="cs-CZ" dirty="0" err="1"/>
              <a:t>judikatorní</a:t>
            </a:r>
            <a:r>
              <a:rPr lang="cs-CZ" dirty="0"/>
              <a:t> nesouhlasy s právní úpravou, postupné novelizace</a:t>
            </a:r>
          </a:p>
          <a:p>
            <a:pPr lvl="1"/>
            <a:r>
              <a:rPr lang="cs-CZ" dirty="0"/>
              <a:t>Úrok za dobu prověřování uplatněného odpočtu</a:t>
            </a:r>
          </a:p>
          <a:p>
            <a:pPr lvl="1"/>
            <a:r>
              <a:rPr lang="cs-CZ" dirty="0"/>
              <a:t>Vzniká ode dne následujícího po uplynutí 4 měsíců od posledního dne lhůty pro podání daňového tvrzení do dne vrácení</a:t>
            </a:r>
          </a:p>
          <a:p>
            <a:pPr lvl="1"/>
            <a:r>
              <a:rPr lang="cs-CZ" dirty="0"/>
              <a:t>Za určitých situací úrok (po určitou dobu) nevzniká – od výzvy k odstranění vad podání, resp. od rozhodnutí stanovujícího lhůtu do doby součinnosti subjektu nebo marnému uplynutí lhůty</a:t>
            </a:r>
          </a:p>
          <a:p>
            <a:pPr lvl="1"/>
            <a:r>
              <a:rPr lang="cs-CZ" dirty="0"/>
              <a:t>Výše úroku odpovídá polovině úroku z prodlení (historicky 1 %, pak 2 %, nyní tedy cca 4%)</a:t>
            </a:r>
          </a:p>
        </p:txBody>
      </p:sp>
    </p:spTree>
    <p:extLst>
      <p:ext uri="{BB962C8B-B14F-4D97-AF65-F5344CB8AC3E}">
        <p14:creationId xmlns:p14="http://schemas.microsoft.com/office/powerpoint/2010/main" val="70472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E8E83-1A12-4D48-8D43-DD6F44473216}"/>
              </a:ext>
            </a:extLst>
          </p:cNvPr>
          <p:cNvSpPr>
            <a:spLocks noGrp="1"/>
          </p:cNvSpPr>
          <p:nvPr>
            <p:ph type="title"/>
          </p:nvPr>
        </p:nvSpPr>
        <p:spPr/>
        <p:txBody>
          <a:bodyPr/>
          <a:lstStyle/>
          <a:p>
            <a:r>
              <a:rPr lang="cs-CZ" dirty="0"/>
              <a:t>Zvýšení daně (místního poplatku)</a:t>
            </a:r>
          </a:p>
        </p:txBody>
      </p:sp>
      <p:sp>
        <p:nvSpPr>
          <p:cNvPr id="3" name="Zástupný obsah 2">
            <a:extLst>
              <a:ext uri="{FF2B5EF4-FFF2-40B4-BE49-F238E27FC236}">
                <a16:creationId xmlns:a16="http://schemas.microsoft.com/office/drawing/2014/main" id="{5ED1E7AA-AD89-430D-B995-A441067C53C9}"/>
              </a:ext>
            </a:extLst>
          </p:cNvPr>
          <p:cNvSpPr>
            <a:spLocks noGrp="1"/>
          </p:cNvSpPr>
          <p:nvPr>
            <p:ph idx="1"/>
          </p:nvPr>
        </p:nvSpPr>
        <p:spPr/>
        <p:txBody>
          <a:bodyPr/>
          <a:lstStyle/>
          <a:p>
            <a:r>
              <a:rPr lang="cs-CZ" dirty="0"/>
              <a:t>Správce poplatku </a:t>
            </a:r>
            <a:r>
              <a:rPr lang="cs-CZ" b="1" dirty="0"/>
              <a:t>může</a:t>
            </a:r>
            <a:r>
              <a:rPr lang="cs-CZ" dirty="0"/>
              <a:t> poplatkovému subjektu stanovit zvýšení poplatku jako následek za pozdní úhradu poplatku nebo jeho části, a to až do výše </a:t>
            </a:r>
            <a:r>
              <a:rPr lang="cs-CZ" b="1" dirty="0"/>
              <a:t>dvojnásobku rozdílu </a:t>
            </a:r>
            <a:r>
              <a:rPr lang="cs-CZ" dirty="0"/>
              <a:t>mezi částkou poplatku, která má být zaplacena nebo odvedena, a částkou zaplacenou nebo odvedenou do původního dne splatnosti poplatku. Zvýšení poplatku je příslušenstvím poplatku sledujícím jeho osud.</a:t>
            </a:r>
          </a:p>
        </p:txBody>
      </p:sp>
    </p:spTree>
    <p:extLst>
      <p:ext uri="{BB962C8B-B14F-4D97-AF65-F5344CB8AC3E}">
        <p14:creationId xmlns:p14="http://schemas.microsoft.com/office/powerpoint/2010/main" val="3040642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2E8E83-1A12-4D48-8D43-DD6F44473216}"/>
              </a:ext>
            </a:extLst>
          </p:cNvPr>
          <p:cNvSpPr>
            <a:spLocks noGrp="1"/>
          </p:cNvSpPr>
          <p:nvPr>
            <p:ph type="title"/>
          </p:nvPr>
        </p:nvSpPr>
        <p:spPr/>
        <p:txBody>
          <a:bodyPr/>
          <a:lstStyle/>
          <a:p>
            <a:r>
              <a:rPr lang="cs-CZ" dirty="0"/>
              <a:t>Zvýšení daně (místního poplatku)</a:t>
            </a:r>
          </a:p>
        </p:txBody>
      </p:sp>
      <p:sp>
        <p:nvSpPr>
          <p:cNvPr id="3" name="Zástupný obsah 2">
            <a:extLst>
              <a:ext uri="{FF2B5EF4-FFF2-40B4-BE49-F238E27FC236}">
                <a16:creationId xmlns:a16="http://schemas.microsoft.com/office/drawing/2014/main" id="{5ED1E7AA-AD89-430D-B995-A441067C53C9}"/>
              </a:ext>
            </a:extLst>
          </p:cNvPr>
          <p:cNvSpPr>
            <a:spLocks noGrp="1"/>
          </p:cNvSpPr>
          <p:nvPr>
            <p:ph idx="1"/>
          </p:nvPr>
        </p:nvSpPr>
        <p:spPr/>
        <p:txBody>
          <a:bodyPr/>
          <a:lstStyle/>
          <a:p>
            <a:r>
              <a:rPr lang="cs-CZ" dirty="0"/>
              <a:t>Poplatkovému subjektu, který zaplatí nebo odvede poplatek ve správné výši opožděně, aniž by dosud bylo vydáno rozhodnutí o vyměření poplatku, může správce poplatku stanovit zvýšení poplatku do 1 roku ode dne opožděného zaplacení nebo odvedení tohoto poplatku, nejpozději však do uplynutí lhůty pro stanovení poplatku.</a:t>
            </a:r>
          </a:p>
          <a:p>
            <a:r>
              <a:rPr lang="cs-CZ" dirty="0"/>
              <a:t>Stanovení platebním výměrem nebo hromadným předpisným seznamem.</a:t>
            </a:r>
          </a:p>
          <a:p>
            <a:r>
              <a:rPr lang="cs-CZ" dirty="0"/>
              <a:t>Penále a úroky podle daňového řádu se neuplatní.</a:t>
            </a:r>
          </a:p>
        </p:txBody>
      </p:sp>
    </p:spTree>
    <p:extLst>
      <p:ext uri="{BB962C8B-B14F-4D97-AF65-F5344CB8AC3E}">
        <p14:creationId xmlns:p14="http://schemas.microsoft.com/office/powerpoint/2010/main" val="826933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E5BF36-461B-4E28-B9BA-F0215C140488}"/>
              </a:ext>
            </a:extLst>
          </p:cNvPr>
          <p:cNvSpPr>
            <a:spLocks noGrp="1"/>
          </p:cNvSpPr>
          <p:nvPr>
            <p:ph type="title"/>
          </p:nvPr>
        </p:nvSpPr>
        <p:spPr/>
        <p:txBody>
          <a:bodyPr/>
          <a:lstStyle/>
          <a:p>
            <a:br>
              <a:rPr lang="cs-CZ" dirty="0"/>
            </a:br>
            <a:br>
              <a:rPr lang="cs-CZ" dirty="0"/>
            </a:br>
            <a:br>
              <a:rPr lang="cs-CZ" dirty="0"/>
            </a:br>
            <a:br>
              <a:rPr lang="cs-CZ" dirty="0"/>
            </a:br>
            <a:br>
              <a:rPr lang="cs-CZ" dirty="0"/>
            </a:br>
            <a:r>
              <a:rPr lang="cs-CZ" dirty="0"/>
              <a:t>Prominutí daní a příslušenství daní</a:t>
            </a:r>
          </a:p>
        </p:txBody>
      </p:sp>
      <p:sp>
        <p:nvSpPr>
          <p:cNvPr id="3" name="Zástupný obsah 2">
            <a:extLst>
              <a:ext uri="{FF2B5EF4-FFF2-40B4-BE49-F238E27FC236}">
                <a16:creationId xmlns:a16="http://schemas.microsoft.com/office/drawing/2014/main" id="{6C62B381-98EC-4ADA-976B-15C7547D82F7}"/>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116896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A0A27F-D2E3-48E4-A438-408E11817A77}"/>
              </a:ext>
            </a:extLst>
          </p:cNvPr>
          <p:cNvSpPr>
            <a:spLocks noGrp="1"/>
          </p:cNvSpPr>
          <p:nvPr>
            <p:ph type="title"/>
          </p:nvPr>
        </p:nvSpPr>
        <p:spPr/>
        <p:txBody>
          <a:bodyPr/>
          <a:lstStyle/>
          <a:p>
            <a:r>
              <a:rPr lang="cs-CZ" dirty="0"/>
              <a:t>Prominutí</a:t>
            </a:r>
          </a:p>
        </p:txBody>
      </p:sp>
      <p:sp>
        <p:nvSpPr>
          <p:cNvPr id="3" name="Zástupný obsah 2">
            <a:extLst>
              <a:ext uri="{FF2B5EF4-FFF2-40B4-BE49-F238E27FC236}">
                <a16:creationId xmlns:a16="http://schemas.microsoft.com/office/drawing/2014/main" id="{5B1836B5-C3F7-441A-9D18-6AA416113150}"/>
              </a:ext>
            </a:extLst>
          </p:cNvPr>
          <p:cNvSpPr>
            <a:spLocks noGrp="1"/>
          </p:cNvSpPr>
          <p:nvPr>
            <p:ph idx="1"/>
          </p:nvPr>
        </p:nvSpPr>
        <p:spPr/>
        <p:txBody>
          <a:bodyPr/>
          <a:lstStyle/>
          <a:p>
            <a:r>
              <a:rPr lang="cs-CZ" dirty="0"/>
              <a:t>Způsob následné změny platební povinnosti daně a/nebo příslušenství</a:t>
            </a:r>
          </a:p>
          <a:p>
            <a:r>
              <a:rPr lang="cs-CZ" dirty="0"/>
              <a:t>Lze prominout daň, penále a/nebo úrok</a:t>
            </a:r>
          </a:p>
          <a:p>
            <a:r>
              <a:rPr lang="cs-CZ" dirty="0"/>
              <a:t>Podmínky obecné dle zákona a speciální dle pokynu GFŘ</a:t>
            </a:r>
          </a:p>
        </p:txBody>
      </p:sp>
    </p:spTree>
    <p:extLst>
      <p:ext uri="{BB962C8B-B14F-4D97-AF65-F5344CB8AC3E}">
        <p14:creationId xmlns:p14="http://schemas.microsoft.com/office/powerpoint/2010/main" val="31227524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E5BF36-461B-4E28-B9BA-F0215C140488}"/>
              </a:ext>
            </a:extLst>
          </p:cNvPr>
          <p:cNvSpPr>
            <a:spLocks noGrp="1"/>
          </p:cNvSpPr>
          <p:nvPr>
            <p:ph type="title"/>
          </p:nvPr>
        </p:nvSpPr>
        <p:spPr/>
        <p:txBody>
          <a:bodyPr/>
          <a:lstStyle/>
          <a:p>
            <a:br>
              <a:rPr lang="cs-CZ" dirty="0"/>
            </a:br>
            <a:br>
              <a:rPr lang="cs-CZ" dirty="0"/>
            </a:br>
            <a:br>
              <a:rPr lang="cs-CZ" dirty="0"/>
            </a:br>
            <a:br>
              <a:rPr lang="cs-CZ" dirty="0"/>
            </a:br>
            <a:br>
              <a:rPr lang="cs-CZ" dirty="0"/>
            </a:br>
            <a:r>
              <a:rPr lang="cs-CZ" dirty="0"/>
              <a:t>Následky porušení povinností při správě daní</a:t>
            </a:r>
          </a:p>
        </p:txBody>
      </p:sp>
      <p:sp>
        <p:nvSpPr>
          <p:cNvPr id="3" name="Zástupný obsah 2">
            <a:extLst>
              <a:ext uri="{FF2B5EF4-FFF2-40B4-BE49-F238E27FC236}">
                <a16:creationId xmlns:a16="http://schemas.microsoft.com/office/drawing/2014/main" id="{6C62B381-98EC-4ADA-976B-15C7547D82F7}"/>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911227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02F2E8-DB45-4BA6-B0C1-33AE9AC7DC84}"/>
              </a:ext>
            </a:extLst>
          </p:cNvPr>
          <p:cNvSpPr>
            <a:spLocks noGrp="1"/>
          </p:cNvSpPr>
          <p:nvPr>
            <p:ph type="title"/>
          </p:nvPr>
        </p:nvSpPr>
        <p:spPr/>
        <p:txBody>
          <a:bodyPr/>
          <a:lstStyle/>
          <a:p>
            <a:r>
              <a:rPr lang="cs-CZ" dirty="0"/>
              <a:t>Následky porušení povinností při správě daní</a:t>
            </a:r>
          </a:p>
        </p:txBody>
      </p:sp>
      <p:sp>
        <p:nvSpPr>
          <p:cNvPr id="3" name="Zástupný obsah 2">
            <a:extLst>
              <a:ext uri="{FF2B5EF4-FFF2-40B4-BE49-F238E27FC236}">
                <a16:creationId xmlns:a16="http://schemas.microsoft.com/office/drawing/2014/main" id="{781AFDBA-2B49-4490-879A-DB4B016DB0AE}"/>
              </a:ext>
            </a:extLst>
          </p:cNvPr>
          <p:cNvSpPr>
            <a:spLocks noGrp="1"/>
          </p:cNvSpPr>
          <p:nvPr>
            <p:ph idx="1"/>
          </p:nvPr>
        </p:nvSpPr>
        <p:spPr/>
        <p:txBody>
          <a:bodyPr/>
          <a:lstStyle/>
          <a:p>
            <a:endParaRPr lang="cs-CZ" dirty="0"/>
          </a:p>
          <a:p>
            <a:r>
              <a:rPr lang="cs-CZ" dirty="0"/>
              <a:t>Další následky odlišné od sankcí</a:t>
            </a:r>
          </a:p>
          <a:p>
            <a:r>
              <a:rPr lang="cs-CZ" dirty="0"/>
              <a:t>Jde o samostatná řízení, případně samostatné důsledky pro daňový subjekt a/nebo další subjekty (typicky odběratel)</a:t>
            </a:r>
          </a:p>
          <a:p>
            <a:endParaRPr lang="cs-CZ" dirty="0"/>
          </a:p>
          <a:p>
            <a:endParaRPr lang="cs-CZ" dirty="0"/>
          </a:p>
        </p:txBody>
      </p:sp>
    </p:spTree>
    <p:extLst>
      <p:ext uri="{BB962C8B-B14F-4D97-AF65-F5344CB8AC3E}">
        <p14:creationId xmlns:p14="http://schemas.microsoft.com/office/powerpoint/2010/main" val="2465838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EFD76A-6526-46B4-8073-831CC36C6080}"/>
              </a:ext>
            </a:extLst>
          </p:cNvPr>
          <p:cNvSpPr>
            <a:spLocks noGrp="1"/>
          </p:cNvSpPr>
          <p:nvPr>
            <p:ph type="title"/>
          </p:nvPr>
        </p:nvSpPr>
        <p:spPr/>
        <p:txBody>
          <a:bodyPr/>
          <a:lstStyle/>
          <a:p>
            <a:r>
              <a:rPr lang="cs-CZ" dirty="0"/>
              <a:t>Nespolehlivý plátce</a:t>
            </a:r>
          </a:p>
        </p:txBody>
      </p:sp>
      <p:sp>
        <p:nvSpPr>
          <p:cNvPr id="3" name="Zástupný obsah 2">
            <a:extLst>
              <a:ext uri="{FF2B5EF4-FFF2-40B4-BE49-F238E27FC236}">
                <a16:creationId xmlns:a16="http://schemas.microsoft.com/office/drawing/2014/main" id="{35AB0B19-0353-47F0-88D3-DD98507AEF80}"/>
              </a:ext>
            </a:extLst>
          </p:cNvPr>
          <p:cNvSpPr>
            <a:spLocks noGrp="1"/>
          </p:cNvSpPr>
          <p:nvPr>
            <p:ph idx="1"/>
          </p:nvPr>
        </p:nvSpPr>
        <p:spPr/>
        <p:txBody>
          <a:bodyPr/>
          <a:lstStyle/>
          <a:p>
            <a:r>
              <a:rPr lang="cs-CZ" dirty="0"/>
              <a:t>§ 106 ZDPH</a:t>
            </a:r>
          </a:p>
          <a:p>
            <a:r>
              <a:rPr lang="cs-CZ" dirty="0"/>
              <a:t>Poruší-li plátce závažným způsobem své povinnosti vztahující se ke správě daně, správce daně rozhodne, že tento plátce je nespolehlivým plátcem.</a:t>
            </a:r>
          </a:p>
          <a:p>
            <a:r>
              <a:rPr lang="cs-CZ" dirty="0"/>
              <a:t>Přípustné odvolání, nemusí mít odkladný účinek</a:t>
            </a:r>
          </a:p>
        </p:txBody>
      </p:sp>
    </p:spTree>
    <p:extLst>
      <p:ext uri="{BB962C8B-B14F-4D97-AF65-F5344CB8AC3E}">
        <p14:creationId xmlns:p14="http://schemas.microsoft.com/office/powerpoint/2010/main" val="141739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5F0956-DAD7-4521-B923-DB6B4E50558F}"/>
              </a:ext>
            </a:extLst>
          </p:cNvPr>
          <p:cNvSpPr>
            <a:spLocks noGrp="1"/>
          </p:cNvSpPr>
          <p:nvPr>
            <p:ph type="title"/>
          </p:nvPr>
        </p:nvSpPr>
        <p:spPr/>
        <p:txBody>
          <a:bodyPr/>
          <a:lstStyle/>
          <a:p>
            <a:r>
              <a:rPr lang="cs-CZ" dirty="0"/>
              <a:t>Nespolehlivá osoba</a:t>
            </a:r>
          </a:p>
        </p:txBody>
      </p:sp>
      <p:sp>
        <p:nvSpPr>
          <p:cNvPr id="3" name="Zástupný obsah 2">
            <a:extLst>
              <a:ext uri="{FF2B5EF4-FFF2-40B4-BE49-F238E27FC236}">
                <a16:creationId xmlns:a16="http://schemas.microsoft.com/office/drawing/2014/main" id="{3FB888EA-559F-427B-9C81-D240A924AEA4}"/>
              </a:ext>
            </a:extLst>
          </p:cNvPr>
          <p:cNvSpPr>
            <a:spLocks noGrp="1"/>
          </p:cNvSpPr>
          <p:nvPr>
            <p:ph idx="1"/>
          </p:nvPr>
        </p:nvSpPr>
        <p:spPr>
          <a:xfrm>
            <a:off x="720000" y="1756170"/>
            <a:ext cx="10753200" cy="4139998"/>
          </a:xfrm>
        </p:spPr>
        <p:txBody>
          <a:bodyPr/>
          <a:lstStyle/>
          <a:p>
            <a:r>
              <a:rPr lang="cs-CZ" dirty="0"/>
              <a:t>Obdobně jako u nespolehlivého plátce, ale u osoby, jež není plátcem DPH</a:t>
            </a:r>
          </a:p>
          <a:p>
            <a:r>
              <a:rPr lang="cs-CZ" dirty="0"/>
              <a:t>Poruší-li osoba, která není plátcem, závažným způsobem své povinnosti vztahující se ke správě daně, správce daně rozhodne, že tato osoba je nespolehlivou osobou.</a:t>
            </a:r>
          </a:p>
          <a:p>
            <a:r>
              <a:rPr lang="cs-CZ" dirty="0"/>
              <a:t>Pokud se stane NO plátcem, tak je automaticky nespolehlivým plátcem</a:t>
            </a:r>
          </a:p>
        </p:txBody>
      </p:sp>
    </p:spTree>
    <p:extLst>
      <p:ext uri="{BB962C8B-B14F-4D97-AF65-F5344CB8AC3E}">
        <p14:creationId xmlns:p14="http://schemas.microsoft.com/office/powerpoint/2010/main" val="255633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Sankce</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Sankce za porušení povinností při správě daní</a:t>
            </a:r>
          </a:p>
          <a:p>
            <a:r>
              <a:rPr lang="cs-CZ" dirty="0"/>
              <a:t>+ Náhrady</a:t>
            </a:r>
          </a:p>
          <a:p>
            <a:pPr marL="72000" indent="0">
              <a:buNone/>
            </a:pPr>
            <a:endParaRPr lang="cs-CZ" dirty="0"/>
          </a:p>
          <a:p>
            <a:pPr marL="72000" indent="0">
              <a:buNone/>
            </a:pPr>
            <a:r>
              <a:rPr lang="cs-CZ" dirty="0"/>
              <a:t>Druhy:</a:t>
            </a:r>
          </a:p>
          <a:p>
            <a:r>
              <a:rPr lang="cs-CZ" dirty="0"/>
              <a:t>Pokuty</a:t>
            </a:r>
          </a:p>
          <a:p>
            <a:r>
              <a:rPr lang="cs-CZ" dirty="0"/>
              <a:t>Penále</a:t>
            </a:r>
          </a:p>
          <a:p>
            <a:r>
              <a:rPr lang="cs-CZ" dirty="0"/>
              <a:t>Úroky</a:t>
            </a:r>
          </a:p>
        </p:txBody>
      </p:sp>
    </p:spTree>
    <p:extLst>
      <p:ext uri="{BB962C8B-B14F-4D97-AF65-F5344CB8AC3E}">
        <p14:creationId xmlns:p14="http://schemas.microsoft.com/office/powerpoint/2010/main" val="3441368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6713AC-046E-4A20-985B-ED556E19ADDA}"/>
              </a:ext>
            </a:extLst>
          </p:cNvPr>
          <p:cNvSpPr>
            <a:spLocks noGrp="1"/>
          </p:cNvSpPr>
          <p:nvPr>
            <p:ph type="title"/>
          </p:nvPr>
        </p:nvSpPr>
        <p:spPr/>
        <p:txBody>
          <a:bodyPr/>
          <a:lstStyle/>
          <a:p>
            <a:r>
              <a:rPr lang="cs-CZ" dirty="0"/>
              <a:t>Důsledky nespolehlivého plátce/osoby</a:t>
            </a:r>
          </a:p>
        </p:txBody>
      </p:sp>
      <p:sp>
        <p:nvSpPr>
          <p:cNvPr id="3" name="Zástupný obsah 2">
            <a:extLst>
              <a:ext uri="{FF2B5EF4-FFF2-40B4-BE49-F238E27FC236}">
                <a16:creationId xmlns:a16="http://schemas.microsoft.com/office/drawing/2014/main" id="{0CD5D269-E9E4-49E2-B16C-A0C19474598B}"/>
              </a:ext>
            </a:extLst>
          </p:cNvPr>
          <p:cNvSpPr>
            <a:spLocks noGrp="1"/>
          </p:cNvSpPr>
          <p:nvPr>
            <p:ph idx="1"/>
          </p:nvPr>
        </p:nvSpPr>
        <p:spPr/>
        <p:txBody>
          <a:bodyPr/>
          <a:lstStyle/>
          <a:p>
            <a:r>
              <a:rPr lang="cs-CZ" dirty="0"/>
              <a:t>Status je veřejný = rizikovost lze dohledat</a:t>
            </a:r>
          </a:p>
          <a:p>
            <a:r>
              <a:rPr lang="cs-CZ" dirty="0"/>
              <a:t>Možnost nevstoupení do obchodování</a:t>
            </a:r>
          </a:p>
          <a:p>
            <a:r>
              <a:rPr lang="cs-CZ" dirty="0"/>
              <a:t>Relevance předcházení podvodů na DPH</a:t>
            </a:r>
          </a:p>
          <a:p>
            <a:r>
              <a:rPr lang="cs-CZ" dirty="0"/>
              <a:t>Možnost využití zvláštního způsobu zajištění daně</a:t>
            </a:r>
          </a:p>
        </p:txBody>
      </p:sp>
    </p:spTree>
    <p:extLst>
      <p:ext uri="{BB962C8B-B14F-4D97-AF65-F5344CB8AC3E}">
        <p14:creationId xmlns:p14="http://schemas.microsoft.com/office/powerpoint/2010/main" val="3932539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025CC-DFC6-4D8C-8552-12F7B474CC20}"/>
              </a:ext>
            </a:extLst>
          </p:cNvPr>
          <p:cNvSpPr>
            <a:spLocks noGrp="1"/>
          </p:cNvSpPr>
          <p:nvPr>
            <p:ph type="title"/>
          </p:nvPr>
        </p:nvSpPr>
        <p:spPr/>
        <p:txBody>
          <a:bodyPr/>
          <a:lstStyle/>
          <a:p>
            <a:br>
              <a:rPr lang="cs-CZ" dirty="0"/>
            </a:br>
            <a:br>
              <a:rPr lang="cs-CZ" dirty="0"/>
            </a:br>
            <a:br>
              <a:rPr lang="cs-CZ" dirty="0"/>
            </a:br>
            <a:br>
              <a:rPr lang="cs-CZ" dirty="0"/>
            </a:br>
            <a:br>
              <a:rPr lang="cs-CZ" dirty="0"/>
            </a:br>
            <a:r>
              <a:rPr lang="cs-CZ" dirty="0"/>
              <a:t>Příklady</a:t>
            </a:r>
          </a:p>
        </p:txBody>
      </p:sp>
      <p:sp>
        <p:nvSpPr>
          <p:cNvPr id="3" name="Zástupný obsah 2">
            <a:extLst>
              <a:ext uri="{FF2B5EF4-FFF2-40B4-BE49-F238E27FC236}">
                <a16:creationId xmlns:a16="http://schemas.microsoft.com/office/drawing/2014/main" id="{1CC5BC22-D234-47EF-BDD2-7BEA3E7B4EB2}"/>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443510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61CFCA-963B-750F-BD26-368E44FEFB17}"/>
              </a:ext>
            </a:extLst>
          </p:cNvPr>
          <p:cNvSpPr>
            <a:spLocks noGrp="1"/>
          </p:cNvSpPr>
          <p:nvPr>
            <p:ph type="title"/>
          </p:nvPr>
        </p:nvSpPr>
        <p:spPr/>
        <p:txBody>
          <a:bodyPr/>
          <a:lstStyle/>
          <a:p>
            <a:r>
              <a:rPr lang="cs-CZ" dirty="0"/>
              <a:t>Příklady - sankce</a:t>
            </a:r>
          </a:p>
        </p:txBody>
      </p:sp>
      <p:sp>
        <p:nvSpPr>
          <p:cNvPr id="3" name="Zástupný obsah 2">
            <a:extLst>
              <a:ext uri="{FF2B5EF4-FFF2-40B4-BE49-F238E27FC236}">
                <a16:creationId xmlns:a16="http://schemas.microsoft.com/office/drawing/2014/main" id="{FC690B2E-639C-0A98-2CA9-16A826B721FC}"/>
              </a:ext>
            </a:extLst>
          </p:cNvPr>
          <p:cNvSpPr>
            <a:spLocks noGrp="1"/>
          </p:cNvSpPr>
          <p:nvPr>
            <p:ph idx="1"/>
          </p:nvPr>
        </p:nvSpPr>
        <p:spPr/>
        <p:txBody>
          <a:bodyPr/>
          <a:lstStyle/>
          <a:p>
            <a:r>
              <a:rPr lang="cs-CZ" dirty="0"/>
              <a:t>DS podal řádné daňové přiznání k DPFO 2020 dne 10. 5. 2021. Daňovou povinnost ve výši 1.000.000 Kč uhradil postupně tak, že dne 1. 8. 2021 uhradil 150.000 Kč, dne 1. 12. 2021 byla provedena exekuce přikázáním pohledávky z účtu ve výši 750.000 Kč a zbývající část byla uhrazena na základě rozhodnutí o posečkání ve splátkách: 15. 1. 2022 50.000 Kč, 15. 2. 2022 50.000 Kč a 31. 3. 2022 50.000 Kč.</a:t>
            </a:r>
          </a:p>
          <a:p>
            <a:r>
              <a:rPr lang="cs-CZ" dirty="0"/>
              <a:t>Jaké sankce budou DS stanoveny/vznikly a za jaké pochybení a období?</a:t>
            </a:r>
          </a:p>
        </p:txBody>
      </p:sp>
    </p:spTree>
    <p:extLst>
      <p:ext uri="{BB962C8B-B14F-4D97-AF65-F5344CB8AC3E}">
        <p14:creationId xmlns:p14="http://schemas.microsoft.com/office/powerpoint/2010/main" val="145703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3C035-1D5A-E0BF-2D51-476D72AEC5E6}"/>
              </a:ext>
            </a:extLst>
          </p:cNvPr>
          <p:cNvSpPr>
            <a:spLocks noGrp="1"/>
          </p:cNvSpPr>
          <p:nvPr>
            <p:ph type="title"/>
          </p:nvPr>
        </p:nvSpPr>
        <p:spPr/>
        <p:txBody>
          <a:bodyPr/>
          <a:lstStyle/>
          <a:p>
            <a:r>
              <a:rPr lang="cs-CZ" dirty="0"/>
              <a:t>Příklady - sankce</a:t>
            </a:r>
          </a:p>
        </p:txBody>
      </p:sp>
      <p:sp>
        <p:nvSpPr>
          <p:cNvPr id="3" name="Zástupný obsah 2">
            <a:extLst>
              <a:ext uri="{FF2B5EF4-FFF2-40B4-BE49-F238E27FC236}">
                <a16:creationId xmlns:a16="http://schemas.microsoft.com/office/drawing/2014/main" id="{89EB5372-9B19-9F86-D732-D4AFFDC624EC}"/>
              </a:ext>
            </a:extLst>
          </p:cNvPr>
          <p:cNvSpPr>
            <a:spLocks noGrp="1"/>
          </p:cNvSpPr>
          <p:nvPr>
            <p:ph idx="1"/>
          </p:nvPr>
        </p:nvSpPr>
        <p:spPr/>
        <p:txBody>
          <a:bodyPr/>
          <a:lstStyle/>
          <a:p>
            <a:r>
              <a:rPr lang="cs-CZ" dirty="0"/>
              <a:t>Probíhá DK, kde správce daně shledal pochybení a v rámci VKZ sdělil, že chce doměřit daň ve výši 100.000 Kč. Jaké doporučení byste dali klientovi, aby minimalizoval sankce?</a:t>
            </a:r>
          </a:p>
          <a:p>
            <a:endParaRPr lang="cs-CZ" dirty="0"/>
          </a:p>
          <a:p>
            <a:r>
              <a:rPr lang="cs-CZ" dirty="0"/>
              <a:t>SD zahájil 1. 10. 2022 u daňového subjektu daňovou exekuci doměřené daně přikázáním pohledávky z účtu. DS neměl dostatek prostředků na účtu ihned, ale až 1. 12. 2022, kdy banka převedla prostředky v celé výši správci daně. DS se bránil a soud následně rozhodl, že doměřená daň byla nezákonná. Jaké sankce (náhrady) a za jaké období získá DS?</a:t>
            </a:r>
          </a:p>
        </p:txBody>
      </p:sp>
    </p:spTree>
    <p:extLst>
      <p:ext uri="{BB962C8B-B14F-4D97-AF65-F5344CB8AC3E}">
        <p14:creationId xmlns:p14="http://schemas.microsoft.com/office/powerpoint/2010/main" val="557764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Pokuty</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Porušení mlčenlivosti</a:t>
            </a:r>
          </a:p>
          <a:p>
            <a:pPr lvl="1"/>
            <a:r>
              <a:rPr lang="cs-CZ" dirty="0"/>
              <a:t>Při porušení povinnosti mlčenlivosti</a:t>
            </a:r>
          </a:p>
          <a:p>
            <a:pPr lvl="1"/>
            <a:r>
              <a:rPr lang="cs-CZ" dirty="0"/>
              <a:t>Až do 500.000 Kč</a:t>
            </a:r>
          </a:p>
          <a:p>
            <a:r>
              <a:rPr lang="cs-CZ" dirty="0"/>
              <a:t>Pořádková pokuta</a:t>
            </a:r>
          </a:p>
          <a:p>
            <a:pPr lvl="1"/>
            <a:r>
              <a:rPr lang="cs-CZ" dirty="0"/>
              <a:t>Za ztěžování správy daní rušením pořádku, neuposlechnutí pokynu úřední osoby, nebo jako následek urážlivého chování k úřední osobě nebo osobě zúčastněné na správě daní, případně za hrubě urážlivé podání (z praxe: daňové doklady smíchané se stavební sutí)</a:t>
            </a:r>
          </a:p>
          <a:p>
            <a:pPr lvl="1"/>
            <a:r>
              <a:rPr lang="cs-CZ" dirty="0"/>
              <a:t>Až 500.000 Kč</a:t>
            </a:r>
          </a:p>
          <a:p>
            <a:pPr lvl="1"/>
            <a:r>
              <a:rPr lang="cs-CZ" dirty="0"/>
              <a:t>Lze ukládat opakovaně</a:t>
            </a:r>
          </a:p>
          <a:p>
            <a:r>
              <a:rPr lang="cs-CZ" dirty="0"/>
              <a:t>Pokuta za nesplnění povinnosti nepeněžité povahy</a:t>
            </a:r>
          </a:p>
          <a:p>
            <a:pPr lvl="1"/>
            <a:r>
              <a:rPr lang="cs-CZ" dirty="0"/>
              <a:t>Nesplnění registrační nebo jiné oznamovací povinnosti</a:t>
            </a:r>
          </a:p>
          <a:p>
            <a:pPr lvl="1"/>
            <a:r>
              <a:rPr lang="cs-CZ" dirty="0"/>
              <a:t>Nesplnění záznamní nebo jiné evidenční povinnosti</a:t>
            </a:r>
          </a:p>
          <a:p>
            <a:pPr lvl="1"/>
            <a:r>
              <a:rPr lang="cs-CZ" dirty="0"/>
              <a:t>Až 500.000 Kč</a:t>
            </a:r>
          </a:p>
          <a:p>
            <a:pPr lvl="1"/>
            <a:r>
              <a:rPr lang="cs-CZ" dirty="0"/>
              <a:t>Specificky pro podání v jiné než předepsané formě (1.000 Kč, možno až 50.000 Kč)</a:t>
            </a:r>
          </a:p>
        </p:txBody>
      </p:sp>
    </p:spTree>
    <p:extLst>
      <p:ext uri="{BB962C8B-B14F-4D97-AF65-F5344CB8AC3E}">
        <p14:creationId xmlns:p14="http://schemas.microsoft.com/office/powerpoint/2010/main" val="2340958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Pokuty</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Pokuta za opožděné tvrzení daně</a:t>
            </a:r>
          </a:p>
          <a:p>
            <a:pPr lvl="1"/>
            <a:r>
              <a:rPr lang="cs-CZ" dirty="0"/>
              <a:t>Při pozdním podání přiznání, hlášení, vyúčtování</a:t>
            </a:r>
          </a:p>
          <a:p>
            <a:pPr lvl="1"/>
            <a:r>
              <a:rPr lang="cs-CZ" dirty="0"/>
              <a:t>Výše pokuty se odvíjí od výše daně (0,05 % za každý den prodlení, až do výše 5 %, resp. 0,01 % za každý den v případě ztráty)</a:t>
            </a:r>
          </a:p>
          <a:p>
            <a:pPr lvl="1"/>
            <a:r>
              <a:rPr lang="cs-CZ" dirty="0"/>
              <a:t>Maximální výše pokuty je 300.000 Kč</a:t>
            </a:r>
          </a:p>
          <a:p>
            <a:pPr lvl="1"/>
            <a:r>
              <a:rPr lang="cs-CZ" dirty="0"/>
              <a:t>Možnost snížení</a:t>
            </a:r>
          </a:p>
          <a:p>
            <a:pPr lvl="1"/>
            <a:endParaRPr lang="cs-CZ" dirty="0"/>
          </a:p>
        </p:txBody>
      </p:sp>
    </p:spTree>
    <p:extLst>
      <p:ext uri="{BB962C8B-B14F-4D97-AF65-F5344CB8AC3E}">
        <p14:creationId xmlns:p14="http://schemas.microsoft.com/office/powerpoint/2010/main" val="1427057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Pokuty</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a:xfrm>
            <a:off x="720000" y="1394847"/>
            <a:ext cx="10753200" cy="4437153"/>
          </a:xfrm>
        </p:spPr>
        <p:txBody>
          <a:bodyPr/>
          <a:lstStyle/>
          <a:p>
            <a:r>
              <a:rPr lang="cs-CZ" b="1" dirty="0"/>
              <a:t>Pokuta za neoznámení osvobozeného příjmu </a:t>
            </a:r>
            <a:r>
              <a:rPr lang="cs-CZ" dirty="0"/>
              <a:t>(§38w ZDP)</a:t>
            </a:r>
          </a:p>
          <a:p>
            <a:endParaRPr lang="cs-CZ" dirty="0"/>
          </a:p>
          <a:p>
            <a:r>
              <a:rPr lang="cs-CZ" dirty="0"/>
              <a:t>Poplatníkovi vzniká povinnost uhradit pokutu za neoznámení osvobozeného příjmu, pokud nepodá oznámení o osvobozených příjmech fyzických osob, ve výši</a:t>
            </a:r>
          </a:p>
          <a:p>
            <a:r>
              <a:rPr lang="cs-CZ" dirty="0"/>
              <a:t>a) 0,1 % z částky neoznámeného příjmu, pokud tuto povinnost splní, aniž by k tomu byl vyzván,</a:t>
            </a:r>
          </a:p>
          <a:p>
            <a:r>
              <a:rPr lang="cs-CZ" dirty="0"/>
              <a:t>b) 10 % z částky neoznámeného příjmu, pokud poplatník tuto povinnost splní v náhradní lhůtě poté, co byl k tomu vyzván, nebo</a:t>
            </a:r>
          </a:p>
          <a:p>
            <a:r>
              <a:rPr lang="cs-CZ" dirty="0"/>
              <a:t>c) 15 % z částky neoznámeného příjmu, pokud poplatník nesplní tuto povinnost ani v náhradní lhůtě.</a:t>
            </a:r>
          </a:p>
        </p:txBody>
      </p:sp>
    </p:spTree>
    <p:extLst>
      <p:ext uri="{BB962C8B-B14F-4D97-AF65-F5344CB8AC3E}">
        <p14:creationId xmlns:p14="http://schemas.microsoft.com/office/powerpoint/2010/main" val="2638832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Penále</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Povinnost uhradit penále z částky doměřené daně tak, jak byla stanovena oproti poslední známé dani, ve výši</a:t>
            </a:r>
          </a:p>
          <a:p>
            <a:pPr lvl="1"/>
            <a:r>
              <a:rPr lang="cs-CZ" dirty="0"/>
              <a:t>a) 20 %, je-li daň zvyšována,</a:t>
            </a:r>
          </a:p>
          <a:p>
            <a:pPr lvl="1"/>
            <a:r>
              <a:rPr lang="cs-CZ" dirty="0"/>
              <a:t>b) 20 %, je-li snižován daňový odpočet, nebo</a:t>
            </a:r>
          </a:p>
          <a:p>
            <a:pPr lvl="1"/>
            <a:r>
              <a:rPr lang="cs-CZ" dirty="0"/>
              <a:t>c) 1 %, je-li snižována daňová ztráta</a:t>
            </a:r>
          </a:p>
          <a:p>
            <a:r>
              <a:rPr lang="cs-CZ" dirty="0"/>
              <a:t>Povinnost uhradit penále nevzniká, pokud správce daně nevydá před zahájením daňové kontroly výzvu k podání </a:t>
            </a:r>
            <a:r>
              <a:rPr lang="cs-CZ" dirty="0" err="1"/>
              <a:t>DoDAP</a:t>
            </a:r>
            <a:r>
              <a:rPr lang="cs-CZ" dirty="0"/>
              <a:t> (§ 87 DŘ)</a:t>
            </a:r>
          </a:p>
          <a:p>
            <a:r>
              <a:rPr lang="cs-CZ" dirty="0"/>
              <a:t>Možnost žádat o prominutí až 75 % penále</a:t>
            </a:r>
          </a:p>
        </p:txBody>
      </p:sp>
    </p:spTree>
    <p:extLst>
      <p:ext uri="{BB962C8B-B14F-4D97-AF65-F5344CB8AC3E}">
        <p14:creationId xmlns:p14="http://schemas.microsoft.com/office/powerpoint/2010/main" val="2833663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Penále</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b="1" dirty="0"/>
              <a:t>Penále při stanovení daně podle pomůcek zvláštním způsobem</a:t>
            </a:r>
            <a:r>
              <a:rPr lang="cs-CZ" dirty="0"/>
              <a:t> (§ 38zb ZDP)</a:t>
            </a:r>
          </a:p>
          <a:p>
            <a:endParaRPr lang="cs-CZ" dirty="0"/>
          </a:p>
          <a:p>
            <a:r>
              <a:rPr lang="cs-CZ"/>
              <a:t>Poplatníkovi </a:t>
            </a:r>
            <a:r>
              <a:rPr lang="cs-CZ" dirty="0"/>
              <a:t>vzniká povinnost uhradit penále z částky daně stanovené podle pomůcek zvláštním způsobem ve výši</a:t>
            </a:r>
          </a:p>
          <a:p>
            <a:r>
              <a:rPr lang="cs-CZ" dirty="0"/>
              <a:t>a) 50 %, nebo</a:t>
            </a:r>
          </a:p>
          <a:p>
            <a:r>
              <a:rPr lang="cs-CZ" dirty="0"/>
              <a:t>b) 100 %, pokud neposkytnutí součinnosti poplatníka závažně ztížilo nebo bránilo stanovení daně.</a:t>
            </a:r>
          </a:p>
        </p:txBody>
      </p:sp>
    </p:spTree>
    <p:extLst>
      <p:ext uri="{BB962C8B-B14F-4D97-AF65-F5344CB8AC3E}">
        <p14:creationId xmlns:p14="http://schemas.microsoft.com/office/powerpoint/2010/main" val="1056893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Úroky</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Od 1. 1. 2021 nově koncipováno</a:t>
            </a:r>
          </a:p>
          <a:p>
            <a:r>
              <a:rPr lang="cs-CZ" dirty="0"/>
              <a:t>Úrok vzniká za každý den, kdy jsou splněny podmínky</a:t>
            </a:r>
          </a:p>
          <a:p>
            <a:r>
              <a:rPr lang="cs-CZ" dirty="0"/>
              <a:t>Zákaz </a:t>
            </a:r>
            <a:r>
              <a:rPr lang="cs-CZ" dirty="0" err="1"/>
              <a:t>anatocismu</a:t>
            </a:r>
            <a:endParaRPr lang="cs-CZ" dirty="0"/>
          </a:p>
          <a:p>
            <a:r>
              <a:rPr lang="cs-CZ" dirty="0"/>
              <a:t>Úrok se nepředepíše, pokud činí méně než 1.000 Kč</a:t>
            </a:r>
          </a:p>
          <a:p>
            <a:r>
              <a:rPr lang="cs-CZ" dirty="0"/>
              <a:t>Opravným prostředkem je námitka</a:t>
            </a:r>
          </a:p>
          <a:p>
            <a:r>
              <a:rPr lang="cs-CZ" dirty="0"/>
              <a:t>Úroky hrazené daňovým subjektem</a:t>
            </a:r>
          </a:p>
          <a:p>
            <a:pPr lvl="1"/>
            <a:r>
              <a:rPr lang="cs-CZ" dirty="0"/>
              <a:t>Úrok z prodlení, úrok z posečkané částky</a:t>
            </a:r>
          </a:p>
          <a:p>
            <a:r>
              <a:rPr lang="cs-CZ" dirty="0"/>
              <a:t>Úroky hrazené správcem daně</a:t>
            </a:r>
          </a:p>
          <a:p>
            <a:pPr lvl="1"/>
            <a:r>
              <a:rPr lang="cs-CZ" dirty="0"/>
              <a:t>Úrok z vratitelného přeplatku, úrok z nesprávně stanovené daně, úrok z daňového odpočtu</a:t>
            </a:r>
          </a:p>
        </p:txBody>
      </p:sp>
    </p:spTree>
    <p:extLst>
      <p:ext uri="{BB962C8B-B14F-4D97-AF65-F5344CB8AC3E}">
        <p14:creationId xmlns:p14="http://schemas.microsoft.com/office/powerpoint/2010/main" val="36129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46FCE-0124-45CE-B569-C974D8596C8E}"/>
              </a:ext>
            </a:extLst>
          </p:cNvPr>
          <p:cNvSpPr>
            <a:spLocks noGrp="1"/>
          </p:cNvSpPr>
          <p:nvPr>
            <p:ph type="title"/>
          </p:nvPr>
        </p:nvSpPr>
        <p:spPr/>
        <p:txBody>
          <a:bodyPr/>
          <a:lstStyle/>
          <a:p>
            <a:r>
              <a:rPr lang="cs-CZ" dirty="0"/>
              <a:t>Úroky hrazené daňovým subjektem</a:t>
            </a:r>
          </a:p>
        </p:txBody>
      </p:sp>
      <p:sp>
        <p:nvSpPr>
          <p:cNvPr id="3" name="Zástupný obsah 2">
            <a:extLst>
              <a:ext uri="{FF2B5EF4-FFF2-40B4-BE49-F238E27FC236}">
                <a16:creationId xmlns:a16="http://schemas.microsoft.com/office/drawing/2014/main" id="{C6435048-90DC-4AE8-B519-65B93780E465}"/>
              </a:ext>
            </a:extLst>
          </p:cNvPr>
          <p:cNvSpPr>
            <a:spLocks noGrp="1"/>
          </p:cNvSpPr>
          <p:nvPr>
            <p:ph idx="1"/>
          </p:nvPr>
        </p:nvSpPr>
        <p:spPr/>
        <p:txBody>
          <a:bodyPr/>
          <a:lstStyle/>
          <a:p>
            <a:r>
              <a:rPr lang="cs-CZ" dirty="0"/>
              <a:t>Úrok z prodlení</a:t>
            </a:r>
          </a:p>
          <a:p>
            <a:pPr lvl="1"/>
            <a:r>
              <a:rPr lang="cs-CZ" dirty="0"/>
              <a:t>Prodlení s úhradou splatné daně nebo neoprávněné vratky</a:t>
            </a:r>
          </a:p>
          <a:p>
            <a:pPr lvl="1"/>
            <a:r>
              <a:rPr lang="cs-CZ" dirty="0"/>
              <a:t>Vznik od 4. dne po dni splatnosti nebo ode dne vrácení vratky</a:t>
            </a:r>
          </a:p>
          <a:p>
            <a:pPr lvl="1"/>
            <a:r>
              <a:rPr lang="cs-CZ" dirty="0"/>
              <a:t>V určitých případech úrok nevzniká (po dobu povoleného posečkání, u příslušenství daně…)</a:t>
            </a:r>
          </a:p>
          <a:p>
            <a:pPr lvl="1"/>
            <a:r>
              <a:rPr lang="cs-CZ" dirty="0"/>
              <a:t>Výše úroku odpovídá úroku dle OZ (aktuálně </a:t>
            </a:r>
            <a:r>
              <a:rPr lang="cs-CZ"/>
              <a:t>cca 15 </a:t>
            </a:r>
            <a:r>
              <a:rPr lang="cs-CZ" dirty="0"/>
              <a:t>% </a:t>
            </a:r>
            <a:r>
              <a:rPr lang="cs-CZ" dirty="0" err="1"/>
              <a:t>p.a</a:t>
            </a:r>
            <a:r>
              <a:rPr lang="cs-CZ" dirty="0"/>
              <a:t>.; do 31. 12. 2020 reposazba + 14 p. b.)</a:t>
            </a:r>
          </a:p>
          <a:p>
            <a:endParaRPr lang="cs-CZ" dirty="0"/>
          </a:p>
          <a:p>
            <a:r>
              <a:rPr lang="cs-CZ" dirty="0"/>
              <a:t>Úrok z posečkané částky</a:t>
            </a:r>
          </a:p>
          <a:p>
            <a:pPr lvl="1"/>
            <a:r>
              <a:rPr lang="cs-CZ" dirty="0"/>
              <a:t>Základem je výše daně, která byla posečkána</a:t>
            </a:r>
          </a:p>
          <a:p>
            <a:pPr lvl="1"/>
            <a:r>
              <a:rPr lang="cs-CZ" dirty="0"/>
              <a:t>Úrok se hradí za dobu posečkání</a:t>
            </a:r>
          </a:p>
          <a:p>
            <a:pPr lvl="1"/>
            <a:r>
              <a:rPr lang="cs-CZ" dirty="0"/>
              <a:t>Výše úroku odpovídá polovině úroku z prodlení</a:t>
            </a:r>
          </a:p>
        </p:txBody>
      </p:sp>
    </p:spTree>
    <p:extLst>
      <p:ext uri="{BB962C8B-B14F-4D97-AF65-F5344CB8AC3E}">
        <p14:creationId xmlns:p14="http://schemas.microsoft.com/office/powerpoint/2010/main" val="3115456109"/>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45</TotalTime>
  <Words>1352</Words>
  <Application>Microsoft Office PowerPoint</Application>
  <PresentationFormat>Širokoúhlá obrazovka</PresentationFormat>
  <Paragraphs>129</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Tahoma</vt:lpstr>
      <vt:lpstr>Wingdings</vt:lpstr>
      <vt:lpstr>Prezentace_MU_CZ</vt:lpstr>
      <vt:lpstr>Sankce Následky porušení povinností při správě daní</vt:lpstr>
      <vt:lpstr>Sankce</vt:lpstr>
      <vt:lpstr>Pokuty</vt:lpstr>
      <vt:lpstr>Pokuty</vt:lpstr>
      <vt:lpstr>Pokuty</vt:lpstr>
      <vt:lpstr>Penále</vt:lpstr>
      <vt:lpstr>Penále</vt:lpstr>
      <vt:lpstr>Úroky</vt:lpstr>
      <vt:lpstr>Úroky hrazené daňovým subjektem</vt:lpstr>
      <vt:lpstr>Úroky hrazené správcem daně</vt:lpstr>
      <vt:lpstr>Úroky hrazené správcem daně</vt:lpstr>
      <vt:lpstr>Zvýšení daně (místního poplatku)</vt:lpstr>
      <vt:lpstr>Zvýšení daně (místního poplatku)</vt:lpstr>
      <vt:lpstr>     Prominutí daní a příslušenství daní</vt:lpstr>
      <vt:lpstr>Prominutí</vt:lpstr>
      <vt:lpstr>     Následky porušení povinností při správě daní</vt:lpstr>
      <vt:lpstr>Následky porušení povinností při správě daní</vt:lpstr>
      <vt:lpstr>Nespolehlivý plátce</vt:lpstr>
      <vt:lpstr>Nespolehlivá osoba</vt:lpstr>
      <vt:lpstr>Důsledky nespolehlivého plátce/osoby</vt:lpstr>
      <vt:lpstr>     Příklady</vt:lpstr>
      <vt:lpstr>Příklady - sankce</vt:lpstr>
      <vt:lpstr>Příklady - sankce</vt:lpstr>
      <vt:lpstr>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Jan Neckář</cp:lastModifiedBy>
  <cp:revision>109</cp:revision>
  <cp:lastPrinted>1601-01-01T00:00:00Z</cp:lastPrinted>
  <dcterms:created xsi:type="dcterms:W3CDTF">2020-12-10T09:33:34Z</dcterms:created>
  <dcterms:modified xsi:type="dcterms:W3CDTF">2023-12-13T09:55:45Z</dcterms:modified>
</cp:coreProperties>
</file>