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9" r:id="rId3"/>
    <p:sldId id="300" r:id="rId4"/>
    <p:sldId id="301" r:id="rId5"/>
    <p:sldId id="287" r:id="rId6"/>
    <p:sldId id="288" r:id="rId7"/>
    <p:sldId id="290" r:id="rId8"/>
    <p:sldId id="302" r:id="rId9"/>
    <p:sldId id="310" r:id="rId10"/>
    <p:sldId id="309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29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noviny.cz/zpravy/2345237" TargetMode="External"/><Relationship Id="rId2" Type="http://schemas.openxmlformats.org/officeDocument/2006/relationships/hyperlink" Target="https://www.kurzy.cz/zpravy/516927-slozena-danova-kvota-od-r-2015-stoupla-cca-o-10-na-35-9-nejvyse-za-poslednich-25-l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mfcr.cz/cs/ministerstvo/kariera-a-vzdelavani/vzdelavani/rozpocet-v-kostce/statni-rozpocet-v-kostce-2023-50699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u.cz/cz/kontrola/koordinovane-audity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hyperlink" Target="https://www.nku.cz/scripts/rka/vestnik.as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aspekty daní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Eva Tomášková			</a:t>
            </a:r>
          </a:p>
          <a:p>
            <a:r>
              <a:rPr lang="cs-CZ" dirty="0"/>
              <a:t>NF101Zk Daňové právo I - obecná část		     	    </a:t>
            </a:r>
          </a:p>
          <a:p>
            <a:r>
              <a:rPr lang="cs-CZ" dirty="0"/>
              <a:t>září 2023</a:t>
            </a:r>
          </a:p>
          <a:p>
            <a:pPr algn="r"/>
            <a:r>
              <a:rPr lang="cs-CZ" sz="1800" dirty="0"/>
              <a:t>						</a:t>
            </a:r>
            <a:r>
              <a:rPr lang="cs-CZ" sz="1600" dirty="0"/>
              <a:t>S využitím podkladů JUDr. Jana Neckáře, Ph.D.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1A0189-103D-4B1B-B588-EC073A01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https://www.financnisprava.cz /cs/dane/</a:t>
            </a:r>
            <a:r>
              <a:rPr lang="cs-CZ" sz="1800" dirty="0" err="1"/>
              <a:t>analyzy</a:t>
            </a:r>
            <a:r>
              <a:rPr lang="cs-CZ" sz="1800" dirty="0"/>
              <a:t>-a-statistiky/</a:t>
            </a:r>
            <a:r>
              <a:rPr lang="cs-CZ" sz="1800" dirty="0" err="1"/>
              <a:t>udaje</a:t>
            </a:r>
            <a:r>
              <a:rPr lang="cs-CZ" sz="1800" dirty="0"/>
              <a:t>-z-vyberu-dani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C6E2F34-1B3B-47E2-BF8C-B40F67DF9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58638"/>
              </p:ext>
            </p:extLst>
          </p:nvPr>
        </p:nvGraphicFramePr>
        <p:xfrm>
          <a:off x="718799" y="1365662"/>
          <a:ext cx="10455879" cy="446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7759">
                  <a:extLst>
                    <a:ext uri="{9D8B030D-6E8A-4147-A177-3AD203B41FA5}">
                      <a16:colId xmlns:a16="http://schemas.microsoft.com/office/drawing/2014/main" val="3770998423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098054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3947899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24878111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347562507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5523886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75578445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9165577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4197087241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88443643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80343100"/>
                    </a:ext>
                  </a:extLst>
                </a:gridCol>
              </a:tblGrid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2020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5859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275 188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278 052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308 300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322 662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331 604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349 460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381 435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413 013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431 311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426 198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5427509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113 052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123 179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138 140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156 401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161 803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166 131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175 649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155 998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8720925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2 680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1 128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2 498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10486014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119 787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126 134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130 867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136 125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149 392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169 241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193 676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216 290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81987753"/>
                  </a:ext>
                </a:extLst>
              </a:tr>
              <a:tr h="23989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19 848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24 462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26 255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27 706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25 609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3554767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8 568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9 541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10 758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10 829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11 580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3954753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nabytí nemovitých věcí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12 697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12 478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5594402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dědická 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9418498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3 368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-351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53984666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převodu nemovitostí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7 362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8 894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563765446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5 187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5 970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08122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5 939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9422889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10 452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963436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10 114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10 637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00009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-993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-2 163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1914303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3 110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2 264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7 030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1 275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27698292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561 183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583 567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610 597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638 982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670 167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732 197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795 572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853 634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907 039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850 732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0689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31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Spravedlnost</a:t>
            </a:r>
          </a:p>
          <a:p>
            <a:r>
              <a:rPr lang="cs-CZ" dirty="0"/>
              <a:t>Efektivnost</a:t>
            </a:r>
          </a:p>
          <a:p>
            <a:r>
              <a:rPr lang="cs-CZ" dirty="0"/>
              <a:t>Perfektnost a průhlednost</a:t>
            </a:r>
          </a:p>
          <a:p>
            <a:r>
              <a:rPr lang="cs-CZ" dirty="0"/>
              <a:t>Daňová jistota</a:t>
            </a:r>
          </a:p>
        </p:txBody>
      </p:sp>
    </p:spTree>
    <p:extLst>
      <p:ext uri="{BB962C8B-B14F-4D97-AF65-F5344CB8AC3E}">
        <p14:creationId xmlns:p14="http://schemas.microsoft.com/office/powerpoint/2010/main" val="166459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schopnost platit daň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každý subjekt by měl přispívat k financování veřejných statků podle své platební schopnosti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užitek ze zdanění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jednotlivec má platit takovou daň, která je rovna užitku ze zdanění v podobě různých veřejných statků, které pro něj stát zabezpečuje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6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Vertikální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poplatník s větší schopností platit daň by měl platit vyšší daň než poplatník s nižší schopností platit daň.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mírně progresivní sazby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Horizontální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poplatníci se stejnou schopností platit daň by měli platit stejně velkou daň bez ohledu na pohlaví, rasu, věk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21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důsledky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7253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Lorenzova křivka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sz="1800" dirty="0"/>
              <a:t>měří rozdělování příjmů před zdaněním a po něm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CECB0BA-FDB0-41A4-B8C3-B29749F820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13023" y="2423639"/>
            <a:ext cx="6757966" cy="4434361"/>
            <a:chOff x="2349" y="5219"/>
            <a:chExt cx="4608" cy="3024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73C314B7-59C3-42AB-8E80-47DA2C6DB3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49" y="5219"/>
              <a:ext cx="4608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B1CB1E8-B4B1-44E5-B35B-D9FA76238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9" y="5363"/>
              <a:ext cx="4608" cy="2880"/>
              <a:chOff x="2349" y="5363"/>
              <a:chExt cx="4608" cy="2880"/>
            </a:xfrm>
          </p:grpSpPr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5C7461B4-6DE9-4744-9A1F-E5A1AD8B3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363"/>
                <a:ext cx="1" cy="24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5E72077F-1F8D-4BBC-ACEE-80BEF3795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7" y="7811"/>
                <a:ext cx="30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DBE5B7A2-ACB5-4EBA-82B1-2B914264F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939"/>
                <a:ext cx="1872" cy="187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FE25FFB4-ECA0-469E-8FD0-FCCEA0AE3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9" y="5363"/>
                <a:ext cx="1008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dirty="0">
                    <a:latin typeface="Times New Roman" panose="02020603050405020304" pitchFamily="18" charset="0"/>
                  </a:rPr>
                  <a:t>Kumulativní podíl důchodů (%)</a:t>
                </a: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DE0CEA84-B81A-4A8A-A689-09A598BCF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811"/>
                <a:ext cx="1584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Procento obyvatel (kvantily domácností)</a:t>
                </a: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29272D19-7DE9-4198-A097-1639FC6716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7" y="5939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BF3D3565-8813-49C6-9C34-072BCF630C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5" y="5795"/>
                <a:ext cx="432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BF8C76BF-72F2-48E0-8366-2BFB934F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9" y="593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Text Box 15">
                <a:extLst>
                  <a:ext uri="{FF2B5EF4-FFF2-40B4-BE49-F238E27FC236}">
                    <a16:creationId xmlns:a16="http://schemas.microsoft.com/office/drawing/2014/main" id="{AB570661-AAFD-4675-B1FE-A570E624B7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1" y="7811"/>
                <a:ext cx="432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rIns="180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6" name="Text Box 16">
                <a:extLst>
                  <a:ext uri="{FF2B5EF4-FFF2-40B4-BE49-F238E27FC236}">
                    <a16:creationId xmlns:a16="http://schemas.microsoft.com/office/drawing/2014/main" id="{8B207BC3-0643-49CC-ACDC-856249937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9" y="6371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Linie rovné distribuce</a:t>
                </a:r>
              </a:p>
            </p:txBody>
          </p:sp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AA5030EC-3365-4FF4-ACEE-163A0BBB50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5507"/>
                <a:ext cx="1008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rovnost</a:t>
                </a:r>
              </a:p>
            </p:txBody>
          </p: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C25D8FE0-6BDF-4BEC-AADC-09DB86627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7" y="7523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před  zdaněním</a:t>
                </a:r>
              </a:p>
            </p:txBody>
          </p:sp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91C47C57-858C-4871-B250-B41A8E513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7235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po  zdanění</a:t>
                </a:r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BBE7D67-3530-4C87-AD8D-D0DA14F8C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99 w 2340"/>
                  <a:gd name="T3" fmla="*/ 86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525" y="1995"/>
                      <a:pt x="1050" y="1650"/>
                      <a:pt x="1440" y="1260"/>
                    </a:cubicBezTo>
                    <a:cubicBezTo>
                      <a:pt x="1830" y="870"/>
                      <a:pt x="2085" y="43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DAA485E0-2DA3-4498-AC5B-33295613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111 w 2340"/>
                  <a:gd name="T3" fmla="*/ 99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615" y="2085"/>
                      <a:pt x="1230" y="1830"/>
                      <a:pt x="1620" y="1440"/>
                    </a:cubicBezTo>
                    <a:cubicBezTo>
                      <a:pt x="2010" y="1050"/>
                      <a:pt x="2175" y="52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2A4A6500-07B9-46BF-8040-52B618422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1" y="7379"/>
                <a:ext cx="145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9C1C6620-F50D-4FC0-B498-E05A3E183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5" y="7091"/>
                <a:ext cx="288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Text Box 24">
                <a:extLst>
                  <a:ext uri="{FF2B5EF4-FFF2-40B4-BE49-F238E27FC236}">
                    <a16:creationId xmlns:a16="http://schemas.microsoft.com/office/drawing/2014/main" id="{1481B8D2-98B7-4E00-9B99-177FE75110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6659"/>
                <a:ext cx="1152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400">
                    <a:latin typeface="Times New Roman" panose="02020603050405020304" pitchFamily="18" charset="0"/>
                  </a:rPr>
                  <a:t>Zmenšení nerovnoměrnosti v rozdělení důchodu</a:t>
                </a: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1562B3D5-C4E0-4D0D-9B72-F3ADA38A5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6804"/>
                <a:ext cx="720" cy="143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Text Box 26">
                <a:extLst>
                  <a:ext uri="{FF2B5EF4-FFF2-40B4-BE49-F238E27FC236}">
                    <a16:creationId xmlns:a16="http://schemas.microsoft.com/office/drawing/2014/main" id="{6263E2FC-F258-4FA3-A373-77328F75E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379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nerovnost</a:t>
                </a: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E9B9CD93-6506-441B-9E1E-CD976AE8F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41" y="7523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Text Box 28">
                <a:extLst>
                  <a:ext uri="{FF2B5EF4-FFF2-40B4-BE49-F238E27FC236}">
                    <a16:creationId xmlns:a16="http://schemas.microsoft.com/office/drawing/2014/main" id="{90181C2B-B599-4F34-8BE7-3A5E7822AA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" y="5795"/>
                <a:ext cx="1152" cy="72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Čím je křivka blíže ose kvadrantu 0C, tím je systém daní progresivnější</a:t>
                </a:r>
              </a:p>
            </p:txBody>
          </p:sp>
          <p:sp>
            <p:nvSpPr>
              <p:cNvPr id="29" name="Text Box 29">
                <a:extLst>
                  <a:ext uri="{FF2B5EF4-FFF2-40B4-BE49-F238E27FC236}">
                    <a16:creationId xmlns:a16="http://schemas.microsoft.com/office/drawing/2014/main" id="{7EDCACE2-ACBA-4581-90D7-F2ADC397C2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" y="5795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800">
                    <a:latin typeface="Times New Roman" panose="02020603050405020304" pitchFamily="18" charset="0"/>
                  </a:rPr>
                  <a:t>C</a:t>
                </a:r>
                <a:endParaRPr kumimoji="0"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3401E5DC-2DEE-43B1-A6BE-F0C145F99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5651"/>
                <a:ext cx="144" cy="86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CE95B50F-8C63-4925-BF83-5290A6513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" y="6947"/>
                <a:ext cx="720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Odchylka od absolutní nerovnosti</a:t>
                </a: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4802CA53-CFF3-4FD3-8DBE-7F068C9F5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3" y="7235"/>
                <a:ext cx="576" cy="288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Text Box 33">
                <a:extLst>
                  <a:ext uri="{FF2B5EF4-FFF2-40B4-BE49-F238E27FC236}">
                    <a16:creationId xmlns:a16="http://schemas.microsoft.com/office/drawing/2014/main" id="{01DC618F-A4BB-4A6F-9C40-E0780C2D1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" y="7811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732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maximalizace daňových výnosů, při pevně daných nákladech (alokační)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900" dirty="0"/>
          </a:p>
          <a:p>
            <a:r>
              <a:rPr lang="cs-CZ" altLang="cs-CZ" dirty="0"/>
              <a:t>efektivnost ve významu minimalizace nákladů při pevně daných daňových výnosech (technická)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1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Lafferova</a:t>
            </a:r>
            <a:r>
              <a:rPr lang="cs-CZ" dirty="0"/>
              <a:t>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mezi mírou zdanění a daňovým výnosem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C953947-AEA3-4049-870A-8D930521A2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98435" y="2648197"/>
            <a:ext cx="6689374" cy="3429907"/>
            <a:chOff x="2533" y="13556"/>
            <a:chExt cx="5418" cy="277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10FDA9F-0F75-4659-83A0-D0174D2D1E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13556"/>
              <a:ext cx="5418" cy="2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6F2476E-EAEB-4357-A1A6-A57C06D27E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3" y="13556"/>
              <a:ext cx="5418" cy="2714"/>
              <a:chOff x="2533" y="13556"/>
              <a:chExt cx="5418" cy="2714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789135B5-64B5-47F6-9F93-D833AFA00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4048"/>
                <a:ext cx="3079" cy="1954"/>
              </a:xfrm>
              <a:custGeom>
                <a:avLst/>
                <a:gdLst>
                  <a:gd name="T0" fmla="*/ 0 w 1950"/>
                  <a:gd name="T1" fmla="*/ 501728 h 1180"/>
                  <a:gd name="T2" fmla="*/ 294166 w 1950"/>
                  <a:gd name="T3" fmla="*/ 0 h 1180"/>
                  <a:gd name="T4" fmla="*/ 468357 w 1950"/>
                  <a:gd name="T5" fmla="*/ 501728 h 11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0" h="1180">
                    <a:moveTo>
                      <a:pt x="0" y="1180"/>
                    </a:moveTo>
                    <a:cubicBezTo>
                      <a:pt x="450" y="590"/>
                      <a:pt x="900" y="0"/>
                      <a:pt x="1225" y="0"/>
                    </a:cubicBezTo>
                    <a:cubicBezTo>
                      <a:pt x="1550" y="0"/>
                      <a:pt x="1829" y="983"/>
                      <a:pt x="1950" y="1180"/>
                    </a:cubicBezTo>
                  </a:path>
                </a:pathLst>
              </a:custGeom>
              <a:noFill/>
              <a:ln w="9525">
                <a:solidFill>
                  <a:srgbClr val="00051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7E63140D-EEF9-49ED-9CD6-5A48B4F43E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8" y="14048"/>
                <a:ext cx="1" cy="1966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9C259BF4-3944-44BD-A100-2A5D7D766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" y="13720"/>
                <a:ext cx="997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Daňový výnos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30320BF9-5267-4442-AECC-7D3CAE1BC1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38" y="16014"/>
                <a:ext cx="1813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Míra zdanění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B69DD8FC-DEF4-44A9-B14E-E5E71BFDF4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1" y="13556"/>
                <a:ext cx="1904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Lafferův bod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487A7688-0F10-42D6-B526-36B663098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2" y="14048"/>
                <a:ext cx="1966" cy="1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CDE454AC-BF1C-4135-9FB2-2207BEEDF1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9" y="15361"/>
                <a:ext cx="1270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Zakázaná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    zóna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D0EFB682-0D39-4920-ACEF-418F4461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" y="16014"/>
                <a:ext cx="360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0D887971-12BF-473D-8CE3-CB2E89F100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3720"/>
                <a:ext cx="1" cy="22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337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kvóta v ČR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50798CC-B489-4706-BDAB-6B2D5BAA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endParaRPr lang="cs-CZ" sz="9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Zdroj: </a:t>
            </a:r>
            <a:r>
              <a:rPr lang="cs-CZ" sz="1400" dirty="0">
                <a:hlinkClick r:id="rId2"/>
              </a:rPr>
              <a:t>https://www.kurzy.cz/zpravy/516927-slozena-danova-kvota-od-r-2015-stoupla-cca-o-10-na-35-9-nejvyse-za-poslednich-25-let/</a:t>
            </a:r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Aktuální informace: </a:t>
            </a:r>
            <a:r>
              <a:rPr lang="cs-CZ" sz="1400" dirty="0">
                <a:hlinkClick r:id="rId3"/>
              </a:rPr>
              <a:t>https://www.ceskenoviny.cz/zpravy/2345237</a:t>
            </a:r>
            <a:r>
              <a:rPr lang="cs-CZ" sz="1400" dirty="0"/>
              <a:t>, </a:t>
            </a:r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>
                <a:hlinkClick r:id="rId4"/>
              </a:rPr>
              <a:t>https://www.mfcr.cz/cs/ministerstvo/kariera-a-vzdelavani/vzdelavani/rozpocet-v-kostce/statni-rozpocet-v-kostce-2023-50699</a:t>
            </a:r>
            <a:r>
              <a:rPr lang="cs-CZ" sz="1400" dirty="0"/>
              <a:t> </a:t>
            </a:r>
          </a:p>
          <a:p>
            <a:pPr marL="72000" indent="0">
              <a:buNone/>
            </a:pPr>
            <a:endParaRPr lang="cs-CZ" sz="1400" dirty="0"/>
          </a:p>
        </p:txBody>
      </p:sp>
      <p:pic>
        <p:nvPicPr>
          <p:cNvPr id="8" name="Zástupný obsah 4">
            <a:extLst>
              <a:ext uri="{FF2B5EF4-FFF2-40B4-BE49-F238E27FC236}">
                <a16:creationId xmlns:a16="http://schemas.microsoft.com/office/drawing/2014/main" id="{96B7F0F0-7E40-4E69-8652-6CB75BEB65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569" y="1255600"/>
            <a:ext cx="6622798" cy="462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94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daňová kvóta v zemích EU (2019)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Zdroj: https://cnn.iprima.cz/makej-a-plat-statu-ktera-zeme-v-evropske-unii-bere-svym-obcanum-nejvice-na-danich-12482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4A1040A6-A6BC-4204-BBC2-EE29A0F5C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329879"/>
            <a:ext cx="8907508" cy="5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6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Důchodový a substituční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Důchodový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má za následek rozpočtové omezení poplatníka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Substituční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změna preferencí poplatníka daně ve vztahu se změnou mezního užitku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způsobuje újmu: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poplatníku daně – ztráta času, pocit menšího užitku z výrobku, finanční ztrátu apod.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státu –vybere menší objem daňového výnosu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</a:t>
            </a:r>
            <a:r>
              <a:rPr lang="cs-CZ" altLang="cs-CZ" sz="2400" dirty="0"/>
              <a:t>= nadměrné daňové břemeno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škoda privátního sektoru </a:t>
            </a:r>
            <a:r>
              <a:rPr lang="en-US" altLang="cs-CZ" sz="2400" dirty="0"/>
              <a:t>&gt;</a:t>
            </a:r>
            <a:r>
              <a:rPr lang="cs-CZ" altLang="cs-CZ" sz="2400" dirty="0"/>
              <a:t> přínos veřejného sektoru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5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99651-057F-4BF1-9D5C-6065E13A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Daň, poplatek, berně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586E9-97D0-45B2-ADE1-2D8FF718E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x poplatek x berně x …</a:t>
            </a:r>
          </a:p>
          <a:p>
            <a:endParaRPr lang="cs-CZ" dirty="0"/>
          </a:p>
          <a:p>
            <a:r>
              <a:rPr lang="cs-CZ" dirty="0"/>
              <a:t>Daň</a:t>
            </a:r>
          </a:p>
          <a:p>
            <a:pPr lvl="1"/>
            <a:r>
              <a:rPr lang="cs-CZ" dirty="0"/>
              <a:t>Povinná</a:t>
            </a:r>
          </a:p>
          <a:p>
            <a:pPr lvl="1"/>
            <a:r>
              <a:rPr lang="cs-CZ" dirty="0"/>
              <a:t>Nenávratná</a:t>
            </a:r>
          </a:p>
          <a:p>
            <a:pPr lvl="1"/>
            <a:r>
              <a:rPr lang="cs-CZ" dirty="0"/>
              <a:t>Neekvivalentní</a:t>
            </a:r>
          </a:p>
          <a:p>
            <a:pPr lvl="1"/>
            <a:r>
              <a:rPr lang="cs-CZ" dirty="0"/>
              <a:t>Pravidelně se opakující</a:t>
            </a:r>
          </a:p>
          <a:p>
            <a:pPr lvl="1"/>
            <a:r>
              <a:rPr lang="cs-CZ" dirty="0"/>
              <a:t>Zákonem stanovená platba plynoucí do veřejného rozpočtu</a:t>
            </a:r>
          </a:p>
          <a:p>
            <a:pPr lvl="1"/>
            <a:r>
              <a:rPr lang="cs-CZ" dirty="0"/>
              <a:t>Nesankční povahy</a:t>
            </a:r>
          </a:p>
        </p:txBody>
      </p:sp>
    </p:spTree>
    <p:extLst>
      <p:ext uri="{BB962C8B-B14F-4D97-AF65-F5344CB8AC3E}">
        <p14:creationId xmlns:p14="http://schemas.microsoft.com/office/powerpoint/2010/main" val="356521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b="1" i="1" dirty="0"/>
              <a:t>Daňové břemeno</a:t>
            </a:r>
            <a:r>
              <a:rPr lang="cs-CZ" altLang="cs-CZ" sz="2400" dirty="0"/>
              <a:t> = daň + nadměrné daňové břemeno + administrativní náklady</a:t>
            </a:r>
          </a:p>
          <a:p>
            <a:r>
              <a:rPr lang="cs-CZ" altLang="cs-CZ" sz="2400" b="1" i="1" dirty="0"/>
              <a:t>nedistorzní daně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paušální daně - nedochází k substituci, má pouze důchodový efekt (např. DPH)</a:t>
            </a:r>
          </a:p>
          <a:p>
            <a:r>
              <a:rPr lang="cs-CZ" altLang="cs-CZ" sz="2400" b="1" i="1" dirty="0"/>
              <a:t>daně distorzní</a:t>
            </a:r>
            <a:r>
              <a:rPr lang="cs-CZ" altLang="cs-CZ" sz="2400" dirty="0"/>
              <a:t>  </a:t>
            </a:r>
          </a:p>
          <a:p>
            <a:pPr lvl="1"/>
            <a:r>
              <a:rPr lang="cs-CZ" altLang="cs-CZ" sz="2400" dirty="0"/>
              <a:t>snižují disponibilní důchod poplatníků – tzn. způsobují důchodový efekt, ovlivňují i jednání poplatníka a způsobují i substituční efekt.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Změnou chování je možné se vyhnout dani, ne však nákladům daně.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přímo spojené se správou a výběrem daní</a:t>
            </a:r>
          </a:p>
          <a:p>
            <a:r>
              <a:rPr lang="cs-CZ" dirty="0"/>
              <a:t>jsou snadno zjistitelné</a:t>
            </a:r>
          </a:p>
          <a:p>
            <a:r>
              <a:rPr lang="cs-CZ" dirty="0"/>
              <a:t>rostou se složitostí daňového systému</a:t>
            </a:r>
          </a:p>
          <a:p>
            <a:r>
              <a:rPr lang="cs-CZ" dirty="0"/>
              <a:t>současný stav:</a:t>
            </a:r>
          </a:p>
          <a:p>
            <a:pPr lvl="1"/>
            <a:r>
              <a:rPr lang="cs-CZ" dirty="0"/>
              <a:t>ve vyspělých zemích obvykle mezi 0,5 % až 1,5 %</a:t>
            </a:r>
          </a:p>
          <a:p>
            <a:pPr lvl="1"/>
            <a:r>
              <a:rPr lang="cs-CZ" dirty="0"/>
              <a:t>zpráva OECD (2000): ČR 2,5-krát více daňových úředníků než je průměr OECD</a:t>
            </a:r>
          </a:p>
          <a:p>
            <a:pPr lvl="1"/>
            <a:r>
              <a:rPr lang="cs-CZ" dirty="0"/>
              <a:t>zpráva OECD (2005): ČR náklady českého „daňového“ systému jsou 2,5 %</a:t>
            </a:r>
          </a:p>
          <a:p>
            <a:r>
              <a:rPr lang="cs-CZ" dirty="0"/>
              <a:t>Zpráva Evropské komise (2016):</a:t>
            </a:r>
          </a:p>
          <a:p>
            <a:pPr lvl="1"/>
            <a:r>
              <a:rPr lang="cs-CZ" dirty="0"/>
              <a:t>„… řešení problému daňových úniků, zejména v oblasti DPH, je jednou z priorit politického programu české vlády, skutečný pokrok je ale pomalý. Plánována navíc podle Bruselu nejsou žádná opatření, která by snižovala relativně vysoké náklady související s placením daní či vedla ke zjednodušení celého daňového systému“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62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NKÚ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 správy konkrétních daní (resp. druhů daní)</a:t>
            </a:r>
          </a:p>
          <a:p>
            <a:r>
              <a:rPr lang="cs-CZ" dirty="0"/>
              <a:t>Publikované závěry</a:t>
            </a:r>
          </a:p>
          <a:p>
            <a:r>
              <a:rPr lang="cs-CZ" dirty="0"/>
              <a:t>Podněty k úpravám jak systému, tak i právního rámce</a:t>
            </a:r>
          </a:p>
        </p:txBody>
      </p:sp>
    </p:spTree>
    <p:extLst>
      <p:ext uri="{BB962C8B-B14F-4D97-AF65-F5344CB8AC3E}">
        <p14:creationId xmlns:p14="http://schemas.microsoft.com/office/powerpoint/2010/main" val="372378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a nákladovost správy všech druhů příjmů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38E048-0B38-4865-9586-9D939495E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</a:t>
            </a:r>
            <a:r>
              <a:rPr lang="pl-PL" sz="1800" dirty="0"/>
              <a:t>NKÚ - Kontrolní závěr z kontrolní akce 15/15</a:t>
            </a:r>
          </a:p>
          <a:p>
            <a:endParaRPr lang="pl-PL" sz="1800" dirty="0"/>
          </a:p>
          <a:p>
            <a:r>
              <a:rPr lang="pl-PL" sz="1400" dirty="0"/>
              <a:t>Aktuální audity NKÚ: </a:t>
            </a:r>
            <a:r>
              <a:rPr lang="pl-PL" sz="1400" dirty="0">
                <a:hlinkClick r:id="rId3"/>
              </a:rPr>
              <a:t>https://www.nku.cz/cz/kontrola/koordinovane-audity/</a:t>
            </a:r>
            <a:r>
              <a:rPr lang="pl-PL" sz="1400" dirty="0"/>
              <a:t> a</a:t>
            </a:r>
            <a:r>
              <a:rPr lang="cs-CZ" sz="1400" dirty="0"/>
              <a:t> </a:t>
            </a:r>
            <a:r>
              <a:rPr lang="pl-PL" sz="1400" dirty="0">
                <a:hlinkClick r:id="rId4"/>
              </a:rPr>
              <a:t>https://www.nku.cz/</a:t>
            </a:r>
            <a:r>
              <a:rPr lang="cs-CZ" sz="1400" dirty="0" err="1">
                <a:hlinkClick r:id="rId4"/>
              </a:rPr>
              <a:t>scripts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rka</a:t>
            </a:r>
            <a:r>
              <a:rPr lang="cs-CZ" sz="1400" dirty="0">
                <a:hlinkClick r:id="rId4"/>
              </a:rPr>
              <a:t>/vestnik.asp</a:t>
            </a:r>
            <a:r>
              <a:rPr lang="cs-CZ" sz="1400" dirty="0"/>
              <a:t> </a:t>
            </a:r>
            <a:r>
              <a:rPr lang="pl-PL" sz="1400" dirty="0"/>
              <a:t>  </a:t>
            </a:r>
            <a:endParaRPr lang="cs-CZ" sz="1400" dirty="0"/>
          </a:p>
          <a:p>
            <a:r>
              <a:rPr lang="cs-CZ" sz="1400" dirty="0"/>
              <a:t>Zajímavé audity, např. správa spotřebních daní</a:t>
            </a:r>
          </a:p>
        </p:txBody>
      </p:sp>
      <p:graphicFrame>
        <p:nvGraphicFramePr>
          <p:cNvPr id="7" name="Objekt 4">
            <a:extLst>
              <a:ext uri="{FF2B5EF4-FFF2-40B4-BE49-F238E27FC236}">
                <a16:creationId xmlns:a16="http://schemas.microsoft.com/office/drawing/2014/main" id="{3D9D9E67-0475-476C-9B77-A9D610C1B7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017110"/>
              </p:ext>
            </p:extLst>
          </p:nvPr>
        </p:nvGraphicFramePr>
        <p:xfrm>
          <a:off x="808397" y="2101931"/>
          <a:ext cx="8812550" cy="276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List" r:id="rId5" imgW="4428982" imgH="1390531" progId="Excel.Sheet.12">
                  <p:embed/>
                </p:oleObj>
              </mc:Choice>
              <mc:Fallback>
                <p:oleObj name="List" r:id="rId5" imgW="4428982" imgH="1390531" progId="Excel.Sheet.12">
                  <p:embed/>
                  <p:pic>
                    <p:nvPicPr>
                      <p:cNvPr id="4" name="Objekt 4">
                        <a:extLst>
                          <a:ext uri="{FF2B5EF4-FFF2-40B4-BE49-F238E27FC236}">
                            <a16:creationId xmlns:a16="http://schemas.microsoft.com/office/drawing/2014/main" id="{3B61912F-BD3C-4D12-AFEA-003F1B2F7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97" y="2101931"/>
                        <a:ext cx="8812550" cy="2766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524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– nepřímé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náklady soukromého sektoru, které souvisejí s vypočtením daňové povinnosti a zaplacením daně</a:t>
            </a:r>
          </a:p>
          <a:p>
            <a:endParaRPr lang="cs-CZ" dirty="0"/>
          </a:p>
          <a:p>
            <a:r>
              <a:rPr lang="cs-CZ" dirty="0"/>
              <a:t>náklady zvané též „vyvolané“ a jako takové hůře vyčíslitelné</a:t>
            </a:r>
          </a:p>
          <a:p>
            <a:endParaRPr lang="cs-CZ" dirty="0"/>
          </a:p>
          <a:p>
            <a:r>
              <a:rPr lang="cs-CZ" dirty="0"/>
              <a:t>několikanásobně vyšší než přímé administrativní náklady</a:t>
            </a:r>
          </a:p>
          <a:p>
            <a:endParaRPr lang="cs-CZ" dirty="0"/>
          </a:p>
          <a:p>
            <a:r>
              <a:rPr lang="cs-CZ" dirty="0"/>
              <a:t>rostou se složitostí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22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majetkových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listopadu 2015 prodloužilo GFŘ lhůtu pro zahájení vymáhání nedoplatků až na 33 měsíců od jeho vzniku.</a:t>
            </a:r>
          </a:p>
          <a:p>
            <a:r>
              <a:rPr lang="cs-CZ" dirty="0"/>
              <a:t>Příjmy z majetkových daní se po zavedení změn účinných od 1. 1. 2014 nezvýšily. </a:t>
            </a:r>
          </a:p>
          <a:p>
            <a:r>
              <a:rPr lang="cs-CZ" dirty="0"/>
              <a:t>Administrativní náročnost správy daně z nabytí nemovitých věcí se prodloužila ze 75 dnů na 114 dnů (srovnávací daňová hodnota x použití směrné hodnoty)</a:t>
            </a:r>
          </a:p>
          <a:p>
            <a:r>
              <a:rPr lang="cs-CZ" dirty="0"/>
              <a:t>Důvodová zpráva k návrhu opatření senátu č. 340/2013 Sb.: personálně neutrální</a:t>
            </a:r>
          </a:p>
          <a:p>
            <a:r>
              <a:rPr lang="cs-CZ" dirty="0"/>
              <a:t>Skutečnost: zvýšení počtu úředníků o 130</a:t>
            </a:r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11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Jednoduchost daně z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letech 2013 a 2014 bylo podáno celkem 84 317 daňových přiznání k dani z nemovitých věcí </a:t>
            </a:r>
          </a:p>
          <a:p>
            <a:r>
              <a:rPr lang="cs-CZ" dirty="0"/>
              <a:t>u 34 135 z nich, tj. cca u 40 %, byl v ADIS vygenerován rozdíl oproti údajům v katastru nemovitostí</a:t>
            </a:r>
          </a:p>
          <a:p>
            <a:r>
              <a:rPr lang="cs-CZ" dirty="0"/>
              <a:t>V době kontroly NKÚ (4-12/2015) správci daně ještě neprověřili 26 833 daňových přiznání s rozdílem, tj. cca 79 %. </a:t>
            </a:r>
          </a:p>
          <a:p>
            <a:r>
              <a:rPr lang="cs-CZ" dirty="0"/>
              <a:t>Nejčastější důvody rozdílů: formální chyby v daňových přiznáních nebo chybné údaje v katastru nemovitostí.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698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jistota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poplatníka</a:t>
            </a:r>
          </a:p>
          <a:p>
            <a:r>
              <a:rPr lang="cs-CZ" dirty="0"/>
              <a:t>Pro příjemce daňového výnosu</a:t>
            </a:r>
          </a:p>
        </p:txBody>
      </p:sp>
    </p:spTree>
    <p:extLst>
      <p:ext uri="{BB962C8B-B14F-4D97-AF65-F5344CB8AC3E}">
        <p14:creationId xmlns:p14="http://schemas.microsoft.com/office/powerpoint/2010/main" val="3132625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– daňový přesun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dopředu </a:t>
            </a:r>
          </a:p>
          <a:p>
            <a:pPr lvl="1"/>
            <a:r>
              <a:rPr lang="cs-CZ" dirty="0"/>
              <a:t>na odběratele, spotřebitele (vyšší prodejní cena)</a:t>
            </a:r>
          </a:p>
          <a:p>
            <a:endParaRPr lang="cs-CZ" dirty="0"/>
          </a:p>
          <a:p>
            <a:r>
              <a:rPr lang="cs-CZ" dirty="0"/>
              <a:t>dozadu </a:t>
            </a:r>
          </a:p>
          <a:p>
            <a:pPr lvl="1"/>
            <a:r>
              <a:rPr lang="cs-CZ" dirty="0"/>
              <a:t>na dodavatele, výrobce (nižší dohodnuté nákupní ceny)</a:t>
            </a:r>
          </a:p>
          <a:p>
            <a:endParaRPr lang="cs-CZ" dirty="0"/>
          </a:p>
          <a:p>
            <a:r>
              <a:rPr lang="cs-CZ" dirty="0"/>
              <a:t>dopředu i dozadu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137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daňového přesunu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poměrná (částečná)</a:t>
            </a:r>
          </a:p>
          <a:p>
            <a:r>
              <a:rPr lang="cs-CZ" dirty="0"/>
              <a:t>plná (100 %)</a:t>
            </a:r>
          </a:p>
          <a:p>
            <a:r>
              <a:rPr lang="cs-CZ" dirty="0"/>
              <a:t>nulová</a:t>
            </a:r>
          </a:p>
          <a:p>
            <a:r>
              <a:rPr lang="cs-CZ" dirty="0"/>
              <a:t>více než 100 %  (např. při monopolní struktuře)</a:t>
            </a:r>
          </a:p>
          <a:p>
            <a:endParaRPr lang="cs-CZ" dirty="0"/>
          </a:p>
          <a:p>
            <a:r>
              <a:rPr lang="cs-CZ" dirty="0" err="1"/>
              <a:t>Ramseyovo</a:t>
            </a:r>
            <a:r>
              <a:rPr lang="cs-CZ" dirty="0"/>
              <a:t> daňové pravidlo </a:t>
            </a:r>
          </a:p>
          <a:p>
            <a:pPr lvl="1"/>
            <a:r>
              <a:rPr lang="cs-CZ" dirty="0"/>
              <a:t>největší daně na co nejméně elastickou nabídku a poptávku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daně</a:t>
            </a:r>
          </a:p>
          <a:p>
            <a:pPr lvl="1"/>
            <a:r>
              <a:rPr lang="cs-CZ" dirty="0"/>
              <a:t>Nejmladší daně</a:t>
            </a:r>
          </a:p>
          <a:p>
            <a:pPr lvl="1"/>
            <a:r>
              <a:rPr lang="cs-CZ" dirty="0"/>
              <a:t>Obsahují sociální prvky, od kterých je postupně upouštěno</a:t>
            </a:r>
          </a:p>
          <a:p>
            <a:pPr lvl="1"/>
            <a:r>
              <a:rPr lang="cs-CZ" dirty="0"/>
              <a:t>Záporná důchodová daň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Spotřební daně</a:t>
            </a:r>
          </a:p>
          <a:p>
            <a:pPr lvl="1"/>
            <a:r>
              <a:rPr lang="cs-CZ" dirty="0"/>
              <a:t>Nerespektují důchodovou situaci dlužníka</a:t>
            </a:r>
          </a:p>
          <a:p>
            <a:pPr lvl="1"/>
            <a:r>
              <a:rPr lang="cs-CZ" dirty="0"/>
              <a:t>V současné době zařazeny především z fiskálních důvodů – stabilní příjem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Majetkové daně</a:t>
            </a:r>
          </a:p>
          <a:p>
            <a:pPr lvl="1"/>
            <a:r>
              <a:rPr lang="cs-CZ" dirty="0"/>
              <a:t>jsou historicky nejdéle využívaným typem daní</a:t>
            </a:r>
          </a:p>
          <a:p>
            <a:pPr lvl="1"/>
            <a:r>
              <a:rPr lang="cs-CZ" dirty="0"/>
              <a:t>využívají se z důvodu stabilnosti jejich výnosu, ačkoliv výnos je minimální</a:t>
            </a:r>
          </a:p>
          <a:p>
            <a:pPr lvl="1"/>
            <a:r>
              <a:rPr lang="cs-CZ" dirty="0"/>
              <a:t>nerespektují důchodovou situaci poplatníka daně</a:t>
            </a:r>
          </a:p>
          <a:p>
            <a:pPr lvl="1"/>
            <a:r>
              <a:rPr lang="cs-CZ" dirty="0"/>
              <a:t>u majetkových daní je zpravidla nemožný daňový únik</a:t>
            </a:r>
          </a:p>
        </p:txBody>
      </p:sp>
    </p:spTree>
    <p:extLst>
      <p:ext uri="{BB962C8B-B14F-4D97-AF65-F5344CB8AC3E}">
        <p14:creationId xmlns:p14="http://schemas.microsoft.com/office/powerpoint/2010/main" val="1838112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- vyhnutí se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Osvobození</a:t>
            </a:r>
          </a:p>
          <a:p>
            <a:r>
              <a:rPr lang="cs-CZ" dirty="0"/>
              <a:t>Situace, které nejsou předmětem daně</a:t>
            </a:r>
          </a:p>
          <a:p>
            <a:r>
              <a:rPr lang="cs-CZ" dirty="0"/>
              <a:t>Zneužití práva (?)</a:t>
            </a:r>
          </a:p>
        </p:txBody>
      </p:sp>
    </p:spTree>
    <p:extLst>
      <p:ext uri="{BB962C8B-B14F-4D97-AF65-F5344CB8AC3E}">
        <p14:creationId xmlns:p14="http://schemas.microsoft.com/office/powerpoint/2010/main" val="1434378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rysy daňových reforem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spravedlnosti, efektivnosti daní, jednoduchosti a průhlednosti daňového systému</a:t>
            </a:r>
          </a:p>
          <a:p>
            <a:r>
              <a:rPr lang="cs-CZ" dirty="0"/>
              <a:t>snižovat daňové zatížení, snížit daňovou kvótu</a:t>
            </a:r>
          </a:p>
          <a:p>
            <a:r>
              <a:rPr lang="cs-CZ" dirty="0"/>
              <a:t>zároveň zajistit, aby neklesal daňový výnos</a:t>
            </a:r>
          </a:p>
          <a:p>
            <a:r>
              <a:rPr lang="cs-CZ" dirty="0"/>
              <a:t>snížit intenzitu zdanění podnikové sféry</a:t>
            </a:r>
          </a:p>
          <a:p>
            <a:r>
              <a:rPr lang="cs-CZ" dirty="0"/>
              <a:t>u individuální důchodové daně snížit počet pásem progrese</a:t>
            </a:r>
          </a:p>
          <a:p>
            <a:r>
              <a:rPr lang="cs-CZ" dirty="0"/>
              <a:t>posílit využívání nepřímých spotřebních daní</a:t>
            </a:r>
          </a:p>
          <a:p>
            <a:r>
              <a:rPr lang="cs-CZ" dirty="0"/>
              <a:t>přejít na využívání univerzálních daní</a:t>
            </a:r>
          </a:p>
          <a:p>
            <a:r>
              <a:rPr lang="cs-CZ" dirty="0"/>
              <a:t>omezit přerozdělování v rozpočtové soustavě</a:t>
            </a:r>
          </a:p>
          <a:p>
            <a:r>
              <a:rPr lang="cs-CZ" dirty="0"/>
              <a:t>omezovat možnosti daňových úniků a obcházení daňových zákonů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14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určení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243/2000 Sb., o rozpočtovém určení daní</a:t>
            </a:r>
          </a:p>
          <a:p>
            <a:endParaRPr lang="cs-CZ" dirty="0"/>
          </a:p>
          <a:p>
            <a:r>
              <a:rPr lang="cs-CZ" dirty="0"/>
              <a:t>Schéma RUD pro rok 2022/23</a:t>
            </a:r>
          </a:p>
          <a:p>
            <a:pPr lvl="1"/>
            <a:r>
              <a:rPr lang="cs-CZ" dirty="0"/>
              <a:t>https://www.financnisprava.cz/assets/cs/prilohy/d-kraje-a-obce/Schema_rozpoctoveho_urceni_dani_2022.pdf</a:t>
            </a:r>
          </a:p>
        </p:txBody>
      </p:sp>
    </p:spTree>
    <p:extLst>
      <p:ext uri="{BB962C8B-B14F-4D97-AF65-F5344CB8AC3E}">
        <p14:creationId xmlns:p14="http://schemas.microsoft.com/office/powerpoint/2010/main" val="354181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93236-7792-49E6-93E3-6648BDB1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Rozpočtové určení daní</a:t>
            </a:r>
          </a:p>
        </p:txBody>
      </p:sp>
      <p:pic>
        <p:nvPicPr>
          <p:cNvPr id="14339" name="Zástupný symbol pro obsah 3">
            <a:extLst>
              <a:ext uri="{FF2B5EF4-FFF2-40B4-BE49-F238E27FC236}">
                <a16:creationId xmlns:a16="http://schemas.microsoft.com/office/drawing/2014/main" id="{54210F4B-B2D8-4D43-B20B-DABAC50E3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268413"/>
            <a:ext cx="7632700" cy="52260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6759D-F200-4C17-A20D-2A6849FF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samospráv ovlivňovat daňové příjmy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5B5C02-F37D-48B0-A434-2780AAEE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Zvýšení počtu obyvatel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DNV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Místní poplatky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Daň z hazardních her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3A383-724D-4BE8-85F0-155BEBBF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Zvýšení počtu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AE0862-11C6-495E-9D48-ADA3BA275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ZoRUD</a:t>
            </a:r>
            <a:r>
              <a:rPr lang="cs-CZ" dirty="0"/>
              <a:t> upravuje 4 kategorie obcí (0 – 50, 51 – 2.000, 2.001 – 30.000, 30.001 a více)</a:t>
            </a:r>
          </a:p>
          <a:p>
            <a:pPr>
              <a:defRPr/>
            </a:pPr>
            <a:r>
              <a:rPr lang="cs-CZ" dirty="0"/>
              <a:t>Při dosažení vyšší kategorie se zvyšuje výnos na jednoho obyvatele = „kupování obyvatel“</a:t>
            </a:r>
          </a:p>
          <a:p>
            <a:pPr>
              <a:defRPr/>
            </a:pPr>
            <a:r>
              <a:rPr lang="cs-CZ" dirty="0"/>
              <a:t>Specifické podmínky RUD pro Prahu, Plzeň, Ostravu a Brno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8A204F3-C49C-4376-81C5-E5E33B4D0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89051"/>
              </p:ext>
            </p:extLst>
          </p:nvPr>
        </p:nvGraphicFramePr>
        <p:xfrm>
          <a:off x="720000" y="1520042"/>
          <a:ext cx="10430932" cy="4429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2516">
                  <a:extLst>
                    <a:ext uri="{9D8B030D-6E8A-4147-A177-3AD203B41FA5}">
                      <a16:colId xmlns:a16="http://schemas.microsoft.com/office/drawing/2014/main" val="6874895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6447712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408405188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216964328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3104123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80540289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089810641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49760308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913098760"/>
                    </a:ext>
                  </a:extLst>
                </a:gridCol>
              </a:tblGrid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65827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77 104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94 801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117 573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138 282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145 908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5029288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66 221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56 124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55 383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49 968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41 020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52 064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54 819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58 088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3538148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14 240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14 815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395543844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45 126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54 102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60 642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72 749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79521190"/>
                  </a:ext>
                </a:extLst>
              </a:tr>
              <a:tr h="237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17 302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21 038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22 520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4107277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96175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9548351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5173861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405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8776382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1 645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281756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06498267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8074646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6983771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553911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65809835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5 072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4 694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423108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190 355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220 573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243 423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267 127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275 950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297 727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318 661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329 922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27375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56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4F5FC47-DC8C-4E54-B4F6-888D1C7E6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97221"/>
              </p:ext>
            </p:extLst>
          </p:nvPr>
        </p:nvGraphicFramePr>
        <p:xfrm>
          <a:off x="719999" y="1460665"/>
          <a:ext cx="10549685" cy="4465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435">
                  <a:extLst>
                    <a:ext uri="{9D8B030D-6E8A-4147-A177-3AD203B41FA5}">
                      <a16:colId xmlns:a16="http://schemas.microsoft.com/office/drawing/2014/main" val="687290283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26052117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9816697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777210278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140120681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21562105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9582446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14139069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456711994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40678622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548515507"/>
                    </a:ext>
                  </a:extLst>
                </a:gridCol>
              </a:tblGrid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85069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151 886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155 209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164 856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184 320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217 394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235 844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254 939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269 582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52567859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75 940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90 737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96 978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106 526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137 432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128 865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155 674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173 590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110 543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114 746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231620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21 901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26 583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17 854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70704854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86 591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94 653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102 627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111 633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126 388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115 180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111 842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83784768"/>
                  </a:ext>
                </a:extLst>
              </a:tr>
              <a:tr h="239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18 045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16 755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12 098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11 242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15 700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19 189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973396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6 361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8 747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03199893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0032768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34874580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818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48799820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7 171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7 788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229072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6 002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4 795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3579397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651331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03047901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990452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23785023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189445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363 902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394 286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423 517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455 547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514 398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513 690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576 473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606 645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522 801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548 466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430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165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85</TotalTime>
  <Words>2379</Words>
  <Application>Microsoft Office PowerPoint</Application>
  <PresentationFormat>Širokoúhlá obrazovka</PresentationFormat>
  <Paragraphs>797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Tahoma</vt:lpstr>
      <vt:lpstr>Times New Roman</vt:lpstr>
      <vt:lpstr>Wingdings</vt:lpstr>
      <vt:lpstr>Prezentace_MU_CZ</vt:lpstr>
      <vt:lpstr>List</vt:lpstr>
      <vt:lpstr>Ekonomické aspekty daní</vt:lpstr>
      <vt:lpstr>Daň, poplatek, berně</vt:lpstr>
      <vt:lpstr>Daňová soustava</vt:lpstr>
      <vt:lpstr>Rozpočtové určení daní</vt:lpstr>
      <vt:lpstr>Rozpočtové určení daní</vt:lpstr>
      <vt:lpstr>Možnosti samospráv ovlivňovat daňové příjmy</vt:lpstr>
      <vt:lpstr>Zvýšení počtu obyvatel</vt:lpstr>
      <vt:lpstr>Inkaso daní v ČR</vt:lpstr>
      <vt:lpstr>Inkaso daní v ČR</vt:lpstr>
      <vt:lpstr>Inkaso daní v ČR</vt:lpstr>
      <vt:lpstr>Daňové principy</vt:lpstr>
      <vt:lpstr>Spravedlnost v daňové teorii</vt:lpstr>
      <vt:lpstr>Spravedlnost v daňové teorii</vt:lpstr>
      <vt:lpstr>Distribuční důsledky daní</vt:lpstr>
      <vt:lpstr>Efektivnost daní</vt:lpstr>
      <vt:lpstr>Lafferova křivka</vt:lpstr>
      <vt:lpstr>Daňová kvóta v ČR</vt:lpstr>
      <vt:lpstr>Složená daňová kvóta v zemích EU (2019)</vt:lpstr>
      <vt:lpstr>Důchodový a substituční efekt</vt:lpstr>
      <vt:lpstr>Daňové břemeno</vt:lpstr>
      <vt:lpstr>Přímé administrativní náklady</vt:lpstr>
      <vt:lpstr>NKÚ </vt:lpstr>
      <vt:lpstr>Efektivnost a nákladovost správy všech druhů příjmů</vt:lpstr>
      <vt:lpstr>Perfektnost a průhlednost – nepřímé administrativní náklady</vt:lpstr>
      <vt:lpstr>Perfektnost a průhlednost majetkových daní</vt:lpstr>
      <vt:lpstr>Jednoduchost daně z nemovitých věcí</vt:lpstr>
      <vt:lpstr>Daňová jistota</vt:lpstr>
      <vt:lpstr>Daňová optimalizace – daňový přesun</vt:lpstr>
      <vt:lpstr>Výše daňového přesunu</vt:lpstr>
      <vt:lpstr>Daňová optimalizace - vyhnutí se dani</vt:lpstr>
      <vt:lpstr>Společné rysy daňových reforem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Eva Tomášková</cp:lastModifiedBy>
  <cp:revision>49</cp:revision>
  <cp:lastPrinted>1601-01-01T00:00:00Z</cp:lastPrinted>
  <dcterms:created xsi:type="dcterms:W3CDTF">2020-12-10T09:33:34Z</dcterms:created>
  <dcterms:modified xsi:type="dcterms:W3CDTF">2023-09-25T09:46:53Z</dcterms:modified>
</cp:coreProperties>
</file>