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8"/>
  </p:handoutMasterIdLst>
  <p:sldIdLst>
    <p:sldId id="256" r:id="rId5"/>
    <p:sldId id="267" r:id="rId6"/>
    <p:sldId id="282" r:id="rId7"/>
    <p:sldId id="283" r:id="rId8"/>
    <p:sldId id="284" r:id="rId9"/>
    <p:sldId id="285" r:id="rId10"/>
    <p:sldId id="286" r:id="rId11"/>
    <p:sldId id="287" r:id="rId12"/>
    <p:sldId id="289" r:id="rId13"/>
    <p:sldId id="288" r:id="rId14"/>
    <p:sldId id="290" r:id="rId15"/>
    <p:sldId id="291" r:id="rId16"/>
    <p:sldId id="261" r:id="rId17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59" d="100"/>
          <a:sy n="59" d="100"/>
        </p:scale>
        <p:origin x="8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A5A01D4D-9957-414C-9B42-7FC8F440AC66}"/>
    <pc:docChg chg="delSld modSld">
      <pc:chgData name="Johan Schweigl" userId="ab923b3b-419b-495d-91dc-ec48b05e0a58" providerId="ADAL" clId="{A5A01D4D-9957-414C-9B42-7FC8F440AC66}" dt="2023-12-14T14:23:25.398" v="23" actId="47"/>
      <pc:docMkLst>
        <pc:docMk/>
      </pc:docMkLst>
      <pc:sldChg chg="modSp mod">
        <pc:chgData name="Johan Schweigl" userId="ab923b3b-419b-495d-91dc-ec48b05e0a58" providerId="ADAL" clId="{A5A01D4D-9957-414C-9B42-7FC8F440AC66}" dt="2023-12-14T14:17:37.672" v="21" actId="20577"/>
        <pc:sldMkLst>
          <pc:docMk/>
          <pc:sldMk cId="625522890" sldId="256"/>
        </pc:sldMkLst>
        <pc:spChg chg="mod">
          <ac:chgData name="Johan Schweigl" userId="ab923b3b-419b-495d-91dc-ec48b05e0a58" providerId="ADAL" clId="{A5A01D4D-9957-414C-9B42-7FC8F440AC66}" dt="2023-12-14T14:17:37.672" v="21" actId="20577"/>
          <ac:spMkLst>
            <pc:docMk/>
            <pc:sldMk cId="625522890" sldId="256"/>
            <ac:spMk id="3" creationId="{00000000-0000-0000-0000-000000000000}"/>
          </ac:spMkLst>
        </pc:spChg>
      </pc:sldChg>
      <pc:sldChg chg="del">
        <pc:chgData name="Johan Schweigl" userId="ab923b3b-419b-495d-91dc-ec48b05e0a58" providerId="ADAL" clId="{A5A01D4D-9957-414C-9B42-7FC8F440AC66}" dt="2023-12-14T14:23:12.600" v="22" actId="47"/>
        <pc:sldMkLst>
          <pc:docMk/>
          <pc:sldMk cId="2710902093" sldId="281"/>
        </pc:sldMkLst>
      </pc:sldChg>
      <pc:sldChg chg="del">
        <pc:chgData name="Johan Schweigl" userId="ab923b3b-419b-495d-91dc-ec48b05e0a58" providerId="ADAL" clId="{A5A01D4D-9957-414C-9B42-7FC8F440AC66}" dt="2023-12-14T14:23:25.398" v="23" actId="47"/>
        <pc:sldMkLst>
          <pc:docMk/>
          <pc:sldMk cId="2710902093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14.12.2023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2888" y="899160"/>
            <a:ext cx="9162288" cy="142341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Opatření proti praní špinavých peněz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Právo finančního trhu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Obchod a obchodní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Obchod (§4, odst. 1)</a:t>
            </a:r>
          </a:p>
          <a:p>
            <a:r>
              <a:rPr lang="cs-CZ" sz="2800" dirty="0"/>
              <a:t>„každé jednání povinné osoby s jinou osobou, pokud takové jednání směřuje k nakládání s majetkem této jiné osoby ...“</a:t>
            </a:r>
          </a:p>
          <a:p>
            <a:endParaRPr lang="cs-CZ" sz="2800" dirty="0"/>
          </a:p>
          <a:p>
            <a:r>
              <a:rPr lang="cs-CZ" sz="2800" b="1" dirty="0"/>
              <a:t>Obchodní vztah (§4, odst. 2)</a:t>
            </a:r>
          </a:p>
          <a:p>
            <a:r>
              <a:rPr lang="cs-CZ" sz="2800" dirty="0"/>
              <a:t>„smluvní vztah mezi povinnou osobou a jinou osobou, jehož účelem je nakládání s majetkem této jiné osoby ... Lze-li předpokládat opakující se plnění...“</a:t>
            </a:r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Identifikace a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/>
              <a:t>Povinnost identifikace – hodnota obchodu nad 1 tis. </a:t>
            </a:r>
            <a:r>
              <a:rPr lang="cs-CZ" sz="2800" dirty="0" err="1"/>
              <a:t>eurod</a:t>
            </a:r>
            <a:endParaRPr lang="cs-CZ" sz="2800" dirty="0"/>
          </a:p>
          <a:p>
            <a:r>
              <a:rPr lang="cs-CZ" sz="2800" dirty="0"/>
              <a:t>Povinnost identifikace vždy – pokud podezřelý obchod, vznik obchodního vztahu, nákup kulturních památek, atd.</a:t>
            </a:r>
          </a:p>
          <a:p>
            <a:endParaRPr lang="cs-CZ" sz="2800" dirty="0"/>
          </a:p>
          <a:p>
            <a:r>
              <a:rPr lang="cs-CZ" sz="2800" dirty="0"/>
              <a:t>Kontrola  - obchod v hodnotě 15 tis. euro a výše, politicky exponovaná osoba, s osobou usazenou v zemi, která je označena za vysoce rizikovou</a:t>
            </a:r>
          </a:p>
          <a:p>
            <a:r>
              <a:rPr lang="cs-CZ" sz="2800" dirty="0"/>
              <a:t>informace o obchodu, skutečný majitel, atd.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Podezřelý 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2800" dirty="0"/>
              <a:t>Obchod uskutečněný za okolností vyvolávajících podezření ze snahy o legalizaci výnosů z trestné činnosti nebo podezření, že v obchodu užité prostředky jsou určeny k financování terorismu</a:t>
            </a:r>
          </a:p>
          <a:p>
            <a:endParaRPr lang="cs-CZ" sz="2800" dirty="0"/>
          </a:p>
          <a:p>
            <a:r>
              <a:rPr lang="cs-CZ" sz="2800" dirty="0"/>
              <a:t>příklady:</a:t>
            </a:r>
          </a:p>
          <a:p>
            <a:r>
              <a:rPr lang="cs-CZ" sz="2800" dirty="0"/>
              <a:t>Klient provádí výběry nebo převody na jiné účty bezprostředně po hotovostních platbách</a:t>
            </a:r>
          </a:p>
          <a:p>
            <a:r>
              <a:rPr lang="cs-CZ" sz="2800" dirty="0"/>
              <a:t>Počet účtů klienta je v nepoměru k jeho podnikatelské činnosti</a:t>
            </a:r>
          </a:p>
          <a:p>
            <a:r>
              <a:rPr lang="cs-CZ" sz="2800" dirty="0"/>
              <a:t>Prostředky, jimiž klient nakládá neodpovídají jeho majetkovým poměrům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může nelegální původ těchto peněz ztížit nakládání s nimi?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může nelegální původ těchto peněz ztížit nakládání s nimi?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 Jaké cesty by se tato osoba mohla pokusit učinit, aby tyto peníze „zlegalizovala“?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Podstata AML v příkladech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Zauvažujte nad následující situací:</a:t>
            </a:r>
          </a:p>
          <a:p>
            <a:r>
              <a:rPr lang="cs-CZ" sz="2800" dirty="0"/>
              <a:t> </a:t>
            </a:r>
            <a:r>
              <a:rPr lang="cs-CZ" sz="2800" b="1" dirty="0"/>
              <a:t>Osoba A získala v hotovosti úplatek ve výši 50 mil. Kč. Nyní má v úmyslu tyto peníze použít na investice do nemovitostí.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může nelegální původ těchto peněz ztížit nakládání s nimi?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 Jaké cesty by se tato osoba mohla pokusit učinit, aby tyto peníze „zlegalizovala“?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Co je v obecné rovině předmětem regulace AML?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Základní právní předpis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Zákon č. 253/2008 Sb., o některých opatřeních proti legalizaci výnosů z trestné činnosti a financování terorismu</a:t>
            </a:r>
          </a:p>
          <a:p>
            <a:r>
              <a:rPr lang="cs-CZ" sz="2800" dirty="0"/>
              <a:t>Vychází ze směrnic EU</a:t>
            </a:r>
          </a:p>
          <a:p>
            <a:r>
              <a:rPr lang="cs-CZ" sz="2800" dirty="0"/>
              <a:t>Postupný vývoj – reakce na vývoj v praktikách „legalizace“ výnosů z trestné činnosti</a:t>
            </a:r>
          </a:p>
          <a:p>
            <a:endParaRPr lang="cs-CZ" sz="2800" dirty="0"/>
          </a:p>
          <a:p>
            <a:r>
              <a:rPr lang="cs-CZ" sz="2800" dirty="0"/>
              <a:t>Dvě roviny: legalizace výnosů z trestné činnosti a financování terorismu</a:t>
            </a:r>
          </a:p>
          <a:p>
            <a:pPr marL="914400" lvl="1" indent="-45720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Finanční analytický úřad</a:t>
            </a:r>
          </a:p>
          <a:p>
            <a:r>
              <a:rPr lang="cs-CZ" sz="3200" dirty="0"/>
              <a:t>Od 2017 „samostatný“ úřad (</a:t>
            </a:r>
            <a:r>
              <a:rPr lang="cs-CZ" sz="3200" dirty="0" err="1"/>
              <a:t>adminstrativně</a:t>
            </a:r>
            <a:r>
              <a:rPr lang="cs-CZ" sz="3200" dirty="0"/>
              <a:t> a finančně jeho činnost zajišťuje MF)</a:t>
            </a:r>
          </a:p>
          <a:p>
            <a:endParaRPr lang="cs-CZ" sz="2800" dirty="0"/>
          </a:p>
          <a:p>
            <a:r>
              <a:rPr lang="cs-CZ" sz="2800" dirty="0"/>
              <a:t>Přijímá oznámení o podezřelých obchodech</a:t>
            </a:r>
          </a:p>
          <a:p>
            <a:r>
              <a:rPr lang="cs-CZ" sz="2800" dirty="0"/>
              <a:t>Činí vlastní analýzy</a:t>
            </a:r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Celní správa</a:t>
            </a:r>
          </a:p>
          <a:p>
            <a:r>
              <a:rPr lang="cs-CZ" sz="3200" dirty="0"/>
              <a:t>Pravomoci v oblasti </a:t>
            </a:r>
            <a:r>
              <a:rPr lang="cs-CZ" sz="3200" dirty="0" err="1"/>
              <a:t>přeshraničních</a:t>
            </a:r>
            <a:r>
              <a:rPr lang="cs-CZ" sz="3200" dirty="0"/>
              <a:t> převozů</a:t>
            </a:r>
          </a:p>
          <a:p>
            <a:endParaRPr lang="cs-CZ" sz="2800" dirty="0"/>
          </a:p>
          <a:p>
            <a:r>
              <a:rPr lang="cs-CZ" sz="2800" dirty="0"/>
              <a:t>Spolupráce s FAÚ</a:t>
            </a:r>
          </a:p>
          <a:p>
            <a:r>
              <a:rPr lang="cs-CZ" sz="2800" dirty="0"/>
              <a:t>Zajišťování věcí, který se týká porušení</a:t>
            </a:r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Povinné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b="1" dirty="0"/>
              <a:t>zejm.</a:t>
            </a:r>
          </a:p>
          <a:p>
            <a:r>
              <a:rPr lang="cs-CZ" sz="3200" dirty="0"/>
              <a:t>Úvěrové instituce</a:t>
            </a:r>
          </a:p>
          <a:p>
            <a:r>
              <a:rPr lang="cs-CZ" sz="3200" dirty="0"/>
              <a:t>Finanční instituce</a:t>
            </a:r>
          </a:p>
          <a:p>
            <a:r>
              <a:rPr lang="cs-CZ" sz="3200" dirty="0"/>
              <a:t>Provozovatel hazardních her</a:t>
            </a:r>
          </a:p>
          <a:p>
            <a:r>
              <a:rPr lang="cs-CZ" sz="3200" dirty="0"/>
              <a:t>Auditor, daňový poradce, účetní</a:t>
            </a:r>
          </a:p>
          <a:p>
            <a:r>
              <a:rPr lang="cs-CZ" sz="3200" dirty="0"/>
              <a:t>Osoba oprávněná obchodování s kulturními památkami</a:t>
            </a:r>
          </a:p>
          <a:p>
            <a:r>
              <a:rPr lang="cs-CZ" sz="3200" dirty="0"/>
              <a:t>Podnikatel při obchodu v </a:t>
            </a:r>
            <a:r>
              <a:rPr lang="cs-CZ" sz="3200"/>
              <a:t>hotovosti nad </a:t>
            </a:r>
            <a:r>
              <a:rPr lang="cs-CZ" sz="3200" dirty="0"/>
              <a:t>10 tis. euro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36631D-6DDC-4ED1-8B5C-59F0E796C6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ED295E-7202-4CC7-9ECE-184BCBF3E2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B693B7-CEB0-4F3D-A6C7-F5DEEBA03482}">
  <ds:schemaRefs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188d5dcd-eed8-442a-b5ac-cb47f5e38b55"/>
    <ds:schemaRef ds:uri="cf5aa79d-ceb3-4123-b10c-3c053f17e34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576</Words>
  <Application>Microsoft Office PowerPoint</Application>
  <PresentationFormat>Širokoúhlá obrazovka</PresentationFormat>
  <Paragraphs>98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Paralaxa</vt:lpstr>
      <vt:lpstr>Opatření proti praní špinavých peněz v ČR</vt:lpstr>
      <vt:lpstr>Podstata AML v příkladech</vt:lpstr>
      <vt:lpstr>Podstata AML v příkladech</vt:lpstr>
      <vt:lpstr>Podstata AML v příkladech</vt:lpstr>
      <vt:lpstr>Podstata AML v příkladech</vt:lpstr>
      <vt:lpstr>Základní právní předpis</vt:lpstr>
      <vt:lpstr>Orgány</vt:lpstr>
      <vt:lpstr>Orgány</vt:lpstr>
      <vt:lpstr>Povinné osoby</vt:lpstr>
      <vt:lpstr>Obchod a obchodní vztah</vt:lpstr>
      <vt:lpstr>Identifikace a kontrola</vt:lpstr>
      <vt:lpstr>Podezřelý obchod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154</cp:revision>
  <cp:lastPrinted>2018-02-28T12:26:17Z</cp:lastPrinted>
  <dcterms:created xsi:type="dcterms:W3CDTF">2016-10-17T17:38:14Z</dcterms:created>
  <dcterms:modified xsi:type="dcterms:W3CDTF">2023-12-14T14:23:28Z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