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95" r:id="rId3"/>
    <p:sldId id="374" r:id="rId4"/>
    <p:sldId id="361" r:id="rId5"/>
    <p:sldId id="375" r:id="rId6"/>
    <p:sldId id="376" r:id="rId7"/>
    <p:sldId id="363" r:id="rId8"/>
    <p:sldId id="377" r:id="rId9"/>
    <p:sldId id="378" r:id="rId10"/>
    <p:sldId id="364" r:id="rId11"/>
    <p:sldId id="365" r:id="rId12"/>
    <p:sldId id="366" r:id="rId13"/>
    <p:sldId id="367" r:id="rId14"/>
    <p:sldId id="368" r:id="rId15"/>
    <p:sldId id="379" r:id="rId16"/>
    <p:sldId id="369" r:id="rId17"/>
    <p:sldId id="380" r:id="rId18"/>
    <p:sldId id="370" r:id="rId19"/>
    <p:sldId id="371" r:id="rId20"/>
    <p:sldId id="372" r:id="rId21"/>
    <p:sldId id="261"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82"/>
    <p:restoredTop sz="94760"/>
  </p:normalViewPr>
  <p:slideViewPr>
    <p:cSldViewPr snapToGrid="0" snapToObjects="1">
      <p:cViewPr varScale="1">
        <p:scale>
          <a:sx n="82" d="100"/>
          <a:sy n="82" d="100"/>
        </p:scale>
        <p:origin x="61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4BB9A58-931B-4ED2-A3AE-6410EB25FC2B}" type="datetimeFigureOut">
              <a:rPr lang="cs-CZ" smtClean="0"/>
              <a:pPr/>
              <a:t>03.10.2021</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6027AC4-0729-45D4-A21E-D7EB3CF8C664}" type="slidenum">
              <a:rPr lang="cs-CZ" smtClean="0"/>
              <a:pPr/>
              <a:t>‹#›</a:t>
            </a:fld>
            <a:endParaRPr lang="cs-CZ"/>
          </a:p>
        </p:txBody>
      </p:sp>
    </p:spTree>
    <p:extLst>
      <p:ext uri="{BB962C8B-B14F-4D97-AF65-F5344CB8AC3E}">
        <p14:creationId xmlns:p14="http://schemas.microsoft.com/office/powerpoint/2010/main" val="528105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826DEC1-7DFB-4A95-BFD9-3CA565C429BA}" type="datetimeFigureOut">
              <a:rPr lang="cs-CZ" smtClean="0"/>
              <a:t>03.10.2021</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2ACB0A8-62C3-4E4B-8FD3-E61F13C6D95A}" type="slidenum">
              <a:rPr lang="cs-CZ" smtClean="0"/>
              <a:t>‹#›</a:t>
            </a:fld>
            <a:endParaRPr lang="cs-CZ"/>
          </a:p>
        </p:txBody>
      </p:sp>
    </p:spTree>
    <p:extLst>
      <p:ext uri="{BB962C8B-B14F-4D97-AF65-F5344CB8AC3E}">
        <p14:creationId xmlns:p14="http://schemas.microsoft.com/office/powerpoint/2010/main" val="149623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2</a:t>
            </a:fld>
            <a:endParaRPr lang="cs-CZ"/>
          </a:p>
        </p:txBody>
      </p:sp>
    </p:spTree>
    <p:extLst>
      <p:ext uri="{BB962C8B-B14F-4D97-AF65-F5344CB8AC3E}">
        <p14:creationId xmlns:p14="http://schemas.microsoft.com/office/powerpoint/2010/main" val="250007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11</a:t>
            </a:fld>
            <a:endParaRPr lang="cs-CZ"/>
          </a:p>
        </p:txBody>
      </p:sp>
    </p:spTree>
    <p:extLst>
      <p:ext uri="{BB962C8B-B14F-4D97-AF65-F5344CB8AC3E}">
        <p14:creationId xmlns:p14="http://schemas.microsoft.com/office/powerpoint/2010/main" val="275945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12</a:t>
            </a:fld>
            <a:endParaRPr lang="cs-CZ"/>
          </a:p>
        </p:txBody>
      </p:sp>
    </p:spTree>
    <p:extLst>
      <p:ext uri="{BB962C8B-B14F-4D97-AF65-F5344CB8AC3E}">
        <p14:creationId xmlns:p14="http://schemas.microsoft.com/office/powerpoint/2010/main" val="421992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13</a:t>
            </a:fld>
            <a:endParaRPr lang="cs-CZ"/>
          </a:p>
        </p:txBody>
      </p:sp>
    </p:spTree>
    <p:extLst>
      <p:ext uri="{BB962C8B-B14F-4D97-AF65-F5344CB8AC3E}">
        <p14:creationId xmlns:p14="http://schemas.microsoft.com/office/powerpoint/2010/main" val="426915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14</a:t>
            </a:fld>
            <a:endParaRPr lang="cs-CZ"/>
          </a:p>
        </p:txBody>
      </p:sp>
    </p:spTree>
    <p:extLst>
      <p:ext uri="{BB962C8B-B14F-4D97-AF65-F5344CB8AC3E}">
        <p14:creationId xmlns:p14="http://schemas.microsoft.com/office/powerpoint/2010/main" val="182411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15</a:t>
            </a:fld>
            <a:endParaRPr lang="cs-CZ"/>
          </a:p>
        </p:txBody>
      </p:sp>
    </p:spTree>
    <p:extLst>
      <p:ext uri="{BB962C8B-B14F-4D97-AF65-F5344CB8AC3E}">
        <p14:creationId xmlns:p14="http://schemas.microsoft.com/office/powerpoint/2010/main" val="183350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16</a:t>
            </a:fld>
            <a:endParaRPr lang="cs-CZ"/>
          </a:p>
        </p:txBody>
      </p:sp>
    </p:spTree>
    <p:extLst>
      <p:ext uri="{BB962C8B-B14F-4D97-AF65-F5344CB8AC3E}">
        <p14:creationId xmlns:p14="http://schemas.microsoft.com/office/powerpoint/2010/main" val="3092293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17</a:t>
            </a:fld>
            <a:endParaRPr lang="cs-CZ"/>
          </a:p>
        </p:txBody>
      </p:sp>
    </p:spTree>
    <p:extLst>
      <p:ext uri="{BB962C8B-B14F-4D97-AF65-F5344CB8AC3E}">
        <p14:creationId xmlns:p14="http://schemas.microsoft.com/office/powerpoint/2010/main" val="23580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18</a:t>
            </a:fld>
            <a:endParaRPr lang="cs-CZ"/>
          </a:p>
        </p:txBody>
      </p:sp>
    </p:spTree>
    <p:extLst>
      <p:ext uri="{BB962C8B-B14F-4D97-AF65-F5344CB8AC3E}">
        <p14:creationId xmlns:p14="http://schemas.microsoft.com/office/powerpoint/2010/main" val="136576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19</a:t>
            </a:fld>
            <a:endParaRPr lang="cs-CZ"/>
          </a:p>
        </p:txBody>
      </p:sp>
    </p:spTree>
    <p:extLst>
      <p:ext uri="{BB962C8B-B14F-4D97-AF65-F5344CB8AC3E}">
        <p14:creationId xmlns:p14="http://schemas.microsoft.com/office/powerpoint/2010/main" val="3082171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20</a:t>
            </a:fld>
            <a:endParaRPr lang="cs-CZ"/>
          </a:p>
        </p:txBody>
      </p:sp>
    </p:spTree>
    <p:extLst>
      <p:ext uri="{BB962C8B-B14F-4D97-AF65-F5344CB8AC3E}">
        <p14:creationId xmlns:p14="http://schemas.microsoft.com/office/powerpoint/2010/main" val="285222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3</a:t>
            </a:fld>
            <a:endParaRPr lang="cs-CZ"/>
          </a:p>
        </p:txBody>
      </p:sp>
    </p:spTree>
    <p:extLst>
      <p:ext uri="{BB962C8B-B14F-4D97-AF65-F5344CB8AC3E}">
        <p14:creationId xmlns:p14="http://schemas.microsoft.com/office/powerpoint/2010/main" val="168738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4</a:t>
            </a:fld>
            <a:endParaRPr lang="cs-CZ"/>
          </a:p>
        </p:txBody>
      </p:sp>
    </p:spTree>
    <p:extLst>
      <p:ext uri="{BB962C8B-B14F-4D97-AF65-F5344CB8AC3E}">
        <p14:creationId xmlns:p14="http://schemas.microsoft.com/office/powerpoint/2010/main" val="385475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5</a:t>
            </a:fld>
            <a:endParaRPr lang="cs-CZ"/>
          </a:p>
        </p:txBody>
      </p:sp>
    </p:spTree>
    <p:extLst>
      <p:ext uri="{BB962C8B-B14F-4D97-AF65-F5344CB8AC3E}">
        <p14:creationId xmlns:p14="http://schemas.microsoft.com/office/powerpoint/2010/main" val="349387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6</a:t>
            </a:fld>
            <a:endParaRPr lang="cs-CZ"/>
          </a:p>
        </p:txBody>
      </p:sp>
    </p:spTree>
    <p:extLst>
      <p:ext uri="{BB962C8B-B14F-4D97-AF65-F5344CB8AC3E}">
        <p14:creationId xmlns:p14="http://schemas.microsoft.com/office/powerpoint/2010/main" val="62542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7</a:t>
            </a:fld>
            <a:endParaRPr lang="cs-CZ"/>
          </a:p>
        </p:txBody>
      </p:sp>
    </p:spTree>
    <p:extLst>
      <p:ext uri="{BB962C8B-B14F-4D97-AF65-F5344CB8AC3E}">
        <p14:creationId xmlns:p14="http://schemas.microsoft.com/office/powerpoint/2010/main" val="147402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8</a:t>
            </a:fld>
            <a:endParaRPr lang="cs-CZ"/>
          </a:p>
        </p:txBody>
      </p:sp>
    </p:spTree>
    <p:extLst>
      <p:ext uri="{BB962C8B-B14F-4D97-AF65-F5344CB8AC3E}">
        <p14:creationId xmlns:p14="http://schemas.microsoft.com/office/powerpoint/2010/main" val="379983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9</a:t>
            </a:fld>
            <a:endParaRPr lang="cs-CZ"/>
          </a:p>
        </p:txBody>
      </p:sp>
    </p:spTree>
    <p:extLst>
      <p:ext uri="{BB962C8B-B14F-4D97-AF65-F5344CB8AC3E}">
        <p14:creationId xmlns:p14="http://schemas.microsoft.com/office/powerpoint/2010/main" val="418777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ACB0A8-62C3-4E4B-8FD3-E61F13C6D95A}" type="slidenum">
              <a:rPr lang="cs-CZ" smtClean="0"/>
              <a:t>10</a:t>
            </a:fld>
            <a:endParaRPr lang="cs-CZ"/>
          </a:p>
        </p:txBody>
      </p:sp>
    </p:spTree>
    <p:extLst>
      <p:ext uri="{BB962C8B-B14F-4D97-AF65-F5344CB8AC3E}">
        <p14:creationId xmlns:p14="http://schemas.microsoft.com/office/powerpoint/2010/main" val="355872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cs-CZ"/>
              <a:t>Kliknutím lze upravit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Přetáhněte obrázek na zástupný symbol nebo klikněte na ikonu pro přidání.</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titulek">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titulk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cs-CZ"/>
              <a:t>Po kliknutí můžete upravovat styly textu v předloze.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cs-CZ"/>
              <a:t>Po kliknutí můžete upravovat styly textu v předloze.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cs-CZ"/>
              <a:t>Kliknutím lze upravit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Přetáhněte obrázek na zástupný symbol nebo klikněte na ikonu pro přidání.</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apfcr.cz/zakladni-udaje/"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6.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audio" Target="../media/media12.m4a"/><Relationship Id="rId3" Type="http://schemas.microsoft.com/office/2007/relationships/media" Target="../media/media10.m4a"/><Relationship Id="rId7" Type="http://schemas.microsoft.com/office/2007/relationships/media" Target="../media/media12.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2.png"/><Relationship Id="rId5" Type="http://schemas.microsoft.com/office/2007/relationships/media" Target="../media/media11.m4a"/><Relationship Id="rId10" Type="http://schemas.openxmlformats.org/officeDocument/2006/relationships/notesSlide" Target="../notesSlides/notesSlide7.xml"/><Relationship Id="rId4" Type="http://schemas.openxmlformats.org/officeDocument/2006/relationships/audio" Target="../media/media10.m4a"/><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950720" y="1269093"/>
            <a:ext cx="10129520" cy="1165225"/>
          </a:xfrm>
        </p:spPr>
        <p:txBody>
          <a:bodyPr>
            <a:normAutofit fontScale="90000"/>
          </a:bodyPr>
          <a:lstStyle/>
          <a:p>
            <a:pPr algn="l"/>
            <a:r>
              <a:rPr lang="cs-CZ" dirty="0"/>
              <a:t>Subjekty finančního trhu jako účastníci řízení před ČNB</a:t>
            </a:r>
          </a:p>
        </p:txBody>
      </p:sp>
      <p:sp>
        <p:nvSpPr>
          <p:cNvPr id="3" name="Podnadpis 2"/>
          <p:cNvSpPr>
            <a:spLocks noGrp="1"/>
          </p:cNvSpPr>
          <p:nvPr>
            <p:ph type="subTitle" idx="1"/>
          </p:nvPr>
        </p:nvSpPr>
        <p:spPr>
          <a:xfrm>
            <a:off x="4515377" y="4047762"/>
            <a:ext cx="6987645" cy="1388534"/>
          </a:xfrm>
        </p:spPr>
        <p:txBody>
          <a:bodyPr/>
          <a:lstStyle/>
          <a:p>
            <a:r>
              <a:rPr lang="cs-CZ" sz="2400" dirty="0"/>
              <a:t>Řízení při dohledu nad finančním trhem</a:t>
            </a:r>
          </a:p>
          <a:p>
            <a:r>
              <a:rPr lang="cs-CZ" sz="2400" dirty="0"/>
              <a:t>přednáška</a:t>
            </a:r>
          </a:p>
          <a:p>
            <a:endParaRPr lang="cs-CZ" dirty="0"/>
          </a:p>
        </p:txBody>
      </p:sp>
      <p:sp>
        <p:nvSpPr>
          <p:cNvPr id="4" name="Podnadpis 2">
            <a:extLst>
              <a:ext uri="{FF2B5EF4-FFF2-40B4-BE49-F238E27FC236}">
                <a16:creationId xmlns:a16="http://schemas.microsoft.com/office/drawing/2014/main" id="{B4958B85-8BF8-4CE7-9A71-2860EE355778}"/>
              </a:ext>
            </a:extLst>
          </p:cNvPr>
          <p:cNvSpPr txBox="1">
            <a:spLocks/>
          </p:cNvSpPr>
          <p:nvPr/>
        </p:nvSpPr>
        <p:spPr>
          <a:xfrm>
            <a:off x="4667777" y="5107093"/>
            <a:ext cx="6987645" cy="1388534"/>
          </a:xfrm>
          <a:prstGeom prst="rect">
            <a:avLst/>
          </a:prstGeom>
        </p:spPr>
        <p:txBody>
          <a:bodyPr vert="horz" lIns="91440" tIns="45720" rIns="91440" bIns="45720" rtlCol="0" anchor="t">
            <a:normAutofit fontScale="70000" lnSpcReduction="20000"/>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r>
              <a:rPr lang="cs-CZ" sz="3200" dirty="0"/>
              <a:t>Prezentace obsahuje audio záznamy. Záznam lze spustit přes ikonu reproduktoru, většinou na pravé straně </a:t>
            </a:r>
            <a:r>
              <a:rPr lang="cs-CZ" sz="3200" dirty="0" err="1"/>
              <a:t>slidu</a:t>
            </a:r>
            <a:r>
              <a:rPr lang="cs-CZ" sz="3200" dirty="0"/>
              <a:t>. Pokud na některých </a:t>
            </a:r>
            <a:r>
              <a:rPr lang="cs-CZ" sz="3200" dirty="0" err="1"/>
              <a:t>slidech</a:t>
            </a:r>
            <a:r>
              <a:rPr lang="cs-CZ" sz="3200" dirty="0"/>
              <a:t> najdete ikon reproduktorů více, každá z nich obsahuje samostatnou nahrávku.</a:t>
            </a:r>
          </a:p>
        </p:txBody>
      </p:sp>
      <p:pic>
        <p:nvPicPr>
          <p:cNvPr id="5" name="aNahraný zvuk">
            <a:hlinkClick r:id="" action="ppaction://media"/>
            <a:extLst>
              <a:ext uri="{FF2B5EF4-FFF2-40B4-BE49-F238E27FC236}">
                <a16:creationId xmlns:a16="http://schemas.microsoft.com/office/drawing/2014/main" id="{7B2B8F3D-D430-40B4-AA0C-B1675651D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9822" y="867773"/>
            <a:ext cx="406400" cy="406400"/>
          </a:xfrm>
          <a:prstGeom prst="rect">
            <a:avLst/>
          </a:prstGeom>
        </p:spPr>
      </p:pic>
    </p:spTree>
    <p:extLst>
      <p:ext uri="{BB962C8B-B14F-4D97-AF65-F5344CB8AC3E}">
        <p14:creationId xmlns:p14="http://schemas.microsoft.com/office/powerpoint/2010/main" val="62552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Družstevní záložny – „kampeličky“ </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Základní právní úprava v zákoně č. 87/1995 Sb., o spořitelních a úvěrních družstvech</a:t>
            </a:r>
          </a:p>
          <a:p>
            <a:r>
              <a:rPr lang="cs-CZ" altLang="cs-CZ" sz="2800" dirty="0"/>
              <a:t>Regulace nejprve velmi mírná, v 90. letech velké množství pádů „kampeliček“</a:t>
            </a:r>
          </a:p>
          <a:p>
            <a:r>
              <a:rPr lang="cs-CZ" altLang="cs-CZ" sz="2800" dirty="0"/>
              <a:t>Následně posílena regulace, stále mírnější oproti bankám</a:t>
            </a:r>
          </a:p>
          <a:p>
            <a:r>
              <a:rPr lang="cs-CZ" altLang="cs-CZ" sz="2800" dirty="0"/>
              <a:t>Klienti vs. členové</a:t>
            </a:r>
          </a:p>
          <a:p>
            <a:r>
              <a:rPr lang="cs-CZ" altLang="cs-CZ" sz="2800" dirty="0"/>
              <a:t>Stanovy</a:t>
            </a:r>
          </a:p>
          <a:p>
            <a:r>
              <a:rPr lang="cs-CZ" altLang="cs-CZ" sz="2800" dirty="0"/>
              <a:t>V roce 2019 9 registrovaných kampeliček v ČR s cca 12,5 tis. členy</a:t>
            </a:r>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416D8D15-313F-470C-99C9-98A97EA9B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9824" y="825388"/>
            <a:ext cx="406400" cy="406400"/>
          </a:xfrm>
          <a:prstGeom prst="rect">
            <a:avLst/>
          </a:prstGeom>
        </p:spPr>
      </p:pic>
    </p:spTree>
    <p:extLst>
      <p:ext uri="{BB962C8B-B14F-4D97-AF65-F5344CB8AC3E}">
        <p14:creationId xmlns:p14="http://schemas.microsoft.com/office/powerpoint/2010/main" val="286867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fontScale="90000"/>
          </a:bodyPr>
          <a:lstStyle/>
          <a:p>
            <a:pPr algn="l"/>
            <a:r>
              <a:rPr lang="cs-CZ" b="1" dirty="0"/>
              <a:t>Nebankovní poskytovatelé spotřebitelských úvěrů</a:t>
            </a:r>
          </a:p>
        </p:txBody>
      </p:sp>
      <p:sp>
        <p:nvSpPr>
          <p:cNvPr id="3" name="Zástupný symbol pro obsah 2"/>
          <p:cNvSpPr>
            <a:spLocks noGrp="1"/>
          </p:cNvSpPr>
          <p:nvPr>
            <p:ph idx="1"/>
          </p:nvPr>
        </p:nvSpPr>
        <p:spPr>
          <a:xfrm>
            <a:off x="1484311" y="1618136"/>
            <a:ext cx="10018713" cy="5026504"/>
          </a:xfrm>
        </p:spPr>
        <p:txBody>
          <a:bodyPr anchor="t">
            <a:normAutofit fontScale="92500" lnSpcReduction="10000"/>
          </a:bodyPr>
          <a:lstStyle/>
          <a:p>
            <a:r>
              <a:rPr lang="cs-CZ" altLang="cs-CZ" sz="3300" dirty="0"/>
              <a:t>Nový zákon o spotřebitelském úvěru, č. 257/2016 Sb.</a:t>
            </a:r>
          </a:p>
          <a:p>
            <a:r>
              <a:rPr lang="cs-CZ" altLang="cs-CZ" sz="3300" dirty="0"/>
              <a:t>ČNB jako dohledový orgán</a:t>
            </a:r>
          </a:p>
          <a:p>
            <a:r>
              <a:rPr lang="cs-CZ" altLang="cs-CZ" sz="3300" dirty="0"/>
              <a:t>Potřeba licence od ČNB</a:t>
            </a:r>
          </a:p>
          <a:p>
            <a:endParaRPr lang="cs-CZ" altLang="cs-CZ" sz="3300" dirty="0"/>
          </a:p>
          <a:p>
            <a:r>
              <a:rPr lang="cs-CZ" altLang="cs-CZ" sz="3300" dirty="0"/>
              <a:t>Více </a:t>
            </a:r>
            <a:r>
              <a:rPr lang="cs-CZ" altLang="cs-CZ" sz="3300" dirty="0" err="1"/>
              <a:t>info</a:t>
            </a:r>
            <a:r>
              <a:rPr lang="cs-CZ" altLang="cs-CZ" sz="3300" dirty="0"/>
              <a:t> např. zde</a:t>
            </a:r>
          </a:p>
          <a:p>
            <a:r>
              <a:rPr lang="cs-CZ" altLang="cs-CZ" sz="3300" dirty="0"/>
              <a:t>https://www.cnb.cz/export/sites/cnb/cs/dohled-financni-trh/.galleries/vykon_dohledu/povolovaci_schvalovaci_rizeni/poskytovatele_spotrebitelskeho_uveru/download/zakladni_info_podnikatele_zsu.pdf</a:t>
            </a:r>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992210EE-F2FA-4593-8D06-99894975B2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9824" y="581548"/>
            <a:ext cx="406400" cy="406400"/>
          </a:xfrm>
          <a:prstGeom prst="rect">
            <a:avLst/>
          </a:prstGeom>
        </p:spPr>
      </p:pic>
    </p:spTree>
    <p:extLst>
      <p:ext uri="{BB962C8B-B14F-4D97-AF65-F5344CB8AC3E}">
        <p14:creationId xmlns:p14="http://schemas.microsoft.com/office/powerpoint/2010/main" val="100953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0" y="317120"/>
            <a:ext cx="10018713" cy="1168936"/>
          </a:xfrm>
        </p:spPr>
        <p:txBody>
          <a:bodyPr/>
          <a:lstStyle/>
          <a:p>
            <a:pPr algn="l"/>
            <a:r>
              <a:rPr lang="cs-CZ" b="1" dirty="0"/>
              <a:t>Investiční společnosti a fondy</a:t>
            </a:r>
          </a:p>
        </p:txBody>
      </p:sp>
      <p:sp>
        <p:nvSpPr>
          <p:cNvPr id="3" name="Zástupný symbol pro obsah 2"/>
          <p:cNvSpPr>
            <a:spLocks noGrp="1"/>
          </p:cNvSpPr>
          <p:nvPr>
            <p:ph idx="1"/>
          </p:nvPr>
        </p:nvSpPr>
        <p:spPr>
          <a:xfrm>
            <a:off x="1484311" y="1618136"/>
            <a:ext cx="10018713" cy="5026504"/>
          </a:xfrm>
        </p:spPr>
        <p:txBody>
          <a:bodyPr anchor="t">
            <a:normAutofit fontScale="92500" lnSpcReduction="20000"/>
          </a:bodyPr>
          <a:lstStyle/>
          <a:p>
            <a:r>
              <a:rPr lang="cs-CZ" altLang="cs-CZ" sz="2800" dirty="0"/>
              <a:t>Základní předpis, zákon č. 240/2013 Sb., o investičních společnostech a fondech („ZISIF“)</a:t>
            </a:r>
          </a:p>
          <a:p>
            <a:r>
              <a:rPr lang="cs-CZ" altLang="cs-CZ" sz="2800" dirty="0"/>
              <a:t>Správní řízení – ČNB má kompetence správního orgánu:</a:t>
            </a:r>
          </a:p>
          <a:p>
            <a:r>
              <a:rPr lang="cs-CZ" altLang="cs-CZ" sz="2800" dirty="0"/>
              <a:t>Řízení o žádostech (§479-§533)</a:t>
            </a:r>
          </a:p>
          <a:p>
            <a:r>
              <a:rPr lang="cs-CZ" altLang="cs-CZ" sz="2800" dirty="0"/>
              <a:t>Dohled (speciální ustanovení § 534-598)</a:t>
            </a:r>
          </a:p>
          <a:p>
            <a:r>
              <a:rPr lang="cs-CZ" altLang="cs-CZ" sz="2800" dirty="0"/>
              <a:t>Přestupky (§599-622a)</a:t>
            </a:r>
          </a:p>
          <a:p>
            <a:r>
              <a:rPr lang="cs-CZ" altLang="cs-CZ" sz="2800" dirty="0"/>
              <a:t>Vyhláška č. 247/2013 Sb., o žádostech podle ZISIF</a:t>
            </a:r>
          </a:p>
          <a:p>
            <a:endParaRPr lang="cs-CZ" altLang="cs-CZ" sz="2800" dirty="0"/>
          </a:p>
          <a:p>
            <a:endParaRPr lang="cs-CZ" altLang="cs-CZ" sz="2800" dirty="0"/>
          </a:p>
          <a:p>
            <a:r>
              <a:rPr lang="cs-CZ" altLang="cs-CZ" sz="2800" dirty="0"/>
              <a:t>Problematika investičních společností a fondů bude blíže rozebrána v 5. týdnu v předmětu Právo finančního trhu I</a:t>
            </a:r>
          </a:p>
          <a:p>
            <a:endParaRPr lang="cs-CZ" altLang="cs-CZ" sz="2800" dirty="0"/>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9609DE7D-ADDF-4BA4-8D42-9DCC1F2BF9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9840" y="901588"/>
            <a:ext cx="406400" cy="406400"/>
          </a:xfrm>
          <a:prstGeom prst="rect">
            <a:avLst/>
          </a:prstGeom>
        </p:spPr>
      </p:pic>
      <p:pic>
        <p:nvPicPr>
          <p:cNvPr id="5" name="bNahraný zvuk">
            <a:hlinkClick r:id="" action="ppaction://media"/>
            <a:extLst>
              <a:ext uri="{FF2B5EF4-FFF2-40B4-BE49-F238E27FC236}">
                <a16:creationId xmlns:a16="http://schemas.microsoft.com/office/drawing/2014/main" id="{77F64324-6629-4E0D-AF50-FD52633AFA4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3023" y="4251960"/>
            <a:ext cx="406400" cy="406400"/>
          </a:xfrm>
          <a:prstGeom prst="rect">
            <a:avLst/>
          </a:prstGeom>
        </p:spPr>
      </p:pic>
    </p:spTree>
    <p:extLst>
      <p:ext uri="{BB962C8B-B14F-4D97-AF65-F5344CB8AC3E}">
        <p14:creationId xmlns:p14="http://schemas.microsoft.com/office/powerpoint/2010/main" val="3654171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8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5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347600"/>
            <a:ext cx="10018713" cy="1168936"/>
          </a:xfrm>
        </p:spPr>
        <p:txBody>
          <a:bodyPr/>
          <a:lstStyle/>
          <a:p>
            <a:pPr algn="l"/>
            <a:r>
              <a:rPr lang="cs-CZ" b="1" dirty="0"/>
              <a:t>Penzijní společnosti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Základní právní úprava – zákon č. 427/2011 Sb., o doplňkovém penzijním spoření a zákon č. 42/1994 Sb., o penzijním připojištění se státním příspěvkem</a:t>
            </a:r>
          </a:p>
          <a:p>
            <a:r>
              <a:rPr lang="cs-CZ" altLang="cs-CZ" sz="2800" dirty="0"/>
              <a:t>V ČR v současné době 8 penzijních společností</a:t>
            </a:r>
          </a:p>
          <a:p>
            <a:r>
              <a:rPr lang="cs-CZ" altLang="cs-CZ" sz="2800" dirty="0"/>
              <a:t>ČNB dohlíží nad penzijními společnostmi</a:t>
            </a:r>
          </a:p>
          <a:p>
            <a:r>
              <a:rPr lang="cs-CZ" altLang="cs-CZ" sz="2800" dirty="0"/>
              <a:t>„dohled v oblasti penzí“</a:t>
            </a:r>
          </a:p>
          <a:p>
            <a:r>
              <a:rPr lang="cs-CZ" altLang="cs-CZ" sz="2800" dirty="0"/>
              <a:t>Více např. zde: </a:t>
            </a:r>
          </a:p>
          <a:p>
            <a:r>
              <a:rPr lang="cs-CZ" altLang="cs-CZ" sz="2800" dirty="0">
                <a:hlinkClick r:id="rId5"/>
              </a:rPr>
              <a:t>https://www.apfcr.cz/zakladni-udaje/</a:t>
            </a:r>
            <a:endParaRPr lang="cs-CZ" altLang="cs-CZ" sz="2800" dirty="0"/>
          </a:p>
          <a:p>
            <a:endParaRPr lang="cs-CZ" altLang="cs-CZ" sz="2800" dirty="0"/>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8AF37F1E-5CA5-48BA-BED1-5060B5E4B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3024" y="848360"/>
            <a:ext cx="406400" cy="406400"/>
          </a:xfrm>
          <a:prstGeom prst="rect">
            <a:avLst/>
          </a:prstGeom>
        </p:spPr>
      </p:pic>
    </p:spTree>
    <p:extLst>
      <p:ext uri="{BB962C8B-B14F-4D97-AF65-F5344CB8AC3E}">
        <p14:creationId xmlns:p14="http://schemas.microsoft.com/office/powerpoint/2010/main" val="333640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fontScale="90000"/>
          </a:bodyPr>
          <a:lstStyle/>
          <a:p>
            <a:pPr algn="l"/>
            <a:r>
              <a:rPr lang="cs-CZ" b="1" dirty="0"/>
              <a:t>Obchodníci s cennými papíry a jejich investiční zprostředkovatelé a vázaní zástupci I </a:t>
            </a:r>
          </a:p>
        </p:txBody>
      </p:sp>
      <p:sp>
        <p:nvSpPr>
          <p:cNvPr id="3" name="Zástupný symbol pro obsah 2"/>
          <p:cNvSpPr>
            <a:spLocks noGrp="1"/>
          </p:cNvSpPr>
          <p:nvPr>
            <p:ph idx="1"/>
          </p:nvPr>
        </p:nvSpPr>
        <p:spPr>
          <a:xfrm>
            <a:off x="1484311" y="1618136"/>
            <a:ext cx="10018713" cy="5026504"/>
          </a:xfrm>
        </p:spPr>
        <p:txBody>
          <a:bodyPr anchor="t">
            <a:normAutofit fontScale="92500" lnSpcReduction="20000"/>
          </a:bodyPr>
          <a:lstStyle/>
          <a:p>
            <a:r>
              <a:rPr lang="cs-CZ" altLang="cs-CZ" sz="2800" dirty="0"/>
              <a:t>Základní právní úprava v zákoně č. 256/2004 Sb., o podnikání na kapitálovém trhu</a:t>
            </a:r>
          </a:p>
          <a:p>
            <a:r>
              <a:rPr lang="cs-CZ" dirty="0"/>
              <a:t>Obchodník s cennými papíry je právnická osoba, která je na základě povolení k činnosti obchodníka s cennými papíry uděleného ČNB oprávněna poskytovat hlavní investiční služby (§ 5)</a:t>
            </a:r>
          </a:p>
          <a:p>
            <a:r>
              <a:rPr lang="cs-CZ" sz="2800" dirty="0"/>
              <a:t>Povolení dává ČNB, která je dohledovým orgánem</a:t>
            </a:r>
          </a:p>
          <a:p>
            <a:r>
              <a:rPr lang="cs-CZ" altLang="cs-CZ" sz="2800" dirty="0"/>
              <a:t>Mezi hlavní investiční služby patří zejm. (§4): </a:t>
            </a:r>
          </a:p>
          <a:p>
            <a:r>
              <a:rPr lang="cs-CZ" dirty="0"/>
              <a:t>přijímání a předávání pokynů týkajících se investičních nástrojů,</a:t>
            </a:r>
          </a:p>
          <a:p>
            <a:r>
              <a:rPr lang="cs-CZ" dirty="0"/>
              <a:t>provádění pokynů týkajících se investičních nástrojů na účet zákazníka,</a:t>
            </a:r>
          </a:p>
          <a:p>
            <a:r>
              <a:rPr lang="cs-CZ" dirty="0"/>
              <a:t>obchodování s investičními nástroji na vlastní účet,</a:t>
            </a:r>
          </a:p>
          <a:p>
            <a:r>
              <a:rPr lang="cs-CZ" dirty="0"/>
              <a:t>obhospodařování majetku zákazníka, je-li jeho součástí investiční nástroj, na základě volné úvahy v rámci smluvního ujednání,</a:t>
            </a:r>
          </a:p>
          <a:p>
            <a:r>
              <a:rPr lang="cs-CZ" dirty="0"/>
              <a:t>investiční poradenství týkající se investičních nástrojů, a další</a:t>
            </a:r>
            <a:endParaRPr lang="cs-CZ" altLang="cs-CZ" dirty="0"/>
          </a:p>
        </p:txBody>
      </p:sp>
      <p:pic>
        <p:nvPicPr>
          <p:cNvPr id="4" name="aNahraný zvuk">
            <a:hlinkClick r:id="" action="ppaction://media"/>
            <a:extLst>
              <a:ext uri="{FF2B5EF4-FFF2-40B4-BE49-F238E27FC236}">
                <a16:creationId xmlns:a16="http://schemas.microsoft.com/office/drawing/2014/main" id="{18C4C510-5CB4-47CD-A2B0-05832D63B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3024" y="642508"/>
            <a:ext cx="406400" cy="406400"/>
          </a:xfrm>
          <a:prstGeom prst="rect">
            <a:avLst/>
          </a:prstGeom>
        </p:spPr>
      </p:pic>
    </p:spTree>
    <p:extLst>
      <p:ext uri="{BB962C8B-B14F-4D97-AF65-F5344CB8AC3E}">
        <p14:creationId xmlns:p14="http://schemas.microsoft.com/office/powerpoint/2010/main" val="72757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fontScale="90000"/>
          </a:bodyPr>
          <a:lstStyle/>
          <a:p>
            <a:pPr algn="l"/>
            <a:r>
              <a:rPr lang="cs-CZ" b="1" dirty="0"/>
              <a:t>Obchodníci s cennými papíry a jejich investiční zprostředkovatelé a vázaní zástupci II </a:t>
            </a:r>
          </a:p>
        </p:txBody>
      </p:sp>
      <p:sp>
        <p:nvSpPr>
          <p:cNvPr id="3" name="Zástupný symbol pro obsah 2"/>
          <p:cNvSpPr>
            <a:spLocks noGrp="1"/>
          </p:cNvSpPr>
          <p:nvPr>
            <p:ph idx="1"/>
          </p:nvPr>
        </p:nvSpPr>
        <p:spPr>
          <a:xfrm>
            <a:off x="1484311" y="1618136"/>
            <a:ext cx="10018713" cy="5026504"/>
          </a:xfrm>
        </p:spPr>
        <p:txBody>
          <a:bodyPr anchor="t">
            <a:noAutofit/>
          </a:bodyPr>
          <a:lstStyle/>
          <a:p>
            <a:r>
              <a:rPr lang="cs-CZ" altLang="cs-CZ" sz="2800" dirty="0"/>
              <a:t>§ 29-32 Investiční zprostředkovatel</a:t>
            </a:r>
          </a:p>
          <a:p>
            <a:r>
              <a:rPr lang="cs-CZ" sz="2000" dirty="0"/>
              <a:t> osoba, která je na základě povolení k činnosti investičního zprostředkovatele od ČNB; může poskytovat vybrané hlavní investiční služby; p</a:t>
            </a:r>
            <a:r>
              <a:rPr lang="cs-CZ" altLang="cs-CZ" sz="2000" dirty="0"/>
              <a:t>ovolení uděluje ČNB (důvěryhodnost, kapitál, plán);</a:t>
            </a:r>
          </a:p>
          <a:p>
            <a:r>
              <a:rPr lang="cs-CZ" altLang="cs-CZ" sz="2000" dirty="0"/>
              <a:t>dohled ČNB</a:t>
            </a:r>
          </a:p>
          <a:p>
            <a:r>
              <a:rPr lang="cs-CZ" altLang="cs-CZ" sz="2800" dirty="0"/>
              <a:t>§ 32a – 32k Vázaný zástupce</a:t>
            </a:r>
          </a:p>
          <a:p>
            <a:r>
              <a:rPr lang="cs-CZ" sz="2000" dirty="0"/>
              <a:t>ten, kdo je oprávněn na základě zápisu do seznamu u ČNB pro zastoupeného zařídit, a popřípadě i uzavřít, obchody týkající se vybraných hlavních investičních služeb</a:t>
            </a:r>
          </a:p>
          <a:p>
            <a:r>
              <a:rPr lang="cs-CZ" sz="2000" dirty="0"/>
              <a:t>Vázaný zástupce vykonává činnosti podle odstavce 1 výhradně pro jednoho zastoupeného na základě smlouvy uzavřené v písemné formě. Zastupovat může obchodníka s cennými papíry, investičního zprostředkovatele, popř. investiční společnost. </a:t>
            </a:r>
          </a:p>
          <a:p>
            <a:r>
              <a:rPr lang="cs-CZ" altLang="cs-CZ" sz="2000" dirty="0"/>
              <a:t>ČNB vede seznam vázaných zástupců a zápis provede na základě žádosti zastoupeného; dohled ČNB</a:t>
            </a:r>
          </a:p>
        </p:txBody>
      </p:sp>
      <p:pic>
        <p:nvPicPr>
          <p:cNvPr id="4" name="aNahraný zvuk">
            <a:hlinkClick r:id="" action="ppaction://media"/>
            <a:extLst>
              <a:ext uri="{FF2B5EF4-FFF2-40B4-BE49-F238E27FC236}">
                <a16:creationId xmlns:a16="http://schemas.microsoft.com/office/drawing/2014/main" id="{BE9CB1B1-D763-4B9B-A888-C3D6A28FA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3344" y="1742440"/>
            <a:ext cx="406400" cy="406400"/>
          </a:xfrm>
          <a:prstGeom prst="rect">
            <a:avLst/>
          </a:prstGeom>
        </p:spPr>
      </p:pic>
      <p:pic>
        <p:nvPicPr>
          <p:cNvPr id="5" name="bNahraný zvuk">
            <a:hlinkClick r:id="" action="ppaction://media"/>
            <a:extLst>
              <a:ext uri="{FF2B5EF4-FFF2-40B4-BE49-F238E27FC236}">
                <a16:creationId xmlns:a16="http://schemas.microsoft.com/office/drawing/2014/main" id="{0262E2EF-2AAB-4D75-A58E-3F25EA085A6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84304" y="3770708"/>
            <a:ext cx="406400" cy="406400"/>
          </a:xfrm>
          <a:prstGeom prst="rect">
            <a:avLst/>
          </a:prstGeom>
        </p:spPr>
      </p:pic>
    </p:spTree>
    <p:extLst>
      <p:ext uri="{BB962C8B-B14F-4D97-AF65-F5344CB8AC3E}">
        <p14:creationId xmlns:p14="http://schemas.microsoft.com/office/powerpoint/2010/main" val="649303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fontScale="90000"/>
          </a:bodyPr>
          <a:lstStyle/>
          <a:p>
            <a:pPr algn="l"/>
            <a:r>
              <a:rPr lang="cs-CZ" b="1" dirty="0"/>
              <a:t>Pojišťovny, zajišťovny a pojišťovací zprostředkovatelé 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Základní právní předpis zákon č. 277/2009 Sb., o pojišťovnictví</a:t>
            </a:r>
          </a:p>
          <a:p>
            <a:r>
              <a:rPr lang="cs-CZ" altLang="cs-CZ" sz="2800" dirty="0"/>
              <a:t>Povolení a dohled provádí ČNB</a:t>
            </a:r>
          </a:p>
          <a:p>
            <a:r>
              <a:rPr lang="cs-CZ" dirty="0"/>
              <a:t>uděluje povolení k provozování pojišťovací činnosti podle pojistných odvětví životních pojištění, podle pojistných odvětví neživotních pojištění nebo podle skupin neživotních pojištění</a:t>
            </a:r>
          </a:p>
          <a:p>
            <a:r>
              <a:rPr lang="cs-CZ" altLang="cs-CZ" sz="2800" dirty="0"/>
              <a:t>Požadavky: obchodní plán, základní kapitál, požadavky na odbornost</a:t>
            </a:r>
          </a:p>
          <a:p>
            <a:r>
              <a:rPr lang="cs-CZ" altLang="cs-CZ" sz="2800" dirty="0"/>
              <a:t>§ 84 – 87 dohled v pojišťovnictví</a:t>
            </a:r>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C131B196-2575-4D83-B7B3-E8322AF8F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2864" y="632348"/>
            <a:ext cx="406400" cy="406400"/>
          </a:xfrm>
          <a:prstGeom prst="rect">
            <a:avLst/>
          </a:prstGeom>
        </p:spPr>
      </p:pic>
      <p:pic>
        <p:nvPicPr>
          <p:cNvPr id="5" name="bNahraný zvuk">
            <a:hlinkClick r:id="" action="ppaction://media"/>
            <a:extLst>
              <a:ext uri="{FF2B5EF4-FFF2-40B4-BE49-F238E27FC236}">
                <a16:creationId xmlns:a16="http://schemas.microsoft.com/office/drawing/2014/main" id="{925CBF5F-F7FD-4B35-820C-276196108E1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3024" y="2787072"/>
            <a:ext cx="406400" cy="406400"/>
          </a:xfrm>
          <a:prstGeom prst="rect">
            <a:avLst/>
          </a:prstGeom>
        </p:spPr>
      </p:pic>
    </p:spTree>
    <p:extLst>
      <p:ext uri="{BB962C8B-B14F-4D97-AF65-F5344CB8AC3E}">
        <p14:creationId xmlns:p14="http://schemas.microsoft.com/office/powerpoint/2010/main" val="2302811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fontScale="90000"/>
          </a:bodyPr>
          <a:lstStyle/>
          <a:p>
            <a:pPr algn="l"/>
            <a:r>
              <a:rPr lang="cs-CZ" b="1" dirty="0"/>
              <a:t>Pojišťovny, zajišťovny a pojišťovací zprostředkovatelé II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Distribuce pojištění a zajištění</a:t>
            </a:r>
          </a:p>
          <a:p>
            <a:r>
              <a:rPr lang="cs-CZ" altLang="cs-CZ" sz="2800" dirty="0"/>
              <a:t>Základní právní předpis zákon č. 170/2018 Sb., o distribuci pojištění a zajištění</a:t>
            </a:r>
          </a:p>
          <a:p>
            <a:endParaRPr lang="cs-CZ" altLang="cs-CZ" sz="2800" dirty="0"/>
          </a:p>
          <a:p>
            <a:r>
              <a:rPr lang="cs-CZ" altLang="cs-CZ" sz="2800" dirty="0"/>
              <a:t>§ 5 úprava subjektů, které mohou zprostředkovat pojištění či zajištění</a:t>
            </a:r>
          </a:p>
          <a:p>
            <a:r>
              <a:rPr lang="cs-CZ" altLang="cs-CZ" sz="2800" dirty="0"/>
              <a:t>§ 94-106 dohled ČNB</a:t>
            </a:r>
          </a:p>
          <a:p>
            <a:r>
              <a:rPr lang="cs-CZ" altLang="cs-CZ" sz="2800" dirty="0"/>
              <a:t>§ 107-118 přestupky</a:t>
            </a:r>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60039C22-ECEE-41B3-BE27-963EB8BF82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3024" y="850788"/>
            <a:ext cx="406400" cy="406400"/>
          </a:xfrm>
          <a:prstGeom prst="rect">
            <a:avLst/>
          </a:prstGeom>
        </p:spPr>
      </p:pic>
    </p:spTree>
    <p:extLst>
      <p:ext uri="{BB962C8B-B14F-4D97-AF65-F5344CB8AC3E}">
        <p14:creationId xmlns:p14="http://schemas.microsoft.com/office/powerpoint/2010/main" val="3433160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a:bodyPr>
          <a:lstStyle/>
          <a:p>
            <a:pPr algn="l"/>
            <a:r>
              <a:rPr lang="cs-CZ" b="1" dirty="0"/>
              <a:t>Instituce platebního styku</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Základní právní předpis, zákon č. 370/2017 Sb., o platebním styku</a:t>
            </a:r>
          </a:p>
          <a:p>
            <a:r>
              <a:rPr lang="cs-CZ" altLang="cs-CZ" sz="2800" dirty="0"/>
              <a:t>ČNB má opět funkci dohledového orgánu s kompetencí správního úřadu</a:t>
            </a:r>
          </a:p>
          <a:p>
            <a:r>
              <a:rPr lang="cs-CZ" altLang="cs-CZ" sz="2800" dirty="0"/>
              <a:t>§ 5-106 bližší vymezení a úprava subjektů</a:t>
            </a:r>
          </a:p>
          <a:p>
            <a:r>
              <a:rPr lang="cs-CZ" altLang="cs-CZ" sz="2800" dirty="0"/>
              <a:t>§ 226 – 236 přestupky</a:t>
            </a:r>
          </a:p>
          <a:p>
            <a:r>
              <a:rPr lang="cs-CZ" altLang="cs-CZ" sz="2800" dirty="0"/>
              <a:t>§ 237 – 236 dohled</a:t>
            </a:r>
          </a:p>
          <a:p>
            <a:r>
              <a:rPr lang="cs-CZ" altLang="cs-CZ" sz="2800" dirty="0"/>
              <a:t>Více např. zde:</a:t>
            </a:r>
          </a:p>
          <a:p>
            <a:r>
              <a:rPr lang="cs-CZ" altLang="cs-CZ" sz="2800" dirty="0"/>
              <a:t>https://www.cnb.cz/cs/dohled-financni-trh/legislativni-zakladna/platebni-instituce-a-instituce-elektronickych-penez/ </a:t>
            </a:r>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79190036-3908-428B-A16A-A216852378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2864" y="830468"/>
            <a:ext cx="406400" cy="406400"/>
          </a:xfrm>
          <a:prstGeom prst="rect">
            <a:avLst/>
          </a:prstGeom>
        </p:spPr>
      </p:pic>
    </p:spTree>
    <p:extLst>
      <p:ext uri="{BB962C8B-B14F-4D97-AF65-F5344CB8AC3E}">
        <p14:creationId xmlns:p14="http://schemas.microsoft.com/office/powerpoint/2010/main" val="1678307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a:bodyPr>
          <a:lstStyle/>
          <a:p>
            <a:pPr algn="l"/>
            <a:r>
              <a:rPr lang="cs-CZ" b="1" dirty="0"/>
              <a:t>Směnárníci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altLang="cs-CZ" sz="2800" dirty="0"/>
              <a:t>Základní právní předpis, zákon č. 277/2013 Sb., o směnárenské činnosti </a:t>
            </a:r>
          </a:p>
          <a:p>
            <a:r>
              <a:rPr lang="cs-CZ" altLang="cs-CZ" sz="2800" dirty="0"/>
              <a:t>Vyhláška č. 315/2013 Sb., o směnárenské činnosti</a:t>
            </a:r>
          </a:p>
          <a:p>
            <a:r>
              <a:rPr lang="cs-CZ" dirty="0"/>
              <a:t>Směnárenskou činnost mohou provozovat banky, zahraniční finanční, spořitelní a úvěrní družstva za podmínek stanovených zákonem upravujícím činnost spořitelních a úvěrních družstev, směnárníci a Česká národní banka</a:t>
            </a:r>
          </a:p>
          <a:p>
            <a:r>
              <a:rPr lang="cs-CZ" dirty="0"/>
              <a:t>Podmínkou výkonu směnárenské činnosti směnárníkem, který může být fyzickou nebo právnickou osobou, je udělení povolení k činnosti směnárníka Českou národní bankou</a:t>
            </a:r>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8F8CEB9F-1030-413F-B1DE-FBD00F05EA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9680" y="1336040"/>
            <a:ext cx="406400" cy="406400"/>
          </a:xfrm>
          <a:prstGeom prst="rect">
            <a:avLst/>
          </a:prstGeom>
        </p:spPr>
      </p:pic>
    </p:spTree>
    <p:extLst>
      <p:ext uri="{BB962C8B-B14F-4D97-AF65-F5344CB8AC3E}">
        <p14:creationId xmlns:p14="http://schemas.microsoft.com/office/powerpoint/2010/main" val="1827111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Účastníci řízení I - identifikace</a:t>
            </a:r>
          </a:p>
        </p:txBody>
      </p:sp>
      <p:sp>
        <p:nvSpPr>
          <p:cNvPr id="3" name="Zástupný symbol pro obsah 2"/>
          <p:cNvSpPr>
            <a:spLocks noGrp="1"/>
          </p:cNvSpPr>
          <p:nvPr>
            <p:ph idx="1"/>
          </p:nvPr>
        </p:nvSpPr>
        <p:spPr>
          <a:xfrm>
            <a:off x="1484311" y="1618136"/>
            <a:ext cx="10018713" cy="5026504"/>
          </a:xfrm>
        </p:spPr>
        <p:txBody>
          <a:bodyPr anchor="t">
            <a:normAutofit fontScale="92500" lnSpcReduction="10000"/>
          </a:bodyPr>
          <a:lstStyle/>
          <a:p>
            <a:r>
              <a:rPr lang="cs-CZ" altLang="cs-CZ" sz="2800" dirty="0"/>
              <a:t>Pojem upravený v zák. č. 500/2004 Sb., správní řád (zejm. § 27 a § 28)</a:t>
            </a:r>
          </a:p>
          <a:p>
            <a:r>
              <a:rPr lang="cs-CZ" sz="2800" dirty="0"/>
              <a:t>Účastníky jsou:</a:t>
            </a:r>
          </a:p>
          <a:p>
            <a:r>
              <a:rPr lang="cs-CZ" sz="2800" dirty="0"/>
              <a:t>v </a:t>
            </a:r>
            <a:r>
              <a:rPr lang="cs-CZ" sz="2800" b="1" dirty="0"/>
              <a:t>řízení o žádosti </a:t>
            </a:r>
            <a:r>
              <a:rPr lang="cs-CZ" sz="2800" dirty="0"/>
              <a:t>žadatel a další dotčené osoby, na které se pro společenství práv nebo povinností s žadatelem musí vztahovat rozhodnutí správního orgánu</a:t>
            </a:r>
          </a:p>
          <a:p>
            <a:r>
              <a:rPr lang="cs-CZ" sz="2800" dirty="0"/>
              <a:t>v </a:t>
            </a:r>
            <a:r>
              <a:rPr lang="cs-CZ" sz="2800" b="1" dirty="0"/>
              <a:t>řízení z moci úřední </a:t>
            </a:r>
            <a:r>
              <a:rPr lang="cs-CZ" sz="2800" dirty="0"/>
              <a:t>dotčené osoby, jimž má rozhodnutí založit, změnit nebo zrušit právo anebo povinnost nebo prohlásit, že právo nebo povinnost mají anebo nemají</a:t>
            </a:r>
          </a:p>
          <a:p>
            <a:r>
              <a:rPr lang="cs-CZ" sz="2800" dirty="0"/>
              <a:t>další dotčené osoby, pokud mohou být rozhodnutím přímo dotčeny ve svých právech nebo povinnostech</a:t>
            </a:r>
          </a:p>
          <a:p>
            <a:r>
              <a:rPr lang="cs-CZ" sz="2800" dirty="0"/>
              <a:t>osoby, o kterých to stanoví zvláštní zákon</a:t>
            </a:r>
          </a:p>
          <a:p>
            <a:endParaRPr lang="cs-CZ" altLang="cs-CZ" sz="2800" dirty="0"/>
          </a:p>
          <a:p>
            <a:endParaRPr lang="cs-CZ" altLang="cs-CZ" sz="2800" dirty="0"/>
          </a:p>
          <a:p>
            <a:pPr marL="0" indent="0">
              <a:buNone/>
            </a:pPr>
            <a:endParaRPr lang="cs-CZ" altLang="cs-CZ" dirty="0"/>
          </a:p>
        </p:txBody>
      </p:sp>
      <p:pic>
        <p:nvPicPr>
          <p:cNvPr id="5" name="aNahraný zvuk">
            <a:hlinkClick r:id="" action="ppaction://media"/>
            <a:extLst>
              <a:ext uri="{FF2B5EF4-FFF2-40B4-BE49-F238E27FC236}">
                <a16:creationId xmlns:a16="http://schemas.microsoft.com/office/drawing/2014/main" id="{951860C7-E485-4C34-9479-590E8526C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3024" y="866028"/>
            <a:ext cx="406400" cy="406400"/>
          </a:xfrm>
          <a:prstGeom prst="rect">
            <a:avLst/>
          </a:prstGeom>
        </p:spPr>
      </p:pic>
    </p:spTree>
    <p:extLst>
      <p:ext uri="{BB962C8B-B14F-4D97-AF65-F5344CB8AC3E}">
        <p14:creationId xmlns:p14="http://schemas.microsoft.com/office/powerpoint/2010/main" val="2340533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normAutofit/>
          </a:bodyPr>
          <a:lstStyle/>
          <a:p>
            <a:pPr algn="l"/>
            <a:r>
              <a:rPr lang="cs-CZ" b="1" dirty="0"/>
              <a:t>Audio komentář závěrem</a:t>
            </a:r>
          </a:p>
        </p:txBody>
      </p:sp>
      <p:sp>
        <p:nvSpPr>
          <p:cNvPr id="3" name="Zástupný symbol pro obsah 2"/>
          <p:cNvSpPr>
            <a:spLocks noGrp="1"/>
          </p:cNvSpPr>
          <p:nvPr>
            <p:ph idx="1"/>
          </p:nvPr>
        </p:nvSpPr>
        <p:spPr>
          <a:xfrm>
            <a:off x="1484311" y="1618136"/>
            <a:ext cx="10018713" cy="5026504"/>
          </a:xfrm>
        </p:spPr>
        <p:txBody>
          <a:bodyPr anchor="t">
            <a:normAutofit/>
          </a:bodyPr>
          <a:lstStyle/>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49AC049A-3BF2-4FDF-8CAE-88490BE38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75723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Otázky?</a:t>
            </a:r>
          </a:p>
        </p:txBody>
      </p:sp>
      <p:sp>
        <p:nvSpPr>
          <p:cNvPr id="8" name="Zástupný symbol pro obsah 7"/>
          <p:cNvSpPr>
            <a:spLocks noGrp="1"/>
          </p:cNvSpPr>
          <p:nvPr>
            <p:ph idx="1"/>
          </p:nvPr>
        </p:nvSpPr>
        <p:spPr/>
        <p:txBody>
          <a:bodyPr>
            <a:normAutofit/>
          </a:bodyPr>
          <a:lstStyle/>
          <a:p>
            <a:pPr algn="r">
              <a:buNone/>
            </a:pPr>
            <a:endParaRPr lang="cs-CZ" dirty="0"/>
          </a:p>
          <a:p>
            <a:pPr algn="ctr">
              <a:buNone/>
            </a:pPr>
            <a:r>
              <a:rPr lang="cs-CZ" dirty="0"/>
              <a:t>Děkuji za pozornost</a:t>
            </a:r>
          </a:p>
          <a:p>
            <a:pPr algn="r">
              <a:buNone/>
            </a:pPr>
            <a:endParaRPr lang="cs-CZ" dirty="0"/>
          </a:p>
          <a:p>
            <a:pPr algn="r">
              <a:buNone/>
            </a:pPr>
            <a:endParaRPr lang="cs-CZ" dirty="0"/>
          </a:p>
          <a:p>
            <a:pPr algn="r">
              <a:buNone/>
            </a:pPr>
            <a:r>
              <a:rPr lang="cs-CZ" dirty="0"/>
              <a:t>JUDr. Johan Schweigl, Ph.D.</a:t>
            </a:r>
          </a:p>
          <a:p>
            <a:pPr marL="0" indent="0" algn="r">
              <a:buNone/>
            </a:pPr>
            <a:r>
              <a:rPr lang="cs-CZ" sz="1800" i="1" dirty="0"/>
              <a:t>Johan.Schweigl@law.muni.cz</a:t>
            </a:r>
          </a:p>
        </p:txBody>
      </p:sp>
    </p:spTree>
    <p:extLst>
      <p:ext uri="{BB962C8B-B14F-4D97-AF65-F5344CB8AC3E}">
        <p14:creationId xmlns:p14="http://schemas.microsoft.com/office/powerpoint/2010/main" val="514847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Účastníci řízení II - jednání</a:t>
            </a:r>
          </a:p>
        </p:txBody>
      </p:sp>
      <p:sp>
        <p:nvSpPr>
          <p:cNvPr id="3" name="Zástupný symbol pro obsah 2"/>
          <p:cNvSpPr>
            <a:spLocks noGrp="1"/>
          </p:cNvSpPr>
          <p:nvPr>
            <p:ph idx="1"/>
          </p:nvPr>
        </p:nvSpPr>
        <p:spPr>
          <a:xfrm>
            <a:off x="1484311" y="1402080"/>
            <a:ext cx="10018713" cy="5242560"/>
          </a:xfrm>
        </p:spPr>
        <p:txBody>
          <a:bodyPr anchor="t">
            <a:normAutofit lnSpcReduction="10000"/>
          </a:bodyPr>
          <a:lstStyle/>
          <a:p>
            <a:r>
              <a:rPr lang="cs-CZ" sz="2800" dirty="0"/>
              <a:t>Jménem právnické osoby činí úkony ten, kdo je k tomu oprávněn v řízení před soudem podle zák. č. 99/1963 Sb., občanský soudní řád</a:t>
            </a:r>
          </a:p>
          <a:p>
            <a:r>
              <a:rPr lang="cs-CZ" altLang="cs-CZ" sz="2800" dirty="0"/>
              <a:t>V OSŘ (§21) je stanoveno, že za právnickou osobu jedná:</a:t>
            </a:r>
          </a:p>
          <a:p>
            <a:r>
              <a:rPr lang="cs-CZ" b="1" dirty="0"/>
              <a:t>člen statutárního orgánu</a:t>
            </a:r>
            <a:r>
              <a:rPr lang="cs-CZ" dirty="0"/>
              <a:t>; tvoří-li statutární orgán více osob, jedná za právnickou osobu předseda statutárního orgánu, popřípadě jeho člen, který tím byl pověřen; je-li předsedou nebo pověřeným členem právnická osoba, jedná vždy fyzická osoba, která je k tomu touto právnickou osobou zmocněna nebo jinak oprávněna</a:t>
            </a:r>
          </a:p>
          <a:p>
            <a:r>
              <a:rPr lang="cs-CZ" b="1" dirty="0"/>
              <a:t>zaměstnanec (člen), </a:t>
            </a:r>
            <a:r>
              <a:rPr lang="cs-CZ" dirty="0"/>
              <a:t>který tím byl statutárním orgánem pověřen</a:t>
            </a:r>
          </a:p>
          <a:p>
            <a:r>
              <a:rPr lang="cs-CZ" b="1" dirty="0"/>
              <a:t>vedoucí jejího odštěpného závodu</a:t>
            </a:r>
            <a:r>
              <a:rPr lang="cs-CZ" dirty="0"/>
              <a:t>, jde-li o věci týkající se tohoto závodu</a:t>
            </a:r>
          </a:p>
          <a:p>
            <a:r>
              <a:rPr lang="cs-CZ" b="1" dirty="0"/>
              <a:t>prokurista</a:t>
            </a:r>
            <a:r>
              <a:rPr lang="cs-CZ" dirty="0"/>
              <a:t>, může-li podle udělené prokury jednat samostatně</a:t>
            </a:r>
            <a:endParaRPr lang="cs-CZ" altLang="cs-CZ" sz="2800" dirty="0"/>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F2E53C81-AE15-41BD-9243-C97BF920F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3024" y="1033668"/>
            <a:ext cx="406400" cy="406400"/>
          </a:xfrm>
          <a:prstGeom prst="rect">
            <a:avLst/>
          </a:prstGeom>
        </p:spPr>
      </p:pic>
    </p:spTree>
    <p:extLst>
      <p:ext uri="{BB962C8B-B14F-4D97-AF65-F5344CB8AC3E}">
        <p14:creationId xmlns:p14="http://schemas.microsoft.com/office/powerpoint/2010/main" val="389256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306960"/>
            <a:ext cx="10018713" cy="1168936"/>
          </a:xfrm>
        </p:spPr>
        <p:txBody>
          <a:bodyPr/>
          <a:lstStyle/>
          <a:p>
            <a:pPr algn="l"/>
            <a:r>
              <a:rPr lang="cs-CZ" b="1" dirty="0"/>
              <a:t>Subjekty finančního trhu</a:t>
            </a:r>
          </a:p>
        </p:txBody>
      </p:sp>
      <p:sp>
        <p:nvSpPr>
          <p:cNvPr id="3" name="Zástupný symbol pro obsah 2"/>
          <p:cNvSpPr>
            <a:spLocks noGrp="1"/>
          </p:cNvSpPr>
          <p:nvPr>
            <p:ph idx="1"/>
          </p:nvPr>
        </p:nvSpPr>
        <p:spPr>
          <a:xfrm>
            <a:off x="1484311" y="1618136"/>
            <a:ext cx="10018713" cy="5026504"/>
          </a:xfrm>
        </p:spPr>
        <p:txBody>
          <a:bodyPr anchor="t">
            <a:normAutofit fontScale="70000" lnSpcReduction="20000"/>
          </a:bodyPr>
          <a:lstStyle/>
          <a:p>
            <a:r>
              <a:rPr lang="cs-CZ" altLang="cs-CZ" sz="2800" b="1" dirty="0"/>
              <a:t>Základní subjekty</a:t>
            </a:r>
            <a:r>
              <a:rPr lang="cs-CZ" altLang="cs-CZ" sz="2800" dirty="0"/>
              <a:t>:</a:t>
            </a:r>
          </a:p>
          <a:p>
            <a:r>
              <a:rPr lang="cs-CZ" altLang="cs-CZ" sz="2800" dirty="0"/>
              <a:t>ČNB</a:t>
            </a:r>
          </a:p>
          <a:p>
            <a:r>
              <a:rPr lang="cs-CZ" altLang="cs-CZ" sz="2800" dirty="0"/>
              <a:t>Obchodní banky, družstevní záložny</a:t>
            </a:r>
          </a:p>
          <a:p>
            <a:r>
              <a:rPr lang="cs-CZ" altLang="cs-CZ" sz="2800" dirty="0"/>
              <a:t>Nebankovní poskytovatelé spotřebitelských úvěrů</a:t>
            </a:r>
          </a:p>
          <a:p>
            <a:r>
              <a:rPr lang="cs-CZ" altLang="cs-CZ" sz="2800" dirty="0"/>
              <a:t>Investiční společnosti a fondy</a:t>
            </a:r>
          </a:p>
          <a:p>
            <a:r>
              <a:rPr lang="cs-CZ" altLang="cs-CZ" sz="2800" dirty="0"/>
              <a:t>Penzijní společnosti</a:t>
            </a:r>
          </a:p>
          <a:p>
            <a:r>
              <a:rPr lang="cs-CZ" altLang="cs-CZ" sz="2800" dirty="0"/>
              <a:t>Pojišťovny</a:t>
            </a:r>
          </a:p>
          <a:p>
            <a:r>
              <a:rPr lang="cs-CZ" altLang="cs-CZ" sz="2800" dirty="0"/>
              <a:t>Různí zprostředkovatelé (vázaní zástupci)</a:t>
            </a:r>
          </a:p>
          <a:p>
            <a:r>
              <a:rPr lang="cs-CZ" altLang="cs-CZ" sz="2800" dirty="0"/>
              <a:t>Směnárníci</a:t>
            </a:r>
          </a:p>
          <a:p>
            <a:endParaRPr lang="cs-CZ" sz="2800" dirty="0"/>
          </a:p>
          <a:p>
            <a:r>
              <a:rPr lang="cs-CZ" sz="2800" b="1" dirty="0"/>
              <a:t>Další subjekty</a:t>
            </a:r>
            <a:r>
              <a:rPr lang="cs-CZ" sz="2800" dirty="0"/>
              <a:t>:</a:t>
            </a:r>
          </a:p>
          <a:p>
            <a:r>
              <a:rPr lang="cs-CZ" altLang="cs-CZ" sz="2800" dirty="0"/>
              <a:t>Ministerstvo financí</a:t>
            </a:r>
          </a:p>
          <a:p>
            <a:r>
              <a:rPr lang="cs-CZ" altLang="cs-CZ" sz="2800" dirty="0"/>
              <a:t>Finanční arbitr, a další</a:t>
            </a:r>
          </a:p>
          <a:p>
            <a:endParaRPr lang="cs-CZ" altLang="cs-CZ" sz="2800" dirty="0"/>
          </a:p>
          <a:p>
            <a:pPr marL="0" indent="0">
              <a:buNone/>
            </a:pPr>
            <a:endParaRPr lang="cs-CZ" altLang="cs-CZ" dirty="0"/>
          </a:p>
        </p:txBody>
      </p:sp>
      <p:sp>
        <p:nvSpPr>
          <p:cNvPr id="4" name="TextovéPole 3">
            <a:extLst>
              <a:ext uri="{FF2B5EF4-FFF2-40B4-BE49-F238E27FC236}">
                <a16:creationId xmlns:a16="http://schemas.microsoft.com/office/drawing/2014/main" id="{24FBD2C3-BAC8-4B22-AFF2-976C3F741DF8}"/>
              </a:ext>
            </a:extLst>
          </p:cNvPr>
          <p:cNvSpPr txBox="1"/>
          <p:nvPr/>
        </p:nvSpPr>
        <p:spPr>
          <a:xfrm>
            <a:off x="6217920" y="5485470"/>
            <a:ext cx="5394960" cy="923330"/>
          </a:xfrm>
          <a:prstGeom prst="rect">
            <a:avLst/>
          </a:prstGeom>
          <a:noFill/>
        </p:spPr>
        <p:txBody>
          <a:bodyPr wrap="square" rtlCol="0">
            <a:spAutoFit/>
          </a:bodyPr>
          <a:lstStyle/>
          <a:p>
            <a:r>
              <a:rPr lang="cs-CZ" dirty="0"/>
              <a:t>Více např. zde: https://financnigramotnost.mfcr.cz/cs/popis-financniho-trhu/struktura</a:t>
            </a:r>
          </a:p>
        </p:txBody>
      </p:sp>
      <p:pic>
        <p:nvPicPr>
          <p:cNvPr id="5" name="aNahraný zvuk">
            <a:hlinkClick r:id="" action="ppaction://media"/>
            <a:extLst>
              <a:ext uri="{FF2B5EF4-FFF2-40B4-BE49-F238E27FC236}">
                <a16:creationId xmlns:a16="http://schemas.microsoft.com/office/drawing/2014/main" id="{DDC13DAF-BB07-404C-BB20-05C781268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767080"/>
            <a:ext cx="406400" cy="406400"/>
          </a:xfrm>
          <a:prstGeom prst="rect">
            <a:avLst/>
          </a:prstGeom>
        </p:spPr>
      </p:pic>
    </p:spTree>
    <p:extLst>
      <p:ext uri="{BB962C8B-B14F-4D97-AF65-F5344CB8AC3E}">
        <p14:creationId xmlns:p14="http://schemas.microsoft.com/office/powerpoint/2010/main" val="99765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ČNB I</a:t>
            </a:r>
          </a:p>
        </p:txBody>
      </p:sp>
      <p:sp>
        <p:nvSpPr>
          <p:cNvPr id="3" name="Zástupný symbol pro obsah 2"/>
          <p:cNvSpPr>
            <a:spLocks noGrp="1"/>
          </p:cNvSpPr>
          <p:nvPr>
            <p:ph idx="1"/>
          </p:nvPr>
        </p:nvSpPr>
        <p:spPr>
          <a:xfrm>
            <a:off x="1484311" y="1618136"/>
            <a:ext cx="10018713" cy="5026504"/>
          </a:xfrm>
        </p:spPr>
        <p:txBody>
          <a:bodyPr anchor="t">
            <a:normAutofit fontScale="85000" lnSpcReduction="20000"/>
          </a:bodyPr>
          <a:lstStyle/>
          <a:p>
            <a:r>
              <a:rPr lang="cs-CZ" altLang="cs-CZ" sz="2800" dirty="0"/>
              <a:t>Není účastníkem řízení, je dohledovým orgánem</a:t>
            </a:r>
          </a:p>
          <a:p>
            <a:r>
              <a:rPr lang="cs-CZ" altLang="cs-CZ" sz="2800" dirty="0"/>
              <a:t>Centrální banka, dohledový orgán</a:t>
            </a:r>
          </a:p>
          <a:p>
            <a:r>
              <a:rPr lang="cs-CZ" altLang="cs-CZ" sz="2800" dirty="0"/>
              <a:t>Základní právní předpis: správní řád + zákon č. 6/1993 Sb., o ČNB</a:t>
            </a:r>
          </a:p>
          <a:p>
            <a:r>
              <a:rPr lang="cs-CZ" altLang="cs-CZ" sz="2800" dirty="0"/>
              <a:t>Zákon o ČNB:</a:t>
            </a:r>
          </a:p>
          <a:p>
            <a:r>
              <a:rPr lang="cs-CZ" altLang="cs-CZ" sz="2800" dirty="0"/>
              <a:t>§1 – ČNB jsou svěřeny kompetence správního úřadu v rozsahu stanoveném tímto zákonem </a:t>
            </a:r>
          </a:p>
          <a:p>
            <a:r>
              <a:rPr lang="cs-CZ" altLang="cs-CZ" sz="2800" dirty="0"/>
              <a:t>§ 44 – přehled dohlížených subjektů</a:t>
            </a:r>
          </a:p>
          <a:p>
            <a:r>
              <a:rPr lang="cs-CZ" altLang="cs-CZ" sz="2800" dirty="0"/>
              <a:t>§ 44a – přehled dohlížených činností</a:t>
            </a:r>
          </a:p>
          <a:p>
            <a:r>
              <a:rPr lang="cs-CZ" altLang="cs-CZ" sz="2800" dirty="0"/>
              <a:t>§ 46c – 46f – speciální ustanovení o správním řízení</a:t>
            </a:r>
          </a:p>
          <a:p>
            <a:r>
              <a:rPr lang="cs-CZ" altLang="cs-CZ" sz="2800" dirty="0"/>
              <a:t>Příjmy ze správních poplatků jsou příjem ČNB</a:t>
            </a:r>
          </a:p>
          <a:p>
            <a:r>
              <a:rPr lang="cs-CZ" altLang="cs-CZ" sz="2800" dirty="0"/>
              <a:t>Příjem z pokut je příjmem státního rozpočtu</a:t>
            </a:r>
          </a:p>
          <a:p>
            <a:pPr marL="0" indent="0">
              <a:buNone/>
            </a:pPr>
            <a:endParaRPr lang="cs-CZ" altLang="cs-CZ" sz="2800" dirty="0"/>
          </a:p>
        </p:txBody>
      </p:sp>
      <p:pic>
        <p:nvPicPr>
          <p:cNvPr id="4" name="aNahraný zvuk">
            <a:hlinkClick r:id="" action="ppaction://media"/>
            <a:extLst>
              <a:ext uri="{FF2B5EF4-FFF2-40B4-BE49-F238E27FC236}">
                <a16:creationId xmlns:a16="http://schemas.microsoft.com/office/drawing/2014/main" id="{F3391362-8A75-4457-9551-CC0042046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9824" y="830468"/>
            <a:ext cx="406400" cy="406400"/>
          </a:xfrm>
          <a:prstGeom prst="rect">
            <a:avLst/>
          </a:prstGeom>
        </p:spPr>
      </p:pic>
    </p:spTree>
    <p:extLst>
      <p:ext uri="{BB962C8B-B14F-4D97-AF65-F5344CB8AC3E}">
        <p14:creationId xmlns:p14="http://schemas.microsoft.com/office/powerpoint/2010/main" val="85427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ČNB II</a:t>
            </a:r>
          </a:p>
        </p:txBody>
      </p:sp>
      <p:sp>
        <p:nvSpPr>
          <p:cNvPr id="3" name="Zástupný symbol pro obsah 2"/>
          <p:cNvSpPr>
            <a:spLocks noGrp="1"/>
          </p:cNvSpPr>
          <p:nvPr>
            <p:ph idx="1"/>
          </p:nvPr>
        </p:nvSpPr>
        <p:spPr>
          <a:xfrm>
            <a:off x="1484311" y="1618136"/>
            <a:ext cx="10018713" cy="5026504"/>
          </a:xfrm>
        </p:spPr>
        <p:txBody>
          <a:bodyPr anchor="t">
            <a:normAutofit fontScale="92500"/>
          </a:bodyPr>
          <a:lstStyle/>
          <a:p>
            <a:r>
              <a:rPr lang="cs-CZ" altLang="cs-CZ" sz="2800" dirty="0"/>
              <a:t>Speciální zákony vztahující se na vybrané subjekty finančního trhu:</a:t>
            </a:r>
          </a:p>
          <a:p>
            <a:r>
              <a:rPr lang="cs-CZ" altLang="cs-CZ" sz="2800" dirty="0"/>
              <a:t>Zákon č. 15/1998 Sb., o dohledu v oblasti kapitálového trhu</a:t>
            </a:r>
          </a:p>
          <a:p>
            <a:r>
              <a:rPr lang="cs-CZ" dirty="0"/>
              <a:t>Tento zákon upravuje působnost a pravomoci České národní banky při výkonu dohledu nad kapitálovým trhem a stanoví některá práva a povinnosti subjektů, které na tomto trhu působí.</a:t>
            </a:r>
            <a:endParaRPr lang="cs-CZ" altLang="cs-CZ" sz="2800" dirty="0"/>
          </a:p>
          <a:p>
            <a:r>
              <a:rPr lang="cs-CZ" altLang="cs-CZ" sz="2800" dirty="0"/>
              <a:t>Zákon č. 256/2004 Sb., o podnikání na kapitálovém trhu</a:t>
            </a:r>
          </a:p>
          <a:p>
            <a:r>
              <a:rPr lang="cs-CZ" altLang="cs-CZ" sz="2800" dirty="0"/>
              <a:t>Zejm. § 135-192</a:t>
            </a:r>
          </a:p>
          <a:p>
            <a:r>
              <a:rPr lang="cs-CZ" altLang="cs-CZ" sz="2800" dirty="0"/>
              <a:t>Dohled, opatření k nápravě, správní trestání</a:t>
            </a:r>
          </a:p>
          <a:p>
            <a:r>
              <a:rPr lang="cs-CZ" altLang="cs-CZ" sz="2800" dirty="0"/>
              <a:t>Zákon č. 21/1992 Sb., o bankách</a:t>
            </a:r>
          </a:p>
          <a:p>
            <a:r>
              <a:rPr lang="cs-CZ" altLang="cs-CZ" sz="2800" dirty="0"/>
              <a:t>Zejm. § 25-25e, 26c – 35a, 36a – 36j</a:t>
            </a:r>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1834A7FA-DD83-4027-BA42-6DD08B69D8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3024" y="2280920"/>
            <a:ext cx="406400" cy="406400"/>
          </a:xfrm>
          <a:prstGeom prst="rect">
            <a:avLst/>
          </a:prstGeom>
        </p:spPr>
      </p:pic>
      <p:pic>
        <p:nvPicPr>
          <p:cNvPr id="5" name="bNahraný zvuk">
            <a:hlinkClick r:id="" action="ppaction://media"/>
            <a:extLst>
              <a:ext uri="{FF2B5EF4-FFF2-40B4-BE49-F238E27FC236}">
                <a16:creationId xmlns:a16="http://schemas.microsoft.com/office/drawing/2014/main" id="{0731E210-720A-4591-9A36-E73385CFA66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3024" y="3943428"/>
            <a:ext cx="406400" cy="406400"/>
          </a:xfrm>
          <a:prstGeom prst="rect">
            <a:avLst/>
          </a:prstGeom>
        </p:spPr>
      </p:pic>
    </p:spTree>
    <p:extLst>
      <p:ext uri="{BB962C8B-B14F-4D97-AF65-F5344CB8AC3E}">
        <p14:creationId xmlns:p14="http://schemas.microsoft.com/office/powerpoint/2010/main" val="301038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Banky I</a:t>
            </a:r>
          </a:p>
        </p:txBody>
      </p:sp>
      <p:sp>
        <p:nvSpPr>
          <p:cNvPr id="3" name="Zástupný symbol pro obsah 2"/>
          <p:cNvSpPr>
            <a:spLocks noGrp="1"/>
          </p:cNvSpPr>
          <p:nvPr>
            <p:ph idx="1"/>
          </p:nvPr>
        </p:nvSpPr>
        <p:spPr>
          <a:xfrm>
            <a:off x="1484311" y="1618136"/>
            <a:ext cx="10018713" cy="5026504"/>
          </a:xfrm>
        </p:spPr>
        <p:txBody>
          <a:bodyPr anchor="t">
            <a:normAutofit fontScale="92500" lnSpcReduction="10000"/>
          </a:bodyPr>
          <a:lstStyle/>
          <a:p>
            <a:r>
              <a:rPr lang="cs-CZ" altLang="cs-CZ" sz="2800" dirty="0"/>
              <a:t>Základní právní úprava v zákoně č. 21/1992 Sb., o bankách</a:t>
            </a:r>
          </a:p>
          <a:p>
            <a:r>
              <a:rPr lang="cs-CZ" altLang="cs-CZ" sz="2800" dirty="0"/>
              <a:t>Upravuje vybrané vztahy související se vznikem, podnikáním a zánikem bank se sídlem na území České republiky, včetně jejich působení mimo území České republiky, a dále některé vztahy související s působením zahraničních bank na území České republiky</a:t>
            </a:r>
          </a:p>
          <a:p>
            <a:r>
              <a:rPr lang="cs-CZ" altLang="cs-CZ" sz="2800" dirty="0"/>
              <a:t>§ 4-7b problematika licence</a:t>
            </a:r>
          </a:p>
          <a:p>
            <a:r>
              <a:rPr lang="cs-CZ" altLang="cs-CZ" sz="2800" dirty="0"/>
              <a:t>Žádosti o licence přijímá ČNB, která o nich rozhoduje</a:t>
            </a:r>
          </a:p>
          <a:p>
            <a:r>
              <a:rPr lang="cs-CZ" altLang="cs-CZ" sz="2800" dirty="0"/>
              <a:t>Požadavky na kapitál, odborná způsobilost, technické a organizační předpoklady, obchodní plán, atd.</a:t>
            </a:r>
          </a:p>
          <a:p>
            <a:r>
              <a:rPr lang="cs-CZ" altLang="cs-CZ" sz="2800" dirty="0"/>
              <a:t>https://www.cnb.cz/cs/dohled-financni-trh/vykon-dohledu/povolovaci-a-schvalovaci-rizeni/povolovaci-a-schvalovaci-rizeni-banky/</a:t>
            </a:r>
          </a:p>
          <a:p>
            <a:endParaRPr lang="cs-CZ" sz="2800" dirty="0"/>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2F2F009D-C4FC-4B25-B9B2-D16977147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7584" y="1089548"/>
            <a:ext cx="406400" cy="406400"/>
          </a:xfrm>
          <a:prstGeom prst="rect">
            <a:avLst/>
          </a:prstGeom>
        </p:spPr>
      </p:pic>
    </p:spTree>
    <p:extLst>
      <p:ext uri="{BB962C8B-B14F-4D97-AF65-F5344CB8AC3E}">
        <p14:creationId xmlns:p14="http://schemas.microsoft.com/office/powerpoint/2010/main" val="3603041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Banky II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sz="2800" dirty="0"/>
              <a:t>§ 25-25e dohled a mlčenlivost</a:t>
            </a:r>
          </a:p>
          <a:p>
            <a:r>
              <a:rPr lang="cs-CZ" dirty="0"/>
              <a:t>Činnost bank včetně jejich poboček působících na území cizího státu podléhá bankovnímu dohledu vykonávanému ČNB, včetně kontrol na místě. Činnost poboček zahraničních bank podléhá dohledu vykonávanému orgánem dohledu země sídla zahraniční banky + částečně bankovnímu dohledu vykonávanému Českou národní bankou</a:t>
            </a:r>
          </a:p>
          <a:p>
            <a:r>
              <a:rPr lang="cs-CZ" dirty="0"/>
              <a:t>Všechny osoby provádějící bankovní dohled jsou povinny zachovávat mlčenlivost o všech údajích získaných v souvislosti s výkonem svého povolání, zaměstnání nebo funkce</a:t>
            </a:r>
            <a:endParaRPr lang="cs-CZ" sz="2800" dirty="0"/>
          </a:p>
          <a:p>
            <a:endParaRPr lang="cs-CZ" altLang="cs-CZ" sz="2800" dirty="0"/>
          </a:p>
          <a:p>
            <a:endParaRPr lang="cs-CZ" altLang="cs-CZ" sz="2800"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3512F8AD-0EDA-40A3-868C-95640F405A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16640" y="866028"/>
            <a:ext cx="406400" cy="406400"/>
          </a:xfrm>
          <a:prstGeom prst="rect">
            <a:avLst/>
          </a:prstGeom>
        </p:spPr>
      </p:pic>
      <p:pic>
        <p:nvPicPr>
          <p:cNvPr id="5" name="aNahraný zvuk">
            <a:hlinkClick r:id="" action="ppaction://media"/>
            <a:extLst>
              <a:ext uri="{FF2B5EF4-FFF2-40B4-BE49-F238E27FC236}">
                <a16:creationId xmlns:a16="http://schemas.microsoft.com/office/drawing/2014/main" id="{CF03162E-EF5E-4FF0-8164-41A756FDD31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16640" y="2034964"/>
            <a:ext cx="406400" cy="406400"/>
          </a:xfrm>
          <a:prstGeom prst="rect">
            <a:avLst/>
          </a:prstGeom>
        </p:spPr>
      </p:pic>
      <p:pic>
        <p:nvPicPr>
          <p:cNvPr id="6" name="cNahraný zvuk">
            <a:hlinkClick r:id="" action="ppaction://media"/>
            <a:extLst>
              <a:ext uri="{FF2B5EF4-FFF2-40B4-BE49-F238E27FC236}">
                <a16:creationId xmlns:a16="http://schemas.microsoft.com/office/drawing/2014/main" id="{27E73194-2121-4E74-A66D-6C93C5922FA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267440" y="3632200"/>
            <a:ext cx="406400" cy="406400"/>
          </a:xfrm>
          <a:prstGeom prst="rect">
            <a:avLst/>
          </a:prstGeom>
        </p:spPr>
      </p:pic>
      <p:pic>
        <p:nvPicPr>
          <p:cNvPr id="7" name="dNahraný zvuk">
            <a:hlinkClick r:id="" action="ppaction://media"/>
            <a:extLst>
              <a:ext uri="{FF2B5EF4-FFF2-40B4-BE49-F238E27FC236}">
                <a16:creationId xmlns:a16="http://schemas.microsoft.com/office/drawing/2014/main" id="{C47F219F-A803-4649-8CD2-B0E4ADE98FA7}"/>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267440" y="4801136"/>
            <a:ext cx="406400" cy="406400"/>
          </a:xfrm>
          <a:prstGeom prst="rect">
            <a:avLst/>
          </a:prstGeom>
        </p:spPr>
      </p:pic>
    </p:spTree>
    <p:extLst>
      <p:ext uri="{BB962C8B-B14F-4D97-AF65-F5344CB8AC3E}">
        <p14:creationId xmlns:p14="http://schemas.microsoft.com/office/powerpoint/2010/main" val="220753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9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99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4776"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1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449200"/>
            <a:ext cx="10018713" cy="1168936"/>
          </a:xfrm>
        </p:spPr>
        <p:txBody>
          <a:bodyPr/>
          <a:lstStyle/>
          <a:p>
            <a:pPr algn="l"/>
            <a:r>
              <a:rPr lang="cs-CZ" b="1" dirty="0"/>
              <a:t>Banky III</a:t>
            </a:r>
          </a:p>
        </p:txBody>
      </p:sp>
      <p:sp>
        <p:nvSpPr>
          <p:cNvPr id="3" name="Zástupný symbol pro obsah 2"/>
          <p:cNvSpPr>
            <a:spLocks noGrp="1"/>
          </p:cNvSpPr>
          <p:nvPr>
            <p:ph idx="1"/>
          </p:nvPr>
        </p:nvSpPr>
        <p:spPr>
          <a:xfrm>
            <a:off x="1484311" y="1618136"/>
            <a:ext cx="10018713" cy="5026504"/>
          </a:xfrm>
        </p:spPr>
        <p:txBody>
          <a:bodyPr anchor="t">
            <a:normAutofit/>
          </a:bodyPr>
          <a:lstStyle/>
          <a:p>
            <a:r>
              <a:rPr lang="cs-CZ" sz="2800" dirty="0"/>
              <a:t>§ 26-26bb opatření k nápravě</a:t>
            </a:r>
          </a:p>
          <a:p>
            <a:r>
              <a:rPr lang="cs-CZ" dirty="0"/>
              <a:t>ČNB může uložit bankám v případě zjištění porušení právních předpisů uložit opatření k nápravě; ta mohou spočívat např. v uložení, aby banka:</a:t>
            </a:r>
          </a:p>
          <a:p>
            <a:r>
              <a:rPr lang="cs-CZ" dirty="0"/>
              <a:t>udržovala kapitál nad minimální úrovní požadavků na kapitál</a:t>
            </a:r>
          </a:p>
          <a:p>
            <a:r>
              <a:rPr lang="cs-CZ" dirty="0"/>
              <a:t> zlepšila uspořádání, strategie, postupy a jiné mechanismy</a:t>
            </a:r>
          </a:p>
          <a:p>
            <a:r>
              <a:rPr lang="cs-CZ" dirty="0"/>
              <a:t>předložila plán na obnovení souladu s požadavky právních předpisů</a:t>
            </a:r>
          </a:p>
          <a:p>
            <a:r>
              <a:rPr lang="cs-CZ" dirty="0"/>
              <a:t>omezila, ukončila nebo neprováděla některé obchody, operace nebo činnosti, které znamenají nadměrné riziko pro banku</a:t>
            </a:r>
          </a:p>
          <a:p>
            <a:r>
              <a:rPr lang="cs-CZ" dirty="0"/>
              <a:t> snížila rizika spojená s jejími činnostmi, produkty nebo systémy, atd.</a:t>
            </a:r>
          </a:p>
          <a:p>
            <a:endParaRPr lang="cs-CZ" altLang="cs-CZ" dirty="0"/>
          </a:p>
          <a:p>
            <a:endParaRPr lang="cs-CZ" altLang="cs-CZ" dirty="0"/>
          </a:p>
          <a:p>
            <a:pPr marL="0" indent="0">
              <a:buNone/>
            </a:pPr>
            <a:endParaRPr lang="cs-CZ" altLang="cs-CZ" dirty="0"/>
          </a:p>
        </p:txBody>
      </p:sp>
      <p:pic>
        <p:nvPicPr>
          <p:cNvPr id="4" name="aNahraný zvuk">
            <a:hlinkClick r:id="" action="ppaction://media"/>
            <a:extLst>
              <a:ext uri="{FF2B5EF4-FFF2-40B4-BE49-F238E27FC236}">
                <a16:creationId xmlns:a16="http://schemas.microsoft.com/office/drawing/2014/main" id="{759D46B7-72CB-4EA5-BFF1-5DEDB6B62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160" y="830468"/>
            <a:ext cx="406400" cy="406400"/>
          </a:xfrm>
          <a:prstGeom prst="rect">
            <a:avLst/>
          </a:prstGeom>
        </p:spPr>
      </p:pic>
    </p:spTree>
    <p:extLst>
      <p:ext uri="{BB962C8B-B14F-4D97-AF65-F5344CB8AC3E}">
        <p14:creationId xmlns:p14="http://schemas.microsoft.com/office/powerpoint/2010/main" val="341047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a">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Paralaxa</Template>
  <TotalTime>0</TotalTime>
  <Words>1615</Words>
  <Application>Microsoft Office PowerPoint</Application>
  <PresentationFormat>Širokoúhlá obrazovka</PresentationFormat>
  <Paragraphs>187</Paragraphs>
  <Slides>21</Slides>
  <Notes>19</Notes>
  <HiddenSlides>0</HiddenSlides>
  <MMClips>27</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21</vt:i4>
      </vt:variant>
    </vt:vector>
  </HeadingPairs>
  <TitlesOfParts>
    <vt:vector size="25" baseType="lpstr">
      <vt:lpstr>Arial</vt:lpstr>
      <vt:lpstr>Calibri</vt:lpstr>
      <vt:lpstr>Corbel</vt:lpstr>
      <vt:lpstr>Paralaxa</vt:lpstr>
      <vt:lpstr>Subjekty finančního trhu jako účastníci řízení před ČNB</vt:lpstr>
      <vt:lpstr>Účastníci řízení I - identifikace</vt:lpstr>
      <vt:lpstr>Účastníci řízení II - jednání</vt:lpstr>
      <vt:lpstr>Subjekty finančního trhu</vt:lpstr>
      <vt:lpstr>ČNB I</vt:lpstr>
      <vt:lpstr>ČNB II</vt:lpstr>
      <vt:lpstr>Banky I</vt:lpstr>
      <vt:lpstr>Banky II</vt:lpstr>
      <vt:lpstr>Banky III</vt:lpstr>
      <vt:lpstr>Družstevní záložny – „kampeličky“ </vt:lpstr>
      <vt:lpstr>Nebankovní poskytovatelé spotřebitelských úvěrů</vt:lpstr>
      <vt:lpstr>Investiční společnosti a fondy</vt:lpstr>
      <vt:lpstr>Penzijní společnosti</vt:lpstr>
      <vt:lpstr>Obchodníci s cennými papíry a jejich investiční zprostředkovatelé a vázaní zástupci I </vt:lpstr>
      <vt:lpstr>Obchodníci s cennými papíry a jejich investiční zprostředkovatelé a vázaní zástupci II </vt:lpstr>
      <vt:lpstr>Pojišťovny, zajišťovny a pojišťovací zprostředkovatelé I</vt:lpstr>
      <vt:lpstr>Pojišťovny, zajišťovny a pojišťovací zprostředkovatelé II</vt:lpstr>
      <vt:lpstr>Instituce platebního styku</vt:lpstr>
      <vt:lpstr>Směnárníci</vt:lpstr>
      <vt:lpstr>Audio komentář závěrem</vt:lpstr>
      <vt:lpstr>Otázky?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Mediace</dc:title>
  <dc:creator>Dita Ondráčková</dc:creator>
  <cp:lastModifiedBy>Petr Mrkývka</cp:lastModifiedBy>
  <cp:revision>266</cp:revision>
  <cp:lastPrinted>2019-10-24T05:49:31Z</cp:lastPrinted>
  <dcterms:created xsi:type="dcterms:W3CDTF">2016-10-17T17:38:14Z</dcterms:created>
  <dcterms:modified xsi:type="dcterms:W3CDTF">2021-10-03T21:12:55Z</dcterms:modified>
</cp:coreProperties>
</file>