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60" r:id="rId5"/>
    <p:sldId id="261" r:id="rId6"/>
    <p:sldId id="263" r:id="rId7"/>
    <p:sldId id="284" r:id="rId8"/>
    <p:sldId id="285" r:id="rId9"/>
    <p:sldId id="264" r:id="rId10"/>
    <p:sldId id="297" r:id="rId11"/>
    <p:sldId id="268" r:id="rId12"/>
    <p:sldId id="269" r:id="rId13"/>
    <p:sldId id="270" r:id="rId14"/>
    <p:sldId id="271" r:id="rId15"/>
    <p:sldId id="298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CE4E4"/>
    <a:srgbClr val="FFFF99"/>
    <a:srgbClr val="F96907"/>
    <a:srgbClr val="0000FF"/>
    <a:srgbClr val="FFCCCC"/>
    <a:srgbClr val="66FF99"/>
    <a:srgbClr val="FF99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E0DCD3D2-86D1-4B5E-B98E-D4273ABFE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13E30D76-4496-478A-BA2B-597AA2BB6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9B527A29-0726-4BCD-846A-56C4A6BEFF26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5125" cy="1248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31FB3996-7A95-4FC0-B6BC-713CB2192BE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656B94BF-449A-40D5-8FCE-412CE0D616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BF78DEF6-F4BE-4D51-AC9B-762592643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5B1E4479-3BC2-41B4-B356-1CAE3A42FB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6155A83E-5E11-434E-9306-9D1D36260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>
            <a:extLst>
              <a:ext uri="{FF2B5EF4-FFF2-40B4-BE49-F238E27FC236}">
                <a16:creationId xmlns:a16="http://schemas.microsoft.com/office/drawing/2014/main" id="{6EDAF2FD-AE3D-4DB3-B689-57F76A7E00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41A56D0D-B233-40B0-A8A8-014E19409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221D4CC4-6559-4A41-9AAF-C14AB001D8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9D1AED28-EC90-4337-9B5F-646E35DF3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A117AA20-6C02-4B86-A3DB-ED7DBECB70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894B395D-75B2-4602-885A-579117C70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21B67FF5-7E41-4874-A35B-0302829A8E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0841CFBA-C662-4DD4-B679-D3222173D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433396EB-A98F-4EC6-B869-CC1D1E73F8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6C24ED5A-54ED-4BF8-9530-AE6D29190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D852E830-7DFB-4A4D-ABDD-2E2EC75DC0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8192ABA0-5582-438C-8721-B6A4E184A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0CFF8796-5457-41E2-8736-AF71A6D430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26DECE2B-C6AE-47C1-9CBA-4003C5885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4F264CF1-7645-4188-BC8C-150BF73562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D71DD85D-03CC-4CBC-AA36-FB7CA0189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>
            <a:extLst>
              <a:ext uri="{FF2B5EF4-FFF2-40B4-BE49-F238E27FC236}">
                <a16:creationId xmlns:a16="http://schemas.microsoft.com/office/drawing/2014/main" id="{EFDE298D-4457-4A64-9A4F-955B2DD974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BE6E1668-D38F-4248-81A0-7991E8F9E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ADB3B33-CCEF-41DD-A726-1920F7AA064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B316F-4B8E-4553-924C-DEF5AAE4119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407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4BA79B3-7014-4D95-A6F6-0CE31F9C8F2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8B9F7-353B-4B34-96C2-9446447B9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78588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4676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6625" cy="584676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14168A9-4BFC-4057-A8FE-268FC88310F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78AD8-90D1-4BA3-A56B-00EF62619AF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991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39CB40B-2678-4DB5-A592-1530376745B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AB27D-1972-4C6F-AA16-C066FD543AE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50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1F6163-0301-499D-AACA-5A53841429E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22AE7-308C-44BE-A129-66BE8951696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1438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8B70BD-8EA6-42B8-A134-059B8CB3690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1B9A1-0C26-4986-AF47-9AAE6454AC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0980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130FCF2-15C9-4DCB-8599-081C4834185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AC1A5-5779-4B78-A210-BF0B7CC33A9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2994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CDFC2C3-5245-4A2A-8605-8AB91FAEEA8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33BAF-518C-461F-BE99-135FC91E35D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239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1540AB50-3185-4759-84AA-CFC5F39C638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B1F7F-C41D-4888-9FC7-FCB39116C8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666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6B595C-F8E7-4C72-A01C-76872F748F3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B3C31-F971-421F-94DF-D0E89A5612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431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A221C5-DB3F-4047-A3CB-FB2A0033AB2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AB734-C2FE-4A0A-AB07-5809A8893B3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5305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E9008637-17DF-4FF5-A8B3-B71069ABC4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4838" cy="113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6348126C-B0A8-4D8C-9C83-50090371CE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736EA2FB-CFFB-4817-BCCB-091CB49DD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148A7907-1891-491B-9AB3-74F160B59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2F64C195-5158-47DE-9B03-7B8AF1997C8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294DE4F-D000-4118-9E7D-6547939E80B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ur-lex.europa.eu/legal-content/CS/AUTO/?uri=celex:32006L0112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49AE56CE-F4DB-4AE0-B6AF-6F32E6B90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41438"/>
            <a:ext cx="7772400" cy="3240087"/>
          </a:xfrm>
          <a:prstGeom prst="rect">
            <a:avLst/>
          </a:prstGeom>
          <a:solidFill>
            <a:srgbClr val="E5F64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 dirty="0">
                <a:solidFill>
                  <a:srgbClr val="CC0000"/>
                </a:solidFill>
              </a:rPr>
              <a:t>Harmonizace nepřímých daní v EU</a:t>
            </a:r>
            <a:br>
              <a:rPr lang="cs-CZ" altLang="cs-CZ" sz="4400" b="1" dirty="0">
                <a:solidFill>
                  <a:srgbClr val="CC0000"/>
                </a:solidFill>
              </a:rPr>
            </a:br>
            <a:r>
              <a:rPr lang="cs-CZ" altLang="cs-CZ" sz="4400" b="1" dirty="0">
                <a:solidFill>
                  <a:srgbClr val="CC0000"/>
                </a:solidFill>
              </a:rPr>
              <a:t>2023</a:t>
            </a: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4CB74B1E-6FC4-4F68-B2A0-55E967A9D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/>
              <a:t>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7FD26F-7C0D-E4C3-3FE1-4BC4BDDAC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668" y="260648"/>
            <a:ext cx="8224838" cy="1138237"/>
          </a:xfrm>
        </p:spPr>
        <p:txBody>
          <a:bodyPr/>
          <a:lstStyle/>
          <a:p>
            <a:r>
              <a:rPr lang="cs-CZ" sz="3600" dirty="0">
                <a:highlight>
                  <a:srgbClr val="FFFF00"/>
                </a:highlight>
              </a:rPr>
              <a:t>Snížené sazby DPH: </a:t>
            </a:r>
            <a:r>
              <a:rPr lang="cs-CZ" sz="3600" dirty="0"/>
              <a:t>nově </a:t>
            </a:r>
            <a:br>
              <a:rPr lang="cs-CZ" sz="3600" dirty="0"/>
            </a:br>
            <a:r>
              <a:rPr lang="cs-CZ" sz="3600" dirty="0"/>
              <a:t>směrnice 2022/542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FD12F3-6A75-55F9-0940-F8464D378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sz="2800" dirty="0">
                <a:latin typeface="Arial" panose="020B0604020202020204" pitchFamily="34" charset="0"/>
              </a:rPr>
              <a:t>1. Základní pravidlo: 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nanejvýš </a:t>
            </a:r>
            <a:r>
              <a:rPr lang="cs-CZ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dvě snížené sazby.</a:t>
            </a:r>
          </a:p>
          <a:p>
            <a:pPr algn="l"/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 Nesmí být nižší než </a:t>
            </a:r>
            <a:r>
              <a:rPr lang="cs-CZ" sz="2800" b="1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5 %, 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 uplatňují se pouze u vybraného zboží a služeb (v příloze III směrnice), a to max. u 24 položek.</a:t>
            </a:r>
          </a:p>
          <a:p>
            <a:pPr algn="l"/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 Kromě dvou snížených sazeb mohou členské státy uplatňovat sníženou sazbu, která je </a:t>
            </a:r>
            <a:r>
              <a:rPr lang="cs-CZ" sz="2800" b="1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nižší než 5 %, a osvobození od daně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(nulová sazba), a to na zboží a služby zahrnuté nejvýše v sedmi z bodů přílohy III.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3634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>
            <a:extLst>
              <a:ext uri="{FF2B5EF4-FFF2-40B4-BE49-F238E27FC236}">
                <a16:creationId xmlns:a16="http://schemas.microsoft.com/office/drawing/2014/main" id="{1B63BBC8-6EE0-4AD2-B7FF-7F83749D7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94DE8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Zvláštní spotřební daně (akcízy)</a:t>
            </a: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358F2C8-5F0D-4934-93D8-A4DA88D39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352925"/>
          </a:xfrm>
          <a:prstGeom prst="rect">
            <a:avLst/>
          </a:prstGeom>
          <a:solidFill>
            <a:srgbClr val="C5FBC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dirty="0"/>
              <a:t>především fiskální funkce + regulace spotřeby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dirty="0"/>
              <a:t>tabák, alkohol, energie (dříve jen tzv. minerální oleje)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dirty="0"/>
              <a:t>1992: horizontální směrnice (obecná část)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dirty="0"/>
              <a:t>platí se v místě spotřeby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dirty="0"/>
              <a:t>obchodní přeprava: refundace jako u DPH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dirty="0"/>
              <a:t>osobní spotřeba: množství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>
            <a:extLst>
              <a:ext uri="{FF2B5EF4-FFF2-40B4-BE49-F238E27FC236}">
                <a16:creationId xmlns:a16="http://schemas.microsoft.com/office/drawing/2014/main" id="{92951366-B3F4-4E1C-95ED-F66D09DFD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94DE8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Alkoholické nápoje</a:t>
            </a: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16006FE5-211C-42D6-A63E-E48C6707E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679950"/>
          </a:xfrm>
          <a:prstGeom prst="rect">
            <a:avLst/>
          </a:prstGeom>
          <a:solidFill>
            <a:srgbClr val="C5FBC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38188" indent="-2809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pivo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podle stupně alkoholu na hl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zvýhodnění malých pivovarů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víno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tiché a šumivé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nulová sazba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meziprodukty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líh, lihoviny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omáčky, denaturovaný líh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>
            <a:extLst>
              <a:ext uri="{FF2B5EF4-FFF2-40B4-BE49-F238E27FC236}">
                <a16:creationId xmlns:a16="http://schemas.microsoft.com/office/drawing/2014/main" id="{B87D16AA-AC01-4657-A19D-72C57115A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94DE8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Tabákové výrobky, </a:t>
            </a:r>
            <a:r>
              <a:rPr lang="cs-CZ" altLang="cs-CZ" sz="4400">
                <a:solidFill>
                  <a:srgbClr val="CC0000"/>
                </a:solidFill>
              </a:rPr>
              <a:t>energie</a:t>
            </a: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E8040488-6B3F-4A7C-A75C-C634DC448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679950"/>
          </a:xfrm>
          <a:prstGeom prst="rect">
            <a:avLst/>
          </a:prstGeom>
          <a:solidFill>
            <a:srgbClr val="C5FBC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cigarety, doutníky, tabák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cigarety: daň se vypočítává z celkové ceny (zpětně!)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spotřební daň nejméně 60% maloobchodní ceny nejprodávanější kategorie</a:t>
            </a:r>
          </a:p>
          <a:p>
            <a:pPr eaLnBrk="1" hangingPunct="1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rgbClr val="CC0000"/>
                </a:solidFill>
              </a:rPr>
              <a:t>elektřina</a:t>
            </a:r>
          </a:p>
          <a:p>
            <a:pPr eaLnBrk="1" hangingPunct="1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rgbClr val="CC0000"/>
                </a:solidFill>
              </a:rPr>
              <a:t>minerální oleje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>
            <a:extLst>
              <a:ext uri="{FF2B5EF4-FFF2-40B4-BE49-F238E27FC236}">
                <a16:creationId xmlns:a16="http://schemas.microsoft.com/office/drawing/2014/main" id="{7D8DE6F5-30E9-4944-8384-D896D855F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33375"/>
            <a:ext cx="8229600" cy="849313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Spotřební daně – základní údaje</a:t>
            </a:r>
          </a:p>
        </p:txBody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8C30B82F-5A87-488E-840F-A70BBCB8E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414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povaha – stimulace spotřeby, fiskální funkce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tabák, alkohol, energetické produkty + elektřina</a:t>
            </a:r>
            <a:br>
              <a:rPr lang="cs-CZ" altLang="cs-CZ">
                <a:solidFill>
                  <a:srgbClr val="000000"/>
                </a:solidFill>
              </a:rPr>
            </a:br>
            <a:endParaRPr lang="cs-CZ" altLang="cs-CZ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tabák: již 70. léta, ostatní až 90. léta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90. léta: </a:t>
            </a:r>
            <a:r>
              <a:rPr lang="cs-CZ" altLang="cs-CZ" b="1" i="1">
                <a:solidFill>
                  <a:srgbClr val="CC0000"/>
                </a:solidFill>
              </a:rPr>
              <a:t>směrnice  92/12 - horizontální  </a:t>
            </a:r>
            <a:r>
              <a:rPr lang="cs-CZ" altLang="cs-CZ" b="1">
                <a:solidFill>
                  <a:srgbClr val="000000"/>
                </a:solidFill>
              </a:rPr>
              <a:t>(obecná část spotřebních daní)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struktura daně, výroba, pohyb a skladování zboží, osvobození, ne sazby</a:t>
            </a:r>
            <a:br>
              <a:rPr lang="cs-CZ" altLang="cs-CZ">
                <a:solidFill>
                  <a:srgbClr val="000000"/>
                </a:solidFill>
              </a:rPr>
            </a:br>
            <a:endParaRPr lang="cs-CZ" altLang="cs-CZ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b="1">
                <a:solidFill>
                  <a:srgbClr val="000000"/>
                </a:solidFill>
              </a:rPr>
              <a:t>obecně: platí se </a:t>
            </a:r>
            <a:r>
              <a:rPr lang="cs-CZ" altLang="cs-CZ" b="1" i="1">
                <a:solidFill>
                  <a:srgbClr val="CC0000"/>
                </a:solidFill>
              </a:rPr>
              <a:t>v místě spotřeby, </a:t>
            </a:r>
            <a:r>
              <a:rPr lang="cs-CZ" altLang="cs-CZ">
                <a:solidFill>
                  <a:srgbClr val="000000"/>
                </a:solidFill>
              </a:rPr>
              <a:t>proto: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- oddělení vzniku daňové povinnosti a povinnosti zaplatit spotřební daň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- osvobozeno: </a:t>
            </a:r>
            <a:r>
              <a:rPr lang="cs-CZ" altLang="cs-CZ" sz="1600">
                <a:solidFill>
                  <a:srgbClr val="000000"/>
                </a:solidFill>
              </a:rPr>
              <a:t>přirozené ztráty během přepravy (odpaření, nevyčerpatelné zbytky)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b="1" i="1">
                <a:solidFill>
                  <a:srgbClr val="000000"/>
                </a:solidFill>
              </a:rPr>
              <a:t>- osobní dovoz: spotřební daň se nevybírá ve státě spotřeby, ale </a:t>
            </a:r>
            <a:r>
              <a:rPr lang="cs-CZ" altLang="cs-CZ" b="1" i="1">
                <a:solidFill>
                  <a:srgbClr val="CC0000"/>
                </a:solidFill>
              </a:rPr>
              <a:t>původu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- co je osobní spotřeba: množství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- obchodní přeprava: spotřební daň se vrací (jako DPH)</a:t>
            </a:r>
          </a:p>
          <a:p>
            <a:pPr marL="339725"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endParaRPr lang="cs-CZ" altLang="cs-CZ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FF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FF"/>
                </a:solidFill>
              </a:rPr>
              <a:t>ekologické daně: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původně minerální oleje - od 2003 i energetické produkty a elektřina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lze uvalit i další ekologické daně</a:t>
            </a:r>
            <a:br>
              <a:rPr lang="cs-CZ" altLang="cs-CZ">
                <a:solidFill>
                  <a:srgbClr val="000000"/>
                </a:solidFill>
              </a:rPr>
            </a:br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98DDC5-BB9F-82C3-387F-9DCA71833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561A3E-636F-8936-2F40-B7819F162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               Dále: jen pro informaci</a:t>
            </a:r>
          </a:p>
        </p:txBody>
      </p:sp>
    </p:spTree>
    <p:extLst>
      <p:ext uri="{BB962C8B-B14F-4D97-AF65-F5344CB8AC3E}">
        <p14:creationId xmlns:p14="http://schemas.microsoft.com/office/powerpoint/2010/main" val="3009575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620688"/>
            <a:ext cx="6858000" cy="3024336"/>
          </a:xfrm>
          <a:solidFill>
            <a:srgbClr val="66CCFF"/>
          </a:solidFill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Nepřímé daně v právu EU – poslední vývoj</a:t>
            </a:r>
            <a:br>
              <a:rPr lang="cs-CZ" sz="33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3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3300" b="1" dirty="0">
                <a:latin typeface="Arial" panose="020B0604020202020204" pitchFamily="34" charset="0"/>
                <a:cs typeface="Arial" panose="020B0604020202020204" pitchFamily="34" charset="0"/>
              </a:rPr>
              <a:t>Současná reforma </a:t>
            </a:r>
            <a:r>
              <a:rPr lang="cs-CZ" sz="33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DPH</a:t>
            </a:r>
            <a:r>
              <a:rPr lang="cs-CZ" sz="33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 obchodu mezi členskými státy)</a:t>
            </a:r>
            <a:br>
              <a:rPr lang="cs-CZ" sz="33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3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5007" y="3356992"/>
            <a:ext cx="6858000" cy="3024336"/>
          </a:xfrm>
          <a:solidFill>
            <a:srgbClr val="0033CC"/>
          </a:solidFill>
        </p:spPr>
        <p:txBody>
          <a:bodyPr>
            <a:normAutofit/>
          </a:bodyPr>
          <a:lstStyle/>
          <a:p>
            <a:endParaRPr lang="cs-CZ" sz="900" dirty="0"/>
          </a:p>
          <a:p>
            <a:endParaRPr lang="cs-CZ" sz="900" dirty="0"/>
          </a:p>
          <a:p>
            <a:endParaRPr lang="cs-CZ" sz="900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12ED7F48-1D0D-4E02-A4C4-EB0C61359787}"/>
              </a:ext>
            </a:extLst>
          </p:cNvPr>
          <p:cNvSpPr/>
          <p:nvPr/>
        </p:nvSpPr>
        <p:spPr bwMode="auto">
          <a:xfrm>
            <a:off x="1547664" y="4509120"/>
            <a:ext cx="2232246" cy="1584176"/>
          </a:xfrm>
          <a:prstGeom prst="round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pl-PL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B</a:t>
            </a: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pl-PL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stát</a:t>
            </a:r>
            <a:r>
              <a:rPr kumimoji="0" lang="pl-PL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 </a:t>
            </a:r>
            <a:r>
              <a:rPr kumimoji="0" lang="pl-PL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určení</a:t>
            </a:r>
            <a:r>
              <a:rPr kumimoji="0" lang="pl-PL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 </a:t>
            </a:r>
            <a:r>
              <a:rPr kumimoji="0" lang="pl-PL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zboží</a:t>
            </a:r>
            <a:endParaRPr kumimoji="0" lang="pl-PL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WenQuanYi Micro Hei" charset="0"/>
            </a:endParaRP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A9F9F60C-100C-41AD-8F70-8179FDB32576}"/>
              </a:ext>
            </a:extLst>
          </p:cNvPr>
          <p:cNvSpPr/>
          <p:nvPr/>
        </p:nvSpPr>
        <p:spPr bwMode="auto">
          <a:xfrm>
            <a:off x="5652119" y="4581128"/>
            <a:ext cx="2232245" cy="1440160"/>
          </a:xfrm>
          <a:prstGeom prst="round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pl-PL" sz="3200" b="1" dirty="0">
                <a:solidFill>
                  <a:schemeClr val="tx1"/>
                </a:solidFill>
              </a:rPr>
              <a:t>A</a:t>
            </a: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pl-PL" sz="2800" dirty="0" err="1">
                <a:solidFill>
                  <a:schemeClr val="tx1"/>
                </a:solidFill>
              </a:rPr>
              <a:t>stát</a:t>
            </a:r>
            <a:r>
              <a:rPr lang="pl-PL" sz="2800" dirty="0">
                <a:solidFill>
                  <a:schemeClr val="tx1"/>
                </a:solidFill>
              </a:rPr>
              <a:t> </a:t>
            </a:r>
            <a:r>
              <a:rPr lang="pl-PL" sz="2800" dirty="0" err="1">
                <a:solidFill>
                  <a:schemeClr val="tx1"/>
                </a:solidFill>
              </a:rPr>
              <a:t>původu</a:t>
            </a:r>
            <a:r>
              <a:rPr lang="pl-PL" sz="2800" dirty="0">
                <a:solidFill>
                  <a:schemeClr val="tx1"/>
                </a:solidFill>
              </a:rPr>
              <a:t> </a:t>
            </a:r>
            <a:r>
              <a:rPr lang="pl-PL" sz="2800" dirty="0" err="1">
                <a:solidFill>
                  <a:schemeClr val="tx1"/>
                </a:solidFill>
              </a:rPr>
              <a:t>zboží</a:t>
            </a:r>
            <a:endParaRPr kumimoji="0" lang="pl-PL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ED41B05C-8A12-4678-BCDA-89211AF490BF}"/>
              </a:ext>
            </a:extLst>
          </p:cNvPr>
          <p:cNvSpPr/>
          <p:nvPr/>
        </p:nvSpPr>
        <p:spPr bwMode="auto">
          <a:xfrm flipH="1">
            <a:off x="3779909" y="4581128"/>
            <a:ext cx="1872210" cy="1512168"/>
          </a:xfrm>
          <a:prstGeom prst="rightArrow">
            <a:avLst/>
          </a:prstGeom>
          <a:solidFill>
            <a:srgbClr val="F9690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lang="pl-PL" dirty="0"/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pl-PL" sz="2400" dirty="0">
                <a:latin typeface="Arial Black" panose="020B0A04020102020204" pitchFamily="34" charset="0"/>
              </a:rPr>
              <a:t>z b o ž í</a:t>
            </a:r>
            <a:endParaRPr kumimoji="0" lang="pl-PL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Black" panose="020B0A0402010202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1CF9DBE4-76F8-47CA-8540-36A3DD217E81}"/>
              </a:ext>
            </a:extLst>
          </p:cNvPr>
          <p:cNvSpPr/>
          <p:nvPr/>
        </p:nvSpPr>
        <p:spPr bwMode="auto">
          <a:xfrm>
            <a:off x="3275856" y="3645024"/>
            <a:ext cx="2880320" cy="720080"/>
          </a:xfrm>
          <a:prstGeom prst="rect">
            <a:avLst/>
          </a:prstGeom>
          <a:solidFill>
            <a:srgbClr val="1CE4E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pl-PL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Kde</a:t>
            </a:r>
            <a:r>
              <a:rPr kumimoji="0" lang="pl-P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 </a:t>
            </a:r>
            <a:r>
              <a:rPr kumimoji="0" lang="pl-PL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zdanit</a:t>
            </a:r>
            <a:r>
              <a:rPr kumimoji="0" lang="pl-P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 </a:t>
            </a:r>
            <a:r>
              <a:rPr kumimoji="0" lang="pl-PL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zboží</a:t>
            </a:r>
            <a:r>
              <a:rPr kumimoji="0" lang="pl-P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8513664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620688"/>
            <a:ext cx="7886700" cy="2004088"/>
          </a:xfrm>
          <a:solidFill>
            <a:srgbClr val="FFFF66"/>
          </a:solidFill>
        </p:spPr>
        <p:txBody>
          <a:bodyPr>
            <a:noAutofit/>
          </a:bodyPr>
          <a:lstStyle/>
          <a:p>
            <a:pPr marL="270000" algn="l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Řeší se dva problémy: </a:t>
            </a:r>
            <a:b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a) nový systém zdanění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DPH v přeshraničním obchodu,</a:t>
            </a:r>
            <a:b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b) nová úprava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snížených sazeb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jako důsledek bodu a).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716687"/>
            <a:ext cx="7886700" cy="2773286"/>
          </a:xfrm>
          <a:solidFill>
            <a:srgbClr val="FFFF99"/>
          </a:solidFill>
        </p:spPr>
        <p:txBody>
          <a:bodyPr>
            <a:normAutofit fontScale="62500" lnSpcReduction="20000"/>
          </a:bodyPr>
          <a:lstStyle/>
          <a:p>
            <a:pPr marL="270000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Volný pohyb zboží vyžaduje zrušení všech překážek obchodu mezi členskými státy. </a:t>
            </a:r>
          </a:p>
          <a:p>
            <a:pPr marL="612900"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Každý členský stát má vlastní systém DPH a vlastní sazby. </a:t>
            </a:r>
          </a:p>
          <a:p>
            <a:pPr marL="612900"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Nutnost harmonizace DPH aby zdanění nebylo překážkou obchodu.</a:t>
            </a:r>
          </a:p>
          <a:p>
            <a:pPr marL="612900"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Zdanění ve </a:t>
            </a:r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státě původu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nebo ve </a:t>
            </a:r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státě určení?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70000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Unifikace nebo harmonizace sazeb nemožná.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3221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404664"/>
            <a:ext cx="7886700" cy="1008112"/>
          </a:xfrm>
          <a:solidFill>
            <a:srgbClr val="FFFF66"/>
          </a:solidFill>
        </p:spPr>
        <p:txBody>
          <a:bodyPr>
            <a:normAutofit fontScale="90000"/>
          </a:bodyPr>
          <a:lstStyle/>
          <a:p>
            <a:pPr marL="297000"/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DPH: zdanění ve státě původu nebo určení?</a:t>
            </a:r>
            <a:b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772816"/>
            <a:ext cx="7886700" cy="4320480"/>
          </a:xfrm>
          <a:solidFill>
            <a:srgbClr val="FFFF99"/>
          </a:solidFill>
        </p:spPr>
        <p:txBody>
          <a:bodyPr>
            <a:normAutofit fontScale="70000" lnSpcReduction="20000"/>
          </a:bodyPr>
          <a:lstStyle/>
          <a:p>
            <a:r>
              <a:rPr lang="cs-CZ" dirty="0"/>
              <a:t>Konečné zdanění ve státě původu znamená, že zboží nepřekračuje hranici nezdaněné</a:t>
            </a:r>
            <a:r>
              <a:rPr lang="cs-CZ" b="1" dirty="0"/>
              <a:t>. </a:t>
            </a:r>
          </a:p>
          <a:p>
            <a:pPr lvl="1"/>
            <a:r>
              <a:rPr lang="cs-CZ" dirty="0"/>
              <a:t>Výhody: </a:t>
            </a:r>
          </a:p>
          <a:p>
            <a:pPr lvl="2"/>
            <a:r>
              <a:rPr lang="cs-CZ" dirty="0"/>
              <a:t>vylučuje častou variantu podvodů – prodej nezdaněného zboží zpět v zemi původu nebo ve třetí zemi </a:t>
            </a:r>
          </a:p>
          <a:p>
            <a:pPr lvl="2"/>
            <a:r>
              <a:rPr lang="cs-CZ" dirty="0"/>
              <a:t>vylučuje diskriminaci mezi dováženým a domácím zbožím</a:t>
            </a:r>
          </a:p>
          <a:p>
            <a:pPr lvl="1"/>
            <a:r>
              <a:rPr lang="cs-CZ" dirty="0"/>
              <a:t>Nevýhoda: ovlivnění toků zboží – levné zboží ze zemí s nízkou sazbou DPH.  </a:t>
            </a:r>
          </a:p>
          <a:p>
            <a:r>
              <a:rPr lang="cs-CZ" dirty="0"/>
              <a:t>Zdanění v </a:t>
            </a:r>
            <a:r>
              <a:rPr lang="cs-CZ" b="1" i="1" dirty="0">
                <a:solidFill>
                  <a:srgbClr val="C00000"/>
                </a:solidFill>
              </a:rPr>
              <a:t>zemi dovozu (určení)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znamená, že </a:t>
            </a:r>
            <a:r>
              <a:rPr lang="cs-CZ" b="1" dirty="0"/>
              <a:t>zboží překračuje hranici nezdaněné.</a:t>
            </a:r>
          </a:p>
          <a:p>
            <a:pPr lvl="1"/>
            <a:r>
              <a:rPr lang="cs-CZ" dirty="0"/>
              <a:t>Výhoda: nezáleží na sazbě ve státě původu</a:t>
            </a:r>
          </a:p>
          <a:p>
            <a:pPr lvl="1"/>
            <a:r>
              <a:rPr lang="cs-CZ" dirty="0"/>
              <a:t>Nevýhody: </a:t>
            </a:r>
          </a:p>
          <a:p>
            <a:pPr lvl="2"/>
            <a:r>
              <a:rPr lang="cs-CZ" dirty="0"/>
              <a:t>možná (i když nedovolená) diskriminace dováženého zboží	</a:t>
            </a:r>
          </a:p>
          <a:p>
            <a:pPr lvl="2"/>
            <a:r>
              <a:rPr lang="cs-CZ" b="1" dirty="0"/>
              <a:t>nezdaněné zboží nedojde do místa určení – daňové podvody</a:t>
            </a:r>
          </a:p>
        </p:txBody>
      </p:sp>
    </p:spTree>
    <p:extLst>
      <p:ext uri="{BB962C8B-B14F-4D97-AF65-F5344CB8AC3E}">
        <p14:creationId xmlns:p14="http://schemas.microsoft.com/office/powerpoint/2010/main" val="29659305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9401" y="836712"/>
            <a:ext cx="7886700" cy="622508"/>
          </a:xfrm>
          <a:solidFill>
            <a:srgbClr val="FFFF66"/>
          </a:solidFill>
        </p:spPr>
        <p:txBody>
          <a:bodyPr>
            <a:normAutofit fontScale="90000"/>
          </a:bodyPr>
          <a:lstStyle/>
          <a:p>
            <a:pPr marL="27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Důvody pro reformu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07745"/>
            <a:ext cx="7886700" cy="3682228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endParaRPr lang="cs-CZ" dirty="0"/>
          </a:p>
          <a:p>
            <a:r>
              <a:rPr lang="cs-CZ" dirty="0"/>
              <a:t>1. Nyní: dvě daňové operace: refundace DPH  ve státě původu, uložení DPH ve státě určení – zaplatí ji konečný zákazník</a:t>
            </a:r>
          </a:p>
          <a:p>
            <a:pPr marL="0" indent="0"/>
            <a:r>
              <a:rPr lang="cs-CZ" dirty="0">
                <a:solidFill>
                  <a:srgbClr val="FF0000"/>
                </a:solidFill>
              </a:rPr>
              <a:t>Geniální řešení:  </a:t>
            </a:r>
            <a:r>
              <a:rPr lang="cs-CZ" b="1" dirty="0">
                <a:solidFill>
                  <a:srgbClr val="FF0000"/>
                </a:solidFill>
              </a:rPr>
              <a:t>jediná daňová operace pro celou transakci mezi oběma zeměmi. </a:t>
            </a:r>
          </a:p>
          <a:p>
            <a:r>
              <a:rPr lang="cs-CZ" b="1" dirty="0"/>
              <a:t>2. Zboží nesmí opouštět území země původu nezdaněné. </a:t>
            </a:r>
          </a:p>
          <a:p>
            <a:r>
              <a:rPr lang="cs-CZ" dirty="0"/>
              <a:t>3. Flexibilita ve stanovení snížených sazeb tím bude umožněna (velký zájem států).</a:t>
            </a:r>
          </a:p>
        </p:txBody>
      </p:sp>
    </p:spTree>
    <p:extLst>
      <p:ext uri="{BB962C8B-B14F-4D97-AF65-F5344CB8AC3E}">
        <p14:creationId xmlns:p14="http://schemas.microsoft.com/office/powerpoint/2010/main" val="3112506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>
            <a:extLst>
              <a:ext uri="{FF2B5EF4-FFF2-40B4-BE49-F238E27FC236}">
                <a16:creationId xmlns:a16="http://schemas.microsoft.com/office/drawing/2014/main" id="{950814FC-798D-4BC8-9070-4F0B03CB8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EFFE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Daňová diskriminace</a:t>
            </a:r>
          </a:p>
        </p:txBody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0E5FBBBB-74BE-4740-849A-42FEB6AF8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57338"/>
            <a:ext cx="8229600" cy="5040312"/>
          </a:xfrm>
          <a:prstGeom prst="rect">
            <a:avLst/>
          </a:prstGeom>
          <a:solidFill>
            <a:srgbClr val="FBFF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spcBef>
                <a:spcPts val="800"/>
              </a:spcBef>
              <a:buSzPct val="100000"/>
              <a:defRPr/>
            </a:pPr>
            <a:endParaRPr lang="cs-CZ" altLang="cs-CZ" sz="3200">
              <a:solidFill>
                <a:srgbClr val="000000"/>
              </a:solidFill>
            </a:endParaRPr>
          </a:p>
          <a:p>
            <a:pPr marL="339725" indent="-33655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3200">
                <a:solidFill>
                  <a:srgbClr val="000000"/>
                </a:solidFill>
              </a:rPr>
              <a:t>zdanění </a:t>
            </a:r>
            <a:r>
              <a:rPr lang="cs-CZ" altLang="cs-CZ" sz="3200" b="1">
                <a:solidFill>
                  <a:srgbClr val="000000"/>
                </a:solidFill>
              </a:rPr>
              <a:t>ve státě určení</a:t>
            </a:r>
            <a:r>
              <a:rPr lang="cs-CZ" altLang="cs-CZ" sz="3200">
                <a:solidFill>
                  <a:srgbClr val="000000"/>
                </a:solidFill>
              </a:rPr>
              <a:t> (akvizice)</a:t>
            </a:r>
          </a:p>
          <a:p>
            <a:pPr eaLnBrk="1" hangingPunct="1">
              <a:spcBef>
                <a:spcPts val="800"/>
              </a:spcBef>
              <a:buSzPct val="100000"/>
              <a:defRPr/>
            </a:pPr>
            <a:endParaRPr lang="cs-CZ" altLang="cs-CZ" sz="3200">
              <a:solidFill>
                <a:srgbClr val="000000"/>
              </a:solidFill>
            </a:endParaRPr>
          </a:p>
          <a:p>
            <a:pPr marL="339725" indent="-33655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3200">
                <a:solidFill>
                  <a:srgbClr val="000000"/>
                </a:solidFill>
              </a:rPr>
              <a:t>= dovážené zboží znevýhodněno daňově</a:t>
            </a:r>
          </a:p>
          <a:p>
            <a:pPr eaLnBrk="1" hangingPunct="1">
              <a:spcBef>
                <a:spcPts val="800"/>
              </a:spcBef>
              <a:buSzPct val="100000"/>
              <a:defRPr/>
            </a:pPr>
            <a:endParaRPr lang="cs-CZ" altLang="cs-CZ" sz="3200">
              <a:solidFill>
                <a:srgbClr val="000000"/>
              </a:solidFill>
            </a:endParaRPr>
          </a:p>
          <a:p>
            <a:pPr marL="339725" indent="-33655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3200">
                <a:solidFill>
                  <a:srgbClr val="000000"/>
                </a:solidFill>
              </a:rPr>
              <a:t>diskriminace </a:t>
            </a:r>
            <a:r>
              <a:rPr lang="cs-CZ" altLang="cs-CZ" sz="3200" b="1">
                <a:solidFill>
                  <a:srgbClr val="CC0000"/>
                </a:solidFill>
              </a:rPr>
              <a:t>přímá a nepřímá            </a:t>
            </a:r>
            <a:r>
              <a:rPr lang="cs-CZ" altLang="cs-CZ" sz="3200" i="1">
                <a:solidFill>
                  <a:srgbClr val="000000"/>
                </a:solidFill>
              </a:rPr>
              <a:t>(týká se většinou spotřebních daní, ne DPH)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31095"/>
            <a:ext cx="7886700" cy="539217"/>
          </a:xfrm>
          <a:solidFill>
            <a:srgbClr val="FFFF66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Schéma reformy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964156"/>
            <a:ext cx="7886700" cy="3665414"/>
          </a:xfrm>
          <a:solidFill>
            <a:srgbClr val="FFFF99"/>
          </a:solidFill>
        </p:spPr>
        <p:txBody>
          <a:bodyPr>
            <a:normAutofit fontScale="550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/>
            <a:endParaRPr lang="cs-CZ" sz="1350" dirty="0"/>
          </a:p>
          <a:p>
            <a:pPr marL="0" indent="0"/>
            <a:endParaRPr lang="cs-CZ" sz="1350" dirty="0"/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cs-CZ" sz="1350" dirty="0"/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cs-CZ" sz="1350" dirty="0"/>
              <a:t>SOURCE:  House </a:t>
            </a:r>
            <a:r>
              <a:rPr lang="cs-CZ" sz="1350" dirty="0" err="1"/>
              <a:t>of</a:t>
            </a:r>
            <a:r>
              <a:rPr lang="cs-CZ" sz="1350" dirty="0"/>
              <a:t> </a:t>
            </a:r>
            <a:r>
              <a:rPr lang="cs-CZ" sz="1350" dirty="0" err="1"/>
              <a:t>Commons</a:t>
            </a:r>
            <a:r>
              <a:rPr lang="cs-CZ" sz="1350" dirty="0"/>
              <a:t> </a:t>
            </a:r>
            <a:r>
              <a:rPr lang="cs-CZ" sz="1350" dirty="0" err="1"/>
              <a:t>Library</a:t>
            </a:r>
            <a:r>
              <a:rPr lang="cs-CZ" sz="1350" dirty="0"/>
              <a:t> (GB) -  </a:t>
            </a:r>
            <a:r>
              <a:rPr lang="cs-CZ" sz="1350" b="1" dirty="0"/>
              <a:t>BRIEFING </a:t>
            </a:r>
            <a:r>
              <a:rPr lang="cs-CZ" sz="1350" b="1" dirty="0" err="1"/>
              <a:t>PAPER</a:t>
            </a:r>
            <a:r>
              <a:rPr lang="cs-CZ" sz="1350" b="1" dirty="0"/>
              <a:t> - </a:t>
            </a:r>
            <a:r>
              <a:rPr lang="en-US" sz="1350" dirty="0"/>
              <a:t>Number 2683, 17 January 2019 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fi-FI" sz="1350" dirty="0"/>
              <a:t>VAT: European law on VAT rates</a:t>
            </a:r>
            <a:r>
              <a:rPr lang="cs-CZ" sz="1350" dirty="0"/>
              <a:t> by Antony </a:t>
            </a:r>
            <a:r>
              <a:rPr lang="cs-CZ" sz="1350" dirty="0" err="1"/>
              <a:t>Seely</a:t>
            </a:r>
            <a:r>
              <a:rPr lang="cs-CZ" sz="1350" dirty="0"/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cs-CZ" sz="1350" dirty="0">
                <a:solidFill>
                  <a:srgbClr val="0000FF"/>
                </a:solidFill>
              </a:rPr>
              <a:t>https://</a:t>
            </a:r>
            <a:r>
              <a:rPr lang="cs-CZ" sz="1350" dirty="0" err="1">
                <a:solidFill>
                  <a:srgbClr val="0000FF"/>
                </a:solidFill>
              </a:rPr>
              <a:t>researchbriefings.files.parliament.uk</a:t>
            </a:r>
            <a:r>
              <a:rPr lang="cs-CZ" sz="1350" dirty="0">
                <a:solidFill>
                  <a:srgbClr val="0000FF"/>
                </a:solidFill>
              </a:rPr>
              <a:t>/</a:t>
            </a:r>
            <a:r>
              <a:rPr lang="cs-CZ" sz="1350" dirty="0" err="1">
                <a:solidFill>
                  <a:srgbClr val="0000FF"/>
                </a:solidFill>
              </a:rPr>
              <a:t>documents</a:t>
            </a:r>
            <a:r>
              <a:rPr lang="cs-CZ" sz="1350" dirty="0">
                <a:solidFill>
                  <a:srgbClr val="0000FF"/>
                </a:solidFill>
              </a:rPr>
              <a:t>/</a:t>
            </a:r>
            <a:r>
              <a:rPr lang="cs-CZ" sz="1350" dirty="0" err="1">
                <a:solidFill>
                  <a:srgbClr val="0000FF"/>
                </a:solidFill>
              </a:rPr>
              <a:t>SN02683</a:t>
            </a:r>
            <a:r>
              <a:rPr lang="cs-CZ" sz="1350" dirty="0">
                <a:solidFill>
                  <a:srgbClr val="0000FF"/>
                </a:solidFill>
              </a:rPr>
              <a:t>/</a:t>
            </a:r>
            <a:r>
              <a:rPr lang="cs-CZ" sz="1350" dirty="0" err="1">
                <a:solidFill>
                  <a:srgbClr val="0000FF"/>
                </a:solidFill>
              </a:rPr>
              <a:t>SN02683.pdf</a:t>
            </a:r>
            <a:r>
              <a:rPr lang="cs-CZ" dirty="0">
                <a:solidFill>
                  <a:srgbClr val="0000FF"/>
                </a:solidFill>
              </a:rPr>
              <a:t>	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28650" y="1780334"/>
          <a:ext cx="7920419" cy="27957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6781">
                  <a:extLst>
                    <a:ext uri="{9D8B030D-6E8A-4147-A177-3AD203B41FA5}">
                      <a16:colId xmlns:a16="http://schemas.microsoft.com/office/drawing/2014/main" val="2466482153"/>
                    </a:ext>
                  </a:extLst>
                </a:gridCol>
                <a:gridCol w="1916781">
                  <a:extLst>
                    <a:ext uri="{9D8B030D-6E8A-4147-A177-3AD203B41FA5}">
                      <a16:colId xmlns:a16="http://schemas.microsoft.com/office/drawing/2014/main" val="3113991754"/>
                    </a:ext>
                  </a:extLst>
                </a:gridCol>
                <a:gridCol w="1957442">
                  <a:extLst>
                    <a:ext uri="{9D8B030D-6E8A-4147-A177-3AD203B41FA5}">
                      <a16:colId xmlns:a16="http://schemas.microsoft.com/office/drawing/2014/main" val="1403951048"/>
                    </a:ext>
                  </a:extLst>
                </a:gridCol>
                <a:gridCol w="2129415">
                  <a:extLst>
                    <a:ext uri="{9D8B030D-6E8A-4147-A177-3AD203B41FA5}">
                      <a16:colId xmlns:a16="http://schemas.microsoft.com/office/drawing/2014/main" val="3520447370"/>
                    </a:ext>
                  </a:extLst>
                </a:gridCol>
              </a:tblGrid>
              <a:tr h="5902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57150" marT="57150" marB="5715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Čí sazba DPH se použije?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      Kdo uhrazuje DPH?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Jsou přeshraniční dodávky nezdaněny?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443316753"/>
                  </a:ext>
                </a:extLst>
              </a:tr>
              <a:tr h="64317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 dirty="0">
                          <a:effectLst/>
                        </a:rPr>
                        <a:t>     Současná situace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>
                    <a:solidFill>
                      <a:srgbClr val="FF66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96000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 b="1" dirty="0">
                          <a:effectLst/>
                        </a:rPr>
                        <a:t>Země určení (dovozu)</a:t>
                      </a:r>
                      <a:endParaRPr lang="cs-CZ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marL="396000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 b="1" dirty="0">
                          <a:effectLst/>
                        </a:rPr>
                        <a:t>Kupující (příjemce) </a:t>
                      </a:r>
                      <a:endParaRPr lang="cs-CZ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 b="1" dirty="0">
                          <a:effectLst/>
                        </a:rPr>
                        <a:t>         Ano.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956965146"/>
                  </a:ext>
                </a:extLst>
              </a:tr>
              <a:tr h="163319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 dirty="0">
                          <a:effectLst/>
                        </a:rPr>
                        <a:t> </a:t>
                      </a:r>
                      <a:r>
                        <a:rPr lang="cs-CZ" sz="1500" dirty="0">
                          <a:solidFill>
                            <a:schemeClr val="bg1"/>
                          </a:solidFill>
                          <a:effectLst/>
                        </a:rPr>
                        <a:t>Navrhované řešení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6000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 b="1">
                          <a:effectLst/>
                        </a:rPr>
                        <a:t>Prodávající (dodavatel) </a:t>
                      </a:r>
                      <a:endParaRPr lang="cs-CZ" sz="15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396000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(kromě výjimek)</a:t>
                      </a:r>
                      <a:endParaRPr lang="cs-CZ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Ne,</a:t>
                      </a:r>
                      <a:r>
                        <a:rPr lang="cs-CZ" sz="1200" dirty="0">
                          <a:effectLst/>
                        </a:rPr>
                        <a:t> jedná se o jedinou transakci kdy DPH odvede dodavatel, ale ve prospěch kupujícího 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24629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8149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2557" y="404664"/>
            <a:ext cx="8218885" cy="1687026"/>
          </a:xfrm>
          <a:solidFill>
            <a:srgbClr val="FFFF66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Nový systém DPH pro přeshraniční transakce (projekt)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2557" y="2420888"/>
            <a:ext cx="8218885" cy="3791147"/>
          </a:xfrm>
          <a:solidFill>
            <a:srgbClr val="FFFF99"/>
          </a:solidFill>
        </p:spPr>
        <p:txBody>
          <a:bodyPr>
            <a:normAutofit fontScale="62500" lnSpcReduction="20000"/>
          </a:bodyPr>
          <a:lstStyle/>
          <a:p>
            <a:endParaRPr lang="cs-CZ" dirty="0"/>
          </a:p>
          <a:p>
            <a:r>
              <a:rPr lang="cs-CZ" dirty="0" err="1"/>
              <a:t>Characteristika</a:t>
            </a:r>
            <a:r>
              <a:rPr lang="cs-CZ" dirty="0"/>
              <a:t> nového systému: </a:t>
            </a:r>
          </a:p>
          <a:p>
            <a:pPr lvl="1"/>
            <a:r>
              <a:rPr lang="cs-CZ" dirty="0"/>
              <a:t>- není rozdíl mezi domácími a unijními transakcemi,</a:t>
            </a:r>
          </a:p>
          <a:p>
            <a:pPr lvl="1"/>
            <a:r>
              <a:rPr lang="cs-CZ" dirty="0"/>
              <a:t>- není třeba prokazovat přepravení zboží z území státu dodavatele (původu).</a:t>
            </a:r>
          </a:p>
          <a:p>
            <a:r>
              <a:rPr lang="cs-CZ" dirty="0"/>
              <a:t>1. DPH bude </a:t>
            </a:r>
            <a:r>
              <a:rPr lang="cs-CZ" b="1" dirty="0"/>
              <a:t>hrazena definitivně dodavatelem v zemi původu </a:t>
            </a:r>
            <a:r>
              <a:rPr lang="cs-CZ" dirty="0"/>
              <a:t>a nebude refundována. Zboží bude zdaněno již v okamžiku výroby a bude překračovat hranici po zdanění. </a:t>
            </a:r>
          </a:p>
          <a:p>
            <a:r>
              <a:rPr lang="cs-CZ" dirty="0"/>
              <a:t>2. DPH bude hrazená ve státě původu </a:t>
            </a:r>
            <a:r>
              <a:rPr lang="cs-CZ" b="1" dirty="0"/>
              <a:t>podle sazeb státu určení. </a:t>
            </a:r>
          </a:p>
          <a:p>
            <a:r>
              <a:rPr lang="cs-CZ" dirty="0"/>
              <a:t>3. DPH uhrazená ve státě původu bude </a:t>
            </a:r>
            <a:r>
              <a:rPr lang="cs-CZ" b="1" dirty="0"/>
              <a:t>převedena státu určení, jemuž náleží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10738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692696"/>
            <a:ext cx="7886700" cy="1199271"/>
          </a:xfrm>
          <a:solidFill>
            <a:srgbClr val="99FF99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Nový systém snížených sazeb DPH – 1 (zatím jen záměr)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976188"/>
            <a:ext cx="7886700" cy="3863828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r>
              <a:rPr lang="cs-CZ" b="1" i="1" dirty="0">
                <a:solidFill>
                  <a:srgbClr val="C00000"/>
                </a:solidFill>
              </a:rPr>
              <a:t>SOUČASNÝ STAV  (povoleny dvě snížené sazby):</a:t>
            </a:r>
          </a:p>
          <a:p>
            <a:r>
              <a:rPr lang="cs-CZ" dirty="0"/>
              <a:t>Nevyhovuje, proto obrovské množství individuálních výjimek. </a:t>
            </a:r>
          </a:p>
          <a:p>
            <a:r>
              <a:rPr lang="cs-CZ" dirty="0"/>
              <a:t>Kategorie výjimek:</a:t>
            </a:r>
          </a:p>
          <a:p>
            <a:r>
              <a:rPr lang="cs-CZ" dirty="0"/>
              <a:t>a) Dočasné výjimky pro nové členské státy.</a:t>
            </a:r>
          </a:p>
          <a:p>
            <a:r>
              <a:rPr lang="cs-CZ" dirty="0"/>
              <a:t>b) Individuální výjimky přímo udělené samotnou směrnicí o DPH (Šestá směrnice 2006/112/ES).</a:t>
            </a:r>
          </a:p>
          <a:p>
            <a:r>
              <a:rPr lang="cs-CZ" dirty="0"/>
              <a:t>c) Možnost ponechání starých výjimek z doby před přijetím směrnice (1991) (čl. 110 směrnice).</a:t>
            </a:r>
          </a:p>
          <a:p>
            <a:r>
              <a:rPr lang="cs-CZ" dirty="0"/>
              <a:t>d) Zvláštní případy (zemní plyn apod. – čl. 102).</a:t>
            </a:r>
          </a:p>
        </p:txBody>
      </p:sp>
    </p:spTree>
    <p:extLst>
      <p:ext uri="{BB962C8B-B14F-4D97-AF65-F5344CB8AC3E}">
        <p14:creationId xmlns:p14="http://schemas.microsoft.com/office/powerpoint/2010/main" val="12957897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620688"/>
            <a:ext cx="7886700" cy="1393850"/>
          </a:xfrm>
          <a:solidFill>
            <a:srgbClr val="99FF99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Nový systém snížených sazeb DPH – 2 (zatím jen záměr)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089547"/>
            <a:ext cx="7886700" cy="3750469"/>
          </a:xfrm>
          <a:solidFill>
            <a:srgbClr val="FFFF99"/>
          </a:solidFill>
        </p:spPr>
        <p:txBody>
          <a:bodyPr>
            <a:normAutofit fontScale="55000" lnSpcReduction="20000"/>
          </a:bodyPr>
          <a:lstStyle/>
          <a:p>
            <a:r>
              <a:rPr lang="cs-CZ" dirty="0"/>
              <a:t>Počátek liberalizace již v r. 2009 (směrnice 2009/47/ES)</a:t>
            </a:r>
          </a:p>
          <a:p>
            <a:r>
              <a:rPr lang="cs-CZ" b="1" i="1" dirty="0">
                <a:solidFill>
                  <a:srgbClr val="C00000"/>
                </a:solidFill>
              </a:rPr>
              <a:t>NYNĚJŠÍ REFORMA: FLEXIBILNĚJŠÍ SYSTÉM VÍCE SNÍŽENÝCH SAZEB</a:t>
            </a:r>
          </a:p>
          <a:p>
            <a:r>
              <a:rPr lang="cs-CZ" dirty="0"/>
              <a:t>Nově bez dalšího budou povoleny: </a:t>
            </a:r>
          </a:p>
          <a:p>
            <a:pPr lvl="1"/>
            <a:r>
              <a:rPr lang="cs-CZ" dirty="0"/>
              <a:t>a) dvě různé snížené sazby mezi 5% a základní sazbou;  </a:t>
            </a:r>
          </a:p>
          <a:p>
            <a:pPr lvl="1"/>
            <a:r>
              <a:rPr lang="cs-CZ" dirty="0"/>
              <a:t>b) jedna nulová sazba (= osvobození od zdanění); </a:t>
            </a:r>
          </a:p>
          <a:p>
            <a:pPr lvl="1"/>
            <a:r>
              <a:rPr lang="cs-CZ" dirty="0"/>
              <a:t>c) další snížená sazba mezi 0% a sníženými sazbami.  </a:t>
            </a:r>
          </a:p>
          <a:p>
            <a:r>
              <a:rPr lang="cs-CZ" dirty="0"/>
              <a:t>Nynější seznam položek, které mohou podléhat snížené sazbě, bude zrušen. Nový seznam bude naopak obsahovat položky, kde snížená sazba je vyloučena a musí být uplatněna jen sazba základní (alkohol, tabák, hazard apod.).</a:t>
            </a:r>
          </a:p>
          <a:p>
            <a:r>
              <a:rPr lang="cs-CZ" dirty="0"/>
              <a:t>Všechny dosavadní individuální výjimky budou zrušeny jako zbytečné.</a:t>
            </a:r>
          </a:p>
          <a:p>
            <a:pPr marL="0" indent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3321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404665"/>
            <a:ext cx="7886700" cy="936103"/>
          </a:xfrm>
          <a:solidFill>
            <a:srgbClr val="FFFF66"/>
          </a:solidFill>
        </p:spPr>
        <p:txBody>
          <a:bodyPr/>
          <a:lstStyle/>
          <a:p>
            <a:pPr algn="ctr"/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Závěry (až se reforma podaří)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968551"/>
          </a:xfrm>
          <a:solidFill>
            <a:srgbClr val="FFFF99"/>
          </a:solidFill>
        </p:spPr>
        <p:txBody>
          <a:bodyPr>
            <a:normAutofit fontScale="70000" lnSpcReduction="20000"/>
          </a:bodyPr>
          <a:lstStyle/>
          <a:p>
            <a:endParaRPr lang="cs-CZ" dirty="0"/>
          </a:p>
          <a:p>
            <a:r>
              <a:rPr lang="cs-CZ" dirty="0"/>
              <a:t>1. </a:t>
            </a:r>
            <a:r>
              <a:rPr lang="cs-CZ" b="1" dirty="0"/>
              <a:t>Nereálný princip země původu byl konečně definitivně zavržen ve prospěch země určení. </a:t>
            </a:r>
            <a:r>
              <a:rPr lang="cs-CZ" dirty="0"/>
              <a:t>Výhody:</a:t>
            </a:r>
          </a:p>
          <a:p>
            <a:pPr lvl="1"/>
            <a:r>
              <a:rPr lang="cs-CZ" dirty="0"/>
              <a:t>a) Podvody budou redukovány, protože zboží se bude pohybovat přes hranici zdaněné. </a:t>
            </a:r>
          </a:p>
          <a:p>
            <a:pPr lvl="1"/>
            <a:r>
              <a:rPr lang="cs-CZ" dirty="0"/>
              <a:t>b) Princip země určení dovoluje liberalizaci sazeb DPH v jednotlivých státech.</a:t>
            </a:r>
          </a:p>
          <a:p>
            <a:endParaRPr lang="cs-CZ" dirty="0"/>
          </a:p>
          <a:p>
            <a:r>
              <a:rPr lang="cs-CZ" dirty="0"/>
              <a:t>2. </a:t>
            </a:r>
            <a:r>
              <a:rPr lang="cs-CZ" b="1" dirty="0"/>
              <a:t>Snížené sazby: </a:t>
            </a:r>
            <a:r>
              <a:rPr lang="cs-CZ" dirty="0"/>
              <a:t>více než </a:t>
            </a:r>
            <a:r>
              <a:rPr lang="cs-CZ" b="1" dirty="0"/>
              <a:t>200 individuálních výjimek bude zrušeno a </a:t>
            </a:r>
            <a:r>
              <a:rPr lang="cs-CZ" dirty="0"/>
              <a:t>nahrazeno flexibilním systémem čtyř snížených sazeb.  </a:t>
            </a:r>
          </a:p>
          <a:p>
            <a:endParaRPr lang="cs-CZ" dirty="0"/>
          </a:p>
          <a:p>
            <a:r>
              <a:rPr lang="cs-CZ" dirty="0"/>
              <a:t>3. Reforma respektuje potřeby a zájmy členských států.</a:t>
            </a:r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ZATÍM NESCHVÁLENO – DÁLE SE JEDNÁ</a:t>
            </a:r>
          </a:p>
        </p:txBody>
      </p:sp>
    </p:spTree>
    <p:extLst>
      <p:ext uri="{BB962C8B-B14F-4D97-AF65-F5344CB8AC3E}">
        <p14:creationId xmlns:p14="http://schemas.microsoft.com/office/powerpoint/2010/main" val="2070887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>
            <a:extLst>
              <a:ext uri="{FF2B5EF4-FFF2-40B4-BE49-F238E27FC236}">
                <a16:creationId xmlns:a16="http://schemas.microsoft.com/office/drawing/2014/main" id="{8FEFC9DC-228E-4177-8F0E-103117845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EFFE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Daňová harmonizace</a:t>
            </a: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147CBEE0-2C95-41DB-969F-69F55004B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352925"/>
          </a:xfrm>
          <a:prstGeom prst="rect">
            <a:avLst/>
          </a:prstGeom>
          <a:solidFill>
            <a:srgbClr val="FBFF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daňová různost = </a:t>
            </a:r>
            <a:r>
              <a:rPr lang="cs-CZ" altLang="cs-CZ" sz="2800" b="1">
                <a:solidFill>
                  <a:srgbClr val="CC0000"/>
                </a:solidFill>
              </a:rPr>
              <a:t>daňová konkurence </a:t>
            </a:r>
            <a:r>
              <a:rPr lang="cs-CZ" altLang="cs-CZ" sz="2800"/>
              <a:t>(přímé daně)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řešení: daňová koordinace (soft law), </a:t>
            </a:r>
            <a:r>
              <a:rPr lang="cs-CZ" altLang="cs-CZ" sz="2800">
                <a:solidFill>
                  <a:srgbClr val="CC0000"/>
                </a:solidFill>
              </a:rPr>
              <a:t>daňová </a:t>
            </a:r>
            <a:r>
              <a:rPr lang="cs-CZ" altLang="cs-CZ" sz="2800" b="1">
                <a:solidFill>
                  <a:srgbClr val="CC0000"/>
                </a:solidFill>
              </a:rPr>
              <a:t>harmonizace</a:t>
            </a:r>
            <a:r>
              <a:rPr lang="cs-CZ" altLang="cs-CZ" sz="2800"/>
              <a:t> (určení daně, základ, sazby aj.)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neochota členských států: </a:t>
            </a:r>
            <a:r>
              <a:rPr lang="cs-CZ" altLang="cs-CZ" sz="2800" b="1">
                <a:solidFill>
                  <a:srgbClr val="0000FF"/>
                </a:solidFill>
              </a:rPr>
              <a:t>fiskální nezávislost absolutně nezbytná</a:t>
            </a:r>
            <a:r>
              <a:rPr lang="cs-CZ" altLang="cs-CZ" sz="2800"/>
              <a:t> pro každý stát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v cílech EU daně nezmíněny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daňová harmonizace = nutné zlo, aby fungoval vnitřní trh, zatím jen daně nepřímé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CC0000"/>
                </a:solidFill>
              </a:rPr>
              <a:t>právní základ: čl. 113 SFEU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>
            <a:extLst>
              <a:ext uri="{FF2B5EF4-FFF2-40B4-BE49-F238E27FC236}">
                <a16:creationId xmlns:a16="http://schemas.microsoft.com/office/drawing/2014/main" id="{8321DEFA-20EF-456E-AF0F-AD0B07775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EFFE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Daňová harmonizace</a:t>
            </a:r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F9A10B75-AE8B-4991-8FDD-69C4D9481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352925"/>
          </a:xfrm>
          <a:prstGeom prst="rect">
            <a:avLst/>
          </a:prstGeom>
          <a:solidFill>
            <a:srgbClr val="FBFF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metoda harmonizace: </a:t>
            </a:r>
            <a:r>
              <a:rPr lang="cs-CZ" altLang="cs-CZ" b="1" dirty="0"/>
              <a:t>směrnice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Přijímání Radou </a:t>
            </a:r>
            <a:r>
              <a:rPr lang="cs-CZ" altLang="cs-CZ" b="1" dirty="0"/>
              <a:t>jednomyslně,</a:t>
            </a:r>
            <a:r>
              <a:rPr lang="cs-CZ" altLang="cs-CZ" dirty="0"/>
              <a:t> bez spolurozhodování Evropského parlamentu</a:t>
            </a:r>
          </a:p>
          <a:p>
            <a:pPr eaLnBrk="1" hangingPunct="1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rgbClr val="CC0000"/>
                </a:solidFill>
              </a:rPr>
              <a:t>nepřímé daně:</a:t>
            </a:r>
            <a:r>
              <a:rPr lang="cs-CZ" altLang="cs-CZ" b="1" dirty="0"/>
              <a:t> </a:t>
            </a:r>
            <a:r>
              <a:rPr lang="cs-CZ" altLang="cs-CZ" b="1" dirty="0">
                <a:solidFill>
                  <a:srgbClr val="CC0000"/>
                </a:solidFill>
              </a:rPr>
              <a:t>čl. 113</a:t>
            </a:r>
            <a:r>
              <a:rPr lang="cs-CZ" altLang="cs-CZ" b="1" dirty="0"/>
              <a:t> </a:t>
            </a:r>
            <a:r>
              <a:rPr lang="cs-CZ" altLang="cs-CZ" dirty="0"/>
              <a:t>(zvláštní ustanovení) – </a:t>
            </a:r>
            <a:r>
              <a:rPr lang="cs-CZ" altLang="cs-CZ" i="1" dirty="0"/>
              <a:t>týká se fungování vnitřního trhu a soutěže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>
            <a:extLst>
              <a:ext uri="{FF2B5EF4-FFF2-40B4-BE49-F238E27FC236}">
                <a16:creationId xmlns:a16="http://schemas.microsoft.com/office/drawing/2014/main" id="{4D800941-D0DB-4575-8224-D9C046E61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EFFE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Daňová diskriminace</a:t>
            </a: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8F59CAAE-04DF-4FB2-B8E1-9F4557BFD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57338"/>
            <a:ext cx="8229600" cy="5040312"/>
          </a:xfrm>
          <a:prstGeom prst="rect">
            <a:avLst/>
          </a:prstGeom>
          <a:solidFill>
            <a:srgbClr val="FBFF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čl. 110:  </a:t>
            </a:r>
            <a:r>
              <a:rPr lang="cs-CZ" altLang="cs-CZ" i="1"/>
              <a:t>1. Členské státy </a:t>
            </a:r>
            <a:r>
              <a:rPr lang="cs-CZ" altLang="cs-CZ" i="1">
                <a:solidFill>
                  <a:srgbClr val="CC0000"/>
                </a:solidFill>
              </a:rPr>
              <a:t>nepodrobí</a:t>
            </a:r>
            <a:r>
              <a:rPr lang="cs-CZ" altLang="cs-CZ" i="1"/>
              <a:t> přímo ani nepřímo výrobky jiných členských států jakémukoli </a:t>
            </a:r>
            <a:r>
              <a:rPr lang="cs-CZ" altLang="cs-CZ" i="1">
                <a:solidFill>
                  <a:srgbClr val="CC0000"/>
                </a:solidFill>
              </a:rPr>
              <a:t>vyššímu vnitrostátnímu zdanění</a:t>
            </a:r>
            <a:r>
              <a:rPr lang="cs-CZ" altLang="cs-CZ" i="1"/>
              <a:t> než je to, jemuž jsou přímo nebo nepřímo podrobeny</a:t>
            </a:r>
            <a:r>
              <a:rPr lang="cs-CZ" altLang="cs-CZ" b="1" i="1"/>
              <a:t> </a:t>
            </a:r>
            <a:r>
              <a:rPr lang="cs-CZ" altLang="cs-CZ" b="1" i="1">
                <a:solidFill>
                  <a:srgbClr val="FF0000"/>
                </a:solidFill>
              </a:rPr>
              <a:t>podobné výrobky</a:t>
            </a:r>
            <a:r>
              <a:rPr lang="cs-CZ" altLang="cs-CZ" b="1" i="1"/>
              <a:t> domácí.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i="1"/>
              <a:t>2. Členské státy dále </a:t>
            </a:r>
            <a:r>
              <a:rPr lang="cs-CZ" altLang="cs-CZ" i="1">
                <a:solidFill>
                  <a:srgbClr val="CC0000"/>
                </a:solidFill>
              </a:rPr>
              <a:t>nepodrobí</a:t>
            </a:r>
            <a:r>
              <a:rPr lang="cs-CZ" altLang="cs-CZ" i="1"/>
              <a:t> výrobky jiných členských států </a:t>
            </a:r>
            <a:r>
              <a:rPr lang="cs-CZ" altLang="cs-CZ" i="1">
                <a:solidFill>
                  <a:srgbClr val="CC0000"/>
                </a:solidFill>
              </a:rPr>
              <a:t>vnitrostátnímu zdanění,</a:t>
            </a:r>
            <a:r>
              <a:rPr lang="cs-CZ" altLang="cs-CZ" i="1"/>
              <a:t> které by poskytovalo </a:t>
            </a:r>
            <a:r>
              <a:rPr lang="cs-CZ" altLang="cs-CZ" b="1" i="1"/>
              <a:t>nepřímou ochranu </a:t>
            </a:r>
            <a:r>
              <a:rPr lang="cs-CZ" altLang="cs-CZ" b="1" i="1">
                <a:solidFill>
                  <a:srgbClr val="FF0000"/>
                </a:solidFill>
              </a:rPr>
              <a:t>jiným výrobkům.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/>
              <a:t>Čl. 111: zákaz podpory vývozů nadměrnou refundací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>
            <a:extLst>
              <a:ext uri="{FF2B5EF4-FFF2-40B4-BE49-F238E27FC236}">
                <a16:creationId xmlns:a16="http://schemas.microsoft.com/office/drawing/2014/main" id="{882C18B0-F408-49BD-9F9E-BB58F8CF8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778098"/>
          </a:xfrm>
          <a:prstGeom prst="rect">
            <a:avLst/>
          </a:prstGeom>
          <a:solidFill>
            <a:srgbClr val="EFFE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dirty="0"/>
              <a:t>Daň z přidané hodnoty</a:t>
            </a: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5A5E6F97-14CF-4CA5-A081-A8FCBD727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96752"/>
            <a:ext cx="8229600" cy="5386610"/>
          </a:xfrm>
          <a:prstGeom prst="rect">
            <a:avLst/>
          </a:prstGeom>
          <a:solidFill>
            <a:srgbClr val="FBFF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38188" indent="-2809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bývalá daň z obratu, obecná spotřební daň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1967 zavedena v EHS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b="1" dirty="0"/>
              <a:t>„Šestá“ směrnice harmonizuje: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dodání zboží, přechod vlastnického práva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místo zdanitelného plnění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základ daně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sazby (snížená, základní, min. sazby)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osvobození od daně atd.</a:t>
            </a:r>
          </a:p>
          <a:p>
            <a:pPr marL="457200" lvl="1" indent="0" eaLnBrk="1" hangingPunct="1">
              <a:defRPr/>
            </a:pPr>
            <a:r>
              <a:rPr lang="cs-CZ" altLang="cs-CZ" sz="2400" i="1" dirty="0">
                <a:solidFill>
                  <a:srgbClr val="C00000"/>
                </a:solidFill>
              </a:rPr>
              <a:t>Sníženou sazbu možno uplatnit jen u položek obsažených v seznamu směrnice. </a:t>
            </a:r>
            <a:r>
              <a:rPr lang="cs-CZ" altLang="cs-CZ" sz="2400" dirty="0"/>
              <a:t>Četné výjimky.</a:t>
            </a:r>
            <a:endParaRPr lang="cs-CZ" sz="2400" dirty="0">
              <a:solidFill>
                <a:schemeClr val="accent2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defRPr/>
            </a:pPr>
            <a:r>
              <a:rPr lang="cs-CZ" sz="2000" u="sng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Směrnice Rady 2006/112/ES – společný systém EU daně z přidané hodnoty (DPH</a:t>
            </a:r>
            <a:r>
              <a:rPr lang="cs-CZ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r>
              <a:rPr lang="cs-CZ" sz="2000" dirty="0">
                <a:solidFill>
                  <a:schemeClr val="accent2"/>
                </a:solidFill>
              </a:rPr>
              <a:t>   ve znění změn a doplňků</a:t>
            </a:r>
          </a:p>
          <a:p>
            <a:pPr marL="457200" lvl="1" indent="0"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D0E48CFF-89AF-4A36-9A57-A5101712C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4838" cy="561975"/>
          </a:xfrm>
        </p:spPr>
        <p:txBody>
          <a:bodyPr/>
          <a:lstStyle/>
          <a:p>
            <a:r>
              <a:rPr lang="cs-CZ" altLang="cs-CZ" sz="3600"/>
              <a:t>DPH v Evropě – 1 </a:t>
            </a:r>
            <a:r>
              <a:rPr lang="cs-CZ" altLang="cs-CZ" sz="2400"/>
              <a:t>(bez dočasných výjimek)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4B4858E-E801-411C-A6D8-799823F1D7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715984"/>
              </p:ext>
            </p:extLst>
          </p:nvPr>
        </p:nvGraphicFramePr>
        <p:xfrm>
          <a:off x="1331913" y="1196975"/>
          <a:ext cx="4895851" cy="5311557"/>
        </p:xfrm>
        <a:graphic>
          <a:graphicData uri="http://schemas.openxmlformats.org/drawingml/2006/table">
            <a:tbl>
              <a:tblPr/>
              <a:tblGrid>
                <a:gridCol w="1692540">
                  <a:extLst>
                    <a:ext uri="{9D8B030D-6E8A-4147-A177-3AD203B41FA5}">
                      <a16:colId xmlns:a16="http://schemas.microsoft.com/office/drawing/2014/main" val="632586756"/>
                    </a:ext>
                  </a:extLst>
                </a:gridCol>
                <a:gridCol w="1725921">
                  <a:extLst>
                    <a:ext uri="{9D8B030D-6E8A-4147-A177-3AD203B41FA5}">
                      <a16:colId xmlns:a16="http://schemas.microsoft.com/office/drawing/2014/main" val="3610280613"/>
                    </a:ext>
                  </a:extLst>
                </a:gridCol>
                <a:gridCol w="1477390">
                  <a:extLst>
                    <a:ext uri="{9D8B030D-6E8A-4147-A177-3AD203B41FA5}">
                      <a16:colId xmlns:a16="http://schemas.microsoft.com/office/drawing/2014/main" val="3783878615"/>
                    </a:ext>
                  </a:extLst>
                </a:gridCol>
              </a:tblGrid>
              <a:tr h="29987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Stát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Standardní(%)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Snížená (%)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809441"/>
                  </a:ext>
                </a:extLst>
              </a:tr>
              <a:tr h="29987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Belgie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21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6,   12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6137142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Bulharsko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20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>
                          <a:effectLst/>
                        </a:rPr>
                        <a:t>9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8873521"/>
                  </a:ext>
                </a:extLst>
              </a:tr>
              <a:tr h="29987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Česká republika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21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10,   15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7954886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Dánsko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25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-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093226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Estonsko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20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>
                          <a:effectLst/>
                        </a:rPr>
                        <a:t>9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1243010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Finsko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24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10,   14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812576"/>
                  </a:ext>
                </a:extLst>
              </a:tr>
              <a:tr h="29987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Francie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20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 2,1,    5,5,   10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4954586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Chorvatsko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25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5,   13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74200"/>
                  </a:ext>
                </a:extLst>
              </a:tr>
              <a:tr h="29987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Irsko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23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4,8,    9,    13,5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539621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Island 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24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11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4697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Itálie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22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4, 5, 10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284797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Kypr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19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5,   9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302560"/>
                  </a:ext>
                </a:extLst>
              </a:tr>
              <a:tr h="29987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Lichtenštejnsko (nečlen)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8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2,5,     3,8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644038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Litva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21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5,   9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878509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Lotyšsko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21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5,  12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201071"/>
                  </a:ext>
                </a:extLst>
              </a:tr>
              <a:tr h="33947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Lucembursko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16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7,  13,   3   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04073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A63942E4-A3E6-4732-9BE1-A50AC4E98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4838" cy="561975"/>
          </a:xfrm>
        </p:spPr>
        <p:txBody>
          <a:bodyPr/>
          <a:lstStyle/>
          <a:p>
            <a:r>
              <a:rPr lang="cs-CZ" altLang="cs-CZ" sz="3600"/>
              <a:t>DPH v Evropě - 2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F983373-A79C-412A-9F61-61EC0E350B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1207958"/>
              </p:ext>
            </p:extLst>
          </p:nvPr>
        </p:nvGraphicFramePr>
        <p:xfrm>
          <a:off x="1331913" y="981075"/>
          <a:ext cx="4895850" cy="5615883"/>
        </p:xfrm>
        <a:graphic>
          <a:graphicData uri="http://schemas.openxmlformats.org/drawingml/2006/table">
            <a:tbl>
              <a:tblPr/>
              <a:tblGrid>
                <a:gridCol w="1657841">
                  <a:extLst>
                    <a:ext uri="{9D8B030D-6E8A-4147-A177-3AD203B41FA5}">
                      <a16:colId xmlns:a16="http://schemas.microsoft.com/office/drawing/2014/main" val="632586756"/>
                    </a:ext>
                  </a:extLst>
                </a:gridCol>
                <a:gridCol w="1744616">
                  <a:extLst>
                    <a:ext uri="{9D8B030D-6E8A-4147-A177-3AD203B41FA5}">
                      <a16:colId xmlns:a16="http://schemas.microsoft.com/office/drawing/2014/main" val="3610280613"/>
                    </a:ext>
                  </a:extLst>
                </a:gridCol>
                <a:gridCol w="1493393">
                  <a:extLst>
                    <a:ext uri="{9D8B030D-6E8A-4147-A177-3AD203B41FA5}">
                      <a16:colId xmlns:a16="http://schemas.microsoft.com/office/drawing/2014/main" val="3783878615"/>
                    </a:ext>
                  </a:extLst>
                </a:gridCol>
              </a:tblGrid>
              <a:tr h="35590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Stát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Standardní(%)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Snížená (%)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809441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Maďarsko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27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5,   18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699108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Malta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18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5,   7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801162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Německo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19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7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561217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Nizozemsko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21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9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5132008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Norsko (nečlen)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25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8,   11,11,   15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428269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Polsko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23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5,   8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596133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Portugalsko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23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6,   13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249074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Rakousko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20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10,   13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7916447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Rumunsko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19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5,   9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405679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Řecko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24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13,   6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324009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Slovensko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20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>
                          <a:effectLst/>
                        </a:rPr>
                        <a:t>10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0668923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Slovinsko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22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5,  9,5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8564236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Španělsko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21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4,   10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4167661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Švédsko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25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6,   12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171197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Švýcarsko (nečlen)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8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2,5,   3,8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373603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Velká Británie (nečlen)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20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090342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>
            <a:extLst>
              <a:ext uri="{FF2B5EF4-FFF2-40B4-BE49-F238E27FC236}">
                <a16:creationId xmlns:a16="http://schemas.microsoft.com/office/drawing/2014/main" id="{B35F9F4D-7E14-43D8-A776-EF520C1AD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EFFE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DPH v obchodu uvnitř EU</a:t>
            </a: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F654C4E0-95B8-42DE-9A7D-58A9F13D9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352925"/>
          </a:xfrm>
          <a:prstGeom prst="rect">
            <a:avLst/>
          </a:prstGeom>
          <a:solidFill>
            <a:srgbClr val="FBFF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Intrakomunitární (intraunijní) </a:t>
            </a:r>
            <a:r>
              <a:rPr lang="cs-CZ" altLang="cs-CZ" b="1"/>
              <a:t>transakce</a:t>
            </a:r>
            <a:r>
              <a:rPr lang="cs-CZ" altLang="cs-CZ"/>
              <a:t>    (= vývoz) a </a:t>
            </a:r>
            <a:r>
              <a:rPr lang="cs-CZ" altLang="cs-CZ" b="1"/>
              <a:t>akvizice</a:t>
            </a:r>
            <a:r>
              <a:rPr lang="cs-CZ" altLang="cs-CZ"/>
              <a:t> (= dovoz)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1991: směrnice o „zrušení“ fiskálních hranic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zdanění v zemi dodání (kromě osobního dovozu)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cíl: daňová neutralita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Arial"/>
        <a:ea typeface=""/>
        <a:cs typeface="WenQuanYi Micro Hei"/>
      </a:majorFont>
      <a:minorFont>
        <a:latin typeface="Arial"/>
        <a:ea typeface=""/>
        <a:cs typeface="WenQuanYi Micro 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WenQuanYi Micro He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WenQuanYi Micro Hei" charset="0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1660</Words>
  <Application>Microsoft Office PowerPoint</Application>
  <PresentationFormat>Předvádění na obrazovce (4:3)</PresentationFormat>
  <Paragraphs>285</Paragraphs>
  <Slides>24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Arial Black</vt:lpstr>
      <vt:lpstr>Calibri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DPH v Evropě – 1 (bez dočasných výjimek)</vt:lpstr>
      <vt:lpstr>DPH v Evropě - 2</vt:lpstr>
      <vt:lpstr>Prezentace aplikace PowerPoint</vt:lpstr>
      <vt:lpstr>Snížené sazby DPH: nově  směrnice 2022/542</vt:lpstr>
      <vt:lpstr>Prezentace aplikace PowerPoint</vt:lpstr>
      <vt:lpstr>Prezentace aplikace PowerPoint</vt:lpstr>
      <vt:lpstr>Prezentace aplikace PowerPoint</vt:lpstr>
      <vt:lpstr>Prezentace aplikace PowerPoint</vt:lpstr>
      <vt:lpstr>  </vt:lpstr>
      <vt:lpstr>Nepřímé daně v právu EU – poslední vývoj  (Současná reforma DPH v obchodu mezi členskými státy) </vt:lpstr>
      <vt:lpstr>Řeší se dva problémy:  a) nový systém zdanění DPH v přeshraničním obchodu, b) nová úprava snížených sazeb jako důsledek bodu a). </vt:lpstr>
      <vt:lpstr> DPH: zdanění ve státě původu nebo určení? </vt:lpstr>
      <vt:lpstr>Důvody pro reformu</vt:lpstr>
      <vt:lpstr>Schéma reformy</vt:lpstr>
      <vt:lpstr>Nový systém DPH pro přeshraniční transakce (projekt)</vt:lpstr>
      <vt:lpstr>Nový systém snížených sazeb DPH – 1 (zatím jen záměr)</vt:lpstr>
      <vt:lpstr>Nový systém snížených sazeb DPH – 2 (zatím jen záměr)</vt:lpstr>
      <vt:lpstr>Závěry (až se reforma podaří)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Daňová politika EU</dc:title>
  <dc:subject/>
  <dc:creator>1224</dc:creator>
  <cp:keywords/>
  <dc:description/>
  <cp:lastModifiedBy>Vladimír Týč</cp:lastModifiedBy>
  <cp:revision>54</cp:revision>
  <cp:lastPrinted>1601-01-01T00:00:00Z</cp:lastPrinted>
  <dcterms:created xsi:type="dcterms:W3CDTF">2009-11-09T09:41:20Z</dcterms:created>
  <dcterms:modified xsi:type="dcterms:W3CDTF">2023-11-23T21:13:40Z</dcterms:modified>
</cp:coreProperties>
</file>