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8" r:id="rId2"/>
    <p:sldId id="313" r:id="rId3"/>
    <p:sldId id="334" r:id="rId4"/>
    <p:sldId id="288" r:id="rId5"/>
    <p:sldId id="340" r:id="rId6"/>
    <p:sldId id="345" r:id="rId7"/>
    <p:sldId id="290" r:id="rId8"/>
    <p:sldId id="317" r:id="rId9"/>
    <p:sldId id="318" r:id="rId10"/>
    <p:sldId id="347" r:id="rId11"/>
    <p:sldId id="292" r:id="rId12"/>
    <p:sldId id="346" r:id="rId13"/>
    <p:sldId id="293" r:id="rId14"/>
    <p:sldId id="337" r:id="rId15"/>
    <p:sldId id="336" r:id="rId16"/>
    <p:sldId id="294" r:id="rId17"/>
    <p:sldId id="295" r:id="rId18"/>
    <p:sldId id="296" r:id="rId19"/>
    <p:sldId id="339" r:id="rId20"/>
    <p:sldId id="289" r:id="rId21"/>
    <p:sldId id="335" r:id="rId22"/>
    <p:sldId id="349" r:id="rId23"/>
    <p:sldId id="350" r:id="rId24"/>
    <p:sldId id="342" r:id="rId25"/>
    <p:sldId id="338" r:id="rId26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FB83"/>
    <a:srgbClr val="006600"/>
    <a:srgbClr val="008000"/>
    <a:srgbClr val="0000FF"/>
    <a:srgbClr val="CCFFCC"/>
    <a:srgbClr val="FF0000"/>
    <a:srgbClr val="FF3300"/>
    <a:srgbClr val="00FFCC"/>
    <a:srgbClr val="33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383754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 dirty="0"/>
              <a:t>Vlastní náplň činnosti Unie</a:t>
            </a:r>
            <a:br>
              <a:rPr lang="cs-CZ" altLang="cs-CZ" sz="4000" b="1" dirty="0"/>
            </a:br>
            <a:r>
              <a:rPr lang="cs-CZ" altLang="cs-CZ" sz="4000" b="1" dirty="0"/>
              <a:t>Oblasti integrace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68952" cy="5032350"/>
          </a:xfrm>
          <a:solidFill>
            <a:srgbClr val="FFFFCC"/>
          </a:solidFill>
        </p:spPr>
        <p:txBody>
          <a:bodyPr lIns="0" tIns="25602" rIns="0" bIns="0"/>
          <a:lstStyle/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 b="1"/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/>
              <a:t>Cíle </a:t>
            </a:r>
            <a:r>
              <a:rPr lang="cs-CZ" altLang="cs-CZ" sz="2600" b="1" dirty="0"/>
              <a:t>EU </a:t>
            </a:r>
            <a:r>
              <a:rPr lang="cs-CZ" altLang="cs-CZ" sz="2600" dirty="0"/>
              <a:t>(čl. 3 </a:t>
            </a:r>
            <a:r>
              <a:rPr lang="cs-CZ" altLang="cs-CZ" sz="2600"/>
              <a:t>SEU): podpora </a:t>
            </a:r>
            <a:r>
              <a:rPr lang="cs-CZ" altLang="cs-CZ" sz="2600" dirty="0"/>
              <a:t>míru, </a:t>
            </a:r>
            <a:r>
              <a:rPr lang="cs-CZ" altLang="cs-CZ" sz="2600" dirty="0">
                <a:solidFill>
                  <a:srgbClr val="C00000"/>
                </a:solidFill>
              </a:rPr>
              <a:t>svých hodnot </a:t>
            </a:r>
            <a:r>
              <a:rPr lang="cs-CZ" altLang="cs-CZ" sz="2600" dirty="0"/>
              <a:t>(čl. 2) a blahobyt obyvatel EU </a:t>
            </a: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>
                <a:solidFill>
                  <a:srgbClr val="C00000"/>
                </a:solidFill>
              </a:rPr>
              <a:t>Prostředky </a:t>
            </a:r>
            <a:r>
              <a:rPr lang="cs-CZ" altLang="cs-CZ" sz="2600" b="1" i="1" dirty="0">
                <a:solidFill>
                  <a:srgbClr val="C00000"/>
                </a:solidFill>
              </a:rPr>
              <a:t>k dosažení cílů EU</a:t>
            </a:r>
            <a:r>
              <a:rPr lang="cs-CZ" altLang="cs-CZ" sz="2600" b="1" dirty="0">
                <a:solidFill>
                  <a:srgbClr val="C00000"/>
                </a:solidFill>
              </a:rPr>
              <a:t>: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 dirty="0">
                <a:highlight>
                  <a:srgbClr val="FFFF00"/>
                </a:highlight>
              </a:rPr>
              <a:t>(1) jednotný vnitřní trh </a:t>
            </a:r>
            <a:r>
              <a:rPr lang="cs-CZ" altLang="cs-CZ" sz="2600" i="1" dirty="0">
                <a:highlight>
                  <a:srgbClr val="FFFF00"/>
                </a:highlight>
              </a:rPr>
              <a:t>(hlavně </a:t>
            </a:r>
            <a:r>
              <a:rPr lang="cs-CZ" altLang="cs-CZ" sz="2600" i="1" dirty="0">
                <a:solidFill>
                  <a:srgbClr val="FF0000"/>
                </a:solidFill>
                <a:highlight>
                  <a:srgbClr val="FFFF00"/>
                </a:highlight>
              </a:rPr>
              <a:t>ekonomická integrace),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(2) prostor svobody, bezpečnosti a práva </a:t>
            </a:r>
            <a:r>
              <a:rPr lang="cs-CZ" altLang="cs-CZ" sz="2600" dirty="0"/>
              <a:t>(následky ekonomické integrace v </a:t>
            </a:r>
            <a:r>
              <a:rPr lang="cs-CZ" altLang="cs-CZ" sz="2600" dirty="0">
                <a:solidFill>
                  <a:srgbClr val="FF0000"/>
                </a:solidFill>
              </a:rPr>
              <a:t>mimoekonomické oblasti),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(3) hospodářská a měnová unie </a:t>
            </a:r>
            <a:r>
              <a:rPr lang="cs-CZ" altLang="cs-CZ" sz="2600" dirty="0"/>
              <a:t>(vyšší forma ekonomické </a:t>
            </a:r>
            <a:r>
              <a:rPr lang="cs-CZ" altLang="cs-CZ" sz="2600"/>
              <a:t>integrace)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>
                <a:solidFill>
                  <a:schemeClr val="tx2"/>
                </a:solidFill>
              </a:rPr>
              <a:t>(4) </a:t>
            </a:r>
            <a:r>
              <a:rPr lang="cs-CZ" altLang="cs-CZ" sz="2600">
                <a:solidFill>
                  <a:schemeClr val="tx2"/>
                </a:solidFill>
              </a:rPr>
              <a:t>ústavní úroveň (základní hodnoty – právní stát, ochrana lidských práv, zákaz diskriminace apod.)</a:t>
            </a:r>
            <a:endParaRPr lang="cs-CZ" altLang="cs-CZ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Článek 26 SFEU</a:t>
            </a:r>
          </a:p>
          <a:p>
            <a:r>
              <a:rPr lang="cs-CZ" sz="2800" dirty="0"/>
              <a:t>1. Unie přijímá opatření určená k </a:t>
            </a:r>
            <a:r>
              <a:rPr lang="cs-CZ" sz="2800" b="1" dirty="0">
                <a:solidFill>
                  <a:srgbClr val="C00000"/>
                </a:solidFill>
              </a:rPr>
              <a:t>vytvoření nebo zajištění fungování vnitřního trhu</a:t>
            </a:r>
            <a:r>
              <a:rPr lang="cs-CZ" sz="2800" dirty="0"/>
              <a:t>          v souladu s příslušnými ustanoveními Smluv    (= pravomoc Unie).</a:t>
            </a:r>
          </a:p>
          <a:p>
            <a:r>
              <a:rPr lang="cs-CZ" sz="2800" b="1" dirty="0">
                <a:solidFill>
                  <a:srgbClr val="C00000"/>
                </a:solidFill>
              </a:rPr>
              <a:t>2. Vnitřní trh zahrnuje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prostor bez vnitřních hranic,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4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112567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Co je </a:t>
            </a:r>
            <a:r>
              <a:rPr lang="cs-CZ" altLang="cs-CZ" sz="2400" b="1" dirty="0">
                <a:solidFill>
                  <a:schemeClr val="tx1"/>
                </a:solidFill>
              </a:rPr>
              <a:t>„</a:t>
            </a:r>
            <a:r>
              <a:rPr lang="cs-CZ" altLang="cs-CZ" sz="2400" b="1" u="sng" dirty="0">
                <a:solidFill>
                  <a:schemeClr val="tx1"/>
                </a:solidFill>
              </a:rPr>
              <a:t>volný</a:t>
            </a:r>
            <a:r>
              <a:rPr lang="cs-CZ" altLang="cs-CZ" sz="2400" b="1" dirty="0">
                <a:solidFill>
                  <a:schemeClr val="tx1"/>
                </a:solidFill>
              </a:rPr>
              <a:t>“ </a:t>
            </a:r>
            <a:r>
              <a:rPr lang="cs-CZ" altLang="cs-CZ" sz="2400" dirty="0">
                <a:solidFill>
                  <a:schemeClr val="tx1"/>
                </a:solidFill>
              </a:rPr>
              <a:t>pohyb zboží (obchod): zcela volný obchod mezi členskými státy bez překážek. </a:t>
            </a:r>
          </a:p>
          <a:p>
            <a:pPr eaLnBrk="1" hangingPunct="1"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6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fiskální</a:t>
            </a:r>
            <a:r>
              <a:rPr lang="cs-CZ" altLang="cs-CZ" sz="20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sz="2000" b="1" dirty="0"/>
              <a:t>(1) zákaz cel</a:t>
            </a:r>
            <a:r>
              <a:rPr lang="cs-CZ" altLang="cs-CZ" sz="2000" dirty="0"/>
              <a:t> a podobných dávek, </a:t>
            </a:r>
            <a:r>
              <a:rPr lang="cs-CZ" altLang="cs-CZ" sz="2000" b="1" dirty="0"/>
              <a:t>(2) daňové</a:t>
            </a:r>
            <a:r>
              <a:rPr lang="cs-CZ" altLang="cs-CZ" sz="2000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dirty="0">
                <a:solidFill>
                  <a:srgbClr val="000099"/>
                </a:solidFill>
              </a:rPr>
              <a:t>-   </a:t>
            </a:r>
            <a:r>
              <a:rPr lang="cs-CZ" altLang="cs-CZ" sz="20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(3) zákaz množstevních omezení, zákazů</a:t>
            </a:r>
            <a:r>
              <a:rPr lang="cs-CZ" altLang="cs-CZ" sz="2000" dirty="0">
                <a:solidFill>
                  <a:schemeClr val="tx1"/>
                </a:solidFill>
              </a:rPr>
              <a:t>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další</a:t>
            </a:r>
            <a:r>
              <a:rPr lang="cs-CZ" altLang="cs-CZ" sz="2000" dirty="0"/>
              <a:t> </a:t>
            </a:r>
          </a:p>
          <a:p>
            <a:pPr lvl="2" eaLnBrk="1" hangingPunct="1"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např. státní monopoly obchodní povahy – obchod regulován státem - </a:t>
            </a: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zákaz omezování dovozu</a:t>
            </a:r>
          </a:p>
          <a:p>
            <a:pPr lvl="2"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FFC000"/>
          </a:solidFill>
        </p:spPr>
        <p:txBody>
          <a:bodyPr/>
          <a:lstStyle/>
          <a:p>
            <a:r>
              <a:rPr lang="cs-CZ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</a:t>
            </a:r>
            <a:r>
              <a:rPr lang="cs-CZ" sz="2200" b="1" dirty="0"/>
              <a:t>zboží znamená také </a:t>
            </a:r>
            <a:r>
              <a:rPr lang="cs-CZ" sz="2200" dirty="0"/>
              <a:t>např. </a:t>
            </a:r>
          </a:p>
          <a:p>
            <a:pPr lvl="1"/>
            <a:r>
              <a:rPr lang="cs-CZ" sz="2200" b="1" dirty="0"/>
              <a:t>zemědělské výrobky, </a:t>
            </a:r>
          </a:p>
          <a:p>
            <a:pPr lvl="1"/>
            <a:r>
              <a:rPr lang="cs-CZ" sz="2200" dirty="0"/>
              <a:t>umělecké předměty (včetně mincí se sběratelskou hodnotou), </a:t>
            </a:r>
          </a:p>
          <a:p>
            <a:pPr lvl="1"/>
            <a:r>
              <a:rPr lang="cs-CZ" sz="2200" dirty="0"/>
              <a:t>předměty </a:t>
            </a:r>
            <a:r>
              <a:rPr lang="cs-CZ" sz="2200" b="1" dirty="0"/>
              <a:t>duševního vlastnictví, </a:t>
            </a:r>
          </a:p>
          <a:p>
            <a:pPr lvl="1"/>
            <a:r>
              <a:rPr lang="cs-CZ" sz="2200" dirty="0"/>
              <a:t>zboží dovezené a určené k </a:t>
            </a:r>
            <a:r>
              <a:rPr lang="cs-CZ" sz="2200" b="1" dirty="0"/>
              <a:t>osobní spotřebě </a:t>
            </a:r>
            <a:r>
              <a:rPr lang="cs-CZ" sz="2200" dirty="0"/>
              <a:t>jednotlivce (léky či výrobky běžné spotřeby),</a:t>
            </a:r>
          </a:p>
          <a:p>
            <a:pPr lvl="1"/>
            <a:r>
              <a:rPr lang="cs-CZ" sz="2200" b="1" dirty="0"/>
              <a:t>odpady</a:t>
            </a:r>
            <a:r>
              <a:rPr lang="cs-CZ" sz="2200" dirty="0"/>
              <a:t> ať už recyklovatelné či nerecyklovatelné </a:t>
            </a:r>
          </a:p>
          <a:p>
            <a:pPr lvl="1"/>
            <a:r>
              <a:rPr lang="cs-CZ" sz="2200" b="1" dirty="0"/>
              <a:t>energie</a:t>
            </a:r>
            <a:r>
              <a:rPr lang="cs-CZ" sz="2200" dirty="0"/>
              <a:t>. </a:t>
            </a:r>
          </a:p>
          <a:p>
            <a:pPr lvl="1"/>
            <a:r>
              <a:rPr lang="cs-CZ" sz="2200" dirty="0"/>
              <a:t>Není zbožím </a:t>
            </a:r>
            <a:r>
              <a:rPr lang="cs-CZ" sz="2400" dirty="0"/>
              <a:t>res extra </a:t>
            </a:r>
            <a:r>
              <a:rPr lang="cs-CZ" sz="2400" dirty="0" err="1"/>
              <a:t>commercium</a:t>
            </a:r>
            <a:r>
              <a:rPr lang="cs-CZ" sz="2400" dirty="0"/>
              <a:t>, tedy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714202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 dirty="0"/>
              <a:t>Administrativní překážky.</a:t>
            </a:r>
            <a:br>
              <a:rPr lang="cs-CZ" altLang="cs-CZ" sz="3600" dirty="0"/>
            </a:br>
            <a:r>
              <a:rPr lang="cs-CZ" altLang="cs-CZ" sz="3600" dirty="0"/>
              <a:t> Kvantitativní omezení dovozu a </a:t>
            </a:r>
            <a:br>
              <a:rPr lang="cs-CZ" altLang="cs-CZ" sz="3600" dirty="0"/>
            </a:br>
            <a:r>
              <a:rPr lang="cs-CZ" altLang="cs-CZ" sz="3600" b="1" dirty="0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 dirty="0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4450505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Čl.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/>
              <a:t>Chybí </a:t>
            </a:r>
            <a:r>
              <a:rPr lang="cs-CZ" altLang="cs-CZ" sz="2400" b="1" i="1" u="sng" dirty="0"/>
              <a:t>definice</a:t>
            </a:r>
            <a:r>
              <a:rPr lang="cs-CZ" altLang="cs-CZ" sz="2400" b="1" i="1" dirty="0"/>
              <a:t> opatření </a:t>
            </a:r>
            <a:r>
              <a:rPr lang="cs-CZ" altLang="cs-CZ" sz="2400" b="1" i="1" u="sng" dirty="0"/>
              <a:t>s rovnocenným účinkem </a:t>
            </a:r>
            <a:r>
              <a:rPr lang="cs-CZ" altLang="cs-CZ" sz="2400" dirty="0"/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podobné pravidlo pro vývoz </a:t>
            </a:r>
          </a:p>
          <a:p>
            <a:pPr marL="0" indent="0" eaLnBrk="1" hangingPunct="1">
              <a:buNone/>
              <a:defRPr/>
            </a:pPr>
            <a:r>
              <a:rPr lang="cs-CZ" altLang="cs-CZ" sz="2400" i="1" dirty="0">
                <a:solidFill>
                  <a:schemeClr val="accent2"/>
                </a:solidFill>
              </a:rPr>
              <a:t>- </a:t>
            </a:r>
            <a:r>
              <a:rPr lang="cs-CZ" altLang="cs-CZ" sz="2400" b="1" i="1" dirty="0">
                <a:solidFill>
                  <a:schemeClr val="tx1"/>
                </a:solidFill>
              </a:rPr>
              <a:t>původce opatření: stát </a:t>
            </a:r>
            <a:r>
              <a:rPr lang="cs-CZ" altLang="cs-CZ" sz="2400" i="1" dirty="0">
                <a:solidFill>
                  <a:schemeClr val="tx1"/>
                </a:solidFill>
              </a:rPr>
              <a:t>(nikoli soukromý subjekt) </a:t>
            </a:r>
          </a:p>
          <a:p>
            <a:pPr marL="0" indent="0" eaLnBrk="1" hangingPunct="1">
              <a:buNone/>
              <a:defRPr/>
            </a:pPr>
            <a:r>
              <a:rPr lang="cs-CZ" altLang="cs-CZ" sz="2400" i="1" dirty="0">
                <a:solidFill>
                  <a:schemeClr val="tx1"/>
                </a:solidFill>
              </a:rPr>
              <a:t>- příklady opatření: právní předpis, správní rozhodnutí, nečinnost státního orgánu</a:t>
            </a:r>
          </a:p>
          <a:p>
            <a:pPr marL="0" indent="0" eaLnBrk="1" hangingPunct="1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3F0DE-6913-4977-BF37-0C2003C4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1a</a:t>
            </a:r>
            <a:r>
              <a:rPr lang="cs-CZ" altLang="cs-CZ" sz="3600" b="1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B99A5-2505-4B3F-8CC5-1570A74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032250"/>
          </a:xfrm>
          <a:solidFill>
            <a:srgbClr val="F3FFF6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i="1">
                <a:solidFill>
                  <a:schemeClr val="tx1"/>
                </a:solidFill>
              </a:rPr>
              <a:t>	první definice:</a:t>
            </a:r>
          </a:p>
          <a:p>
            <a:pPr marL="0" indent="0" eaLnBrk="1" hangingPunct="1">
              <a:buNone/>
            </a:pPr>
            <a:endParaRPr lang="cs-CZ" altLang="cs-CZ" sz="2800" i="1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Dassonville (8/74):</a:t>
            </a:r>
            <a:r>
              <a:rPr lang="cs-CZ" altLang="cs-CZ" sz="2800"/>
              <a:t> jakékoli opatření </a:t>
            </a:r>
            <a:r>
              <a:rPr lang="cs-CZ" altLang="cs-CZ" sz="2800" i="1"/>
              <a:t>státu,</a:t>
            </a:r>
            <a:r>
              <a:rPr lang="cs-CZ" altLang="cs-CZ" sz="2800"/>
              <a:t> které znamená</a:t>
            </a:r>
          </a:p>
          <a:p>
            <a:pPr lvl="1" eaLnBrk="1" hangingPunct="1"/>
            <a:r>
              <a:rPr lang="cs-CZ" altLang="cs-CZ"/>
              <a:t>přímé nebo nepřímé</a:t>
            </a:r>
          </a:p>
          <a:p>
            <a:pPr lvl="1" eaLnBrk="1" hangingPunct="1"/>
            <a:r>
              <a:rPr lang="cs-CZ" altLang="cs-CZ"/>
              <a:t>skutečné nebo potencionální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cs-CZ" altLang="cs-CZ"/>
              <a:t>omezení pohybu zboží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FDF71D5-8EFA-4671-86BA-85FB9E72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1"/>
            <a:ext cx="8228013" cy="1440582"/>
          </a:xfrm>
          <a:solidFill>
            <a:srgbClr val="00FFCC"/>
          </a:solidFill>
        </p:spPr>
        <p:txBody>
          <a:bodyPr/>
          <a:lstStyle/>
          <a:p>
            <a:r>
              <a:rPr lang="cs-CZ" altLang="cs-CZ" dirty="0"/>
              <a:t>Směrnice Komise č. 70/50</a:t>
            </a:r>
            <a:br>
              <a:rPr lang="cs-CZ" altLang="cs-CZ" dirty="0"/>
            </a:br>
            <a:r>
              <a:rPr lang="cs-CZ" altLang="cs-CZ" sz="1600" dirty="0"/>
              <a:t>ze dne 22. prosince 1969 založená na čl. 33 odst. 7 o zrušení opatření s účinkem rovnocenným množstevním omezením dovozu, na která se nevztahují jiné předpisy přijaté na základě Smlouvy o EHS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29D9973-162B-4097-B6A9-54C92717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248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2000" dirty="0"/>
              <a:t>směrnice Komise pro přechodné období (do 31.12.1969)</a:t>
            </a:r>
          </a:p>
          <a:p>
            <a:r>
              <a:rPr lang="cs-CZ" altLang="cs-CZ" sz="2000" dirty="0"/>
              <a:t>účel: odstranit zatím existující opatření s rovnocenným účinkem</a:t>
            </a:r>
          </a:p>
          <a:p>
            <a:r>
              <a:rPr lang="cs-CZ" altLang="cs-CZ" sz="2000" dirty="0"/>
              <a:t>proto nutnost jejich vymezení </a:t>
            </a:r>
            <a:r>
              <a:rPr lang="cs-CZ" altLang="cs-CZ" sz="2000" b="1" i="1" dirty="0">
                <a:solidFill>
                  <a:srgbClr val="C00000"/>
                </a:solidFill>
              </a:rPr>
              <a:t>(omezují dovoz zvýhodňováním domácího zboží)</a:t>
            </a:r>
            <a:r>
              <a:rPr lang="cs-CZ" altLang="cs-CZ" sz="2000" b="1" dirty="0"/>
              <a:t>: </a:t>
            </a:r>
          </a:p>
          <a:p>
            <a:pPr lvl="1"/>
            <a:r>
              <a:rPr lang="cs-CZ" altLang="cs-CZ" sz="2000" b="1" dirty="0"/>
              <a:t>diskriminační (odlišný režim)</a:t>
            </a:r>
          </a:p>
          <a:p>
            <a:pPr lvl="1"/>
            <a:r>
              <a:rPr lang="cs-CZ" altLang="cs-CZ" sz="2000" b="1" dirty="0"/>
              <a:t>nediskriminační (stejný režim – vadí jen při zneužití)</a:t>
            </a:r>
          </a:p>
          <a:p>
            <a:pPr lvl="2"/>
            <a:r>
              <a:rPr lang="cs-CZ" altLang="cs-CZ" sz="1600" dirty="0"/>
              <a:t>judikát </a:t>
            </a:r>
            <a:r>
              <a:rPr lang="cs-CZ" altLang="cs-CZ" sz="1600" dirty="0" err="1"/>
              <a:t>Rau</a:t>
            </a:r>
            <a:r>
              <a:rPr lang="cs-CZ" altLang="cs-CZ" sz="1600" dirty="0"/>
              <a:t> 261/81 – margarín v Belgii povinně v kostkách (balení výrobku)</a:t>
            </a:r>
          </a:p>
          <a:p>
            <a:pPr lvl="2"/>
            <a:r>
              <a:rPr lang="cs-CZ" altLang="cs-CZ" sz="1600" dirty="0"/>
              <a:t>uvedení země původu zboží – nežádoucí (předsudky) (označování výrobku)</a:t>
            </a:r>
          </a:p>
          <a:p>
            <a:r>
              <a:rPr lang="cs-CZ" altLang="cs-CZ" sz="2000" dirty="0"/>
              <a:t>demonstrativní výčet opatření</a:t>
            </a:r>
          </a:p>
          <a:p>
            <a:r>
              <a:rPr lang="cs-CZ" altLang="cs-CZ" sz="2000" dirty="0"/>
              <a:t>převzato a někdy překonáno judikaturou – někdy přísnější (</a:t>
            </a:r>
            <a:r>
              <a:rPr lang="cs-CZ" altLang="cs-CZ" sz="2000" dirty="0" err="1"/>
              <a:t>Dassonville</a:t>
            </a:r>
            <a:r>
              <a:rPr lang="cs-CZ" altLang="cs-CZ" sz="2000" dirty="0"/>
              <a:t>)</a:t>
            </a:r>
          </a:p>
          <a:p>
            <a:r>
              <a:rPr lang="cs-CZ" altLang="cs-CZ" sz="2000" dirty="0"/>
              <a:t>ale dodnes se na ni Soudní dvůr odvolává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587501-80DB-4418-AF0D-9B3866C0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018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600" dirty="0"/>
              <a:t>Kvantitativní omezení dovozu a </a:t>
            </a:r>
            <a:r>
              <a:rPr lang="cs-CZ" altLang="cs-CZ" sz="3600" dirty="0">
                <a:solidFill>
                  <a:srgbClr val="CC0000"/>
                </a:solidFill>
              </a:rPr>
              <a:t>opatření s rovnocenným účinkem 2</a:t>
            </a:r>
            <a:r>
              <a:rPr lang="cs-CZ" altLang="cs-CZ" sz="36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BB6D98-86EB-4519-9254-315A1376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817938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dirty="0"/>
              <a:t>Neadekvátní šíře „</a:t>
            </a:r>
            <a:r>
              <a:rPr lang="cs-CZ" altLang="cs-CZ" dirty="0" err="1"/>
              <a:t>dassonvillské</a:t>
            </a:r>
            <a:r>
              <a:rPr lang="cs-CZ" altLang="cs-CZ" dirty="0"/>
              <a:t>“ definice </a:t>
            </a:r>
          </a:p>
          <a:p>
            <a:pPr eaLnBrk="1" hangingPunct="1"/>
            <a:r>
              <a:rPr lang="cs-CZ" altLang="cs-CZ" b="1" dirty="0" err="1">
                <a:solidFill>
                  <a:srgbClr val="CC0000"/>
                </a:solidFill>
              </a:rPr>
              <a:t>Cassis</a:t>
            </a:r>
            <a:r>
              <a:rPr lang="cs-CZ" altLang="cs-CZ" b="1" dirty="0">
                <a:solidFill>
                  <a:srgbClr val="CC0000"/>
                </a:solidFill>
              </a:rPr>
              <a:t> de Dijon (120/78):</a:t>
            </a:r>
            <a:r>
              <a:rPr lang="cs-CZ" altLang="cs-CZ" dirty="0"/>
              <a:t> další odůvodněná omezení: </a:t>
            </a:r>
          </a:p>
          <a:p>
            <a:pPr lvl="1" eaLnBrk="1" hangingPunct="1"/>
            <a:r>
              <a:rPr lang="cs-CZ" altLang="cs-CZ" dirty="0"/>
              <a:t>kategorické požadavky (vitální zájmy) státu uznávané komunitárním (unijním) právem</a:t>
            </a:r>
          </a:p>
          <a:p>
            <a:pPr lvl="1" eaLnBrk="1" hangingPunct="1"/>
            <a:r>
              <a:rPr lang="cs-CZ" altLang="cs-CZ" dirty="0"/>
              <a:t>proporcionalita a nezbytnost jejich uplatnění</a:t>
            </a:r>
          </a:p>
          <a:p>
            <a:pPr lvl="1" eaLnBrk="1" hangingPunct="1"/>
            <a:r>
              <a:rPr lang="cs-CZ" altLang="cs-CZ" dirty="0"/>
              <a:t>nesmí být diskriminační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C4DEFF-D496-4152-B5A5-7466DC1F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28215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</a:t>
            </a:r>
            <a:r>
              <a:rPr lang="cs-CZ" altLang="cs-CZ" sz="3200" dirty="0">
                <a:solidFill>
                  <a:srgbClr val="CC0000"/>
                </a:solidFill>
              </a:rPr>
              <a:t>opatření s rovnocenným účinkem 3</a:t>
            </a:r>
            <a:r>
              <a:rPr lang="cs-CZ" altLang="cs-CZ" sz="3200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8AAC72-AB8B-41CE-BE36-8BD0D6AA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9505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další narušení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Keck</a:t>
            </a:r>
            <a:r>
              <a:rPr lang="cs-CZ" altLang="cs-CZ" sz="2400" b="1" dirty="0">
                <a:solidFill>
                  <a:srgbClr val="CC0000"/>
                </a:solidFill>
              </a:rPr>
              <a:t> a </a:t>
            </a:r>
            <a:r>
              <a:rPr lang="cs-CZ" altLang="cs-CZ" sz="2400" b="1" dirty="0" err="1">
                <a:solidFill>
                  <a:srgbClr val="CC0000"/>
                </a:solidFill>
              </a:rPr>
              <a:t>Mithouard</a:t>
            </a:r>
            <a:r>
              <a:rPr lang="cs-CZ" altLang="cs-CZ" sz="2400" b="1" dirty="0">
                <a:solidFill>
                  <a:srgbClr val="CC0000"/>
                </a:solidFill>
              </a:rPr>
              <a:t> (C-267,268/91):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u="sng" dirty="0"/>
              <a:t>nediskriminační</a:t>
            </a:r>
            <a:r>
              <a:rPr lang="cs-CZ" altLang="cs-CZ" sz="2400" dirty="0"/>
              <a:t> marketingové metody přípustné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faktická opatření členského státu, nečinnost </a:t>
            </a:r>
            <a:r>
              <a:rPr lang="cs-CZ" altLang="cs-CZ" sz="2400" b="1" dirty="0">
                <a:solidFill>
                  <a:srgbClr val="FF3300"/>
                </a:solidFill>
              </a:rPr>
              <a:t>(jahody)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 Kvantitativní omezení dovozu a </a:t>
            </a:r>
            <a:r>
              <a:rPr lang="cs-CZ" altLang="cs-CZ" sz="4000">
                <a:solidFill>
                  <a:schemeClr val="tx1"/>
                </a:solidFill>
              </a:rPr>
              <a:t>opatření s rovnocenným účinkem:</a:t>
            </a:r>
            <a:r>
              <a:rPr lang="cs-CZ" altLang="cs-CZ">
                <a:solidFill>
                  <a:srgbClr val="CC0000"/>
                </a:solidFill>
              </a:rPr>
              <a:t> dovolené výjimky</a:t>
            </a:r>
            <a:r>
              <a:rPr lang="cs-CZ" altLang="cs-CZ" sz="4000"/>
              <a:t> </a:t>
            </a:r>
            <a:r>
              <a:rPr lang="cs-CZ" altLang="cs-CZ" sz="4000">
                <a:solidFill>
                  <a:srgbClr val="CC0000"/>
                </a:solidFill>
              </a:rPr>
              <a:t>(čl. 36)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/>
              <a:t>ochrana  veřejné mravnosti</a:t>
            </a:r>
          </a:p>
          <a:p>
            <a:pPr eaLnBrk="1" hangingPunct="1"/>
            <a:r>
              <a:rPr lang="cs-CZ" altLang="cs-CZ" sz="2800"/>
              <a:t>ochrana  veřejného pořádku a bezpečnosti</a:t>
            </a:r>
          </a:p>
          <a:p>
            <a:pPr eaLnBrk="1" hangingPunct="1"/>
            <a:r>
              <a:rPr lang="cs-CZ" altLang="cs-CZ" sz="2800"/>
              <a:t>ochrana  života a zdraví</a:t>
            </a:r>
          </a:p>
          <a:p>
            <a:pPr eaLnBrk="1" hangingPunct="1"/>
            <a:r>
              <a:rPr lang="cs-CZ" altLang="cs-CZ" sz="2800"/>
              <a:t>ochrana  kulturního bohatství</a:t>
            </a:r>
          </a:p>
          <a:p>
            <a:pPr eaLnBrk="1" hangingPunct="1"/>
            <a:r>
              <a:rPr lang="cs-CZ" altLang="cs-CZ" sz="2800"/>
              <a:t>ochrana  práv k duševnímu vlastnictví</a:t>
            </a:r>
          </a:p>
          <a:p>
            <a:pPr eaLnBrk="1" hangingPunct="1"/>
            <a:r>
              <a:rPr lang="cs-CZ" altLang="cs-CZ" sz="2800">
                <a:solidFill>
                  <a:srgbClr val="0000FF"/>
                </a:solidFill>
              </a:rPr>
              <a:t>obecná podmínka: není svévolná diskriminace ani skryté omezování obchodu</a:t>
            </a:r>
          </a:p>
          <a:p>
            <a:pPr eaLnBrk="1" hangingPunct="1"/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9FB3-A079-4F0D-91CC-649E941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244755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Podmínky pro pohyb zboží </a:t>
            </a:r>
            <a:br>
              <a:rPr lang="cs-CZ" sz="3600" dirty="0"/>
            </a:br>
            <a:r>
              <a:rPr lang="cs-CZ" sz="3600" dirty="0"/>
              <a:t>Jak se řeší různé (konfliktní) požadavky na zboží (vč. dováženého)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558179A-341A-4EA6-BE15-6F0CFC86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8013" cy="3487663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>
                <a:solidFill>
                  <a:schemeClr val="tx1"/>
                </a:solidFill>
              </a:rPr>
              <a:t>Různé požadavky na zboží uváděné na trh se řeší:</a:t>
            </a:r>
          </a:p>
          <a:p>
            <a:pPr lvl="1"/>
            <a:r>
              <a:rPr lang="cs-CZ" altLang="cs-CZ" dirty="0">
                <a:solidFill>
                  <a:schemeClr val="tx1"/>
                </a:solidFill>
              </a:rPr>
              <a:t>harmonizací (sjednocením) podmínek (norem)</a:t>
            </a:r>
          </a:p>
          <a:p>
            <a:pPr lvl="1"/>
            <a:r>
              <a:rPr lang="cs-CZ" altLang="cs-CZ" dirty="0">
                <a:solidFill>
                  <a:schemeClr val="tx1"/>
                </a:solidFill>
              </a:rPr>
              <a:t>vzájemným uznáváním podmínek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006" y="620688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PRÁVO EVROPSKÉ UNIE 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b="1" dirty="0">
                <a:solidFill>
                  <a:srgbClr val="0000FF"/>
                </a:solidFill>
              </a:rPr>
              <a:t> </a:t>
            </a:r>
            <a:r>
              <a:rPr lang="cs-CZ" altLang="cs-CZ" sz="3200" b="1" dirty="0">
                <a:solidFill>
                  <a:srgbClr val="0000FF"/>
                </a:solidFill>
              </a:rPr>
              <a:t>Ekonomická integrace: </a:t>
            </a:r>
            <a:br>
              <a:rPr lang="cs-CZ" altLang="cs-CZ" sz="3200" b="1" dirty="0">
                <a:solidFill>
                  <a:srgbClr val="0000FF"/>
                </a:solidFill>
              </a:rPr>
            </a:br>
            <a:r>
              <a:rPr lang="cs-CZ" altLang="cs-CZ" sz="3200" b="1" dirty="0">
                <a:solidFill>
                  <a:srgbClr val="0000FF"/>
                </a:solidFill>
              </a:rPr>
              <a:t>Jednotný vnitřní trh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chemeClr val="bg2">
                    <a:lumMod val="50000"/>
                  </a:schemeClr>
                </a:solidFill>
              </a:rPr>
              <a:t>Masarykova univerzita 2023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800" dirty="0"/>
              <a:t>Připomenutí:</a:t>
            </a:r>
          </a:p>
          <a:p>
            <a:pPr eaLnBrk="1" hangingPunct="1"/>
            <a:r>
              <a:rPr lang="cs-CZ" altLang="cs-CZ" sz="2800" dirty="0"/>
              <a:t>právní režim EU tvoří:</a:t>
            </a:r>
          </a:p>
          <a:p>
            <a:pPr lvl="1" eaLnBrk="1" hangingPunct="1"/>
            <a:r>
              <a:rPr lang="cs-CZ" altLang="cs-CZ" dirty="0"/>
              <a:t>vlastní </a:t>
            </a:r>
            <a:r>
              <a:rPr lang="cs-CZ" altLang="cs-CZ" b="1" dirty="0">
                <a:solidFill>
                  <a:srgbClr val="FF0000"/>
                </a:solidFill>
              </a:rPr>
              <a:t>předpisy EU</a:t>
            </a:r>
            <a:r>
              <a:rPr lang="cs-CZ" altLang="cs-CZ" dirty="0"/>
              <a:t> – primární právo, </a:t>
            </a:r>
            <a:r>
              <a:rPr lang="cs-CZ" altLang="cs-CZ" dirty="0">
                <a:highlight>
                  <a:srgbClr val="FFFF00"/>
                </a:highlight>
              </a:rPr>
              <a:t>nařízení</a:t>
            </a:r>
            <a:r>
              <a:rPr lang="cs-CZ" altLang="cs-CZ" dirty="0"/>
              <a:t> platné ve všech členských státech</a:t>
            </a:r>
          </a:p>
          <a:p>
            <a:pPr lvl="1" eaLnBrk="1" hangingPunct="1"/>
            <a:r>
              <a:rPr lang="cs-CZ" altLang="cs-CZ" dirty="0"/>
              <a:t>právní předpisy </a:t>
            </a:r>
            <a:r>
              <a:rPr lang="cs-CZ" altLang="cs-CZ" b="1" dirty="0">
                <a:solidFill>
                  <a:srgbClr val="FF0000"/>
                </a:solidFill>
              </a:rPr>
              <a:t>členských států</a:t>
            </a:r>
            <a:r>
              <a:rPr lang="cs-CZ" altLang="cs-CZ" dirty="0"/>
              <a:t> přizpůsobené (modifikované) podle </a:t>
            </a:r>
            <a:r>
              <a:rPr lang="cs-CZ" altLang="cs-CZ" dirty="0">
                <a:highlight>
                  <a:srgbClr val="FFFF00"/>
                </a:highlight>
              </a:rPr>
              <a:t>směrnic</a:t>
            </a:r>
            <a:r>
              <a:rPr lang="cs-CZ" altLang="cs-CZ" dirty="0">
                <a:solidFill>
                  <a:srgbClr val="0000FF"/>
                </a:solidFill>
              </a:rPr>
              <a:t>    </a:t>
            </a:r>
          </a:p>
          <a:p>
            <a:pPr marL="457200" lvl="1" indent="0" eaLnBrk="1" hangingPunct="1">
              <a:buNone/>
            </a:pPr>
            <a:r>
              <a:rPr lang="cs-CZ" altLang="cs-CZ" sz="3200" dirty="0">
                <a:solidFill>
                  <a:srgbClr val="0000FF"/>
                </a:solidFill>
              </a:rPr>
              <a:t>= výsledek </a:t>
            </a:r>
            <a:r>
              <a:rPr lang="cs-CZ" altLang="cs-CZ" sz="3200" b="1" u="sng" dirty="0">
                <a:solidFill>
                  <a:srgbClr val="0000FF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3200" u="sng" dirty="0">
                <a:solidFill>
                  <a:srgbClr val="0000FF"/>
                </a:solidFill>
              </a:rPr>
              <a:t> </a:t>
            </a:r>
            <a:r>
              <a:rPr lang="cs-CZ" altLang="cs-CZ" sz="3200" dirty="0">
                <a:solidFill>
                  <a:srgbClr val="0000FF"/>
                </a:solidFill>
              </a:rPr>
              <a:t>(nezbytné pro fungování vnitřního trhu)</a:t>
            </a:r>
          </a:p>
          <a:p>
            <a:pPr lvl="2" eaLnBrk="1" hangingPunct="1"/>
            <a:r>
              <a:rPr lang="cs-CZ" altLang="cs-CZ" sz="2800" dirty="0">
                <a:solidFill>
                  <a:srgbClr val="660033"/>
                </a:solidFill>
              </a:rPr>
              <a:t>předěl: 1986 – JEA (kvalifikovaná většina)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FFC000"/>
          </a:solidFill>
        </p:spPr>
        <p:txBody>
          <a:bodyPr/>
          <a:lstStyle/>
          <a:p>
            <a:r>
              <a:rPr lang="cs-CZ" altLang="cs-CZ" sz="3600" dirty="0"/>
              <a:t>Základní postupy při harmonizaci - 1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53266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Čl. </a:t>
            </a:r>
            <a:r>
              <a:rPr lang="cs-CZ" sz="2400" b="1" dirty="0">
                <a:solidFill>
                  <a:schemeClr val="tx1"/>
                </a:solidFill>
              </a:rPr>
              <a:t>113 (harmonizace nepřímých daní):</a:t>
            </a:r>
            <a:r>
              <a:rPr lang="cs-CZ" sz="2400" dirty="0">
                <a:solidFill>
                  <a:srgbClr val="990000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Rada </a:t>
            </a:r>
            <a:r>
              <a:rPr lang="cs-CZ" sz="2400" u="sng" dirty="0">
                <a:solidFill>
                  <a:schemeClr val="tx1"/>
                </a:solidFill>
              </a:rPr>
              <a:t>zvláštním legislativním postupem </a:t>
            </a:r>
            <a:r>
              <a:rPr lang="cs-CZ" sz="2400" dirty="0">
                <a:solidFill>
                  <a:schemeClr val="tx1"/>
                </a:solidFill>
              </a:rPr>
              <a:t>a po konzultaci s Evropským parlamentem … </a:t>
            </a:r>
            <a:r>
              <a:rPr lang="cs-CZ" sz="2400" u="sng" dirty="0">
                <a:solidFill>
                  <a:schemeClr val="tx1"/>
                </a:solidFill>
              </a:rPr>
              <a:t>jednomyslně </a:t>
            </a:r>
            <a:r>
              <a:rPr lang="cs-CZ" sz="2400" dirty="0">
                <a:solidFill>
                  <a:schemeClr val="tx1"/>
                </a:solidFill>
              </a:rPr>
              <a:t>přijme ustanovení k harmonizaci … </a:t>
            </a:r>
            <a:r>
              <a:rPr lang="cs-CZ" sz="2400" b="1" dirty="0">
                <a:solidFill>
                  <a:schemeClr val="tx1"/>
                </a:solidFill>
              </a:rPr>
              <a:t>nepřímých daní </a:t>
            </a:r>
            <a:r>
              <a:rPr lang="cs-CZ" sz="2400" dirty="0">
                <a:solidFill>
                  <a:schemeClr val="tx1"/>
                </a:solidFill>
              </a:rPr>
              <a:t>(DPH, spotřební daně), ...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Shrnutí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113: Nepřímé daně -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jednomyslnost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v Radě</a:t>
            </a: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rgbClr val="C00000"/>
                </a:solidFill>
              </a:rPr>
              <a:t>Čl. </a:t>
            </a:r>
            <a:r>
              <a:rPr lang="cs-CZ" sz="2400" b="1" dirty="0">
                <a:solidFill>
                  <a:srgbClr val="C00000"/>
                </a:solidFill>
              </a:rPr>
              <a:t>114 (obecné pravidlo pro harmonizaci):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Evropský parlament a Rada </a:t>
            </a:r>
            <a:r>
              <a:rPr lang="cs-CZ" sz="2400" b="1" u="sng" dirty="0">
                <a:solidFill>
                  <a:srgbClr val="C00000"/>
                </a:solidFill>
              </a:rPr>
              <a:t>řádným legislativním postupem</a:t>
            </a:r>
            <a:r>
              <a:rPr lang="cs-CZ" sz="2400" dirty="0">
                <a:solidFill>
                  <a:srgbClr val="C00000"/>
                </a:solidFill>
              </a:rPr>
              <a:t>    </a:t>
            </a:r>
            <a:r>
              <a:rPr lang="cs-CZ" sz="2400" dirty="0"/>
              <a:t>(= kvalifikovanou většinou) … přijímají opatření ke sbližování ustanovení právních a správních předpisů členských států, </a:t>
            </a:r>
            <a:r>
              <a:rPr lang="cs-CZ" sz="2400" b="1" dirty="0">
                <a:solidFill>
                  <a:srgbClr val="FF0000"/>
                </a:solidFill>
              </a:rPr>
              <a:t>jejichž účelem je vytvoření a fungování vnitřního trhu.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Shrnutí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114: Ostatní případy: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kvalifikovaná většina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v Radě</a:t>
            </a: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6196"/>
          </a:xfrm>
          <a:solidFill>
            <a:srgbClr val="FFC000"/>
          </a:solidFill>
        </p:spPr>
        <p:txBody>
          <a:bodyPr/>
          <a:lstStyle/>
          <a:p>
            <a:r>
              <a:rPr lang="cs-CZ" altLang="cs-CZ" sz="3600" dirty="0"/>
              <a:t>Základní postupy při harmonizaci – 2</a:t>
            </a:r>
            <a:br>
              <a:rPr lang="cs-CZ" altLang="cs-CZ" sz="3600" dirty="0"/>
            </a:br>
            <a:r>
              <a:rPr lang="cs-CZ" altLang="cs-CZ" sz="3200" dirty="0"/>
              <a:t>(zmírnění důsledků kvalifikované většiny)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1006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rgbClr val="990000"/>
                </a:solidFill>
              </a:rPr>
              <a:t>Přijímání harmonizačních směrnic - </a:t>
            </a:r>
            <a:r>
              <a:rPr lang="cs-CZ" altLang="cs-CZ" sz="2400" dirty="0">
                <a:solidFill>
                  <a:srgbClr val="660033"/>
                </a:solidFill>
              </a:rPr>
              <a:t>předěl: 1986 – Jednotný evropský akt (zavedení kvalifikované většiny)</a:t>
            </a:r>
          </a:p>
          <a:p>
            <a:pPr>
              <a:buFont typeface="Arial" charset="0"/>
              <a:buChar char="•"/>
              <a:defRPr/>
            </a:pPr>
            <a:r>
              <a:rPr lang="cs-CZ" sz="2000" b="1" u="sng" dirty="0">
                <a:solidFill>
                  <a:srgbClr val="C00000"/>
                </a:solidFill>
                <a:highlight>
                  <a:srgbClr val="FFFF00"/>
                </a:highlight>
              </a:rPr>
              <a:t>VÝJIMKY</a:t>
            </a:r>
            <a:r>
              <a:rPr lang="cs-CZ" sz="2000" b="1" dirty="0">
                <a:solidFill>
                  <a:schemeClr val="accent6"/>
                </a:solidFill>
                <a:highlight>
                  <a:srgbClr val="FFFF00"/>
                </a:highlight>
              </a:rPr>
              <a:t> </a:t>
            </a:r>
            <a:r>
              <a:rPr lang="cs-CZ" sz="2000" b="1" dirty="0">
                <a:solidFill>
                  <a:srgbClr val="006600"/>
                </a:solidFill>
                <a:highlight>
                  <a:srgbClr val="FFFF00"/>
                </a:highlight>
              </a:rPr>
              <a:t>(POJISTKY PRO DŮSLEDKY UPLATNĚNÍ KVALIFIKOVANÉ VĚTŠINY): </a:t>
            </a:r>
            <a:r>
              <a:rPr lang="cs-CZ" sz="2000" b="1" dirty="0">
                <a:solidFill>
                  <a:srgbClr val="006600"/>
                </a:solidFill>
              </a:rPr>
              <a:t>směrnice na daný členský stát </a:t>
            </a:r>
            <a:r>
              <a:rPr lang="cs-CZ" sz="2000" b="1" dirty="0">
                <a:solidFill>
                  <a:schemeClr val="tx1"/>
                </a:solidFill>
              </a:rPr>
              <a:t>nebude dočasně aplikována </a:t>
            </a:r>
            <a:r>
              <a:rPr lang="cs-CZ" sz="2000" b="1" dirty="0">
                <a:solidFill>
                  <a:srgbClr val="006600"/>
                </a:solidFill>
              </a:rPr>
              <a:t>– potřebná </a:t>
            </a:r>
            <a:r>
              <a:rPr lang="cs-CZ" sz="2000" b="1" dirty="0">
                <a:solidFill>
                  <a:srgbClr val="C00000"/>
                </a:solidFill>
              </a:rPr>
              <a:t>žádost Komisi:</a:t>
            </a:r>
            <a:endParaRPr lang="cs-CZ" sz="2000" dirty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000" b="1" dirty="0">
                <a:solidFill>
                  <a:srgbClr val="006600"/>
                </a:solidFill>
              </a:rPr>
              <a:t>Čl. 114/4: </a:t>
            </a:r>
            <a:r>
              <a:rPr lang="cs-CZ" sz="2000" dirty="0">
                <a:solidFill>
                  <a:srgbClr val="006600"/>
                </a:solidFill>
              </a:rPr>
              <a:t>Pokládá-li členský stát po přijetí harmonizačních opatření za nezbytné </a:t>
            </a:r>
            <a:r>
              <a:rPr lang="cs-CZ" sz="2000" b="1" u="sng" dirty="0">
                <a:solidFill>
                  <a:srgbClr val="C00000"/>
                </a:solidFill>
              </a:rPr>
              <a:t>ponechat si</a:t>
            </a:r>
            <a:r>
              <a:rPr lang="cs-CZ" sz="2000" b="1" dirty="0">
                <a:solidFill>
                  <a:srgbClr val="C00000"/>
                </a:solidFill>
              </a:rPr>
              <a:t> vlastní vnitrostátní předpisy </a:t>
            </a:r>
            <a:r>
              <a:rPr lang="cs-CZ" sz="2000" dirty="0">
                <a:solidFill>
                  <a:srgbClr val="006600"/>
                </a:solidFill>
              </a:rPr>
              <a:t>ze závažných důvodů uvedených v článku 36 nebo týkající se ochrany životního nebo pracovního prostředí, oznámí je Komisi spolu s důvody pro jejich ponechání.</a:t>
            </a:r>
          </a:p>
          <a:p>
            <a:pPr>
              <a:buFont typeface="Arial" charset="0"/>
              <a:buChar char="•"/>
              <a:defRPr/>
            </a:pPr>
            <a:r>
              <a:rPr lang="cs-CZ" sz="2000" b="1" dirty="0">
                <a:solidFill>
                  <a:srgbClr val="006600"/>
                </a:solidFill>
              </a:rPr>
              <a:t>Čl. 114/5: </a:t>
            </a:r>
            <a:r>
              <a:rPr lang="cs-CZ" sz="2000" dirty="0">
                <a:solidFill>
                  <a:srgbClr val="006600"/>
                </a:solidFill>
              </a:rPr>
              <a:t>Pokládá-li členský stát po přijetí harmonizačních opatření za nezbytné </a:t>
            </a:r>
            <a:r>
              <a:rPr lang="cs-CZ" sz="2000" b="1" u="sng" dirty="0">
                <a:solidFill>
                  <a:srgbClr val="C00000"/>
                </a:solidFill>
              </a:rPr>
              <a:t>zavést</a:t>
            </a:r>
            <a:r>
              <a:rPr lang="cs-CZ" sz="2000" dirty="0">
                <a:solidFill>
                  <a:srgbClr val="C00000"/>
                </a:solidFill>
              </a:rPr>
              <a:t> vnitrostátní předpisy, </a:t>
            </a:r>
            <a:r>
              <a:rPr lang="cs-CZ" sz="2000" dirty="0">
                <a:solidFill>
                  <a:srgbClr val="006600"/>
                </a:solidFill>
              </a:rPr>
              <a:t>opírající se o nové vědecké poznatky k ochraně životního prostředí nebo pracovního prostředí, z důvodu zvláštního problému, který se objeví dodatečně oznámí zamýšlené předpisy Komisi spolu s důvody pro jejich zavedení.</a:t>
            </a:r>
          </a:p>
          <a:p>
            <a:pPr marL="0" indent="0">
              <a:buNone/>
              <a:defRPr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90565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6196"/>
          </a:xfrm>
          <a:solidFill>
            <a:srgbClr val="FFC000"/>
          </a:solidFill>
        </p:spPr>
        <p:txBody>
          <a:bodyPr/>
          <a:lstStyle/>
          <a:p>
            <a:r>
              <a:rPr lang="cs-CZ" altLang="cs-CZ" sz="3600" dirty="0"/>
              <a:t>Základní postupy při harmonizaci – 3</a:t>
            </a:r>
            <a:br>
              <a:rPr lang="cs-CZ" altLang="cs-CZ" sz="3600" dirty="0"/>
            </a:br>
            <a:r>
              <a:rPr lang="cs-CZ" altLang="cs-CZ" sz="3200" dirty="0"/>
              <a:t>(zmírnění důsledků kvalifikované většiny)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8013" cy="51006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rgbClr val="0066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Rozhodování Komise o žádosti:</a:t>
            </a:r>
          </a:p>
          <a:p>
            <a:pPr>
              <a:buFont typeface="Arial" charset="0"/>
              <a:buChar char="•"/>
              <a:defRPr/>
            </a:pPr>
            <a:r>
              <a:rPr lang="cs-CZ" sz="2400" b="1" dirty="0">
                <a:solidFill>
                  <a:srgbClr val="006600"/>
                </a:solidFill>
              </a:rPr>
              <a:t>Čl. 114/6: </a:t>
            </a:r>
            <a:r>
              <a:rPr lang="cs-CZ" sz="2400" dirty="0">
                <a:solidFill>
                  <a:srgbClr val="006600"/>
                </a:solidFill>
              </a:rPr>
              <a:t>Komise ...  dotyčné vnitrostátní právní předpisy </a:t>
            </a:r>
            <a:r>
              <a:rPr lang="cs-CZ" sz="2400" u="sng" dirty="0">
                <a:solidFill>
                  <a:srgbClr val="006600"/>
                </a:solidFill>
              </a:rPr>
              <a:t>schválí nebo zamítne</a:t>
            </a:r>
            <a:r>
              <a:rPr lang="cs-CZ" sz="2400" dirty="0">
                <a:solidFill>
                  <a:srgbClr val="006600"/>
                </a:solidFill>
              </a:rPr>
              <a:t> poté, co prověří, zda neslouží jako </a:t>
            </a:r>
            <a:r>
              <a:rPr lang="cs-CZ" sz="2400" u="sng" dirty="0">
                <a:solidFill>
                  <a:srgbClr val="006600"/>
                </a:solidFill>
              </a:rPr>
              <a:t>prostředek svévolné diskriminace </a:t>
            </a:r>
            <a:r>
              <a:rPr lang="cs-CZ" sz="2400" dirty="0">
                <a:solidFill>
                  <a:srgbClr val="006600"/>
                </a:solidFill>
              </a:rPr>
              <a:t>nebo zastřeného omezování obchodu mezi členskými státy a nenarušují fungování vnitřního trhu.</a:t>
            </a:r>
          </a:p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rgbClr val="006600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006600"/>
                </a:solidFill>
              </a:rPr>
              <a:t>  Shrnutí: Výjimky z účinnosti směrnice může povolit Komise (zpravidla dočasně)</a:t>
            </a:r>
            <a:endParaRPr lang="cs-CZ" sz="2400" dirty="0">
              <a:solidFill>
                <a:srgbClr val="006600"/>
              </a:solidFill>
            </a:endParaRPr>
          </a:p>
          <a:p>
            <a:pPr marL="0" indent="0">
              <a:buNone/>
              <a:defRPr/>
            </a:pPr>
            <a:endParaRPr lang="cs-CZ" sz="1800" dirty="0">
              <a:solidFill>
                <a:srgbClr val="0066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16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D26E5-332E-4CB2-8901-EDA9EABC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500212"/>
          </a:xfrm>
          <a:solidFill>
            <a:srgbClr val="EAFB83"/>
          </a:solidFill>
        </p:spPr>
        <p:txBody>
          <a:bodyPr/>
          <a:lstStyle/>
          <a:p>
            <a:r>
              <a:rPr lang="pl-PL" sz="3200" b="1" dirty="0"/>
              <a:t>Odstraňování rozdílů bez harmonizace: </a:t>
            </a:r>
            <a:r>
              <a:rPr lang="pl-PL" sz="3200" b="1" i="1" dirty="0">
                <a:solidFill>
                  <a:srgbClr val="C00000"/>
                </a:solidFill>
              </a:rPr>
              <a:t>princip vzájemného uznávání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3E05E-89FD-464A-A9E4-3A550898D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464496"/>
          </a:xfrm>
        </p:spPr>
        <p:txBody>
          <a:bodyPr/>
          <a:lstStyle/>
          <a:p>
            <a:r>
              <a:rPr lang="cs-CZ" sz="1800" i="1" dirty="0" err="1"/>
              <a:t>Cassis</a:t>
            </a:r>
            <a:r>
              <a:rPr lang="cs-CZ" sz="1800" i="1" dirty="0"/>
              <a:t> de Dijon: </a:t>
            </a:r>
            <a:r>
              <a:rPr lang="cs-CZ" sz="1800" dirty="0"/>
              <a:t>Šlo tehdy o spor, zdali může Německo (nebo jakákoli jiná země)  bránit v dovozu francouzského likéru </a:t>
            </a:r>
            <a:r>
              <a:rPr lang="cs-CZ" sz="1800" dirty="0" err="1"/>
              <a:t>Cassis</a:t>
            </a:r>
            <a:r>
              <a:rPr lang="cs-CZ" sz="1800" dirty="0"/>
              <a:t> de Dijon (nebo jakéhokoli jiného výrobku) </a:t>
            </a:r>
            <a:r>
              <a:rPr lang="cs-CZ" sz="1800" b="1" dirty="0"/>
              <a:t>jen proto, že neodpovídal německým nebo jiným předpisům </a:t>
            </a:r>
            <a:r>
              <a:rPr lang="cs-CZ" sz="1800" dirty="0"/>
              <a:t>pro tento druh nápojů nebo jiného výrobku. Nemůže, ale zde byl závěr zvrácen uplatněním kategorických požadavků. </a:t>
            </a:r>
          </a:p>
          <a:p>
            <a:r>
              <a:rPr lang="cs-CZ" sz="1800" dirty="0"/>
              <a:t>Od té doby platí ve vzájemném obchodě zásada, že </a:t>
            </a:r>
            <a:r>
              <a:rPr lang="cs-CZ" sz="1800" dirty="0">
                <a:solidFill>
                  <a:srgbClr val="0000FF"/>
                </a:solidFill>
              </a:rPr>
              <a:t>výrobek legálně vyrobený a uvedený na trh v jednom členském státě musí mít </a:t>
            </a:r>
            <a:r>
              <a:rPr lang="cs-CZ" sz="1800" b="1" dirty="0">
                <a:solidFill>
                  <a:srgbClr val="0000FF"/>
                </a:solidFill>
              </a:rPr>
              <a:t>volný přístup i na trhy všech ostatních členů EU, bez ohledu na to, zda odpovídá předpisům těchto členských států</a:t>
            </a:r>
            <a:r>
              <a:rPr lang="cs-CZ" sz="1800" dirty="0">
                <a:solidFill>
                  <a:srgbClr val="0000FF"/>
                </a:solidFill>
              </a:rPr>
              <a:t>. </a:t>
            </a:r>
            <a:r>
              <a:rPr lang="cs-CZ" sz="1800" dirty="0">
                <a:solidFill>
                  <a:srgbClr val="FF0000"/>
                </a:solidFill>
              </a:rPr>
              <a:t>Soud vycházel z toho, že všechny členské státy ochraňují na srovnatelné úrovni zdraví, bezpečnost a životní prostředí svých občanů a že mezi nimi neexistují zásadní rozdíly.</a:t>
            </a:r>
          </a:p>
          <a:p>
            <a:r>
              <a:rPr lang="cs-CZ" sz="1800" b="1" dirty="0"/>
              <a:t>Vzájemné uznávání výrobků</a:t>
            </a:r>
            <a:r>
              <a:rPr lang="cs-CZ" sz="1800" dirty="0"/>
              <a:t> se stalo vůdčí zásadou pro uvolnění vzájemného obchodu členských zemí. Podle odhadu kolem poloviny tohoto obchodu probíhá dnes podle těchto zásad. </a:t>
            </a:r>
          </a:p>
          <a:p>
            <a:r>
              <a:rPr lang="cs-CZ" sz="1800" dirty="0"/>
              <a:t>Původně nepsaná zásada prosazovaná Soudním dvorem, od r. 2019 nařízení přijaté podle čl. 114 SFEU (viz hned dále).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459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DA4807FC-18B3-4A24-99A5-97155561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3200" b="1" dirty="0"/>
              <a:t>Princip vzájemného uznávání</a:t>
            </a:r>
            <a:br>
              <a:rPr lang="cs-CZ" altLang="cs-CZ" sz="3200" b="1" dirty="0"/>
            </a:br>
            <a:r>
              <a:rPr lang="cs-CZ" altLang="cs-CZ" sz="3200" b="1" dirty="0"/>
              <a:t>(nařízení 2019/515)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57541D29-4D57-4643-98EC-993370C8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113337"/>
          </a:xfrm>
        </p:spPr>
        <p:txBody>
          <a:bodyPr/>
          <a:lstStyle/>
          <a:p>
            <a:r>
              <a:rPr lang="cs-CZ" altLang="cs-CZ" sz="2000" b="1" dirty="0">
                <a:solidFill>
                  <a:srgbClr val="C00000"/>
                </a:solidFill>
              </a:rPr>
              <a:t>alternativa k harmonizaci (unifikaci) norem,</a:t>
            </a:r>
            <a:r>
              <a:rPr lang="cs-CZ" altLang="cs-CZ" sz="2000" dirty="0"/>
              <a:t> tedy požadavků na výrobky</a:t>
            </a:r>
          </a:p>
          <a:p>
            <a:r>
              <a:rPr lang="cs-CZ" altLang="cs-CZ" sz="2000" dirty="0"/>
              <a:t>zboží má splňovat určité </a:t>
            </a:r>
            <a:r>
              <a:rPr lang="cs-CZ" altLang="cs-CZ" sz="2000" b="1" dirty="0">
                <a:solidFill>
                  <a:srgbClr val="C00000"/>
                </a:solidFill>
              </a:rPr>
              <a:t>technické požadavky</a:t>
            </a:r>
            <a:r>
              <a:rPr lang="cs-CZ" altLang="cs-CZ" sz="2000" dirty="0">
                <a:solidFill>
                  <a:srgbClr val="C00000"/>
                </a:solidFill>
              </a:rPr>
              <a:t>, </a:t>
            </a:r>
            <a:r>
              <a:rPr lang="cs-CZ" altLang="cs-CZ" sz="2000" dirty="0"/>
              <a:t>např. na název, tvar, velikost, hmotnost, složení, označování nebo balení</a:t>
            </a:r>
          </a:p>
          <a:p>
            <a:r>
              <a:rPr lang="cs-CZ" altLang="cs-CZ" sz="2000" b="1" i="1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nesmějí zakázat na svém území prodej zboží uvedeného v souladu s právními předpisy na trh v jiném členském státě</a:t>
            </a:r>
          </a:p>
          <a:p>
            <a:r>
              <a:rPr lang="cs-CZ" altLang="cs-CZ" sz="2000" b="1" dirty="0">
                <a:solidFill>
                  <a:srgbClr val="000099"/>
                </a:solidFill>
              </a:rPr>
              <a:t>VÝJIMKY:</a:t>
            </a:r>
            <a:r>
              <a:rPr lang="cs-CZ" altLang="cs-CZ" sz="2000" dirty="0"/>
              <a:t> z důvodů stanovených v </a:t>
            </a:r>
            <a:r>
              <a:rPr lang="cs-CZ" altLang="cs-CZ" sz="2000" dirty="0">
                <a:solidFill>
                  <a:srgbClr val="C00000"/>
                </a:solidFill>
              </a:rPr>
              <a:t>článku 36 </a:t>
            </a:r>
            <a:r>
              <a:rPr lang="cs-CZ" altLang="cs-CZ" sz="2000" dirty="0"/>
              <a:t>SFEU nebo na základě jiných </a:t>
            </a:r>
            <a:r>
              <a:rPr lang="cs-CZ" altLang="cs-CZ" sz="2000" b="1" dirty="0">
                <a:solidFill>
                  <a:srgbClr val="C00000"/>
                </a:solidFill>
              </a:rPr>
              <a:t>naléhavých důvodů obecného zájmu (kategorických požadavků) </a:t>
            </a:r>
            <a:r>
              <a:rPr lang="cs-CZ" altLang="cs-CZ" sz="2000" dirty="0"/>
              <a:t>uznaných judikaturou Soudního dvora (zejm. ochrana spotřebitele, ochrana životního prostředí, veřejného zdraví a ochrana lidských práv)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</a:t>
            </a:r>
            <a:r>
              <a:rPr lang="cs-CZ" altLang="cs-CZ" b="1" i="1" dirty="0"/>
              <a:t>samostatná unijní úprava </a:t>
            </a:r>
            <a:r>
              <a:rPr lang="cs-CZ" altLang="cs-CZ" dirty="0">
                <a:highlight>
                  <a:srgbClr val="FFFF00"/>
                </a:highlight>
              </a:rPr>
              <a:t>(primární právo, nařízení) </a:t>
            </a:r>
            <a:r>
              <a:rPr lang="cs-CZ" altLang="cs-CZ" dirty="0"/>
              <a:t>– existuje paralelně s vnitrostátní úpravou, má aplikační přednost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</a:t>
            </a:r>
            <a:r>
              <a:rPr lang="cs-CZ" altLang="cs-CZ" b="1" i="1" dirty="0"/>
              <a:t>určování obsahu vnitrostátní úpravy (její sbližování) </a:t>
            </a:r>
            <a:r>
              <a:rPr lang="cs-CZ" altLang="cs-CZ" dirty="0">
                <a:highlight>
                  <a:srgbClr val="FFFF00"/>
                </a:highlight>
              </a:rPr>
              <a:t>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dirty="0"/>
              <a:t>	-- aplikuje se vnitrostátní úprava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dirty="0"/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1800" dirty="0"/>
              <a:t>	</a:t>
            </a:r>
          </a:p>
        </p:txBody>
      </p:sp>
      <p:sp>
        <p:nvSpPr>
          <p:cNvPr id="3" name="Veselý obličej 2">
            <a:extLst>
              <a:ext uri="{FF2B5EF4-FFF2-40B4-BE49-F238E27FC236}">
                <a16:creationId xmlns:a16="http://schemas.microsoft.com/office/drawing/2014/main" id="{A507727A-89FA-CC87-ACFD-F951C9B2D8CF}"/>
              </a:ext>
            </a:extLst>
          </p:cNvPr>
          <p:cNvSpPr/>
          <p:nvPr/>
        </p:nvSpPr>
        <p:spPr bwMode="auto">
          <a:xfrm flipH="1">
            <a:off x="9396536" y="5911485"/>
            <a:ext cx="45719" cy="45719"/>
          </a:xfrm>
          <a:prstGeom prst="smileyFac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532" y="1556792"/>
            <a:ext cx="8424936" cy="4536504"/>
          </a:xfrm>
          <a:solidFill>
            <a:srgbClr val="EAFB83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  <a:t>Ekonomická integrace:</a:t>
            </a:r>
            <a:b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</a:br>
            <a:b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</a:br>
            <a:r>
              <a:rPr lang="cs-CZ" altLang="cs-CZ" sz="3600" b="1" dirty="0">
                <a:solidFill>
                  <a:schemeClr val="tx1"/>
                </a:solidFill>
                <a:latin typeface="Arial Unicode MS" pitchFamily="34" charset="-128"/>
              </a:rPr>
              <a:t>Společný trh        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sz="3600" b="1" dirty="0">
                <a:latin typeface="Arial Unicode MS" pitchFamily="34" charset="-128"/>
              </a:rPr>
              <a:t>Sbližování (harmonizace) práva v EU</a:t>
            </a:r>
            <a:br>
              <a:rPr lang="cs-CZ" altLang="cs-CZ" b="1" dirty="0">
                <a:latin typeface="Arial Unicode MS" pitchFamily="34" charset="-128"/>
              </a:rPr>
            </a:br>
            <a:endParaRPr lang="cs-CZ" altLang="cs-CZ" b="1" dirty="0">
              <a:solidFill>
                <a:srgbClr val="0066FF"/>
              </a:solidFill>
              <a:latin typeface="Arial Unicode MS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4CC75FA9-0670-13B2-52CA-5C6C9F3F90B7}"/>
              </a:ext>
            </a:extLst>
          </p:cNvPr>
          <p:cNvSpPr/>
          <p:nvPr/>
        </p:nvSpPr>
        <p:spPr bwMode="auto">
          <a:xfrm>
            <a:off x="3491880" y="3419977"/>
            <a:ext cx="648072" cy="216023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b="1" dirty="0" err="1"/>
              <a:t>Společný</a:t>
            </a:r>
            <a:r>
              <a:rPr lang="pl-PL" b="1" dirty="0"/>
              <a:t> </a:t>
            </a:r>
            <a:r>
              <a:rPr lang="pl-PL" b="1" dirty="0" err="1"/>
              <a:t>trh</a:t>
            </a:r>
            <a:endParaRPr lang="pl-PL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/>
          <a:lstStyle/>
          <a:p>
            <a:r>
              <a:rPr lang="pl-PL" sz="2800" dirty="0" err="1"/>
              <a:t>Založen</a:t>
            </a:r>
            <a:r>
              <a:rPr lang="pl-PL" sz="2800" dirty="0"/>
              <a:t> na 4 </a:t>
            </a:r>
            <a:r>
              <a:rPr lang="pl-PL" sz="2800" dirty="0" err="1"/>
              <a:t>základních</a:t>
            </a:r>
            <a:r>
              <a:rPr lang="pl-PL" sz="2800" dirty="0"/>
              <a:t> </a:t>
            </a:r>
            <a:r>
              <a:rPr lang="pl-PL" sz="2800" dirty="0" err="1"/>
              <a:t>svobodách</a:t>
            </a:r>
            <a:r>
              <a:rPr lang="pl-PL" sz="2800" dirty="0"/>
              <a:t>:</a:t>
            </a:r>
          </a:p>
          <a:p>
            <a:pPr eaLnBrk="1" hangingPunct="1"/>
            <a:r>
              <a:rPr lang="cs-CZ" altLang="cs-CZ" sz="28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b="1" dirty="0" err="1">
                <a:solidFill>
                  <a:srgbClr val="C00000"/>
                </a:solidFill>
              </a:rPr>
              <a:t>se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mění</a:t>
            </a:r>
            <a:r>
              <a:rPr lang="pl-PL" b="1" dirty="0">
                <a:solidFill>
                  <a:srgbClr val="C00000"/>
                </a:solidFill>
              </a:rPr>
              <a:t> na </a:t>
            </a:r>
            <a:r>
              <a:rPr lang="pl-PL" b="1" dirty="0" err="1">
                <a:solidFill>
                  <a:srgbClr val="C00000"/>
                </a:solidFill>
              </a:rPr>
              <a:t>jednotný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vnitřní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trh</a:t>
            </a:r>
            <a:endParaRPr lang="pl-PL" b="1" dirty="0">
              <a:solidFill>
                <a:srgbClr val="C000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/>
              <a:t>Ekonomika: původně</a:t>
            </a:r>
            <a:r>
              <a:rPr lang="pl-PL" dirty="0"/>
              <a:t> zcela převažující </a:t>
            </a:r>
            <a:r>
              <a:rPr lang="pl-PL" b="1" dirty="0"/>
              <a:t>smysl</a:t>
            </a:r>
            <a:r>
              <a:rPr lang="pl-PL" dirty="0"/>
              <a:t> evropské integrace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i="1" dirty="0" err="1"/>
              <a:t>společné</a:t>
            </a:r>
            <a:r>
              <a:rPr lang="pl-PL" i="1" dirty="0"/>
              <a:t> </a:t>
            </a:r>
            <a:r>
              <a:rPr lang="pl-PL" i="1" dirty="0" err="1"/>
              <a:t>politiky</a:t>
            </a:r>
            <a:r>
              <a:rPr lang="pl-PL" i="1" dirty="0"/>
              <a:t>: </a:t>
            </a:r>
            <a:r>
              <a:rPr lang="pl-PL" dirty="0" err="1"/>
              <a:t>tradiční</a:t>
            </a:r>
            <a:r>
              <a:rPr lang="pl-PL" dirty="0"/>
              <a:t> – </a:t>
            </a:r>
            <a:r>
              <a:rPr lang="pl-PL" dirty="0" err="1"/>
              <a:t>zeměd-dopr-obch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2000" dirty="0"/>
              <a:t>zrušení dosavadních překážek volného pohybu, </a:t>
            </a:r>
          </a:p>
          <a:p>
            <a:pPr lvl="1"/>
            <a:r>
              <a:rPr lang="cs-CZ" sz="2000" dirty="0"/>
              <a:t>odbourání hraničních kontrol a jiných důvodů fragmentace trhu</a:t>
            </a:r>
          </a:p>
          <a:p>
            <a:r>
              <a:rPr lang="cs-CZ" sz="2000" dirty="0">
                <a:solidFill>
                  <a:srgbClr val="C00000"/>
                </a:solidFill>
              </a:rPr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2000" dirty="0"/>
              <a:t>tzv. </a:t>
            </a:r>
            <a:r>
              <a:rPr lang="cs-CZ" sz="2000" b="1" dirty="0"/>
              <a:t>materiální překážky </a:t>
            </a:r>
            <a:r>
              <a:rPr lang="cs-CZ" sz="2000" dirty="0"/>
              <a:t>- odstranění kontrol zboží i osob na vnitřních hranicích,</a:t>
            </a:r>
          </a:p>
          <a:p>
            <a:pPr lvl="1"/>
            <a:r>
              <a:rPr lang="cs-CZ" sz="2000" b="1" dirty="0"/>
              <a:t>technické překážky, </a:t>
            </a:r>
            <a:r>
              <a:rPr lang="cs-CZ" sz="20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2000" b="1" dirty="0"/>
              <a:t>fiskální překážky </a:t>
            </a:r>
            <a:r>
              <a:rPr lang="cs-CZ" sz="2000" dirty="0"/>
              <a:t>(cla, daňová diskriminace) </a:t>
            </a:r>
          </a:p>
          <a:p>
            <a:r>
              <a:rPr lang="cs-CZ" sz="2000" dirty="0"/>
              <a:t>Právní vyjádření: </a:t>
            </a:r>
            <a:r>
              <a:rPr lang="cs-CZ" sz="2000" b="1" dirty="0">
                <a:solidFill>
                  <a:srgbClr val="C00000"/>
                </a:solidFill>
              </a:rPr>
              <a:t>Jednotný evropský akt 1986/1987 </a:t>
            </a:r>
            <a:r>
              <a:rPr lang="cs-CZ" sz="2000" dirty="0"/>
              <a:t>(revize Smlouvy o založení EHS - program budování jednotného vnitřního trhu)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Společný trh  x  </a:t>
            </a:r>
            <a:br>
              <a:rPr lang="cs-CZ" altLang="cs-CZ" sz="4000" b="1" dirty="0"/>
            </a:br>
            <a:r>
              <a:rPr lang="cs-CZ" altLang="cs-CZ" sz="4000" b="1" dirty="0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D9FBFF"/>
              </a:gs>
              <a:gs pos="100000">
                <a:srgbClr val="FFCC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</a:t>
            </a:r>
            <a:r>
              <a:rPr lang="cs-CZ" altLang="cs-CZ" i="1" dirty="0"/>
              <a:t>jednotnému vnitřnímu trhu </a:t>
            </a:r>
            <a:r>
              <a:rPr lang="cs-CZ" altLang="cs-CZ" dirty="0"/>
              <a:t>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akt 1986/87, Maastrichtská smlouva 1992/93</a:t>
            </a:r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rozšíření 4 základních </a:t>
            </a:r>
            <a:r>
              <a:rPr lang="cs-CZ" altLang="cs-CZ" b="1" dirty="0"/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/>
              <a:t>nových společných politik,</a:t>
            </a:r>
            <a:r>
              <a:rPr lang="cs-CZ" altLang="cs-CZ" dirty="0"/>
              <a:t> 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dirty="0"/>
              <a:t>zboží, </a:t>
            </a:r>
          </a:p>
          <a:p>
            <a:pPr lvl="1" eaLnBrk="1" hangingPunct="1"/>
            <a:r>
              <a:rPr lang="cs-CZ" altLang="cs-CZ" dirty="0"/>
              <a:t>osob, </a:t>
            </a:r>
          </a:p>
          <a:p>
            <a:pPr lvl="1" eaLnBrk="1" hangingPunct="1"/>
            <a:r>
              <a:rPr lang="cs-CZ" altLang="cs-CZ" dirty="0"/>
              <a:t>služeb, </a:t>
            </a:r>
          </a:p>
          <a:p>
            <a:pPr lvl="1" eaLnBrk="1" hangingPunct="1"/>
            <a:r>
              <a:rPr lang="cs-CZ" altLang="cs-CZ" dirty="0"/>
              <a:t>kapitálu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 (oblasti integrace)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obchodní, sociální, (soutěžní)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1883</Words>
  <Application>Microsoft Office PowerPoint</Application>
  <PresentationFormat>Předvádění na obrazovce (4:3)</PresentationFormat>
  <Paragraphs>174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Arial Unicode MS</vt:lpstr>
      <vt:lpstr>Times New Roman</vt:lpstr>
      <vt:lpstr>Wingdings</vt:lpstr>
      <vt:lpstr>Výchozí návrh</vt:lpstr>
      <vt:lpstr>Vlastní náplň činnosti Unie Oblasti integrace</vt:lpstr>
      <vt:lpstr>PRÁVO EVROPSKÉ UNIE      Ekonomická integrace:  Jednotný vnitřní trh   Masarykova univerzita 2023</vt:lpstr>
      <vt:lpstr>Právo EU jako integrační nástroj</vt:lpstr>
      <vt:lpstr>Ekonomická integrace:  Společný trh        Jednotný vnitřní trh  Sbližování (harmonizace) práva v EU 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Volný pohyb zboží (uvnitř Unie)</vt:lpstr>
      <vt:lpstr>Co je zboží ?</vt:lpstr>
      <vt:lpstr>Administrativní překážky.  Kvantitativní omezení dovozu a  opatření s rovnocenným účinkem 1 </vt:lpstr>
      <vt:lpstr>Administrativní překážky.  Kvantitativní omezení dovozu a  opatření s rovnocenným účinkem 1a </vt:lpstr>
      <vt:lpstr>Směrnice Komise č. 70/50 ze dne 22. prosince 1969 založená na čl. 33 odst. 7 o zrušení opatření s účinkem rovnocenným množstevním omezením dovozu, na která se nevztahují jiné předpisy přijaté na základě Smlouvy o EHS</vt:lpstr>
      <vt:lpstr> Kvantitativní omezení dovozu a opatření s rovnocenným účinkem 2 </vt:lpstr>
      <vt:lpstr> Kvantitativní omezení dovozu a opatření s rovnocenným účinkem 3 </vt:lpstr>
      <vt:lpstr> Kvantitativní omezení dovozu a opatření s rovnocenným účinkem: dovolené výjimky (čl. 36)</vt:lpstr>
      <vt:lpstr>Podmínky pro pohyb zboží  Jak se řeší různé (konfliktní) požadavky na zboží (vč. dováženého)</vt:lpstr>
      <vt:lpstr>Sbližování (harmonizace) práva</vt:lpstr>
      <vt:lpstr>Základní postupy při harmonizaci - 1</vt:lpstr>
      <vt:lpstr>Základní postupy při harmonizaci – 2 (zmírnění důsledků kvalifikované většiny)</vt:lpstr>
      <vt:lpstr>Základní postupy při harmonizaci – 3 (zmírnění důsledků kvalifikované většiny)</vt:lpstr>
      <vt:lpstr>Odstraňování rozdílů bez harmonizace: princip vzájemného uznávání</vt:lpstr>
      <vt:lpstr>Princip vzájemného uznávání (nařízení 2019/515)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93</cp:revision>
  <dcterms:modified xsi:type="dcterms:W3CDTF">2023-11-23T20:43:04Z</dcterms:modified>
</cp:coreProperties>
</file>