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</p:sldMasterIdLst>
  <p:notesMasterIdLst>
    <p:notesMasterId r:id="rId14"/>
  </p:notesMasterIdLst>
  <p:handoutMasterIdLst>
    <p:handoutMasterId r:id="rId15"/>
  </p:handoutMasterIdLst>
  <p:sldIdLst>
    <p:sldId id="303" r:id="rId3"/>
    <p:sldId id="263" r:id="rId4"/>
    <p:sldId id="279" r:id="rId5"/>
    <p:sldId id="267" r:id="rId6"/>
    <p:sldId id="300" r:id="rId7"/>
    <p:sldId id="296" r:id="rId8"/>
    <p:sldId id="295" r:id="rId9"/>
    <p:sldId id="297" r:id="rId10"/>
    <p:sldId id="301" r:id="rId11"/>
    <p:sldId id="299" r:id="rId12"/>
    <p:sldId id="268" r:id="rId13"/>
  </p:sldIdLst>
  <p:sldSz cx="10080625" cy="7559675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25450" indent="-2159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641350" indent="-211138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857250" indent="-2127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073150" indent="-212725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F9FDC7"/>
    <a:srgbClr val="0066CC"/>
    <a:srgbClr val="663300"/>
    <a:srgbClr val="009900"/>
    <a:srgbClr val="0000FF"/>
    <a:srgbClr val="F9FC70"/>
    <a:srgbClr val="F9FC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621" autoAdjust="0"/>
  </p:normalViewPr>
  <p:slideViewPr>
    <p:cSldViewPr>
      <p:cViewPr varScale="1">
        <p:scale>
          <a:sx n="54" d="100"/>
          <a:sy n="54" d="100"/>
        </p:scale>
        <p:origin x="14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CB69C62D-A0CF-44EE-84B8-B138DE7E1C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10F5EAA8-42BB-4C7C-8F52-FA996DF32EE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C5C3B9DA-4F95-41FE-ADB4-D3C2DF7B1DA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8E6FECAB-E9E5-46EE-8BCB-D082B14F781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A898058-1CC1-4912-85EC-1F5EBB09DB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9C157DCF-A702-40FE-B1F2-52A995182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51E82CC5-9E61-455E-BC4D-F42F9D0A3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62347A67-8E22-4123-964D-EDE9ED057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B5C19638-DCF8-4FEA-84CB-DAE62521C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078" name="Rectangle 5">
            <a:extLst>
              <a:ext uri="{FF2B5EF4-FFF2-40B4-BE49-F238E27FC236}">
                <a16:creationId xmlns:a16="http://schemas.microsoft.com/office/drawing/2014/main" id="{3DFE302C-8EA3-494C-8B81-D84E103163C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27138" y="917575"/>
            <a:ext cx="4395787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BD9C39CE-FC47-424B-B11D-60427A44FAF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1062038" y="4540250"/>
            <a:ext cx="4732337" cy="365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5054F080-5CF8-454B-8715-5CF712F8B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25" y="917575"/>
            <a:ext cx="4476750" cy="3302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9E4989DC-3A7F-4C0A-8C0D-53E589B49F9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4826586-527F-4C93-A04A-A5E651DEA3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932FFE4-1BB4-445A-B9B4-E3492744751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1C0951D2-8364-4F7D-8072-C8E1CB601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3095E13B-F4E5-4E72-8751-61FE036315F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DD60390C-F332-4902-91F4-93A95E2EF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901009B-E3D0-4520-9438-2B0D43A1214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>
            <a:extLst>
              <a:ext uri="{FF2B5EF4-FFF2-40B4-BE49-F238E27FC236}">
                <a16:creationId xmlns:a16="http://schemas.microsoft.com/office/drawing/2014/main" id="{F1EBDEBD-B44F-4E31-8D2D-5C6034B99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704EED7-69A1-4CEA-B6B6-BBEAE5D0400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B8D5422F-5D86-4929-92A2-F73BF86E7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DE025DB6-D5B0-44A1-AB2D-F3E84583595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>
            <a:extLst>
              <a:ext uri="{FF2B5EF4-FFF2-40B4-BE49-F238E27FC236}">
                <a16:creationId xmlns:a16="http://schemas.microsoft.com/office/drawing/2014/main" id="{5F11855D-BEF6-47B7-9DE2-D48F1BD06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3552A6C-E497-4A89-AE0C-285639F1771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9BD3EBCE-DE98-4A90-94C2-83E687D30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400550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F777893D-C8D9-4EB4-8408-D7C280CB2E8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062038" y="4540250"/>
            <a:ext cx="4733925" cy="36607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926794-B0DF-4F99-A607-FEF9715439C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651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25CB7D-6009-4C8F-AE30-682DF18E05A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944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0438" y="1763713"/>
            <a:ext cx="2266950" cy="53498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1763713"/>
            <a:ext cx="6653213" cy="53498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30CA4EE-E197-482D-92FA-7187E1BF6F7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67746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E36945-614A-4116-8B1D-0FF2E043BC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D4F060-B445-4DCF-8CFA-5D95694E50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E3E50B-19B6-41BD-9814-E47C3B5EAF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5F214-D4A3-460A-8C9B-C3F732FCE7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28404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D9BCEE-D0CE-4AC5-9B36-6F55A9045B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EDCC18-621B-4686-AC1C-BC2BFFCDE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6500C2-CC6A-4705-9192-EE2AFD944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49315-DFF3-4848-B57D-B28219D3AC0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48986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9D4D8D-C2F5-4C75-93C7-E43D80B7EE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6C0958-132A-4913-834A-0EE4A90513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8C1A4A-A6A3-47E1-AB59-737B22DC69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4019F-9AFC-411A-8820-FE19A189D1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298741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70AC40-93FE-4BC6-83BC-C675E5C2B4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AA8581-66C4-4431-A89F-DBFF8F3E18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A9B2DB-9106-447E-B3AD-39D7C6E18D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3EB33-4F84-4841-A2D1-C5E8DE0BE1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4575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E41BCED-6334-4AF1-8855-129E37E9D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9EC780-905B-499B-9DD0-0543ECF331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8529284-974C-45ED-82D1-024CFD04F6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6597D-B441-4B58-A1FD-DB3AA39313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2588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6477BC-E5A2-4DFE-A22D-440936BB46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A733C4D-244F-4998-BBDE-A87550B4E9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7B332DD-9B6F-4107-AAB8-07B966BEE9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37877-791E-44F7-A5E6-89795032BCC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12685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9FE09F7-1008-4E6D-9DCF-1123048063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BCDAE8B-4534-4380-8F3D-BE76AC5981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BBDCD8B-0695-4952-B925-B145002636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51C87-5A11-4CD0-A833-D225D3C7F3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94994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136D7B-F4BC-4690-8600-BDE24437F7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7D448B-9F03-4932-8ABE-524275EDC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BC21BA-ADE0-4A41-8264-08E727450C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21942-81F0-45AD-8272-F7E455F5C9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901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49895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CC4FC3-E9D6-46E1-9FD5-E193CB08158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19162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342573-87BE-4C6B-82AC-3E0390782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5C9712-25AA-4C3D-AE48-250DD75CF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808D8F-964B-46CB-9D45-915A32EE7B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43674-2766-4209-9B98-4309BCFCBA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628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ABF5F12-CC7E-43B3-A66F-526CE42576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779106-B4CB-4BA3-80E4-CADAF00E99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B9CAC04-6E86-4A58-8A71-43F48FC666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92A57-335F-4631-913D-747B98974A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7417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3C13169-575B-4A75-B9EF-0EF90C689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390466-4E1E-4051-80C4-103C6A4810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8E4730-5475-41FC-89BC-17EFECCCD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6B0FAF-81C5-4C75-8B91-F5706C1DC7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4330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3FB91D-5224-48D2-8361-9A5488488C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6082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1659A21-9E90-4B79-A8D4-07C3B7074EA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122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6682C9B-52CF-47C8-91E4-174C22C9370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71807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C22D770-DF66-4523-96B3-5E823733B97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7097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76BFB7AB-12B2-41FD-A178-EF61CBBA7F0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6411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3131CA9-9B34-482D-B8E8-198D3D37C1E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8773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976349D-C5C4-499A-822D-F1367F038D0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237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61359388-7C6B-4161-96D5-25C320E6A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6350"/>
            <a:ext cx="10080625" cy="2795588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0794" tIns="50397" rIns="100794" bIns="50397" anchor="ctr"/>
          <a:lstStyle>
            <a:lvl1pPr defTabSz="1008063">
              <a:defRPr>
                <a:solidFill>
                  <a:srgbClr val="000000"/>
                </a:solidFill>
                <a:latin typeface="Arial" charset="0"/>
              </a:defRPr>
            </a:lvl1pPr>
            <a:lvl2pPr marL="503238" defTabSz="1008063">
              <a:defRPr>
                <a:solidFill>
                  <a:srgbClr val="000000"/>
                </a:solidFill>
                <a:latin typeface="Arial" charset="0"/>
              </a:defRPr>
            </a:lvl2pPr>
            <a:lvl3pPr marL="1008063" defTabSz="1008063">
              <a:defRPr>
                <a:solidFill>
                  <a:srgbClr val="000000"/>
                </a:solidFill>
                <a:latin typeface="Arial" charset="0"/>
              </a:defRPr>
            </a:lvl3pPr>
            <a:lvl4pPr marL="1511300" defTabSz="1008063">
              <a:defRPr>
                <a:solidFill>
                  <a:srgbClr val="000000"/>
                </a:solidFill>
                <a:latin typeface="Arial" charset="0"/>
              </a:defRPr>
            </a:lvl4pPr>
            <a:lvl5pPr marL="2016125" defTabSz="1008063">
              <a:defRPr>
                <a:solidFill>
                  <a:srgbClr val="000000"/>
                </a:solidFill>
                <a:latin typeface="Arial" charset="0"/>
              </a:defRPr>
            </a:lvl5pPr>
            <a:lvl6pPr marL="24733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6pPr>
            <a:lvl7pPr marL="29305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7pPr>
            <a:lvl8pPr marL="33877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8pPr>
            <a:lvl9pPr marL="3844925" defTabSz="1008063" fontAlgn="base" hangingPunct="0">
              <a:lnSpc>
                <a:spcPct val="104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>
              <a:solidFill>
                <a:schemeClr val="tx1"/>
              </a:solidFill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8104B93-1A87-4931-81C4-47949C93CCC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82913" y="7100888"/>
            <a:ext cx="5468937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1008063" eaLnBrk="1" hangingPunct="1">
              <a:lnSpc>
                <a:spcPct val="100000"/>
              </a:lnSpc>
              <a:buClrTx/>
              <a:buSzTx/>
              <a:buFontTx/>
              <a:buNone/>
              <a:defRPr sz="13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8D1AF32-94F2-43BA-AF68-67CD3432F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82913" y="3462338"/>
            <a:ext cx="6580187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19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F1042E-E8E1-4710-99F4-2912D50D3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5325" y="2708275"/>
            <a:ext cx="3035300" cy="1285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104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cs-CZ" altLang="cs-CZ"/>
          </a:p>
        </p:txBody>
      </p:sp>
      <p:pic>
        <p:nvPicPr>
          <p:cNvPr id="1030" name="Picture 6" descr="pruh+znak_PF_13_gray5+fialovy_RGB">
            <a:extLst>
              <a:ext uri="{FF2B5EF4-FFF2-40B4-BE49-F238E27FC236}">
                <a16:creationId xmlns:a16="http://schemas.microsoft.com/office/drawing/2014/main" id="{D9855050-08CC-4E02-B99C-3A29736C5F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58788" y="-69850"/>
            <a:ext cx="2579687" cy="761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PF_PPT_en">
            <a:extLst>
              <a:ext uri="{FF2B5EF4-FFF2-40B4-BE49-F238E27FC236}">
                <a16:creationId xmlns:a16="http://schemas.microsoft.com/office/drawing/2014/main" id="{F8B469BE-31AA-42FE-81FB-4863477E0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13" y="476250"/>
            <a:ext cx="5938837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2pPr>
      <a:lvl3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3pPr>
      <a:lvl4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4pPr>
      <a:lvl5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700">
          <a:solidFill>
            <a:schemeClr val="tx1"/>
          </a:solidFill>
          <a:latin typeface="Trebuchet MS" pitchFamily="34" charset="0"/>
        </a:defRPr>
      </a:lvl5pPr>
      <a:lvl6pPr marL="4572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6pPr>
      <a:lvl7pPr marL="9144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7pPr>
      <a:lvl8pPr marL="13716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8pPr>
      <a:lvl9pPr marL="1828800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700">
          <a:solidFill>
            <a:schemeClr val="tx1"/>
          </a:solidFill>
          <a:latin typeface="Trebuchet MS" pitchFamily="34" charset="0"/>
        </a:defRPr>
      </a:lvl9pPr>
    </p:titleStyle>
    <p:bodyStyle>
      <a:lvl1pPr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4000" b="1">
          <a:solidFill>
            <a:srgbClr val="7D1E1E"/>
          </a:solidFill>
          <a:latin typeface="+mn-lt"/>
          <a:ea typeface="+mn-ea"/>
          <a:cs typeface="+mn-cs"/>
        </a:defRPr>
      </a:lvl1pPr>
      <a:lvl2pPr marL="911225" indent="-314325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900">
          <a:solidFill>
            <a:schemeClr val="tx1"/>
          </a:solidFill>
          <a:latin typeface="Arial" charset="0"/>
        </a:defRPr>
      </a:lvl2pPr>
      <a:lvl3pPr marL="1362075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500">
          <a:solidFill>
            <a:schemeClr val="tx1"/>
          </a:solidFill>
          <a:latin typeface="Arial" charset="0"/>
        </a:defRPr>
      </a:lvl3pPr>
      <a:lvl4pPr marL="18113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Arial" charset="0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2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63BDDA9-1A54-4DEC-A639-FD17446C43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0458418-9579-41DD-B244-C1186E1BD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106E0608-80E0-41CD-AC1C-7404E8C4AE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825" y="6884988"/>
            <a:ext cx="23510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defTabSz="1008063" eaLnBrk="1" hangingPunct="1">
              <a:lnSpc>
                <a:spcPct val="100000"/>
              </a:lnSpc>
              <a:buClrTx/>
              <a:buSzTx/>
              <a:buFontTx/>
              <a:buNone/>
              <a:defRPr sz="15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5853E689-2D41-48E5-A045-5A1BFB39E8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875" y="6884988"/>
            <a:ext cx="31908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algn="ctr" defTabSz="1008063" eaLnBrk="1" hangingPunct="1">
              <a:lnSpc>
                <a:spcPct val="100000"/>
              </a:lnSpc>
              <a:buClrTx/>
              <a:buSzTx/>
              <a:buFontTx/>
              <a:buNone/>
              <a:defRPr sz="15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CE816DE4-574C-4CFE-B42E-955D6661C9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4713" y="6884988"/>
            <a:ext cx="23526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>
            <a:lvl1pPr algn="r" defTabSz="1008063" eaLnBrk="1" hangingPunct="1">
              <a:lnSpc>
                <a:spcPct val="100000"/>
              </a:lnSpc>
              <a:buClrTx/>
              <a:buSzTx/>
              <a:buFontTx/>
              <a:buNone/>
              <a:defRPr sz="15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EC703C1-486F-4D04-97F3-580CC4A7D8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2pPr>
      <a:lvl3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3pPr>
      <a:lvl4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4pPr>
      <a:lvl5pPr algn="ctr" defTabSz="1008063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5pPr>
      <a:lvl6pPr marL="4572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6pPr>
      <a:lvl7pPr marL="9144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7pPr>
      <a:lvl8pPr marL="13716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8pPr>
      <a:lvl9pPr marL="1828800" algn="ctr" defTabSz="1008063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" charset="0"/>
        </a:defRPr>
      </a:lvl9pPr>
    </p:titleStyle>
    <p:bodyStyle>
      <a:lvl1pPr marL="377825" indent="-377825" algn="l" defTabSz="1008063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19150" indent="-315913" algn="l" defTabSz="1008063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60475" indent="-252413" algn="l" defTabSz="1008063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63713" indent="-252413" algn="l" defTabSz="1008063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68538" indent="-252413" algn="l" defTabSz="1008063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257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829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401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097338" indent="-252413" algn="l" defTabSz="1008063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13756222-B89D-4F19-8D73-776B4DF983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3600" y="539750"/>
            <a:ext cx="8569325" cy="792163"/>
          </a:xfrm>
          <a:gradFill rotWithShape="1">
            <a:gsLst>
              <a:gs pos="0">
                <a:srgbClr val="FFFF00"/>
              </a:gs>
              <a:gs pos="52000">
                <a:srgbClr val="FF8000"/>
              </a:gs>
              <a:gs pos="100000">
                <a:srgbClr val="FF0000"/>
              </a:gs>
              <a:gs pos="100000">
                <a:srgbClr val="FADDDD"/>
              </a:gs>
            </a:gsLst>
            <a:lin ang="5400000" scaled="1"/>
          </a:gradFill>
        </p:spPr>
        <p:txBody>
          <a:bodyPr/>
          <a:lstStyle/>
          <a:p>
            <a:r>
              <a:rPr lang="cs-CZ" altLang="cs-CZ"/>
              <a:t>  </a:t>
            </a:r>
          </a:p>
        </p:txBody>
      </p:sp>
      <p:sp>
        <p:nvSpPr>
          <p:cNvPr id="5123" name="Podnadpis 2">
            <a:extLst>
              <a:ext uri="{FF2B5EF4-FFF2-40B4-BE49-F238E27FC236}">
                <a16:creationId xmlns:a16="http://schemas.microsoft.com/office/drawing/2014/main" id="{898464B6-88FE-48B1-8B41-6998BD714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2888" y="1619250"/>
            <a:ext cx="7056437" cy="4608513"/>
          </a:xfrm>
          <a:gradFill rotWithShape="1">
            <a:gsLst>
              <a:gs pos="0">
                <a:srgbClr val="FFFF00"/>
              </a:gs>
              <a:gs pos="56000">
                <a:srgbClr val="FFFF00"/>
              </a:gs>
              <a:gs pos="100000">
                <a:srgbClr val="FF0000"/>
              </a:gs>
            </a:gsLst>
            <a:lin ang="5400000" scaled="1"/>
          </a:gradFill>
        </p:spPr>
        <p:txBody>
          <a:bodyPr/>
          <a:lstStyle/>
          <a:p>
            <a:endParaRPr lang="cs-CZ" altLang="cs-CZ" sz="2800" dirty="0"/>
          </a:p>
          <a:p>
            <a:r>
              <a:rPr lang="cs-CZ" altLang="cs-CZ" sz="900" dirty="0"/>
              <a:t> </a:t>
            </a:r>
            <a:br>
              <a:rPr lang="cs-CZ" altLang="cs-CZ" sz="1800" dirty="0"/>
            </a:br>
            <a:r>
              <a:rPr lang="cs-CZ" altLang="cs-CZ" sz="1800" dirty="0"/>
              <a:t>  </a:t>
            </a:r>
            <a:r>
              <a:rPr lang="cs-CZ" altLang="cs-CZ" sz="3600" b="1" dirty="0"/>
              <a:t>Ochrana lidských práv v EU.</a:t>
            </a:r>
            <a:br>
              <a:rPr lang="cs-CZ" altLang="cs-CZ" sz="3600" b="1" dirty="0"/>
            </a:br>
            <a:r>
              <a:rPr lang="cs-CZ" altLang="cs-CZ" sz="3600" b="1" dirty="0"/>
              <a:t> Listina základních práv a      přístup jednotlivce </a:t>
            </a:r>
            <a:br>
              <a:rPr lang="cs-CZ" altLang="cs-CZ" sz="3600" b="1" dirty="0"/>
            </a:br>
            <a:r>
              <a:rPr lang="cs-CZ" altLang="cs-CZ" sz="3600" b="1" dirty="0"/>
              <a:t> k Soudnímu dvoru EU</a:t>
            </a:r>
            <a:br>
              <a:rPr lang="cs-CZ" altLang="cs-CZ" sz="3600" dirty="0"/>
            </a:br>
            <a:r>
              <a:rPr lang="cs-CZ" altLang="cs-CZ" sz="1100" dirty="0"/>
              <a:t>     </a:t>
            </a:r>
            <a:br>
              <a:rPr lang="cs-CZ" altLang="cs-CZ" sz="1100" dirty="0"/>
            </a:br>
            <a:r>
              <a:rPr lang="cs-CZ" altLang="cs-CZ" sz="1100" dirty="0"/>
              <a:t>    </a:t>
            </a:r>
            <a:endParaRPr lang="cs-CZ" altLang="cs-CZ" sz="2400" dirty="0"/>
          </a:p>
          <a:p>
            <a:r>
              <a:rPr lang="cs-CZ" altLang="cs-CZ" sz="2400" dirty="0"/>
              <a:t>NVS 2023 – </a:t>
            </a:r>
            <a:r>
              <a:rPr lang="cs-CZ" altLang="cs-CZ" sz="2400" dirty="0" err="1"/>
              <a:t>ot</a:t>
            </a:r>
            <a:r>
              <a:rPr lang="cs-CZ" altLang="cs-CZ" sz="2400" dirty="0"/>
              <a:t>. 24</a:t>
            </a:r>
            <a:endParaRPr lang="cs-CZ" alt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ECD662C5-5BBB-4A53-BC21-1A35A2D0C2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395288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 dirty="0">
                <a:solidFill>
                  <a:srgbClr val="003399"/>
                </a:solidFill>
              </a:rPr>
              <a:t>Listina základních práv EU</a:t>
            </a:r>
            <a:br>
              <a:rPr lang="cs-CZ" altLang="cs-CZ" sz="4000" b="1" dirty="0">
                <a:solidFill>
                  <a:srgbClr val="003399"/>
                </a:solidFill>
              </a:rPr>
            </a:br>
            <a:r>
              <a:rPr lang="cs-CZ" altLang="cs-CZ" sz="4000" b="1" dirty="0">
                <a:solidFill>
                  <a:srgbClr val="FF0000"/>
                </a:solidFill>
              </a:rPr>
              <a:t>„výjimka“ </a:t>
            </a:r>
            <a:r>
              <a:rPr lang="cs-CZ" altLang="cs-CZ" sz="4000" b="1" u="sng" dirty="0">
                <a:solidFill>
                  <a:schemeClr val="tx1"/>
                </a:solidFill>
              </a:rPr>
              <a:t>(jen pro zajímavost)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0A185D0-084A-413C-972C-5FC2FB1923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9138" y="1908175"/>
            <a:ext cx="8569325" cy="54467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Čl. 1 odst. 1 Protokolu č. 30 stanoví, že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Listina </a:t>
            </a:r>
            <a:r>
              <a:rPr lang="cs-CZ" altLang="cs-CZ" sz="2000" b="1" i="1" dirty="0">
                <a:solidFill>
                  <a:srgbClr val="FF0000"/>
                </a:solidFill>
              </a:rPr>
              <a:t>nerozšiřuje možnost</a:t>
            </a:r>
            <a:r>
              <a:rPr lang="cs-CZ" altLang="cs-CZ" sz="2000" b="1" i="1" dirty="0"/>
              <a:t> Soudního dvora Evropské unie ani jakéhokoliv soudu Polska či Spojeného království </a:t>
            </a:r>
            <a:r>
              <a:rPr lang="cs-CZ" altLang="cs-CZ" sz="2000" b="1" i="1" dirty="0">
                <a:solidFill>
                  <a:srgbClr val="0066CC"/>
                </a:solidFill>
              </a:rPr>
              <a:t>shledat, že právní a správní předpisy,</a:t>
            </a:r>
            <a:r>
              <a:rPr lang="cs-CZ" altLang="cs-CZ" sz="2000" b="1" i="1" dirty="0"/>
              <a:t> zvyklosti nebo postupy Polska či Spojeného království </a:t>
            </a:r>
            <a:r>
              <a:rPr lang="cs-CZ" altLang="cs-CZ" sz="2000" b="1" i="1" dirty="0">
                <a:solidFill>
                  <a:srgbClr val="0066CC"/>
                </a:solidFill>
              </a:rPr>
              <a:t>nejsou v souladu se základními právy,</a:t>
            </a:r>
            <a:r>
              <a:rPr lang="cs-CZ" altLang="cs-CZ" sz="2000" b="1" i="1" dirty="0"/>
              <a:t> svobodami nebo zásadami, které Listina potvrzuje</a:t>
            </a:r>
            <a:r>
              <a:rPr lang="cs-CZ" altLang="cs-CZ" sz="2000" b="1" dirty="0"/>
              <a:t>.“ </a:t>
            </a:r>
            <a:r>
              <a:rPr lang="cs-CZ" altLang="cs-CZ" sz="2000" dirty="0"/>
              <a:t>Jedná-li členský stát v rozsahu aplikace práva EU, je Soudní dvůr oprávněn posuzovat, zda toto jednaní je v souladu se základními právy.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>
                <a:solidFill>
                  <a:srgbClr val="663300"/>
                </a:solidFill>
              </a:rPr>
              <a:t>	(= </a:t>
            </a:r>
            <a:r>
              <a:rPr lang="cs-CZ" altLang="cs-CZ" sz="2000" i="1" u="sng" spc="300" dirty="0">
                <a:solidFill>
                  <a:srgbClr val="663300"/>
                </a:solidFill>
                <a:latin typeface="Impact" panose="020B0806030902050204" pitchFamily="34" charset="0"/>
              </a:rPr>
              <a:t>Nelze posuzovat soulad národního práva s Listinou</a:t>
            </a:r>
            <a:r>
              <a:rPr lang="cs-CZ" altLang="cs-CZ" sz="2000" dirty="0">
                <a:solidFill>
                  <a:srgbClr val="663300"/>
                </a:solidFill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2000" dirty="0">
              <a:solidFill>
                <a:srgbClr val="663300"/>
              </a:solidFill>
            </a:endParaRP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Čl. 1 odst. 2 Protokolu: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nic </a:t>
            </a:r>
            <a:r>
              <a:rPr lang="cs-CZ" altLang="cs-CZ" sz="2000" b="1" i="1" dirty="0">
                <a:solidFill>
                  <a:srgbClr val="0066CC"/>
                </a:solidFill>
              </a:rPr>
              <a:t>v hlavě IV Listiny („Solidarita“ – sociální práva) </a:t>
            </a:r>
            <a:r>
              <a:rPr lang="cs-CZ" altLang="cs-CZ" sz="2000" b="1" i="1" dirty="0">
                <a:solidFill>
                  <a:srgbClr val="FF0000"/>
                </a:solidFill>
              </a:rPr>
              <a:t>nezakládá soudně vymahatelná práva</a:t>
            </a:r>
            <a:r>
              <a:rPr lang="cs-CZ" altLang="cs-CZ" sz="2000" b="1" i="1" dirty="0"/>
              <a:t> platná v Polsku či ve Spojeném království, pokud tato práva nejsou stanovena ve vnitrostátním právu Polska či Spojeného království</a:t>
            </a:r>
            <a:r>
              <a:rPr lang="cs-CZ" altLang="cs-CZ" sz="2000" b="1" dirty="0"/>
              <a:t>“</a:t>
            </a:r>
            <a:r>
              <a:rPr lang="cs-CZ" altLang="cs-CZ" sz="2000" dirty="0"/>
              <a:t>. </a:t>
            </a: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Čl. 2 Protokolu: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tam, kde ustanovení Listiny odkazuje na </a:t>
            </a:r>
            <a:r>
              <a:rPr lang="cs-CZ" altLang="cs-CZ" sz="2000" b="1" i="1" dirty="0">
                <a:solidFill>
                  <a:srgbClr val="FF0000"/>
                </a:solidFill>
              </a:rPr>
              <a:t>vnitrostátní právní předpisy a zvyklosti,</a:t>
            </a:r>
            <a:r>
              <a:rPr lang="cs-CZ" altLang="cs-CZ" sz="2000" b="1" i="1" dirty="0"/>
              <a:t> vztahuje se toto ustanovení na Polsko a Spojené království pouze v tom rozsahu, v jakém jsou práva nebo zásady v dotyčném ustanovení obsažené v právních předpisech nebo zvyklostech Polska či Spojeného království</a:t>
            </a:r>
            <a:r>
              <a:rPr lang="cs-CZ" altLang="cs-CZ" sz="2000" b="1" dirty="0"/>
              <a:t>.“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C980749A-6B18-466F-A0A3-02677074F3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2238375"/>
          </a:xfrm>
          <a:solidFill>
            <a:srgbClr val="00FF99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600"/>
              <a:t>Jednotlivec: Jak se dostat k soudům EU? Jak vynutit dodržování Listiny ze strany EU?</a:t>
            </a: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46B024F0-C0D8-4025-AC8F-0EB9207DD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725" y="2915741"/>
            <a:ext cx="8605838" cy="3888432"/>
          </a:xfrm>
          <a:solidFill>
            <a:srgbClr val="CFF2F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dirty="0">
                <a:solidFill>
                  <a:srgbClr val="CC0066"/>
                </a:solidFill>
              </a:rPr>
              <a:t>Přímá žaloba:</a:t>
            </a:r>
            <a:r>
              <a:rPr lang="cs-CZ" altLang="cs-CZ" sz="3600" b="1" dirty="0"/>
              <a:t> čl. 263 SFEU (žaloba na neplatnost)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dirty="0">
                <a:solidFill>
                  <a:srgbClr val="CC0066"/>
                </a:solidFill>
              </a:rPr>
              <a:t>Nepřímá žaloba:</a:t>
            </a:r>
            <a:r>
              <a:rPr lang="cs-CZ" altLang="cs-CZ" sz="3600" b="1" dirty="0"/>
              <a:t> čl. 267 SFEU (předběžná otázka)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i="1" dirty="0">
                <a:solidFill>
                  <a:srgbClr val="FF0000"/>
                </a:solidFill>
              </a:rPr>
              <a:t>Není zde mechanismus analogický Evropské úmluvě o LP 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3D630CA8-2D75-4ADA-B840-F24B18F0E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466725"/>
            <a:ext cx="8702675" cy="1584325"/>
          </a:xfrm>
          <a:solidFill>
            <a:srgbClr val="89BAE7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500"/>
              <a:t>Mezinárodní ochrana lidských práv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E19E58F-0DBD-445E-94F5-EC6073E0E8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1363" y="2411413"/>
            <a:ext cx="8609012" cy="4968875"/>
          </a:xfrm>
          <a:solidFill>
            <a:srgbClr val="CFF2F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/>
              <a:t>   Orgány, kde může jednotlivec uplatnit svá práva:</a:t>
            </a:r>
            <a:r>
              <a:rPr lang="cs-CZ" altLang="cs-CZ" sz="4800" dirty="0"/>
              <a:t>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4000" dirty="0">
                <a:solidFill>
                  <a:srgbClr val="0000FF"/>
                </a:solidFill>
              </a:rPr>
              <a:t>1. mezinárodní - univerzální (OSN)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4000" dirty="0">
                <a:solidFill>
                  <a:srgbClr val="0000FF"/>
                </a:solidFill>
              </a:rPr>
              <a:t>2. regionální (např. Rada Evropy)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4000" dirty="0">
                <a:solidFill>
                  <a:srgbClr val="0000FF"/>
                </a:solidFill>
              </a:rPr>
              <a:t>3. EU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8E604BA-E05F-4A61-A238-D0C9409CF2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323850"/>
            <a:ext cx="8618537" cy="1158875"/>
          </a:xfrm>
          <a:solidFill>
            <a:srgbClr val="F2EB96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000" b="1">
                <a:solidFill>
                  <a:srgbClr val="9900FF"/>
                </a:solidFill>
              </a:rPr>
              <a:t>Lidská práva v EU</a:t>
            </a:r>
            <a:r>
              <a:rPr lang="cs-CZ" altLang="cs-CZ" sz="5500"/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A94808E-B7EB-43BC-88D7-975FF93BCD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1800" y="1692275"/>
            <a:ext cx="9288463" cy="5327650"/>
          </a:xfrm>
          <a:solidFill>
            <a:srgbClr val="F9FC6C"/>
          </a:solidFill>
          <a:ln>
            <a:solidFill>
              <a:srgbClr val="FCFEBE"/>
            </a:solidFill>
            <a:round/>
            <a:headEnd/>
            <a:tailEnd/>
          </a:ln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 </a:t>
            </a:r>
            <a:r>
              <a:rPr lang="cs-CZ" altLang="cs-CZ" sz="3600" b="1" dirty="0">
                <a:solidFill>
                  <a:srgbClr val="003399"/>
                </a:solidFill>
              </a:rPr>
              <a:t>Ochrana lidských práv v EU – proč?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1050" b="1" dirty="0">
                <a:solidFill>
                  <a:srgbClr val="CC0000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 err="1">
                <a:solidFill>
                  <a:srgbClr val="CC0000"/>
                </a:solidFill>
              </a:rPr>
              <a:t>Konstitucionalizace</a:t>
            </a:r>
            <a:r>
              <a:rPr lang="cs-CZ" altLang="cs-CZ" sz="2400" b="1" dirty="0">
                <a:solidFill>
                  <a:srgbClr val="CC0000"/>
                </a:solidFill>
              </a:rPr>
              <a:t> EU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transformace od mezinárodně právního režimu ke </a:t>
            </a:r>
            <a:r>
              <a:rPr lang="cs-CZ" altLang="cs-CZ" sz="2400" b="1" dirty="0"/>
              <a:t>quasi-federální jednotce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expanze </a:t>
            </a:r>
            <a:r>
              <a:rPr lang="cs-CZ" altLang="cs-CZ" sz="2400" b="1" dirty="0" err="1"/>
              <a:t>supranacionálního</a:t>
            </a:r>
            <a:r>
              <a:rPr lang="cs-CZ" altLang="cs-CZ" sz="2400" b="1" dirty="0"/>
              <a:t> systému vládnutí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/>
              <a:t>přednost práva EU</a:t>
            </a:r>
            <a:r>
              <a:rPr lang="cs-CZ" altLang="cs-CZ" sz="2400" dirty="0"/>
              <a:t> před národním právem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>
                <a:solidFill>
                  <a:srgbClr val="0066CC"/>
                </a:solidFill>
              </a:rPr>
              <a:t>tvorba rozhodnutí: </a:t>
            </a:r>
            <a:r>
              <a:rPr lang="cs-CZ" altLang="cs-CZ" sz="2400" dirty="0"/>
              <a:t>většinové hlasování, účast Evropského parlamentu v </a:t>
            </a:r>
            <a:r>
              <a:rPr lang="cs-CZ" altLang="cs-CZ" sz="2400" b="1" dirty="0"/>
              <a:t>rozhodovací proceduře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b="1" dirty="0"/>
              <a:t>instituce (orgány) </a:t>
            </a:r>
            <a:r>
              <a:rPr lang="cs-CZ" altLang="cs-CZ" sz="2400" dirty="0"/>
              <a:t>srovnatelné s národním politickým systémem</a:t>
            </a:r>
          </a:p>
          <a:p>
            <a:pPr lvl="1"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rostoucí </a:t>
            </a:r>
            <a:r>
              <a:rPr lang="cs-CZ" altLang="cs-CZ" sz="2400" b="1" dirty="0"/>
              <a:t>vliv jednotlivce jako subjektu práva EU</a:t>
            </a:r>
            <a:endParaRPr lang="cs-CZ" altLang="cs-CZ" sz="2400" dirty="0"/>
          </a:p>
          <a:p>
            <a:pPr marL="503237" lvl="1" indent="0" eaLnBrk="1" hangingPunct="1">
              <a:lnSpc>
                <a:spcPct val="90000"/>
              </a:lnSpc>
              <a:buFontTx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1000" dirty="0"/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400" dirty="0"/>
              <a:t> </a:t>
            </a:r>
            <a:r>
              <a:rPr lang="cs-CZ" altLang="cs-CZ" sz="2400" b="1" dirty="0">
                <a:solidFill>
                  <a:srgbClr val="CC0000"/>
                </a:solidFill>
              </a:rPr>
              <a:t>Postavení jednotlivce v takovém systému vyžaduje ochrany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820DB840-5C15-4404-B974-0CDE72AE7A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9138" y="395288"/>
            <a:ext cx="8618537" cy="1014412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500" b="1">
                <a:solidFill>
                  <a:srgbClr val="003399"/>
                </a:solidFill>
              </a:rPr>
              <a:t>Úprava lidských práv v EU</a:t>
            </a:r>
            <a:endParaRPr lang="cs-CZ" altLang="cs-CZ" sz="4500" b="1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4D53CCE-4200-40C1-9D7B-BCF2A972C6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1763713"/>
            <a:ext cx="8605837" cy="5591175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dirty="0"/>
              <a:t>Materiální právo ES (EU) upravující základní práva: do 2009 jen </a:t>
            </a:r>
            <a:r>
              <a:rPr lang="cs-CZ" altLang="cs-CZ" sz="3600" dirty="0">
                <a:solidFill>
                  <a:srgbClr val="CC0000"/>
                </a:solidFill>
              </a:rPr>
              <a:t>„</a:t>
            </a:r>
            <a:r>
              <a:rPr lang="cs-CZ" altLang="cs-CZ" sz="3600" dirty="0">
                <a:solidFill>
                  <a:srgbClr val="A50021"/>
                </a:solidFill>
              </a:rPr>
              <a:t>nepsané“ právo</a:t>
            </a:r>
            <a:r>
              <a:rPr lang="cs-CZ" altLang="cs-CZ" sz="3600" dirty="0"/>
              <a:t> </a:t>
            </a:r>
            <a:r>
              <a:rPr lang="cs-CZ" altLang="cs-CZ" sz="3600" b="1" dirty="0"/>
              <a:t>(judikatura)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dirty="0">
                <a:solidFill>
                  <a:schemeClr val="bg1">
                    <a:lumMod val="65000"/>
                  </a:schemeClr>
                </a:solidFill>
              </a:rPr>
              <a:t>Charta ES základních sociálních práv </a:t>
            </a:r>
            <a:r>
              <a:rPr lang="cs-CZ" altLang="cs-CZ" sz="3600" dirty="0">
                <a:solidFill>
                  <a:schemeClr val="bg1">
                    <a:lumMod val="65000"/>
                  </a:schemeClr>
                </a:solidFill>
              </a:rPr>
              <a:t>– není právně závazná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b="1" i="1" dirty="0">
                <a:solidFill>
                  <a:srgbClr val="FF0000"/>
                </a:solidFill>
              </a:rPr>
              <a:t>Listina základních práv EU:</a:t>
            </a:r>
            <a:r>
              <a:rPr lang="cs-CZ" altLang="cs-CZ" sz="3600" b="1" i="1" dirty="0"/>
              <a:t> </a:t>
            </a:r>
            <a:r>
              <a:rPr lang="cs-CZ" altLang="cs-CZ" sz="3600" dirty="0"/>
              <a:t>Lisabonská smlouva přináší </a:t>
            </a:r>
            <a:r>
              <a:rPr lang="cs-CZ" altLang="cs-CZ" sz="3600" dirty="0">
                <a:solidFill>
                  <a:srgbClr val="A50021"/>
                </a:solidFill>
              </a:rPr>
              <a:t>právní závaznost (vztahy jednotlivec—EU)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1DEBF54A-7840-4C60-AD6B-7D69B2FA9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Listina základních práv EU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26869A8F-5C24-4360-8353-4F0778A4E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/>
              <a:t>Hlava první: Obecná ustanovení</a:t>
            </a:r>
            <a:endParaRPr lang="cs-CZ" altLang="cs-CZ" sz="2400"/>
          </a:p>
          <a:p>
            <a:pPr lvl="1"/>
            <a:r>
              <a:rPr lang="cs-CZ" altLang="cs-CZ" sz="2400"/>
              <a:t>Zásady rovnosti, demokracie ... </a:t>
            </a:r>
          </a:p>
          <a:p>
            <a:r>
              <a:rPr lang="cs-CZ" altLang="cs-CZ" sz="2400" b="1"/>
              <a:t>Hlava druhá: </a:t>
            </a:r>
            <a:r>
              <a:rPr lang="cs-CZ" altLang="cs-CZ" sz="2400" b="1" u="sng"/>
              <a:t>Lidská práva a základní svobody</a:t>
            </a:r>
            <a:endParaRPr lang="cs-CZ" altLang="cs-CZ" sz="2400" u="sng"/>
          </a:p>
          <a:p>
            <a:pPr lvl="1"/>
            <a:r>
              <a:rPr lang="cs-CZ" altLang="cs-CZ" sz="2400" b="1"/>
              <a:t>Oddíl první: Základní lidská práva a svobody</a:t>
            </a:r>
            <a:endParaRPr lang="cs-CZ" altLang="cs-CZ" sz="2400"/>
          </a:p>
          <a:p>
            <a:pPr lvl="1"/>
            <a:r>
              <a:rPr lang="cs-CZ" altLang="cs-CZ" sz="2400" b="1"/>
              <a:t>Oddíl druhý: Politická práva</a:t>
            </a:r>
            <a:endParaRPr lang="cs-CZ" altLang="cs-CZ" sz="2400"/>
          </a:p>
          <a:p>
            <a:r>
              <a:rPr lang="cs-CZ" altLang="cs-CZ" sz="2400" b="1"/>
              <a:t>Hlava třetí: </a:t>
            </a:r>
            <a:r>
              <a:rPr lang="cs-CZ" altLang="cs-CZ" sz="2400" b="1" u="sng"/>
              <a:t>Práva národnostních a etnických menšin</a:t>
            </a:r>
            <a:endParaRPr lang="cs-CZ" altLang="cs-CZ" sz="2400" u="sng"/>
          </a:p>
          <a:p>
            <a:r>
              <a:rPr lang="cs-CZ" altLang="cs-CZ" sz="2400" b="1"/>
              <a:t>Hlava čtvrtá: </a:t>
            </a:r>
            <a:r>
              <a:rPr lang="cs-CZ" altLang="cs-CZ" sz="2400" b="1" u="sng"/>
              <a:t>Hospodářská, sociální a kulturní práva</a:t>
            </a:r>
            <a:endParaRPr lang="cs-CZ" altLang="cs-CZ" sz="2400" u="sng"/>
          </a:p>
          <a:p>
            <a:r>
              <a:rPr lang="cs-CZ" altLang="cs-CZ" sz="2400" b="1"/>
              <a:t>Hlava pátá: </a:t>
            </a:r>
            <a:r>
              <a:rPr lang="cs-CZ" altLang="cs-CZ" sz="2400" b="1" u="sng"/>
              <a:t>Právo na soudní a jinou právní ochranu</a:t>
            </a:r>
            <a:endParaRPr lang="cs-CZ" altLang="cs-CZ" sz="2400" u="sng"/>
          </a:p>
          <a:p>
            <a:r>
              <a:rPr lang="cs-CZ" altLang="cs-CZ" sz="2400" b="1"/>
              <a:t>Hlava šestá: Ustanovení společná</a:t>
            </a:r>
            <a:endParaRPr lang="cs-CZ" altLang="cs-CZ" sz="2400"/>
          </a:p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4C27FA0-280E-4906-ADE8-0101FEF04B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400" b="1" dirty="0">
                <a:solidFill>
                  <a:srgbClr val="003399"/>
                </a:solidFill>
              </a:rPr>
              <a:t>Listina základních práv EU</a:t>
            </a:r>
            <a:br>
              <a:rPr lang="cs-CZ" altLang="cs-CZ" sz="4400" b="1" dirty="0">
                <a:solidFill>
                  <a:srgbClr val="003399"/>
                </a:solidFill>
              </a:rPr>
            </a:br>
            <a:r>
              <a:rPr lang="cs-CZ" altLang="cs-CZ" sz="3200" b="1" dirty="0">
                <a:solidFill>
                  <a:srgbClr val="CC0000"/>
                </a:solidFill>
              </a:rPr>
              <a:t>příklady práv s přímou návazností na EU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7EFD1B0-E6F5-4B69-B227-7F523C5A09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124075"/>
            <a:ext cx="8605837" cy="52308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i="1"/>
              <a:t>Článek 40 - </a:t>
            </a:r>
            <a:r>
              <a:rPr lang="cs-CZ" altLang="cs-CZ" sz="2800" b="1"/>
              <a:t>Právo volit a být volen v obecních volbách </a:t>
            </a:r>
            <a:endParaRPr lang="cs-CZ" altLang="cs-CZ" sz="2800"/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>
                <a:solidFill>
                  <a:srgbClr val="CC0000"/>
                </a:solidFill>
              </a:rPr>
              <a:t>Každý občan Unie má právo</a:t>
            </a:r>
            <a:r>
              <a:rPr lang="cs-CZ" altLang="cs-CZ" sz="2800"/>
              <a:t> volit a být volen v obecních volbách v členském státě, v němž má bydliště, za stejných podmínek jako státní příslušníci tohoto státu. </a:t>
            </a: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i="1"/>
              <a:t>Článek 41 - </a:t>
            </a:r>
            <a:r>
              <a:rPr lang="cs-CZ" altLang="cs-CZ" sz="2800" b="1"/>
              <a:t>Právo na řádnou správu </a:t>
            </a:r>
            <a:r>
              <a:rPr lang="cs-CZ" altLang="cs-CZ" sz="2800"/>
              <a:t> </a:t>
            </a:r>
          </a:p>
          <a:p>
            <a:pPr lvl="3" eaLnBrk="1" hangingPunct="1">
              <a:lnSpc>
                <a:spcPct val="80000"/>
              </a:lnSpc>
              <a:buClr>
                <a:schemeClr val="tx1"/>
              </a:buClr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800" b="1">
                <a:solidFill>
                  <a:srgbClr val="CC0000"/>
                </a:solidFill>
              </a:rPr>
              <a:t>Každý má právo</a:t>
            </a:r>
            <a:r>
              <a:rPr lang="cs-CZ" altLang="cs-CZ" sz="2800"/>
              <a:t> na to, aby jeho záležitosti byly orgány, institucemi a jinými subjekty Unie řešeny nestranně, spravedlivě a v přiměřené lhůtě. </a:t>
            </a:r>
            <a:endParaRPr lang="cs-CZ" altLang="cs-CZ" sz="1500" b="1" i="1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8DF0A27-DD5D-4ABE-84B6-4A3FA1738E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400" b="1">
                <a:solidFill>
                  <a:srgbClr val="003399"/>
                </a:solidFill>
              </a:rPr>
              <a:t>Listina základních práv EU</a:t>
            </a:r>
            <a:endParaRPr lang="cs-CZ" altLang="cs-CZ" sz="4400" b="1">
              <a:solidFill>
                <a:srgbClr val="CC0000"/>
              </a:solidFill>
            </a:endParaRP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1149C92-41C1-4623-884D-1DC20ABEF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124075"/>
            <a:ext cx="8605837" cy="52308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b="1" i="1" dirty="0"/>
              <a:t>Článek 51 - Oblast použití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b="1" i="1" dirty="0"/>
              <a:t>1.   Ustanovení této listiny jsou při dodržení zásady subsidiarity </a:t>
            </a:r>
            <a:r>
              <a:rPr lang="cs-CZ" altLang="cs-CZ" sz="2600" b="1" dirty="0">
                <a:solidFill>
                  <a:srgbClr val="CC0000"/>
                </a:solidFill>
              </a:rPr>
              <a:t>určena </a:t>
            </a:r>
            <a:r>
              <a:rPr lang="cs-CZ" altLang="cs-CZ" sz="2600" b="1" u="sng" dirty="0">
                <a:solidFill>
                  <a:srgbClr val="CC0000"/>
                </a:solidFill>
              </a:rPr>
              <a:t>orgánům, institucím a jiným subjektům Unie,</a:t>
            </a:r>
            <a:r>
              <a:rPr lang="cs-CZ" altLang="cs-CZ" sz="2600" b="1" dirty="0">
                <a:solidFill>
                  <a:srgbClr val="CC0000"/>
                </a:solidFill>
              </a:rPr>
              <a:t> a dále </a:t>
            </a:r>
            <a:r>
              <a:rPr lang="cs-CZ" altLang="cs-CZ" sz="2600" b="1" u="sng" dirty="0">
                <a:solidFill>
                  <a:srgbClr val="CC0000"/>
                </a:solidFill>
              </a:rPr>
              <a:t>členským státům, výhradně pokud uplatňují právo Unie</a:t>
            </a:r>
            <a:r>
              <a:rPr lang="cs-CZ" altLang="cs-CZ" sz="2600" b="1" i="1" u="sng" dirty="0">
                <a:solidFill>
                  <a:srgbClr val="CC0000"/>
                </a:solidFill>
              </a:rPr>
              <a:t>.</a:t>
            </a:r>
            <a:r>
              <a:rPr lang="cs-CZ" altLang="cs-CZ" sz="2600" b="1" i="1" dirty="0"/>
              <a:t> Respektují proto práva, dodržují zásady a podporují jejich uplatňování v souladu se svými pravomocemi, při zachování mezí pravomocí, které jsou Unii svěřeny ve Smlouvách.</a:t>
            </a:r>
          </a:p>
          <a:p>
            <a:pPr eaLnBrk="1" hangingPunct="1">
              <a:lnSpc>
                <a:spcPct val="9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600" b="1" i="1" dirty="0"/>
              <a:t>2.   Tato listina </a:t>
            </a:r>
            <a:r>
              <a:rPr lang="cs-CZ" altLang="cs-CZ" sz="2600" b="1" i="1" dirty="0">
                <a:solidFill>
                  <a:srgbClr val="CC0000"/>
                </a:solidFill>
              </a:rPr>
              <a:t>nerozšiřuje oblast působnosti práva Unie nad rámec pravomocí Unie, ani nevytváří žádnou novou pravomoc či úkol pro Unii,</a:t>
            </a:r>
            <a:r>
              <a:rPr lang="cs-CZ" altLang="cs-CZ" sz="2600" b="1" i="1" dirty="0"/>
              <a:t> ani nemění pravomoc a úkoly stanovené ve Smlouvách.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55CF1C2-3EF7-4DEE-B6F6-FE64217C7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1363" y="533400"/>
            <a:ext cx="8618537" cy="1304925"/>
          </a:xfrm>
          <a:solidFill>
            <a:srgbClr val="E4BBF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4400" b="1">
                <a:solidFill>
                  <a:srgbClr val="003399"/>
                </a:solidFill>
              </a:rPr>
              <a:t>Listina základních práv EU</a:t>
            </a:r>
            <a:endParaRPr lang="cs-CZ" altLang="cs-CZ" sz="4400" b="1">
              <a:solidFill>
                <a:srgbClr val="CC0000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93996F7-05CD-4A23-A8B1-65BDDE828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4063" y="2124075"/>
            <a:ext cx="8605837" cy="5230813"/>
          </a:xfrm>
          <a:solidFill>
            <a:srgbClr val="FEFFCD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100" b="1" i="1"/>
              <a:t>Článek 51 - Oblast použití – vysvětlivky</a:t>
            </a: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100" b="1" i="1"/>
              <a:t> Listina se v prvé řadě vztahuje na </a:t>
            </a:r>
            <a:r>
              <a:rPr lang="cs-CZ" altLang="cs-CZ" sz="3100" b="1" i="1">
                <a:solidFill>
                  <a:srgbClr val="CC0000"/>
                </a:solidFill>
              </a:rPr>
              <a:t>orgány a instituce Unie,</a:t>
            </a:r>
            <a:r>
              <a:rPr lang="cs-CZ" altLang="cs-CZ" sz="3100" b="1" i="1"/>
              <a:t> v souladu se zásadou subsidiarity. Východisko: čl. 6 odst. 2 Smlouvy o Evropské unii = </a:t>
            </a:r>
            <a:r>
              <a:rPr lang="cs-CZ" altLang="cs-CZ" sz="3100" b="1" i="1">
                <a:solidFill>
                  <a:srgbClr val="CC0000"/>
                </a:solidFill>
              </a:rPr>
              <a:t>Unie musí respektovat základní lidská práva.</a:t>
            </a:r>
          </a:p>
          <a:p>
            <a:pPr eaLnBrk="1" hangingPunct="1">
              <a:lnSpc>
                <a:spcPct val="80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6613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100" b="1" i="1"/>
              <a:t> Pokud jde o </a:t>
            </a:r>
            <a:r>
              <a:rPr lang="cs-CZ" altLang="cs-CZ" sz="3100" b="1" i="1">
                <a:solidFill>
                  <a:srgbClr val="0066CC"/>
                </a:solidFill>
              </a:rPr>
              <a:t>členské státy,</a:t>
            </a:r>
            <a:r>
              <a:rPr lang="cs-CZ" altLang="cs-CZ" sz="3100" b="1" i="1"/>
              <a:t> z judikatury Soudního dvora jednoznačně vyplývá, že požadavek respektovat základní práva definovaná v rámci Unie je pro ně </a:t>
            </a:r>
            <a:r>
              <a:rPr lang="cs-CZ" altLang="cs-CZ" sz="3100" b="1" i="1">
                <a:solidFill>
                  <a:srgbClr val="C00000"/>
                </a:solidFill>
              </a:rPr>
              <a:t>závazný, pouze jednají-li v oblasti působnosti práva Unie</a:t>
            </a:r>
            <a:r>
              <a:rPr lang="cs-CZ" altLang="cs-CZ" sz="3100">
                <a:solidFill>
                  <a:srgbClr val="C00000"/>
                </a:solidFill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A3DCDF-9358-4DE7-8197-4320FFE5EC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4000" dirty="0"/>
              <a:t>Závaznost Listiny pro členské státy – širší pojetí</a:t>
            </a:r>
          </a:p>
        </p:txBody>
      </p:sp>
      <p:sp>
        <p:nvSpPr>
          <p:cNvPr id="29699" name="Zástupný symbol pro obsah 2">
            <a:extLst>
              <a:ext uri="{FF2B5EF4-FFF2-40B4-BE49-F238E27FC236}">
                <a16:creationId xmlns:a16="http://schemas.microsoft.com/office/drawing/2014/main" id="{0C321CED-D33D-480B-A243-19BA95A0A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763713"/>
            <a:ext cx="9072563" cy="5328492"/>
          </a:xfrm>
          <a:solidFill>
            <a:srgbClr val="F9FDC7"/>
          </a:solidFill>
        </p:spPr>
        <p:txBody>
          <a:bodyPr/>
          <a:lstStyle/>
          <a:p>
            <a:r>
              <a:rPr lang="cs-CZ" altLang="cs-CZ" sz="3200" dirty="0"/>
              <a:t>požadavek respektovat základní práva obsažená v Listině je závazný pro členské státy, pokud jednají v oblasti působnosti práva Unie.</a:t>
            </a:r>
          </a:p>
          <a:p>
            <a:r>
              <a:rPr lang="cs-CZ" altLang="cs-CZ" sz="3200" dirty="0"/>
              <a:t>vnitrostátní právní úprava, která spadá do působnosti práva Unie, musí respektovat základní práva stanovená Listinou</a:t>
            </a:r>
          </a:p>
          <a:p>
            <a:r>
              <a:rPr lang="cs-CZ" altLang="cs-CZ" sz="3200" dirty="0"/>
              <a:t>proto i vnitropolitická situace v Polsku musí odpovídat Listině (hodnoty EU upraveny čl. 2 SEU)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104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itchFamily="2" charset="2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1845</TotalTime>
  <Words>844</Words>
  <Application>Microsoft Office PowerPoint</Application>
  <PresentationFormat>Vlastní</PresentationFormat>
  <Paragraphs>62</Paragraphs>
  <Slides>11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Impact</vt:lpstr>
      <vt:lpstr>Times New Roman</vt:lpstr>
      <vt:lpstr>Trebuchet MS</vt:lpstr>
      <vt:lpstr>Wingdings</vt:lpstr>
      <vt:lpstr>BÉŽOVÁ TITL</vt:lpstr>
      <vt:lpstr>1_Výchozí návrh</vt:lpstr>
      <vt:lpstr>  </vt:lpstr>
      <vt:lpstr>Mezinárodní ochrana lidských práv</vt:lpstr>
      <vt:lpstr>Lidská práva v EU </vt:lpstr>
      <vt:lpstr>Úprava lidských práv v EU</vt:lpstr>
      <vt:lpstr>Listina základních práv EU</vt:lpstr>
      <vt:lpstr>Listina základních práv EU příklady práv s přímou návazností na EU</vt:lpstr>
      <vt:lpstr>Listina základních práv EU</vt:lpstr>
      <vt:lpstr>Listina základních práv EU</vt:lpstr>
      <vt:lpstr>Závaznost Listiny pro členské státy – širší pojetí</vt:lpstr>
      <vt:lpstr>Listina základních práv EU „výjimka“ (jen pro zajímavost)</vt:lpstr>
      <vt:lpstr>Jednotlivec: Jak se dostat k soudům EU? Jak vynutit dodržování Listiny ze strany EU?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 of the supranational Communities</dc:title>
  <dc:creator>1224</dc:creator>
  <cp:lastModifiedBy>Vladimír Týč</cp:lastModifiedBy>
  <cp:revision>82</cp:revision>
  <dcterms:modified xsi:type="dcterms:W3CDTF">2023-11-23T21:33:37Z</dcterms:modified>
</cp:coreProperties>
</file>